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716" r:id="rId3"/>
    <p:sldId id="718" r:id="rId5"/>
    <p:sldId id="717" r:id="rId6"/>
    <p:sldId id="853" r:id="rId7"/>
    <p:sldId id="787" r:id="rId8"/>
    <p:sldId id="877" r:id="rId9"/>
    <p:sldId id="857" r:id="rId10"/>
    <p:sldId id="880" r:id="rId11"/>
    <p:sldId id="900" r:id="rId12"/>
    <p:sldId id="858" r:id="rId13"/>
    <p:sldId id="901" r:id="rId14"/>
    <p:sldId id="923" r:id="rId15"/>
    <p:sldId id="924" r:id="rId16"/>
    <p:sldId id="926" r:id="rId17"/>
    <p:sldId id="925" r:id="rId18"/>
    <p:sldId id="927" r:id="rId19"/>
    <p:sldId id="859" r:id="rId20"/>
    <p:sldId id="946" r:id="rId21"/>
    <p:sldId id="947" r:id="rId22"/>
    <p:sldId id="948" r:id="rId23"/>
    <p:sldId id="949" r:id="rId24"/>
    <p:sldId id="951" r:id="rId25"/>
    <p:sldId id="950" r:id="rId26"/>
    <p:sldId id="860" r:id="rId27"/>
    <p:sldId id="952" r:id="rId28"/>
    <p:sldId id="72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nkpad"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058" autoAdjust="0"/>
  </p:normalViewPr>
  <p:slideViewPr>
    <p:cSldViewPr snapToGrid="0" showGuides="1">
      <p:cViewPr varScale="1">
        <p:scale>
          <a:sx n="51" d="100"/>
          <a:sy n="51" d="100"/>
        </p:scale>
        <p:origin x="1500" y="72"/>
      </p:cViewPr>
      <p:guideLst>
        <p:guide orient="horz" pos="1854"/>
        <p:guide pos="3935"/>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C9D3C-73C6-406D-AAAC-4E52F42C649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94427-1492-49C9-A5E5-AAD95B0367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sz="1200" kern="1200" dirty="0" err="1">
                <a:solidFill>
                  <a:schemeClr val="tx1"/>
                </a:solidFill>
                <a:effectLst/>
                <a:latin typeface="+mn-lt"/>
                <a:ea typeface="+mn-ea"/>
                <a:cs typeface="+mn-cs"/>
              </a:rPr>
              <a:t>面向多模式的图像到图像</a:t>
            </a:r>
            <a:r>
              <a:rPr lang="zh-CN" altLang="en-US" sz="1200" kern="1200" dirty="0">
                <a:solidFill>
                  <a:schemeClr val="tx1"/>
                </a:solidFill>
                <a:effectLst/>
                <a:latin typeface="+mn-lt"/>
                <a:ea typeface="+mn-ea"/>
                <a:cs typeface="+mn-cs"/>
              </a:rPr>
              <a:t>的</a:t>
            </a:r>
            <a:r>
              <a:rPr sz="1200" kern="1200" dirty="0" err="1">
                <a:solidFill>
                  <a:schemeClr val="tx1"/>
                </a:solidFill>
                <a:effectLst/>
                <a:latin typeface="+mn-lt"/>
                <a:ea typeface="+mn-ea"/>
                <a:cs typeface="+mn-cs"/>
              </a:rPr>
              <a:t>转换</a:t>
            </a:r>
            <a:endParaRPr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a:solidFill>
                  <a:schemeClr val="bg1"/>
                </a:solidFill>
                <a:sym typeface="+mn-ea"/>
              </a:rPr>
              <a:t>最后，我们将这两种方法结合起来，共同执行潜在编码和输出之间的联系，并提高性能。 </a:t>
            </a:r>
            <a:endParaRPr>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a:solidFill>
                  <a:schemeClr val="bg1"/>
                </a:solidFill>
                <a:sym typeface="+mn-ea"/>
              </a:rPr>
              <a:t>cVAE-GAN</a:t>
            </a:r>
            <a:r>
              <a:rPr lang="en-US">
                <a:solidFill>
                  <a:schemeClr val="bg1"/>
                </a:solidFill>
                <a:sym typeface="+mn-ea"/>
              </a:rPr>
              <a:t>(</a:t>
            </a:r>
            <a:r>
              <a:rPr>
                <a:solidFill>
                  <a:schemeClr val="bg1"/>
                </a:solidFill>
                <a:sym typeface="+mn-ea"/>
              </a:rPr>
              <a:t>条件变分自动编码器</a:t>
            </a:r>
            <a:r>
              <a:rPr lang="en-US">
                <a:solidFill>
                  <a:schemeClr val="bg1"/>
                </a:solidFill>
                <a:sym typeface="+mn-ea"/>
              </a:rPr>
              <a:t>)</a:t>
            </a:r>
            <a:r>
              <a:rPr>
                <a:solidFill>
                  <a:schemeClr val="bg1"/>
                </a:solidFill>
                <a:sym typeface="+mn-ea"/>
              </a:rPr>
              <a:t>从地面实况目标图像B开始</a:t>
            </a:r>
            <a:r>
              <a:rPr lang="zh-CN">
                <a:solidFill>
                  <a:schemeClr val="bg1"/>
                </a:solidFill>
                <a:sym typeface="+mn-ea"/>
              </a:rPr>
              <a:t>，用编码器将之</a:t>
            </a:r>
            <a:r>
              <a:rPr>
                <a:solidFill>
                  <a:schemeClr val="bg1"/>
                </a:solidFill>
                <a:sym typeface="+mn-ea"/>
              </a:rPr>
              <a:t>编码成</a:t>
            </a:r>
            <a:r>
              <a:rPr lang="zh-CN">
                <a:solidFill>
                  <a:schemeClr val="bg1"/>
                </a:solidFill>
                <a:sym typeface="+mn-ea"/>
              </a:rPr>
              <a:t>一个潜在向量</a:t>
            </a:r>
            <a:r>
              <a:rPr>
                <a:solidFill>
                  <a:schemeClr val="bg1"/>
                </a:solidFill>
                <a:sym typeface="+mn-ea"/>
              </a:rPr>
              <a:t>。 </a:t>
            </a:r>
            <a:endParaRPr>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a:solidFill>
                  <a:schemeClr val="bg1"/>
                </a:solidFill>
                <a:sym typeface="+mn-ea"/>
              </a:rPr>
              <a:t>然后生成器尝试</a:t>
            </a:r>
            <a:r>
              <a:rPr lang="zh-CN">
                <a:solidFill>
                  <a:schemeClr val="bg1"/>
                </a:solidFill>
                <a:sym typeface="+mn-ea"/>
              </a:rPr>
              <a:t>将</a:t>
            </a:r>
            <a:r>
              <a:rPr>
                <a:solidFill>
                  <a:schemeClr val="bg1"/>
                </a:solidFill>
                <a:sym typeface="+mn-ea"/>
              </a:rPr>
              <a:t>图像A</a:t>
            </a:r>
            <a:r>
              <a:rPr lang="zh-CN">
                <a:solidFill>
                  <a:schemeClr val="bg1"/>
                </a:solidFill>
                <a:sym typeface="+mn-ea"/>
              </a:rPr>
              <a:t>（例如一个草图）</a:t>
            </a:r>
            <a:r>
              <a:rPr>
                <a:solidFill>
                  <a:schemeClr val="bg1"/>
                </a:solidFill>
                <a:sym typeface="+mn-ea"/>
              </a:rPr>
              <a:t>和</a:t>
            </a:r>
            <a:r>
              <a:rPr lang="zh-CN">
                <a:solidFill>
                  <a:schemeClr val="bg1"/>
                </a:solidFill>
                <a:sym typeface="+mn-ea"/>
              </a:rPr>
              <a:t>由</a:t>
            </a:r>
            <a:r>
              <a:rPr lang="en-US" altLang="zh-CN">
                <a:solidFill>
                  <a:schemeClr val="bg1"/>
                </a:solidFill>
                <a:sym typeface="+mn-ea"/>
              </a:rPr>
              <a:t>B</a:t>
            </a:r>
            <a:r>
              <a:rPr lang="zh-CN" altLang="en-US">
                <a:solidFill>
                  <a:schemeClr val="bg1"/>
                </a:solidFill>
                <a:sym typeface="+mn-ea"/>
              </a:rPr>
              <a:t>得到潜在向量</a:t>
            </a:r>
            <a:r>
              <a:rPr lang="en-US" altLang="zh-CN">
                <a:solidFill>
                  <a:schemeClr val="bg1"/>
                </a:solidFill>
                <a:sym typeface="+mn-ea"/>
              </a:rPr>
              <a:t>z</a:t>
            </a:r>
            <a:r>
              <a:rPr lang="zh-CN" altLang="en-US">
                <a:solidFill>
                  <a:schemeClr val="bg1"/>
                </a:solidFill>
                <a:sym typeface="+mn-ea"/>
              </a:rPr>
              <a:t>作为输入，生成</a:t>
            </a:r>
            <a:r>
              <a:rPr lang="zh-CN">
                <a:solidFill>
                  <a:schemeClr val="bg1"/>
                </a:solidFill>
                <a:sym typeface="+mn-ea"/>
              </a:rPr>
              <a:t>一个重构的图像</a:t>
            </a:r>
            <a:r>
              <a:rPr>
                <a:solidFill>
                  <a:schemeClr val="bg1"/>
                </a:solidFill>
                <a:sym typeface="+mn-ea"/>
              </a:rPr>
              <a:t>B</a:t>
            </a:r>
            <a:r>
              <a:rPr lang="zh-CN">
                <a:solidFill>
                  <a:schemeClr val="bg1"/>
                </a:solidFill>
                <a:sym typeface="+mn-ea"/>
              </a:rPr>
              <a:t>帽</a:t>
            </a:r>
            <a:r>
              <a:rPr>
                <a:solidFill>
                  <a:schemeClr val="bg1"/>
                </a:solidFill>
                <a:sym typeface="+mn-ea"/>
              </a:rPr>
              <a:t>。</a:t>
            </a:r>
            <a:endParaRPr>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a:solidFill>
                  <a:schemeClr val="bg1"/>
                </a:solidFill>
                <a:sym typeface="+mn-ea"/>
              </a:rPr>
              <a:t>cLR-GAN</a:t>
            </a:r>
            <a:r>
              <a:rPr lang="en-US">
                <a:solidFill>
                  <a:schemeClr val="bg1"/>
                </a:solidFill>
                <a:sym typeface="+mn-ea"/>
              </a:rPr>
              <a:t>(</a:t>
            </a:r>
            <a:r>
              <a:rPr>
                <a:solidFill>
                  <a:schemeClr val="bg1"/>
                </a:solidFill>
                <a:sym typeface="+mn-ea"/>
              </a:rPr>
              <a:t>条件式潜在回归</a:t>
            </a:r>
            <a:r>
              <a:rPr lang="en-US">
                <a:solidFill>
                  <a:schemeClr val="bg1"/>
                </a:solidFill>
                <a:sym typeface="+mn-ea"/>
              </a:rPr>
              <a:t>)</a:t>
            </a:r>
            <a:r>
              <a:rPr>
                <a:solidFill>
                  <a:schemeClr val="bg1"/>
                </a:solidFill>
                <a:sym typeface="+mn-ea"/>
              </a:rPr>
              <a:t>从已知</a:t>
            </a:r>
            <a:r>
              <a:rPr lang="zh-CN">
                <a:solidFill>
                  <a:schemeClr val="bg1"/>
                </a:solidFill>
                <a:sym typeface="+mn-ea"/>
              </a:rPr>
              <a:t>高斯</a:t>
            </a:r>
            <a:r>
              <a:rPr>
                <a:solidFill>
                  <a:schemeClr val="bg1"/>
                </a:solidFill>
                <a:sym typeface="+mn-ea"/>
              </a:rPr>
              <a:t>分布中随机采样一个潜在码，用它将A映射到输出</a:t>
            </a:r>
            <a:r>
              <a:rPr lang="en-US">
                <a:solidFill>
                  <a:schemeClr val="bg1"/>
                </a:solidFill>
                <a:sym typeface="+mn-ea"/>
              </a:rPr>
              <a:t>B</a:t>
            </a:r>
            <a:r>
              <a:rPr lang="zh-CN" altLang="en-US">
                <a:solidFill>
                  <a:schemeClr val="bg1"/>
                </a:solidFill>
                <a:sym typeface="+mn-ea"/>
              </a:rPr>
              <a:t>帽</a:t>
            </a:r>
            <a:r>
              <a:rPr>
                <a:solidFill>
                  <a:schemeClr val="bg1"/>
                </a:solidFill>
                <a:sym typeface="+mn-ea"/>
              </a:rPr>
              <a:t>中，</a:t>
            </a:r>
            <a:endParaRPr>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a:solidFill>
                  <a:schemeClr val="bg1"/>
                </a:solidFill>
                <a:sym typeface="+mn-ea"/>
              </a:rPr>
              <a:t>然后尝试从输出中重构潜在的编码。</a:t>
            </a:r>
            <a:endParaRPr>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solidFill>
                  <a:schemeClr val="bg1"/>
                </a:solidFill>
                <a:sym typeface="+mn-ea"/>
              </a:rPr>
              <a:t>作者</a:t>
            </a:r>
            <a:r>
              <a:rPr>
                <a:solidFill>
                  <a:schemeClr val="bg1"/>
                </a:solidFill>
                <a:sym typeface="+mn-ea"/>
              </a:rPr>
              <a:t>表明，</a:t>
            </a:r>
            <a:r>
              <a:rPr lang="zh-CN">
                <a:solidFill>
                  <a:schemeClr val="bg1"/>
                </a:solidFill>
                <a:sym typeface="+mn-ea"/>
              </a:rPr>
              <a:t>他们</a:t>
            </a:r>
            <a:r>
              <a:rPr>
                <a:solidFill>
                  <a:schemeClr val="bg1"/>
                </a:solidFill>
                <a:sym typeface="+mn-ea"/>
              </a:rPr>
              <a:t>的方法可以在各种各样的图像到图像转换问题中产生多样和视觉上吸引人的结果，</a:t>
            </a:r>
            <a:endParaRPr>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a:solidFill>
                  <a:schemeClr val="bg1"/>
                </a:solidFill>
                <a:sym typeface="+mn-ea"/>
              </a:rPr>
              <a:t>比其他基线显着更多样化，包括在pix2pix框架中天真地增加噪声。</a:t>
            </a:r>
            <a:endParaRPr>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a:solidFill>
                  <a:schemeClr val="bg1"/>
                </a:solidFill>
                <a:sym typeface="+mn-ea"/>
              </a:rPr>
              <a:t>我们的混合BicycleGAN方法结合了双向约束。</a:t>
            </a:r>
            <a:endParaRPr>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solidFill>
                  <a:schemeClr val="bg1"/>
                </a:solidFill>
                <a:sym typeface="+mn-ea"/>
              </a:rPr>
              <a:t>在pix2pix框架中，使用条件对抗网络来帮助产生感性逼真的结果。GAN通过制定他们的目标作为对抗游戏来训练生成器和鉴别器，</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加入随机</a:t>
            </a:r>
            <a:r>
              <a:rPr lang="zh-CN" altLang="en-US" dirty="0">
                <a:solidFill>
                  <a:schemeClr val="bg1"/>
                </a:solidFill>
                <a:sym typeface="+mn-ea"/>
              </a:rPr>
              <a:t>采样</a:t>
            </a:r>
            <a:r>
              <a:rPr dirty="0" err="1">
                <a:solidFill>
                  <a:schemeClr val="bg1"/>
                </a:solidFill>
                <a:sym typeface="+mn-ea"/>
              </a:rPr>
              <a:t>的噪声被用来诱导随机性</a:t>
            </a:r>
            <a:r>
              <a:rPr lang="zh-CN" altLang="en-US" dirty="0">
                <a:solidFill>
                  <a:schemeClr val="bg1"/>
                </a:solidFill>
                <a:sym typeface="+mn-ea"/>
              </a:rPr>
              <a:t>。</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损失函数目标是使鉴别器能够鉴别真实图像为真（对应的数值为</a:t>
            </a:r>
            <a:r>
              <a:rPr lang="en-US" altLang="zh-CN" dirty="0">
                <a:solidFill>
                  <a:schemeClr val="bg1"/>
                </a:solidFill>
                <a:sym typeface="+mn-ea"/>
              </a:rPr>
              <a:t>1</a:t>
            </a:r>
            <a:r>
              <a:rPr lang="zh-CN" altLang="en-US" dirty="0">
                <a:solidFill>
                  <a:schemeClr val="bg1"/>
                </a:solidFill>
                <a:sym typeface="+mn-ea"/>
              </a:rPr>
              <a:t>），而生成图像的鉴别值为</a:t>
            </a:r>
            <a:r>
              <a:rPr lang="en-US" altLang="zh-CN" dirty="0">
                <a:solidFill>
                  <a:schemeClr val="bg1"/>
                </a:solidFill>
                <a:sym typeface="+mn-ea"/>
              </a:rPr>
              <a:t>0</a:t>
            </a:r>
            <a:r>
              <a:rPr lang="zh-CN" altLang="en-US" dirty="0">
                <a:solidFill>
                  <a:schemeClr val="bg1"/>
                </a:solidFill>
                <a:sym typeface="+mn-ea"/>
              </a:rPr>
              <a:t>，也就是假。</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对于生成器来说，则是产生尽可能逼真的结果来迷惑鉴别器。</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为了鼓励生成器的输出和输入相匹配，也为了训练更为稳定，额外在输出和真实图像之间使用损失</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不过在这种情况下，生成器利用随机输入的噪声向量并没有什么明确动机</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Isola等人在实验过程中发现加入的噪声会被生成器忽略，所以最终从实验中将之移除了</a:t>
            </a:r>
            <a:r>
              <a:rPr dirty="0">
                <a:solidFill>
                  <a:schemeClr val="bg1"/>
                </a:solidFill>
                <a:sym typeface="+mn-ea"/>
              </a:rPr>
              <a:t>。</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如图所示，这是一个</a:t>
            </a:r>
            <a:r>
              <a:rPr dirty="0" err="1">
                <a:solidFill>
                  <a:schemeClr val="bg1"/>
                </a:solidFill>
                <a:sym typeface="+mn-ea"/>
              </a:rPr>
              <a:t>cVAE</a:t>
            </a:r>
            <a:r>
              <a:rPr dirty="0">
                <a:solidFill>
                  <a:schemeClr val="bg1"/>
                </a:solidFill>
                <a:sym typeface="+mn-ea"/>
              </a:rPr>
              <a:t>-GAN</a:t>
            </a:r>
            <a:r>
              <a:rPr lang="en-US" dirty="0">
                <a:solidFill>
                  <a:schemeClr val="bg1"/>
                </a:solidFill>
                <a:sym typeface="+mn-ea"/>
              </a:rPr>
              <a:t>(</a:t>
            </a:r>
            <a:r>
              <a:rPr dirty="0" err="1">
                <a:solidFill>
                  <a:schemeClr val="bg1"/>
                </a:solidFill>
                <a:sym typeface="+mn-ea"/>
              </a:rPr>
              <a:t>条件变分自动编码器</a:t>
            </a:r>
            <a:r>
              <a:rPr lang="en-US" dirty="0">
                <a:solidFill>
                  <a:schemeClr val="bg1"/>
                </a:solidFill>
                <a:sym typeface="+mn-ea"/>
              </a:rPr>
              <a:t>)</a:t>
            </a:r>
            <a:r>
              <a:rPr lang="zh-CN" altLang="en-US" dirty="0">
                <a:solidFill>
                  <a:schemeClr val="bg1"/>
                </a:solidFill>
                <a:sym typeface="+mn-ea"/>
              </a:rPr>
              <a:t>，它尝试</a:t>
            </a:r>
            <a:r>
              <a:rPr dirty="0" err="1">
                <a:solidFill>
                  <a:schemeClr val="bg1"/>
                </a:solidFill>
                <a:sym typeface="+mn-ea"/>
              </a:rPr>
              <a:t>从地面实况目标图像B开始</a:t>
            </a:r>
            <a:r>
              <a:rPr lang="zh-CN" altLang="en-US" dirty="0">
                <a:solidFill>
                  <a:schemeClr val="bg1"/>
                </a:solidFill>
                <a:sym typeface="+mn-ea"/>
              </a:rPr>
              <a:t>，</a:t>
            </a:r>
            <a:r>
              <a:rPr dirty="0">
                <a:solidFill>
                  <a:schemeClr val="bg1"/>
                </a:solidFill>
                <a:sym typeface="+mn-ea"/>
              </a:rPr>
              <a:t>并</a:t>
            </a:r>
            <a:r>
              <a:rPr lang="zh-CN" altLang="en-US" dirty="0">
                <a:solidFill>
                  <a:schemeClr val="bg1"/>
                </a:solidFill>
                <a:sym typeface="+mn-ea"/>
              </a:rPr>
              <a:t>将之</a:t>
            </a:r>
            <a:r>
              <a:rPr dirty="0" err="1">
                <a:solidFill>
                  <a:schemeClr val="bg1"/>
                </a:solidFill>
                <a:sym typeface="+mn-ea"/>
              </a:rPr>
              <a:t>编码成</a:t>
            </a:r>
            <a:r>
              <a:rPr lang="zh-CN" altLang="en-US" dirty="0">
                <a:solidFill>
                  <a:schemeClr val="bg1"/>
                </a:solidFill>
                <a:sym typeface="+mn-ea"/>
              </a:rPr>
              <a:t>一个潜在向量</a:t>
            </a:r>
            <a:r>
              <a:rPr dirty="0">
                <a:solidFill>
                  <a:schemeClr val="bg1"/>
                </a:solidFill>
                <a:sym typeface="+mn-ea"/>
              </a:rPr>
              <a:t>。 </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生成器然后尝试</a:t>
            </a:r>
            <a:r>
              <a:rPr lang="zh-CN" altLang="en-US" dirty="0">
                <a:solidFill>
                  <a:schemeClr val="bg1"/>
                </a:solidFill>
                <a:sym typeface="+mn-ea"/>
              </a:rPr>
              <a:t>将</a:t>
            </a:r>
            <a:r>
              <a:rPr dirty="0" err="1">
                <a:solidFill>
                  <a:schemeClr val="bg1"/>
                </a:solidFill>
                <a:sym typeface="+mn-ea"/>
              </a:rPr>
              <a:t>图像A和</a:t>
            </a:r>
            <a:r>
              <a:rPr lang="zh-CN" altLang="en-US" dirty="0">
                <a:solidFill>
                  <a:schemeClr val="bg1"/>
                </a:solidFill>
                <a:sym typeface="+mn-ea"/>
              </a:rPr>
              <a:t>潜在变量</a:t>
            </a:r>
            <a:r>
              <a:rPr dirty="0" err="1">
                <a:solidFill>
                  <a:schemeClr val="bg1"/>
                </a:solidFill>
                <a:sym typeface="+mn-ea"/>
              </a:rPr>
              <a:t>z一起映射回原始图像B</a:t>
            </a:r>
            <a:r>
              <a:rPr lang="zh-CN" altLang="en-US" dirty="0">
                <a:solidFill>
                  <a:schemeClr val="bg1"/>
                </a:solidFill>
                <a:sym typeface="+mn-ea"/>
              </a:rPr>
              <a:t>，也就是生成一个对原图像的重构的图像</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该方法使用编码函数E将真实图像B编码为低维的潜在码，生成器同时接收输入和合成目标输出</a:t>
            </a:r>
            <a:r>
              <a:rPr dirty="0">
                <a:solidFill>
                  <a:schemeClr val="bg1"/>
                </a:solidFill>
                <a:sym typeface="+mn-ea"/>
              </a:rPr>
              <a:t>，</a:t>
            </a:r>
            <a:r>
              <a:rPr lang="zh-CN" altLang="en-US" dirty="0">
                <a:solidFill>
                  <a:schemeClr val="bg1"/>
                </a:solidFill>
                <a:sym typeface="+mn-ea"/>
              </a:rPr>
              <a:t>这样子就类似</a:t>
            </a:r>
            <a:r>
              <a:rPr dirty="0" err="1">
                <a:solidFill>
                  <a:schemeClr val="bg1"/>
                </a:solidFill>
                <a:sym typeface="+mn-ea"/>
              </a:rPr>
              <a:t>类似自动编码器的结构</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为了保证随机采样的噪声Q</a:t>
            </a:r>
            <a:r>
              <a:rPr dirty="0">
                <a:solidFill>
                  <a:schemeClr val="bg1"/>
                </a:solidFill>
                <a:sym typeface="+mn-ea"/>
              </a:rPr>
              <a:t>(</a:t>
            </a:r>
            <a:r>
              <a:rPr dirty="0" err="1">
                <a:solidFill>
                  <a:schemeClr val="bg1"/>
                </a:solidFill>
                <a:sym typeface="+mn-ea"/>
              </a:rPr>
              <a:t>z|B</a:t>
            </a:r>
            <a:r>
              <a:rPr dirty="0">
                <a:solidFill>
                  <a:schemeClr val="bg1"/>
                </a:solidFill>
                <a:sym typeface="+mn-ea"/>
              </a:rPr>
              <a:t>)</a:t>
            </a:r>
            <a:r>
              <a:rPr lang="zh-CN" altLang="en-US" dirty="0">
                <a:solidFill>
                  <a:schemeClr val="bg1"/>
                </a:solidFill>
                <a:sym typeface="+mn-ea"/>
              </a:rPr>
              <a:t>，也就是潜在向量，</a:t>
            </a:r>
            <a:r>
              <a:rPr dirty="0" err="1">
                <a:solidFill>
                  <a:schemeClr val="bg1"/>
                </a:solidFill>
                <a:sym typeface="+mn-ea"/>
              </a:rPr>
              <a:t>可以在推理期间使用，采取KL散度对其进行规则化约束</a:t>
            </a:r>
            <a:r>
              <a:rPr lang="zh-CN" altLang="en-US" dirty="0">
                <a:solidFill>
                  <a:schemeClr val="bg1"/>
                </a:solidFill>
                <a:sym typeface="+mn-ea"/>
              </a:rPr>
              <a:t>，</a:t>
            </a:r>
            <a:r>
              <a:rPr dirty="0" err="1">
                <a:solidFill>
                  <a:schemeClr val="bg1"/>
                </a:solidFill>
                <a:sym typeface="+mn-ea"/>
              </a:rPr>
              <a:t>让其接近标准正态分布</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cLR</a:t>
            </a:r>
            <a:r>
              <a:rPr dirty="0">
                <a:solidFill>
                  <a:schemeClr val="bg1"/>
                </a:solidFill>
                <a:sym typeface="+mn-ea"/>
              </a:rPr>
              <a:t>-GAN</a:t>
            </a:r>
            <a:r>
              <a:rPr lang="en-US" dirty="0">
                <a:solidFill>
                  <a:schemeClr val="bg1"/>
                </a:solidFill>
                <a:sym typeface="+mn-ea"/>
              </a:rPr>
              <a:t>(</a:t>
            </a:r>
            <a:r>
              <a:rPr dirty="0" err="1">
                <a:solidFill>
                  <a:schemeClr val="bg1"/>
                </a:solidFill>
                <a:sym typeface="+mn-ea"/>
              </a:rPr>
              <a:t>条件式潜在回归</a:t>
            </a:r>
            <a:r>
              <a:rPr lang="en-US" dirty="0">
                <a:solidFill>
                  <a:schemeClr val="bg1"/>
                </a:solidFill>
                <a:sym typeface="+mn-ea"/>
              </a:rPr>
              <a:t>)</a:t>
            </a:r>
            <a:r>
              <a:rPr dirty="0" err="1">
                <a:solidFill>
                  <a:schemeClr val="bg1"/>
                </a:solidFill>
                <a:sym typeface="+mn-ea"/>
              </a:rPr>
              <a:t>从已知分布中随机采样一个潜在码，用它将A映射到输出B</a:t>
            </a:r>
            <a:r>
              <a:rPr lang="zh-CN" dirty="0" err="1">
                <a:solidFill>
                  <a:schemeClr val="bg1"/>
                </a:solidFill>
                <a:sym typeface="+mn-ea"/>
              </a:rPr>
              <a:t>帽</a:t>
            </a:r>
            <a:r>
              <a:rPr dirty="0" err="1">
                <a:solidFill>
                  <a:schemeClr val="bg1"/>
                </a:solidFill>
                <a:sym typeface="+mn-ea"/>
              </a:rPr>
              <a:t>中</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然后尝试从输出中重构潜在的编码</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从输入随机获取的潜在码z作为开端，尝试使用对其恢复，此时的编码器为z重新生成了一个估计值</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与之不同的是</a:t>
            </a:r>
            <a:r>
              <a:rPr dirty="0">
                <a:solidFill>
                  <a:schemeClr val="bg1"/>
                </a:solidFill>
                <a:sym typeface="+mn-ea"/>
              </a:rPr>
              <a:t>，</a:t>
            </a:r>
            <a:r>
              <a:rPr lang="zh-CN" dirty="0">
                <a:solidFill>
                  <a:schemeClr val="bg1"/>
                </a:solidFill>
                <a:sym typeface="+mn-ea"/>
              </a:rPr>
              <a:t>之前</a:t>
            </a:r>
            <a:r>
              <a:rPr dirty="0" err="1">
                <a:solidFill>
                  <a:schemeClr val="bg1"/>
                </a:solidFill>
                <a:sym typeface="+mn-ea"/>
              </a:rPr>
              <a:t>中的编码器E则是对真实图像的高斯分布进行拟合</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不过，这次的损失</a:t>
            </a:r>
            <a:r>
              <a:rPr lang="zh-CN" altLang="en-US" dirty="0">
                <a:solidFill>
                  <a:schemeClr val="bg1"/>
                </a:solidFill>
                <a:sym typeface="+mn-ea"/>
              </a:rPr>
              <a:t>目的</a:t>
            </a:r>
            <a:r>
              <a:rPr dirty="0" err="1">
                <a:solidFill>
                  <a:schemeClr val="bg1"/>
                </a:solidFill>
                <a:sym typeface="+mn-ea"/>
              </a:rPr>
              <a:t>并不是计算实际图像和生成图像之间的损失</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因为是随机抽取的，自然不一定要求接近实际值，但却需要真实</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同时为了鼓励产生逼真的结果，还需包含鉴别器损失，故总损失如下</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最后，为了形成一种完善的双射关系，作者</a:t>
            </a:r>
            <a:r>
              <a:rPr dirty="0" err="1">
                <a:solidFill>
                  <a:schemeClr val="bg1"/>
                </a:solidFill>
                <a:sym typeface="+mn-ea"/>
              </a:rPr>
              <a:t>将cVAE</a:t>
            </a:r>
            <a:r>
              <a:rPr dirty="0">
                <a:solidFill>
                  <a:schemeClr val="bg1"/>
                </a:solidFill>
                <a:sym typeface="+mn-ea"/>
              </a:rPr>
              <a:t>-GAN</a:t>
            </a:r>
            <a:r>
              <a:rPr lang="zh-CN" altLang="en-US" dirty="0">
                <a:solidFill>
                  <a:schemeClr val="bg1"/>
                </a:solidFill>
                <a:sym typeface="+mn-ea"/>
              </a:rPr>
              <a:t>（条件变分自动编码器</a:t>
            </a:r>
            <a:r>
              <a:rPr lang="en-US" altLang="zh-CN" dirty="0">
                <a:solidFill>
                  <a:schemeClr val="bg1"/>
                </a:solidFill>
                <a:sym typeface="+mn-ea"/>
              </a:rPr>
              <a:t>GAN</a:t>
            </a:r>
            <a:r>
              <a:rPr lang="zh-CN" altLang="en-US" dirty="0">
                <a:solidFill>
                  <a:schemeClr val="bg1"/>
                </a:solidFill>
                <a:sym typeface="+mn-ea"/>
              </a:rPr>
              <a:t>）</a:t>
            </a:r>
            <a:r>
              <a:rPr dirty="0">
                <a:solidFill>
                  <a:schemeClr val="bg1"/>
                </a:solidFill>
                <a:sym typeface="+mn-ea"/>
              </a:rPr>
              <a:t>和</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cLR</a:t>
            </a:r>
            <a:r>
              <a:rPr dirty="0">
                <a:solidFill>
                  <a:schemeClr val="bg1"/>
                </a:solidFill>
                <a:sym typeface="+mn-ea"/>
              </a:rPr>
              <a:t>-GAN</a:t>
            </a:r>
            <a:r>
              <a:rPr lang="en-US" altLang="zh-CN" dirty="0">
                <a:solidFill>
                  <a:schemeClr val="bg1"/>
                </a:solidFill>
                <a:sym typeface="+mn-ea"/>
              </a:rPr>
              <a:t>(</a:t>
            </a:r>
            <a:r>
              <a:rPr lang="zh-CN" altLang="en-US" dirty="0">
                <a:solidFill>
                  <a:schemeClr val="bg1"/>
                </a:solidFill>
                <a:sym typeface="+mn-ea"/>
              </a:rPr>
              <a:t>条件式潜在回归</a:t>
            </a:r>
            <a:r>
              <a:rPr lang="en-US" altLang="zh-CN" dirty="0">
                <a:solidFill>
                  <a:schemeClr val="bg1"/>
                </a:solidFill>
                <a:sym typeface="+mn-ea"/>
              </a:rPr>
              <a:t>GAN)</a:t>
            </a:r>
            <a:r>
              <a:rPr dirty="0" err="1">
                <a:solidFill>
                  <a:schemeClr val="bg1"/>
                </a:solidFill>
                <a:sym typeface="+mn-ea"/>
              </a:rPr>
              <a:t>组合在</a:t>
            </a:r>
            <a:r>
              <a:rPr lang="zh-CN" altLang="en-US" dirty="0">
                <a:solidFill>
                  <a:schemeClr val="bg1"/>
                </a:solidFill>
                <a:sym typeface="+mn-ea"/>
              </a:rPr>
              <a:t>一起，形成</a:t>
            </a:r>
            <a:r>
              <a:rPr dirty="0" err="1">
                <a:solidFill>
                  <a:schemeClr val="bg1"/>
                </a:solidFill>
                <a:sym typeface="+mn-ea"/>
              </a:rPr>
              <a:t>一个混合模型中</a:t>
            </a:r>
            <a:r>
              <a:rPr dirty="0">
                <a:solidFill>
                  <a:schemeClr val="bg1"/>
                </a:solidFill>
                <a:sym typeface="+mn-ea"/>
              </a:rPr>
              <a:t>。 </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对于cVAE</a:t>
            </a:r>
            <a:r>
              <a:rPr dirty="0">
                <a:solidFill>
                  <a:schemeClr val="bg1"/>
                </a:solidFill>
                <a:sym typeface="+mn-ea"/>
              </a:rPr>
              <a:t>-GAN</a:t>
            </a:r>
            <a:r>
              <a:rPr lang="zh-CN" altLang="en-US" dirty="0">
                <a:solidFill>
                  <a:schemeClr val="bg1"/>
                </a:solidFill>
                <a:sym typeface="+mn-ea"/>
              </a:rPr>
              <a:t>（条件变分自动编码器</a:t>
            </a:r>
            <a:r>
              <a:rPr lang="en-US" altLang="zh-CN" dirty="0">
                <a:solidFill>
                  <a:schemeClr val="bg1"/>
                </a:solidFill>
                <a:sym typeface="+mn-ea"/>
              </a:rPr>
              <a:t>GAN)</a:t>
            </a:r>
            <a:r>
              <a:rPr lang="zh-CN" altLang="en-US" dirty="0">
                <a:solidFill>
                  <a:schemeClr val="bg1"/>
                </a:solidFill>
                <a:sym typeface="+mn-ea"/>
              </a:rPr>
              <a:t>来说</a:t>
            </a:r>
            <a:r>
              <a:rPr dirty="0">
                <a:solidFill>
                  <a:schemeClr val="bg1"/>
                </a:solidFill>
                <a:sym typeface="+mn-ea"/>
              </a:rPr>
              <a:t>，</a:t>
            </a:r>
            <a:r>
              <a:rPr dirty="0" err="1">
                <a:solidFill>
                  <a:schemeClr val="bg1"/>
                </a:solidFill>
                <a:sym typeface="+mn-ea"/>
              </a:rPr>
              <a:t>编码是从真实数据中学习的</a:t>
            </a:r>
            <a:r>
              <a:rPr dirty="0">
                <a:solidFill>
                  <a:schemeClr val="bg1"/>
                </a:solidFill>
                <a:sym typeface="+mn-ea"/>
              </a:rPr>
              <a:t>，</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但随机的潜在</a:t>
            </a:r>
            <a:r>
              <a:rPr lang="zh-CN" dirty="0" err="1">
                <a:solidFill>
                  <a:schemeClr val="bg1"/>
                </a:solidFill>
                <a:sym typeface="+mn-ea"/>
              </a:rPr>
              <a:t>向量（随机向量）</a:t>
            </a:r>
            <a:r>
              <a:rPr dirty="0" err="1">
                <a:solidFill>
                  <a:schemeClr val="bg1"/>
                </a:solidFill>
                <a:sym typeface="+mn-ea"/>
              </a:rPr>
              <a:t>在测试时可能不会产生真实的图像</a:t>
            </a:r>
            <a:r>
              <a:rPr lang="en-US" dirty="0" err="1">
                <a:solidFill>
                  <a:schemeClr val="bg1"/>
                </a:solidFill>
                <a:sym typeface="+mn-ea"/>
              </a:rPr>
              <a:t>(</a:t>
            </a:r>
            <a:r>
              <a:rPr dirty="0" err="1">
                <a:solidFill>
                  <a:schemeClr val="bg1"/>
                </a:solidFill>
                <a:sym typeface="+mn-ea"/>
              </a:rPr>
              <a:t>KL的损失可能没有得到很好的优化</a:t>
            </a:r>
            <a:r>
              <a:rPr lang="zh-CN" dirty="0">
                <a:solidFill>
                  <a:schemeClr val="bg1"/>
                </a:solidFill>
                <a:sym typeface="+mn-ea"/>
              </a:rPr>
              <a:t>）</a:t>
            </a:r>
            <a:r>
              <a:rPr dirty="0">
                <a:solidFill>
                  <a:schemeClr val="bg1"/>
                </a:solidFill>
                <a:sym typeface="+mn-ea"/>
              </a:rPr>
              <a:t>。 </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dirty="0" err="1">
                <a:solidFill>
                  <a:schemeClr val="bg1"/>
                </a:solidFill>
                <a:sym typeface="+mn-ea"/>
              </a:rPr>
              <a:t>（</a:t>
            </a:r>
            <a:r>
              <a:rPr dirty="0" err="1">
                <a:solidFill>
                  <a:schemeClr val="bg1"/>
                </a:solidFill>
                <a:sym typeface="+mn-ea"/>
              </a:rPr>
              <a:t>也许更重要的是，</a:t>
            </a:r>
            <a:r>
              <a:rPr lang="zh-CN" dirty="0" err="1">
                <a:solidFill>
                  <a:schemeClr val="bg1"/>
                </a:solidFill>
                <a:sym typeface="+mn-ea"/>
              </a:rPr>
              <a:t>因为是随机输入一个潜在向量，</a:t>
            </a:r>
            <a:r>
              <a:rPr dirty="0" err="1">
                <a:solidFill>
                  <a:schemeClr val="bg1"/>
                </a:solidFill>
                <a:sym typeface="+mn-ea"/>
              </a:rPr>
              <a:t>对抗分类器D没有机会在训练期间看到先前采样的结果</a:t>
            </a:r>
            <a:r>
              <a:rPr dirty="0">
                <a:solidFill>
                  <a:schemeClr val="bg1"/>
                </a:solidFill>
                <a:sym typeface="+mn-ea"/>
              </a:rPr>
              <a:t>。</a:t>
            </a:r>
            <a:r>
              <a:rPr lang="zh-CN"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a:solidFill>
                  <a:schemeClr val="bg1"/>
                </a:solidFill>
                <a:sym typeface="+mn-ea"/>
              </a:rPr>
              <a:t> </a:t>
            </a:r>
            <a:r>
              <a:rPr dirty="0" err="1">
                <a:solidFill>
                  <a:schemeClr val="bg1"/>
                </a:solidFill>
                <a:sym typeface="+mn-ea"/>
              </a:rPr>
              <a:t>在cLR-GAN中，潜在</a:t>
            </a:r>
            <a:r>
              <a:rPr lang="zh-CN" altLang="en-US" dirty="0">
                <a:solidFill>
                  <a:schemeClr val="bg1"/>
                </a:solidFill>
                <a:sym typeface="+mn-ea"/>
              </a:rPr>
              <a:t>向量</a:t>
            </a:r>
            <a:r>
              <a:rPr dirty="0" err="1">
                <a:solidFill>
                  <a:schemeClr val="bg1"/>
                </a:solidFill>
                <a:sym typeface="+mn-ea"/>
              </a:rPr>
              <a:t>很容易从简单的</a:t>
            </a:r>
            <a:r>
              <a:rPr lang="zh-CN" altLang="en-US" dirty="0">
                <a:solidFill>
                  <a:schemeClr val="bg1"/>
                </a:solidFill>
                <a:sym typeface="+mn-ea"/>
              </a:rPr>
              <a:t>随机</a:t>
            </a:r>
            <a:r>
              <a:rPr dirty="0" err="1">
                <a:solidFill>
                  <a:schemeClr val="bg1"/>
                </a:solidFill>
                <a:sym typeface="+mn-ea"/>
              </a:rPr>
              <a:t>分布中采样</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但在生成器的训练中没有看到地面真值输入</a:t>
            </a:r>
            <a:r>
              <a:rPr dirty="0">
                <a:solidFill>
                  <a:schemeClr val="bg1"/>
                </a:solidFill>
                <a:sym typeface="+mn-ea"/>
              </a:rPr>
              <a:t> - </a:t>
            </a:r>
            <a:r>
              <a:rPr dirty="0" err="1">
                <a:solidFill>
                  <a:schemeClr val="bg1"/>
                </a:solidFill>
                <a:sym typeface="+mn-ea"/>
              </a:rPr>
              <a:t>输出对带来的益处</a:t>
            </a:r>
            <a:r>
              <a:rPr dirty="0">
                <a:solidFill>
                  <a:schemeClr val="bg1"/>
                </a:solidFill>
                <a:sym typeface="+mn-ea"/>
              </a:rPr>
              <a:t>。 </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我们建议在两个方向上进行约束训练，目的是利用两个循环周期</a:t>
            </a:r>
            <a:r>
              <a:rPr dirty="0">
                <a:solidFill>
                  <a:schemeClr val="bg1"/>
                </a:solidFill>
                <a:sym typeface="+mn-ea"/>
              </a:rPr>
              <a:t>(和)</a:t>
            </a:r>
            <a:r>
              <a:rPr lang="zh-CN" altLang="en-US" dirty="0">
                <a:solidFill>
                  <a:schemeClr val="bg1"/>
                </a:solidFill>
                <a:sym typeface="+mn-ea"/>
              </a:rPr>
              <a:t>各自的优点</a:t>
            </a:r>
            <a:r>
              <a:rPr dirty="0">
                <a:solidFill>
                  <a:schemeClr val="bg1"/>
                </a:solidFill>
                <a:sym typeface="+mn-ea"/>
              </a:rPr>
              <a:t>，</a:t>
            </a:r>
            <a:r>
              <a:rPr dirty="0" err="1">
                <a:solidFill>
                  <a:schemeClr val="bg1"/>
                </a:solidFill>
                <a:sym typeface="+mn-ea"/>
              </a:rPr>
              <a:t>因此命名为BicycleGAN</a:t>
            </a:r>
            <a:r>
              <a:rPr dirty="0">
                <a:solidFill>
                  <a:schemeClr val="bg1"/>
                </a:solidFill>
                <a:sym typeface="+mn-ea"/>
              </a:rPr>
              <a:t>。</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如图所示，是两个</a:t>
            </a:r>
            <a:r>
              <a:rPr dirty="0">
                <a:solidFill>
                  <a:schemeClr val="bg1"/>
                </a:solidFill>
                <a:sym typeface="+mn-ea"/>
              </a:rPr>
              <a:t>将</a:t>
            </a:r>
            <a:r>
              <a:rPr lang="zh-CN" altLang="en-US" dirty="0">
                <a:solidFill>
                  <a:schemeClr val="bg1"/>
                </a:solidFill>
                <a:sym typeface="+mn-ea"/>
              </a:rPr>
              <a:t>随机向量（潜在向量）</a:t>
            </a:r>
            <a:r>
              <a:rPr dirty="0" err="1">
                <a:solidFill>
                  <a:schemeClr val="bg1"/>
                </a:solidFill>
                <a:sym typeface="+mn-ea"/>
              </a:rPr>
              <a:t>z注入生成器的</a:t>
            </a:r>
            <a:r>
              <a:rPr lang="zh-CN" altLang="en-US" dirty="0">
                <a:solidFill>
                  <a:schemeClr val="bg1"/>
                </a:solidFill>
                <a:sym typeface="+mn-ea"/>
              </a:rPr>
              <a:t>可选</a:t>
            </a:r>
            <a:r>
              <a:rPr dirty="0" err="1">
                <a:solidFill>
                  <a:schemeClr val="bg1"/>
                </a:solidFill>
                <a:sym typeface="+mn-ea"/>
              </a:rPr>
              <a:t>方案</a:t>
            </a:r>
            <a:r>
              <a:rPr dirty="0">
                <a:solidFill>
                  <a:schemeClr val="bg1"/>
                </a:solidFill>
                <a:sym typeface="+mn-ea"/>
              </a:rPr>
              <a:t>。</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通过空间复制和级联将潜在码z注入生成器网络</a:t>
            </a:r>
            <a:r>
              <a:rPr dirty="0">
                <a:solidFill>
                  <a:schemeClr val="bg1"/>
                </a:solidFill>
                <a:sym typeface="+mn-ea"/>
              </a:rPr>
              <a:t>。 </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我们尝试了两种选择</a:t>
            </a:r>
            <a:r>
              <a:rPr dirty="0">
                <a:solidFill>
                  <a:schemeClr val="bg1"/>
                </a:solidFill>
                <a:sym typeface="+mn-ea"/>
              </a:rPr>
              <a:t>，（</a:t>
            </a:r>
            <a:r>
              <a:rPr dirty="0" err="1">
                <a:solidFill>
                  <a:schemeClr val="bg1"/>
                </a:solidFill>
                <a:sym typeface="+mn-ea"/>
              </a:rPr>
              <a:t>左）注入输入层和（右）编码器中的每个中间层</a:t>
            </a:r>
            <a:r>
              <a:rPr dirty="0">
                <a:solidFill>
                  <a:schemeClr val="bg1"/>
                </a:solidFill>
                <a:sym typeface="+mn-ea"/>
              </a:rPr>
              <a:t>。</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在第二种方法中，对产生多样性的效果作用更为明显。</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数据集我们根据先前工作中的几个图像到图像转换问题测试我们的方法，</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包括边缘→照片，谷歌地图→卫星，标签→图像，以及室外夜景→日间图像。 </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这些问题都是一对多的映射。 我们在</a:t>
            </a:r>
            <a:r>
              <a:rPr lang="en-US" altLang="zh-CN" dirty="0">
                <a:solidFill>
                  <a:schemeClr val="bg1"/>
                </a:solidFill>
                <a:sym typeface="+mn-ea"/>
              </a:rPr>
              <a:t>256×256</a:t>
            </a:r>
            <a:r>
              <a:rPr lang="zh-CN" altLang="en-US" dirty="0">
                <a:solidFill>
                  <a:schemeClr val="bg1"/>
                </a:solidFill>
                <a:sym typeface="+mn-ea"/>
              </a:rPr>
              <a:t>图像上训练所有模型。</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作者在不同的实现方法上比较了</a:t>
            </a:r>
            <a:r>
              <a:rPr dirty="0" err="1">
                <a:solidFill>
                  <a:schemeClr val="bg1"/>
                </a:solidFill>
                <a:sym typeface="+mn-ea"/>
              </a:rPr>
              <a:t>标签</a:t>
            </a:r>
            <a:r>
              <a:rPr dirty="0">
                <a:solidFill>
                  <a:schemeClr val="bg1"/>
                </a:solidFill>
                <a:sym typeface="+mn-ea"/>
              </a:rPr>
              <a:t>-&gt;facades</a:t>
            </a:r>
            <a:r>
              <a:rPr lang="zh-CN" altLang="en-US" dirty="0">
                <a:solidFill>
                  <a:schemeClr val="bg1"/>
                </a:solidFill>
                <a:sym typeface="+mn-ea"/>
              </a:rPr>
              <a:t>（</a:t>
            </a:r>
            <a:r>
              <a:rPr lang="zh-CN" altLang="en-US" sz="1200" b="1" i="0" kern="1200" dirty="0">
                <a:solidFill>
                  <a:schemeClr val="tx1"/>
                </a:solidFill>
                <a:effectLst/>
                <a:latin typeface="+mn-lt"/>
                <a:ea typeface="+mn-ea"/>
                <a:cs typeface="+mn-cs"/>
              </a:rPr>
              <a:t>正面；表面；外观</a:t>
            </a:r>
            <a:r>
              <a:rPr lang="zh-CN" altLang="en-US" dirty="0">
                <a:solidFill>
                  <a:schemeClr val="bg1"/>
                </a:solidFill>
                <a:sym typeface="+mn-ea"/>
              </a:rPr>
              <a:t>）</a:t>
            </a:r>
            <a:r>
              <a:rPr dirty="0" err="1">
                <a:solidFill>
                  <a:schemeClr val="bg1"/>
                </a:solidFill>
                <a:sym typeface="+mn-ea"/>
              </a:rPr>
              <a:t>数据集</a:t>
            </a:r>
            <a:r>
              <a:rPr lang="zh-CN" altLang="en-US" dirty="0">
                <a:solidFill>
                  <a:schemeClr val="bg1"/>
                </a:solidFill>
                <a:sym typeface="+mn-ea"/>
              </a:rPr>
              <a:t>的结果</a:t>
            </a:r>
            <a:r>
              <a:rPr dirty="0">
                <a:solidFill>
                  <a:schemeClr val="bg1"/>
                </a:solidFill>
                <a:sym typeface="+mn-ea"/>
              </a:rPr>
              <a:t>。</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结果表明，</a:t>
            </a:r>
            <a:r>
              <a:rPr dirty="0" err="1">
                <a:solidFill>
                  <a:schemeClr val="bg1"/>
                </a:solidFill>
                <a:sym typeface="+mn-ea"/>
              </a:rPr>
              <a:t>BicycleGAN方法产生的结果既现实又多样</a:t>
            </a:r>
            <a:r>
              <a:rPr dirty="0">
                <a:solidFill>
                  <a:schemeClr val="bg1"/>
                </a:solidFill>
                <a:sym typeface="+mn-ea"/>
              </a:rPr>
              <a:t>。</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很容易看出</a:t>
            </a:r>
            <a:r>
              <a:rPr lang="en-US" altLang="zh-CN" dirty="0">
                <a:solidFill>
                  <a:schemeClr val="bg1"/>
                </a:solidFill>
                <a:sym typeface="+mn-ea"/>
              </a:rPr>
              <a:t>,pix2pix</a:t>
            </a:r>
            <a:r>
              <a:rPr lang="zh-CN" altLang="en-US" dirty="0">
                <a:solidFill>
                  <a:schemeClr val="bg1"/>
                </a:solidFill>
                <a:sym typeface="+mn-ea"/>
              </a:rPr>
              <a:t>框架的结果变化不大。</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sz="1200" b="0" i="0" kern="1200" dirty="0">
                <a:solidFill>
                  <a:schemeClr val="tx1"/>
                </a:solidFill>
                <a:effectLst/>
                <a:latin typeface="+mn-lt"/>
                <a:ea typeface="+mn-ea"/>
                <a:cs typeface="+mn-cs"/>
              </a:rPr>
              <a:t>许多图像到图像的转换问题是不明确的，因为单个输入图像可能对应于多个可能的输出。</a:t>
            </a:r>
            <a:endParaRP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sz="1200" b="0" i="0" kern="1200" dirty="0" err="1">
                <a:solidFill>
                  <a:schemeClr val="tx1"/>
                </a:solidFill>
                <a:effectLst/>
                <a:latin typeface="+mn-lt"/>
                <a:ea typeface="+mn-ea"/>
                <a:cs typeface="+mn-cs"/>
              </a:rPr>
              <a:t>在这项工作中</a:t>
            </a:r>
            <a:r>
              <a:rPr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作者</a:t>
            </a:r>
            <a:r>
              <a:rPr sz="1200" b="0" i="0" kern="1200" dirty="0" err="1">
                <a:solidFill>
                  <a:schemeClr val="tx1"/>
                </a:solidFill>
                <a:effectLst/>
                <a:latin typeface="+mn-lt"/>
                <a:ea typeface="+mn-ea"/>
                <a:cs typeface="+mn-cs"/>
              </a:rPr>
              <a:t>的目标是在一个条件性的生成建模环境中模拟可能的输出分布</a:t>
            </a:r>
            <a:r>
              <a:rPr sz="1200" b="0" i="0" kern="1200" dirty="0">
                <a:solidFill>
                  <a:schemeClr val="tx1"/>
                </a:solidFill>
                <a:effectLst/>
                <a:latin typeface="+mn-lt"/>
                <a:ea typeface="+mn-ea"/>
                <a:cs typeface="+mn-cs"/>
              </a:rPr>
              <a:t>。</a:t>
            </a:r>
            <a:endParaRPr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我们使用平均</a:t>
            </a:r>
            <a:r>
              <a:rPr lang="en-US" altLang="zh-CN" dirty="0">
                <a:solidFill>
                  <a:schemeClr val="bg1"/>
                </a:solidFill>
                <a:sym typeface="+mn-ea"/>
              </a:rPr>
              <a:t>LPIPS</a:t>
            </a:r>
            <a:r>
              <a:rPr lang="zh-CN" altLang="en-US" dirty="0">
                <a:solidFill>
                  <a:schemeClr val="bg1"/>
                </a:solidFill>
                <a:sym typeface="+mn-ea"/>
              </a:rPr>
              <a:t>距离测量多样性，并使用真实与假冒的亚马逊机械土耳其人测试对</a:t>
            </a:r>
            <a:r>
              <a:rPr lang="en-US" altLang="zh-CN" dirty="0">
                <a:solidFill>
                  <a:schemeClr val="bg1"/>
                </a:solidFill>
                <a:sym typeface="+mn-ea"/>
              </a:rPr>
              <a:t>Google</a:t>
            </a:r>
            <a:r>
              <a:rPr lang="zh-CN" altLang="en-US" dirty="0">
                <a:solidFill>
                  <a:schemeClr val="bg1"/>
                </a:solidFill>
                <a:sym typeface="+mn-ea"/>
              </a:rPr>
              <a:t>地图→卫星任务：</a:t>
            </a:r>
            <a:endParaRPr lang="zh-CN" altLang="en-US"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a:t>
            </a:r>
            <a:r>
              <a:rPr lang="en-US" altLang="zh-CN" dirty="0">
                <a:solidFill>
                  <a:schemeClr val="bg1"/>
                </a:solidFill>
                <a:sym typeface="+mn-ea"/>
              </a:rPr>
              <a:t>1</a:t>
            </a:r>
            <a:r>
              <a:rPr lang="zh-CN" altLang="en-US" dirty="0">
                <a:solidFill>
                  <a:schemeClr val="bg1"/>
                </a:solidFill>
                <a:sym typeface="+mn-ea"/>
              </a:rPr>
              <a:t>）</a:t>
            </a:r>
            <a:r>
              <a:rPr lang="en-US" altLang="zh-CN" dirty="0">
                <a:solidFill>
                  <a:schemeClr val="bg1"/>
                </a:solidFill>
                <a:sym typeface="+mn-ea"/>
              </a:rPr>
              <a:t>pix2pix +</a:t>
            </a:r>
            <a:r>
              <a:rPr lang="zh-CN" altLang="en-US" dirty="0">
                <a:solidFill>
                  <a:schemeClr val="bg1"/>
                </a:solidFill>
                <a:sym typeface="+mn-ea"/>
              </a:rPr>
              <a:t>噪声基线产生很少的多样性。</a:t>
            </a:r>
            <a:endParaRPr lang="zh-CN" altLang="en-US"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a:t>
            </a:r>
            <a:r>
              <a:rPr lang="en-US" altLang="zh-CN" dirty="0">
                <a:solidFill>
                  <a:schemeClr val="bg1"/>
                </a:solidFill>
                <a:sym typeface="+mn-ea"/>
              </a:rPr>
              <a:t>2</a:t>
            </a:r>
            <a:r>
              <a:rPr lang="zh-CN" altLang="en-US" dirty="0">
                <a:solidFill>
                  <a:schemeClr val="bg1"/>
                </a:solidFill>
                <a:sym typeface="+mn-ea"/>
              </a:rPr>
              <a:t>）仅使用</a:t>
            </a:r>
            <a:r>
              <a:rPr lang="en-US" altLang="zh-CN" dirty="0" err="1">
                <a:solidFill>
                  <a:schemeClr val="bg1"/>
                </a:solidFill>
                <a:sym typeface="+mn-ea"/>
              </a:rPr>
              <a:t>cAE</a:t>
            </a:r>
            <a:r>
              <a:rPr lang="en-US" altLang="zh-CN" dirty="0">
                <a:solidFill>
                  <a:schemeClr val="bg1"/>
                </a:solidFill>
                <a:sym typeface="+mn-ea"/>
              </a:rPr>
              <a:t>-GAN</a:t>
            </a:r>
            <a:r>
              <a:rPr lang="zh-CN" altLang="en-US" dirty="0">
                <a:solidFill>
                  <a:schemeClr val="bg1"/>
                </a:solidFill>
                <a:sym typeface="+mn-ea"/>
              </a:rPr>
              <a:t>方法在采样期间产生大的伪像。</a:t>
            </a:r>
            <a:endParaRPr lang="zh-CN" altLang="en-US"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a:t>
            </a:r>
            <a:r>
              <a:rPr lang="en-US" altLang="zh-CN" dirty="0">
                <a:solidFill>
                  <a:schemeClr val="bg1"/>
                </a:solidFill>
                <a:sym typeface="+mn-ea"/>
              </a:rPr>
              <a:t>3</a:t>
            </a:r>
            <a:r>
              <a:rPr lang="zh-CN" altLang="en-US" dirty="0">
                <a:solidFill>
                  <a:schemeClr val="bg1"/>
                </a:solidFill>
                <a:sym typeface="+mn-ea"/>
              </a:rPr>
              <a:t>）结合</a:t>
            </a:r>
            <a:r>
              <a:rPr lang="en-US" altLang="zh-CN" dirty="0" err="1">
                <a:solidFill>
                  <a:schemeClr val="bg1"/>
                </a:solidFill>
                <a:sym typeface="+mn-ea"/>
              </a:rPr>
              <a:t>cVAE</a:t>
            </a:r>
            <a:r>
              <a:rPr lang="en-US" altLang="zh-CN" dirty="0">
                <a:solidFill>
                  <a:schemeClr val="bg1"/>
                </a:solidFill>
                <a:sym typeface="+mn-ea"/>
              </a:rPr>
              <a:t>-GAN</a:t>
            </a:r>
            <a:r>
              <a:rPr lang="zh-CN" altLang="en-US" dirty="0">
                <a:solidFill>
                  <a:schemeClr val="bg1"/>
                </a:solidFill>
                <a:sym typeface="+mn-ea"/>
              </a:rPr>
              <a:t>和</a:t>
            </a:r>
            <a:r>
              <a:rPr lang="en-US" altLang="zh-CN" dirty="0" err="1">
                <a:solidFill>
                  <a:schemeClr val="bg1"/>
                </a:solidFill>
                <a:sym typeface="+mn-ea"/>
              </a:rPr>
              <a:t>cLR</a:t>
            </a:r>
            <a:r>
              <a:rPr lang="en-US" altLang="zh-CN" dirty="0">
                <a:solidFill>
                  <a:schemeClr val="bg1"/>
                </a:solidFill>
                <a:sym typeface="+mn-ea"/>
              </a:rPr>
              <a:t>-GAN</a:t>
            </a:r>
            <a:r>
              <a:rPr lang="zh-CN" altLang="en-US" dirty="0">
                <a:solidFill>
                  <a:schemeClr val="bg1"/>
                </a:solidFill>
                <a:sym typeface="+mn-ea"/>
              </a:rPr>
              <a:t>的混合</a:t>
            </a:r>
            <a:r>
              <a:rPr lang="en-US" altLang="zh-CN" dirty="0" err="1">
                <a:solidFill>
                  <a:schemeClr val="bg1"/>
                </a:solidFill>
                <a:sym typeface="+mn-ea"/>
              </a:rPr>
              <a:t>BicycleGAN</a:t>
            </a:r>
            <a:r>
              <a:rPr lang="zh-CN" altLang="en-US" dirty="0">
                <a:solidFill>
                  <a:schemeClr val="bg1"/>
                </a:solidFill>
                <a:sym typeface="+mn-ea"/>
              </a:rPr>
              <a:t>方法产生的结果具有更高的真实感，同时保持多样性</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solidFill>
                  <a:schemeClr val="bg1"/>
                </a:solidFill>
                <a:sym typeface="+mn-ea"/>
              </a:rPr>
              <a:t>我们观察到pix2pix + </a:t>
            </a:r>
            <a:r>
              <a:rPr dirty="0" err="1">
                <a:solidFill>
                  <a:schemeClr val="bg1"/>
                </a:solidFill>
                <a:sym typeface="+mn-ea"/>
              </a:rPr>
              <a:t>noise通常会产生一个单一的实际输出，但不会产生任何有意义的变化</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cAE-GAN增加了输出的变化，但通常以很高的成本来提高质量</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我们在cVAE-GAN中观察到更多的变化，因为鼓励潜在空间编码有关地面实况输出的信息</a:t>
            </a:r>
            <a:r>
              <a:rPr dirty="0">
                <a:solidFill>
                  <a:schemeClr val="bg1"/>
                </a:solidFill>
                <a:sym typeface="+mn-ea"/>
              </a:rPr>
              <a:t>。 </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但是，空间不是粒子密集的，因此绘制随机样本可能会在输出中产生伪像</a:t>
            </a:r>
            <a:r>
              <a:rPr dirty="0">
                <a:solidFill>
                  <a:schemeClr val="bg1"/>
                </a:solidFill>
                <a:sym typeface="+mn-ea"/>
              </a:rPr>
              <a:t>。  </a:t>
            </a:r>
            <a:r>
              <a:rPr dirty="0" err="1">
                <a:solidFill>
                  <a:schemeClr val="bg1"/>
                </a:solidFill>
                <a:sym typeface="+mn-ea"/>
              </a:rPr>
              <a:t>cLR-GAN在输出中表现出较小的变化，并且有时会遭受模式崩溃</a:t>
            </a:r>
            <a:r>
              <a:rPr dirty="0">
                <a:solidFill>
                  <a:schemeClr val="bg1"/>
                </a:solidFill>
                <a:sym typeface="+mn-ea"/>
              </a:rPr>
              <a:t>。</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solidFill>
                  <a:schemeClr val="bg1"/>
                </a:solidFill>
                <a:sym typeface="+mn-ea"/>
              </a:rPr>
              <a:t>表1显示了两种方法具有相似的性能。 </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编码器架构：我们发现</a:t>
            </a:r>
            <a:r>
              <a:rPr lang="en-US" altLang="zh-CN" dirty="0" err="1">
                <a:solidFill>
                  <a:schemeClr val="bg1"/>
                </a:solidFill>
                <a:sym typeface="+mn-ea"/>
              </a:rPr>
              <a:t>ResNet</a:t>
            </a:r>
            <a:r>
              <a:rPr lang="zh-CN" altLang="en-US" dirty="0">
                <a:solidFill>
                  <a:schemeClr val="bg1"/>
                </a:solidFill>
                <a:sym typeface="+mn-ea"/>
              </a:rPr>
              <a:t>可以更好地对输出图像进行编码。</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注入潜在码（随机变量）的方法：我们评估两种注入潜在代码的方法：</a:t>
            </a:r>
            <a:r>
              <a:rPr lang="en-US" altLang="zh-CN" dirty="0" err="1">
                <a:solidFill>
                  <a:schemeClr val="bg1"/>
                </a:solidFill>
                <a:sym typeface="+mn-ea"/>
              </a:rPr>
              <a:t>add_to_input</a:t>
            </a:r>
            <a:r>
              <a:rPr lang="zh-CN" altLang="en-US" dirty="0">
                <a:solidFill>
                  <a:schemeClr val="bg1"/>
                </a:solidFill>
                <a:sym typeface="+mn-ea"/>
              </a:rPr>
              <a:t>＆和</a:t>
            </a:r>
            <a:r>
              <a:rPr lang="en-US" altLang="zh-CN" dirty="0" err="1">
                <a:solidFill>
                  <a:schemeClr val="bg1"/>
                </a:solidFill>
                <a:sym typeface="+mn-ea"/>
              </a:rPr>
              <a:t>add_to_all</a:t>
            </a:r>
            <a:r>
              <a:rPr lang="zh-CN" altLang="en-US" dirty="0">
                <a:solidFill>
                  <a:schemeClr val="bg1"/>
                </a:solidFill>
                <a:sym typeface="+mn-ea"/>
              </a:rPr>
              <a:t>，</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表明两种方法具有相似的性能。 这表明</a:t>
            </a:r>
            <a:r>
              <a:rPr lang="en-US" altLang="zh-CN" dirty="0" err="1">
                <a:solidFill>
                  <a:schemeClr val="bg1"/>
                </a:solidFill>
                <a:sym typeface="+mn-ea"/>
              </a:rPr>
              <a:t>U_Net</a:t>
            </a:r>
            <a:r>
              <a:rPr lang="zh-CN" altLang="en-US" dirty="0">
                <a:solidFill>
                  <a:schemeClr val="bg1"/>
                </a:solidFill>
                <a:sym typeface="+mn-ea"/>
              </a:rPr>
              <a:t>已经可以很好地将信息传播到输出，</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而没有来自</a:t>
            </a:r>
            <a:r>
              <a:rPr lang="en-US" altLang="zh-CN" dirty="0">
                <a:solidFill>
                  <a:schemeClr val="bg1"/>
                </a:solidFill>
                <a:sym typeface="+mn-ea"/>
              </a:rPr>
              <a:t>z</a:t>
            </a:r>
            <a:r>
              <a:rPr lang="zh-CN" altLang="en-US" dirty="0">
                <a:solidFill>
                  <a:schemeClr val="bg1"/>
                </a:solidFill>
                <a:sym typeface="+mn-ea"/>
              </a:rPr>
              <a:t>的额外跳过连接。 我们使用</a:t>
            </a:r>
            <a:r>
              <a:rPr lang="en-US" altLang="zh-CN" dirty="0" err="1">
                <a:solidFill>
                  <a:schemeClr val="bg1"/>
                </a:solidFill>
                <a:sym typeface="+mn-ea"/>
              </a:rPr>
              <a:t>add_to_all</a:t>
            </a:r>
            <a:r>
              <a:rPr lang="zh-CN" altLang="en-US" dirty="0">
                <a:solidFill>
                  <a:schemeClr val="bg1"/>
                </a:solidFill>
                <a:sym typeface="+mn-ea"/>
              </a:rPr>
              <a:t>方法在最终模型中注入噪声。</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如图</a:t>
            </a:r>
            <a:r>
              <a:rPr lang="en-US" altLang="zh-CN" dirty="0">
                <a:solidFill>
                  <a:schemeClr val="bg1"/>
                </a:solidFill>
                <a:sym typeface="+mn-ea"/>
              </a:rPr>
              <a:t>7</a:t>
            </a:r>
            <a:r>
              <a:rPr lang="zh-CN" altLang="en-US" dirty="0">
                <a:solidFill>
                  <a:schemeClr val="bg1"/>
                </a:solidFill>
                <a:sym typeface="+mn-ea"/>
              </a:rPr>
              <a:t>所示，作者</a:t>
            </a:r>
            <a:r>
              <a:rPr dirty="0" err="1">
                <a:solidFill>
                  <a:schemeClr val="bg1"/>
                </a:solidFill>
                <a:sym typeface="+mn-ea"/>
              </a:rPr>
              <a:t>研究了基于BicycleGAN模型的不同维数的潜在码</a:t>
            </a:r>
            <a:r>
              <a:rPr dirty="0">
                <a:solidFill>
                  <a:schemeClr val="bg1"/>
                </a:solidFill>
                <a:sym typeface="+mn-ea"/>
              </a:rPr>
              <a:t>{2,8,256}</a:t>
            </a:r>
            <a:r>
              <a:rPr dirty="0" err="1">
                <a:solidFill>
                  <a:schemeClr val="bg1"/>
                </a:solidFill>
                <a:sym typeface="+mn-ea"/>
              </a:rPr>
              <a:t>的结果</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非常低维的潜在码可能会限制可表达的多样性的数量</a:t>
            </a:r>
            <a:r>
              <a:rPr dirty="0">
                <a:solidFill>
                  <a:schemeClr val="bg1"/>
                </a:solidFill>
                <a:sym typeface="+mn-ea"/>
              </a:rPr>
              <a:t>。 </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相反，非常高维的潜在码可能会编码更多关于输出图像的信息，但代价是难以采样</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潜在向量</a:t>
            </a:r>
            <a:r>
              <a:rPr dirty="0" err="1">
                <a:solidFill>
                  <a:schemeClr val="bg1"/>
                </a:solidFill>
                <a:sym typeface="+mn-ea"/>
              </a:rPr>
              <a:t>z的最佳长度很大程度上取决于个别数据集和</a:t>
            </a:r>
            <a:r>
              <a:rPr lang="zh-CN" altLang="en-US" dirty="0">
                <a:solidFill>
                  <a:schemeClr val="bg1"/>
                </a:solidFill>
                <a:sym typeface="+mn-ea"/>
              </a:rPr>
              <a:t>具体</a:t>
            </a:r>
            <a:r>
              <a:rPr dirty="0" err="1">
                <a:solidFill>
                  <a:schemeClr val="bg1"/>
                </a:solidFill>
                <a:sym typeface="+mn-ea"/>
              </a:rPr>
              <a:t>应用，以及输出中存在多少模糊性</a:t>
            </a:r>
            <a:r>
              <a:rPr dirty="0">
                <a:solidFill>
                  <a:schemeClr val="bg1"/>
                </a:solidFill>
                <a:sym typeface="+mn-ea"/>
              </a:rPr>
              <a:t>。</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3 d</a:t>
            </a:r>
            <a:r>
              <a:rPr lang="zh-CN" altLang="en-US" sz="1200" b="0" i="0" kern="1200" dirty="0">
                <a:solidFill>
                  <a:schemeClr val="tx1"/>
                </a:solidFill>
                <a:effectLst/>
                <a:latin typeface="+mn-lt"/>
                <a:ea typeface="+mn-ea"/>
                <a:cs typeface="+mn-cs"/>
              </a:rPr>
              <a:t>形状是至关重要的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但今天的计算机视觉系统中尚未得到充分利用的线索</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主要是由于缺乏一个好的通用形状表示。</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随着近来可用的便宜的</a:t>
            </a:r>
            <a:r>
              <a:rPr lang="en-US" altLang="zh-CN" sz="1200" b="0" i="0" kern="1200" dirty="0">
                <a:solidFill>
                  <a:schemeClr val="tx1"/>
                </a:solidFill>
                <a:effectLst/>
                <a:latin typeface="+mn-lt"/>
                <a:ea typeface="+mn-ea"/>
                <a:cs typeface="+mn-cs"/>
              </a:rPr>
              <a:t>2.5D</a:t>
            </a:r>
            <a:r>
              <a:rPr lang="zh-CN" altLang="en-US" sz="1200" b="0" i="0" kern="1200" dirty="0">
                <a:solidFill>
                  <a:schemeClr val="tx1"/>
                </a:solidFill>
                <a:effectLst/>
                <a:latin typeface="+mn-lt"/>
                <a:ea typeface="+mn-ea"/>
                <a:cs typeface="+mn-cs"/>
              </a:rPr>
              <a:t>深度传感器（例如</a:t>
            </a:r>
            <a:r>
              <a:rPr lang="en-US" altLang="zh-CN" sz="1200" b="0" i="0" kern="1200" dirty="0">
                <a:solidFill>
                  <a:schemeClr val="tx1"/>
                </a:solidFill>
                <a:effectLst/>
                <a:latin typeface="+mn-lt"/>
                <a:ea typeface="+mn-ea"/>
                <a:cs typeface="+mn-cs"/>
              </a:rPr>
              <a:t>Microsoft Kinect</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在循环中具有强大的</a:t>
            </a:r>
            <a:r>
              <a:rPr lang="en-US" altLang="zh-CN" sz="1200" b="0" i="0" kern="1200" dirty="0">
                <a:solidFill>
                  <a:schemeClr val="tx1"/>
                </a:solidFill>
                <a:effectLst/>
                <a:latin typeface="+mn-lt"/>
                <a:ea typeface="+mn-ea"/>
                <a:cs typeface="+mn-cs"/>
              </a:rPr>
              <a:t>3D</a:t>
            </a:r>
            <a:r>
              <a:rPr lang="zh-CN" altLang="en-US" sz="1200" b="0" i="0" kern="1200" dirty="0">
                <a:solidFill>
                  <a:schemeClr val="tx1"/>
                </a:solidFill>
                <a:effectLst/>
                <a:latin typeface="+mn-lt"/>
                <a:ea typeface="+mn-ea"/>
                <a:cs typeface="+mn-cs"/>
              </a:rPr>
              <a:t>形状表示变得越来越重要。</a:t>
            </a:r>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最后，分</a:t>
            </a:r>
            <a:r>
              <a:rPr lang="en-US" altLang="zh-CN" dirty="0">
                <a:solidFill>
                  <a:schemeClr val="bg1"/>
                </a:solidFill>
                <a:sym typeface="+mn-ea"/>
              </a:rPr>
              <a:t>3</a:t>
            </a:r>
            <a:r>
              <a:rPr lang="zh-CN" altLang="en-US" dirty="0">
                <a:solidFill>
                  <a:schemeClr val="bg1"/>
                </a:solidFill>
                <a:sym typeface="+mn-ea"/>
              </a:rPr>
              <a:t>点总结一下：</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sym typeface="+mn-ea"/>
              </a:rPr>
              <a:t>1.</a:t>
            </a:r>
            <a:r>
              <a:rPr lang="zh-CN" altLang="en-US" dirty="0">
                <a:solidFill>
                  <a:schemeClr val="bg1"/>
                </a:solidFill>
                <a:sym typeface="+mn-ea"/>
              </a:rPr>
              <a:t>作者评估了一些方法来解决条件图像生成设置中的模式崩溃问题。</a:t>
            </a:r>
            <a:endParaRPr lang="zh-CN" altLang="en-US"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sym typeface="+mn-ea"/>
              </a:rPr>
              <a:t>2.</a:t>
            </a:r>
            <a:r>
              <a:rPr lang="zh-CN" altLang="en-US" dirty="0">
                <a:solidFill>
                  <a:schemeClr val="bg1"/>
                </a:solidFill>
                <a:sym typeface="+mn-ea"/>
              </a:rPr>
              <a:t>我们发现通过结合多个目标来鼓励潜在空间和输出空间之间的双射映射，我们得到了更加真实和多样化的结果。</a:t>
            </a:r>
            <a:endParaRPr lang="zh-CN" altLang="en-US"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sym typeface="+mn-ea"/>
              </a:rPr>
              <a:t>3.</a:t>
            </a:r>
            <a:r>
              <a:rPr lang="zh-CN" altLang="en-US" dirty="0">
                <a:solidFill>
                  <a:schemeClr val="bg1"/>
                </a:solidFill>
                <a:sym typeface="+mn-ea"/>
              </a:rPr>
              <a:t>我们看到了未来工作的许多有趣途径，包括直接在潜在空间中执行分布，该分布编码具有语义意义的属性，以允许使用用户可控参数进行图像到图像的转换。</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主要将文章分为五部分来介绍</a:t>
            </a:r>
            <a:endParaRPr lang="zh-CN" altLang="en-US" dirty="0"/>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a:solidFill>
                  <a:schemeClr val="bg1"/>
                </a:solidFill>
                <a:sym typeface="+mn-ea"/>
              </a:rPr>
              <a:t>我们从pix2pix框架[20]</a:t>
            </a:r>
            <a:r>
              <a:rPr dirty="0" err="1">
                <a:solidFill>
                  <a:schemeClr val="bg1"/>
                </a:solidFill>
                <a:sym typeface="+mn-ea"/>
              </a:rPr>
              <a:t>开始，该框架先前已经被证明可以为各种图像到图像转换任务产生高质量的结果</a:t>
            </a:r>
            <a:r>
              <a:rPr dirty="0">
                <a:solidFill>
                  <a:schemeClr val="bg1"/>
                </a:solidFill>
                <a:sym typeface="+mn-ea"/>
              </a:rPr>
              <a:t>。 </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该方法训练一个生成器网络，以输入图像为条件，伴随着两种损失</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a:solidFill>
                  <a:schemeClr val="bg1"/>
                </a:solidFill>
                <a:sym typeface="+mn-ea"/>
              </a:rPr>
              <a:t>（1）回归损失，用于生成与已知配对的真实图像的相似输出；</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a:solidFill>
                  <a:schemeClr val="bg1"/>
                </a:solidFill>
                <a:sym typeface="+mn-ea"/>
              </a:rPr>
              <a:t>以及（2）学习</a:t>
            </a:r>
            <a:r>
              <a:rPr lang="zh-CN" altLang="en-US" dirty="0">
                <a:solidFill>
                  <a:schemeClr val="bg1"/>
                </a:solidFill>
                <a:sym typeface="+mn-ea"/>
              </a:rPr>
              <a:t>后的</a:t>
            </a:r>
            <a:r>
              <a:rPr dirty="0" err="1">
                <a:solidFill>
                  <a:schemeClr val="bg1"/>
                </a:solidFill>
                <a:sym typeface="+mn-ea"/>
              </a:rPr>
              <a:t>鉴别器损失以鼓励现实主义</a:t>
            </a:r>
            <a:r>
              <a:rPr dirty="0">
                <a:solidFill>
                  <a:schemeClr val="bg1"/>
                </a:solidFill>
                <a:sym typeface="+mn-ea"/>
              </a:rPr>
              <a:t>。</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a:solidFill>
                  <a:schemeClr val="bg1"/>
                </a:solidFill>
                <a:sym typeface="+mn-ea"/>
              </a:rPr>
              <a:t> </a:t>
            </a:r>
            <a:r>
              <a:rPr dirty="0" err="1">
                <a:solidFill>
                  <a:schemeClr val="bg1"/>
                </a:solidFill>
                <a:sym typeface="+mn-ea"/>
              </a:rPr>
              <a:t>作者指出</a:t>
            </a:r>
            <a:r>
              <a:rPr dirty="0">
                <a:solidFill>
                  <a:schemeClr val="bg1"/>
                </a:solidFill>
                <a:sym typeface="+mn-ea"/>
              </a:rPr>
              <a:t>，</a:t>
            </a:r>
            <a:r>
              <a:rPr lang="zh-CN" altLang="en-US" dirty="0">
                <a:solidFill>
                  <a:schemeClr val="bg1"/>
                </a:solidFill>
                <a:sym typeface="+mn-ea"/>
              </a:rPr>
              <a:t>基于</a:t>
            </a:r>
            <a:r>
              <a:rPr lang="en-US" altLang="zh-CN" dirty="0">
                <a:solidFill>
                  <a:schemeClr val="bg1"/>
                </a:solidFill>
                <a:sym typeface="+mn-ea"/>
              </a:rPr>
              <a:t>pix2pix</a:t>
            </a:r>
            <a:r>
              <a:rPr lang="zh-CN" altLang="en-US" dirty="0">
                <a:solidFill>
                  <a:schemeClr val="bg1"/>
                </a:solidFill>
                <a:sym typeface="+mn-ea"/>
              </a:rPr>
              <a:t>框架</a:t>
            </a:r>
            <a:r>
              <a:rPr dirty="0" err="1">
                <a:solidFill>
                  <a:schemeClr val="bg1"/>
                </a:solidFill>
                <a:sym typeface="+mn-ea"/>
              </a:rPr>
              <a:t>普通</a:t>
            </a:r>
            <a:r>
              <a:rPr lang="zh-CN" altLang="en-US" dirty="0">
                <a:solidFill>
                  <a:schemeClr val="bg1"/>
                </a:solidFill>
                <a:sym typeface="+mn-ea"/>
              </a:rPr>
              <a:t>地</a:t>
            </a:r>
            <a:r>
              <a:rPr dirty="0" err="1">
                <a:solidFill>
                  <a:schemeClr val="bg1"/>
                </a:solidFill>
                <a:sym typeface="+mn-ea"/>
              </a:rPr>
              <a:t>添加一个随机抽取的潜在码</a:t>
            </a:r>
            <a:r>
              <a:rPr lang="zh-CN" altLang="en-US" dirty="0">
                <a:solidFill>
                  <a:schemeClr val="bg1"/>
                </a:solidFill>
                <a:sym typeface="+mn-ea"/>
              </a:rPr>
              <a:t>（随机变量），</a:t>
            </a:r>
            <a:r>
              <a:rPr dirty="0" err="1">
                <a:solidFill>
                  <a:schemeClr val="bg1"/>
                </a:solidFill>
                <a:sym typeface="+mn-ea"/>
              </a:rPr>
              <a:t>并不会产生不同的结果</a:t>
            </a:r>
            <a:r>
              <a:rPr dirty="0">
                <a:solidFill>
                  <a:schemeClr val="bg1"/>
                </a:solidFill>
                <a:sym typeface="+mn-ea"/>
              </a:rPr>
              <a:t>。 </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相反</a:t>
            </a:r>
            <a:r>
              <a:rPr dirty="0">
                <a:solidFill>
                  <a:schemeClr val="bg1"/>
                </a:solidFill>
                <a:sym typeface="+mn-ea"/>
              </a:rPr>
              <a:t>，</a:t>
            </a:r>
            <a:r>
              <a:rPr lang="zh-CN" altLang="en-US" dirty="0">
                <a:solidFill>
                  <a:schemeClr val="bg1"/>
                </a:solidFill>
                <a:sym typeface="+mn-ea"/>
              </a:rPr>
              <a:t>作者认为并不单单只是学习一种输入到输出的关系，同时也应该学习输出到输入重构的一个关系，</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（作者</a:t>
            </a:r>
            <a:r>
              <a:rPr dirty="0" err="1">
                <a:solidFill>
                  <a:schemeClr val="bg1"/>
                </a:solidFill>
                <a:sym typeface="+mn-ea"/>
              </a:rPr>
              <a:t>建议</a:t>
            </a:r>
            <a:r>
              <a:rPr lang="zh-CN" altLang="en-US" dirty="0">
                <a:solidFill>
                  <a:schemeClr val="bg1"/>
                </a:solidFill>
                <a:sym typeface="+mn-ea"/>
              </a:rPr>
              <a:t>）也就是</a:t>
            </a:r>
            <a:r>
              <a:rPr dirty="0" err="1">
                <a:solidFill>
                  <a:schemeClr val="bg1"/>
                </a:solidFill>
                <a:sym typeface="+mn-ea"/>
              </a:rPr>
              <a:t>鼓励</a:t>
            </a:r>
            <a:r>
              <a:rPr lang="zh-CN" altLang="en-US" dirty="0">
                <a:solidFill>
                  <a:schemeClr val="bg1"/>
                </a:solidFill>
                <a:sym typeface="+mn-ea"/>
              </a:rPr>
              <a:t>构建</a:t>
            </a:r>
            <a:r>
              <a:rPr dirty="0" err="1">
                <a:solidFill>
                  <a:schemeClr val="bg1"/>
                </a:solidFill>
                <a:sym typeface="+mn-ea"/>
              </a:rPr>
              <a:t>输出和潜在空间之间的双射</a:t>
            </a:r>
            <a:r>
              <a:rPr lang="zh-CN" altLang="en-US" dirty="0">
                <a:solidFill>
                  <a:schemeClr val="bg1"/>
                </a:solidFill>
                <a:sym typeface="+mn-ea"/>
              </a:rPr>
              <a:t>关系</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基于这个观点，作者</a:t>
            </a:r>
            <a:r>
              <a:rPr dirty="0" err="1">
                <a:solidFill>
                  <a:schemeClr val="bg1"/>
                </a:solidFill>
                <a:sym typeface="+mn-ea"/>
              </a:rPr>
              <a:t>提出</a:t>
            </a:r>
            <a:r>
              <a:rPr lang="zh-CN" altLang="en-US" dirty="0">
                <a:solidFill>
                  <a:schemeClr val="bg1"/>
                </a:solidFill>
                <a:sym typeface="+mn-ea"/>
              </a:rPr>
              <a:t>了一个</a:t>
            </a:r>
            <a:r>
              <a:rPr dirty="0" err="1">
                <a:solidFill>
                  <a:schemeClr val="bg1"/>
                </a:solidFill>
                <a:sym typeface="+mn-ea"/>
              </a:rPr>
              <a:t>方法进行多模式</a:t>
            </a:r>
            <a:r>
              <a:rPr lang="zh-CN" altLang="en-US" dirty="0">
                <a:solidFill>
                  <a:schemeClr val="bg1"/>
                </a:solidFill>
                <a:sym typeface="+mn-ea"/>
              </a:rPr>
              <a:t>的</a:t>
            </a:r>
            <a:r>
              <a:rPr dirty="0" err="1">
                <a:solidFill>
                  <a:schemeClr val="bg1"/>
                </a:solidFill>
                <a:sym typeface="+mn-ea"/>
              </a:rPr>
              <a:t>图像</a:t>
            </a:r>
            <a:r>
              <a:rPr lang="zh-CN" altLang="en-US" dirty="0">
                <a:solidFill>
                  <a:schemeClr val="bg1"/>
                </a:solidFill>
                <a:sym typeface="+mn-ea"/>
              </a:rPr>
              <a:t>到图像的</a:t>
            </a:r>
            <a:r>
              <a:rPr dirty="0" err="1">
                <a:solidFill>
                  <a:schemeClr val="bg1"/>
                </a:solidFill>
                <a:sym typeface="+mn-ea"/>
              </a:rPr>
              <a:t>转换</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如图所示，</a:t>
            </a:r>
            <a:r>
              <a:rPr dirty="0" err="1">
                <a:solidFill>
                  <a:schemeClr val="bg1"/>
                </a:solidFill>
                <a:sym typeface="+mn-ea"/>
              </a:rPr>
              <a:t>给定来自一个域（夜间图像场景）的输入图像，旨在模拟目标域（相应日间图像）中潜在输出的分布</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来</a:t>
            </a:r>
            <a:r>
              <a:rPr dirty="0" err="1">
                <a:solidFill>
                  <a:schemeClr val="bg1"/>
                </a:solidFill>
                <a:sym typeface="+mn-ea"/>
              </a:rPr>
              <a:t>产生既现实又多样化的结果</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例如，当从夜间图像生成日图像时，潜在向量</a:t>
            </a:r>
            <a:r>
              <a:rPr lang="zh-CN" altLang="en-US" dirty="0">
                <a:solidFill>
                  <a:schemeClr val="bg1"/>
                </a:solidFill>
                <a:sym typeface="+mn-ea"/>
              </a:rPr>
              <a:t>（随机变量）</a:t>
            </a:r>
            <a:r>
              <a:rPr dirty="0" err="1">
                <a:solidFill>
                  <a:schemeClr val="bg1"/>
                </a:solidFill>
                <a:sym typeface="+mn-ea"/>
              </a:rPr>
              <a:t>可以编码关于天空颜色，地面上的照明效果</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和云图案的信息</a:t>
            </a:r>
            <a:r>
              <a:rPr dirty="0">
                <a:solidFill>
                  <a:schemeClr val="bg1"/>
                </a:solidFill>
                <a:sym typeface="+mn-ea"/>
              </a:rPr>
              <a:t>。 </a:t>
            </a: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3 d</a:t>
            </a:r>
            <a:r>
              <a:rPr lang="zh-CN" altLang="en-US" sz="1200" b="0" i="0" kern="1200" dirty="0">
                <a:solidFill>
                  <a:schemeClr val="tx1"/>
                </a:solidFill>
                <a:effectLst/>
                <a:latin typeface="+mn-lt"/>
                <a:ea typeface="+mn-ea"/>
                <a:cs typeface="+mn-cs"/>
              </a:rPr>
              <a:t>形状是至关重要的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但今天的计算机视觉系统中尚未得到充分利用的线索</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主要是由于缺乏一个好的通用形状表示。</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随着近来可用的便宜的</a:t>
            </a:r>
            <a:r>
              <a:rPr lang="en-US" altLang="zh-CN" sz="1200" b="0" i="0" kern="1200" dirty="0">
                <a:solidFill>
                  <a:schemeClr val="tx1"/>
                </a:solidFill>
                <a:effectLst/>
                <a:latin typeface="+mn-lt"/>
                <a:ea typeface="+mn-ea"/>
                <a:cs typeface="+mn-cs"/>
              </a:rPr>
              <a:t>2.5D</a:t>
            </a:r>
            <a:r>
              <a:rPr lang="zh-CN" altLang="en-US" sz="1200" b="0" i="0" kern="1200" dirty="0">
                <a:solidFill>
                  <a:schemeClr val="tx1"/>
                </a:solidFill>
                <a:effectLst/>
                <a:latin typeface="+mn-lt"/>
                <a:ea typeface="+mn-ea"/>
                <a:cs typeface="+mn-cs"/>
              </a:rPr>
              <a:t>深度传感器（例如</a:t>
            </a:r>
            <a:r>
              <a:rPr lang="en-US" altLang="zh-CN" sz="1200" b="0" i="0" kern="1200" dirty="0">
                <a:solidFill>
                  <a:schemeClr val="tx1"/>
                </a:solidFill>
                <a:effectLst/>
                <a:latin typeface="+mn-lt"/>
                <a:ea typeface="+mn-ea"/>
                <a:cs typeface="+mn-cs"/>
              </a:rPr>
              <a:t>Microsoft Kinect</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在循环中具有强大的</a:t>
            </a:r>
            <a:r>
              <a:rPr lang="en-US" altLang="zh-CN" sz="1200" b="0" i="0" kern="1200" dirty="0">
                <a:solidFill>
                  <a:schemeClr val="tx1"/>
                </a:solidFill>
                <a:effectLst/>
                <a:latin typeface="+mn-lt"/>
                <a:ea typeface="+mn-ea"/>
                <a:cs typeface="+mn-cs"/>
              </a:rPr>
              <a:t>3D</a:t>
            </a:r>
            <a:r>
              <a:rPr lang="zh-CN" altLang="en-US" sz="1200" b="0" i="0" kern="1200" dirty="0">
                <a:solidFill>
                  <a:schemeClr val="tx1"/>
                </a:solidFill>
                <a:effectLst/>
                <a:latin typeface="+mn-lt"/>
                <a:ea typeface="+mn-ea"/>
                <a:cs typeface="+mn-cs"/>
              </a:rPr>
              <a:t>形状表示变得越来越重要。</a:t>
            </a:r>
            <a:endParaRPr lang="zh-CN" altLang="en-US"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条件变分自动编码器</a:t>
            </a:r>
            <a:r>
              <a:rPr lang="en-US" dirty="0" err="1">
                <a:solidFill>
                  <a:schemeClr val="bg1"/>
                </a:solidFill>
                <a:sym typeface="+mn-ea"/>
              </a:rPr>
              <a:t>GAN</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err="1">
                <a:solidFill>
                  <a:schemeClr val="bg1"/>
                </a:solidFill>
                <a:sym typeface="+mn-ea"/>
              </a:rPr>
              <a:t>1.</a:t>
            </a:r>
            <a:r>
              <a:rPr dirty="0" err="1">
                <a:solidFill>
                  <a:schemeClr val="bg1"/>
                </a:solidFill>
                <a:sym typeface="+mn-ea"/>
              </a:rPr>
              <a:t>一种方法是首先将真实图像编码到潜在空间中，使生成器对所需输出进行噪声“窥视</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err="1">
                <a:solidFill>
                  <a:schemeClr val="bg1"/>
                </a:solidFill>
                <a:sym typeface="+mn-ea"/>
              </a:rPr>
              <a:t>2.</a:t>
            </a:r>
            <a:r>
              <a:rPr dirty="0" err="1">
                <a:solidFill>
                  <a:schemeClr val="bg1"/>
                </a:solidFill>
                <a:sym typeface="+mn-ea"/>
              </a:rPr>
              <a:t>使用这种方法以及输入图像，生成器应该是能够重建特定的输出图像</a:t>
            </a:r>
            <a:endParaRPr dirty="0" err="1">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err="1">
                <a:solidFill>
                  <a:schemeClr val="bg1"/>
                </a:solidFill>
                <a:sym typeface="+mn-ea"/>
              </a:rPr>
              <a:t>3.</a:t>
            </a:r>
            <a:r>
              <a:rPr dirty="0" err="1">
                <a:solidFill>
                  <a:schemeClr val="bg1"/>
                </a:solidFill>
                <a:sym typeface="+mn-ea"/>
              </a:rPr>
              <a:t>为了保证随机抽样可以在推理期间使用</a:t>
            </a:r>
            <a:r>
              <a:rPr dirty="0">
                <a:solidFill>
                  <a:schemeClr val="bg1"/>
                </a:solidFill>
                <a:sym typeface="+mn-ea"/>
              </a:rPr>
              <a:t>，</a:t>
            </a:r>
            <a:r>
              <a:rPr dirty="0" err="1">
                <a:solidFill>
                  <a:schemeClr val="bg1"/>
                </a:solidFill>
                <a:sym typeface="+mn-ea"/>
              </a:rPr>
              <a:t>使用KL散度对潜在分布进行规则化，以接近标准正态分布</a:t>
            </a:r>
            <a:r>
              <a:rPr lang="en-US" dirty="0">
                <a:solidFill>
                  <a:schemeClr val="bg1"/>
                </a:solidFill>
                <a:sym typeface="+mn-ea"/>
              </a:rPr>
              <a:t>.</a:t>
            </a:r>
            <a:endParaRPr lang="en-US"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条件式潜在回归</a:t>
            </a:r>
            <a:r>
              <a:rPr dirty="0">
                <a:solidFill>
                  <a:schemeClr val="bg1"/>
                </a:solidFill>
                <a:sym typeface="+mn-ea"/>
              </a:rPr>
              <a:t> GAN</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另一种方法是首先向生成器提供一个随机抽取的潜在向量</a:t>
            </a:r>
            <a:r>
              <a:rPr lang="en-US" dirty="0" err="1">
                <a:solidFill>
                  <a:schemeClr val="bg1"/>
                </a:solidFill>
                <a:sym typeface="+mn-ea"/>
              </a:rPr>
              <a:t>z</a:t>
            </a:r>
            <a:r>
              <a:rPr lang="zh-CN" altLang="en-US" dirty="0">
                <a:solidFill>
                  <a:schemeClr val="bg1"/>
                </a:solidFill>
                <a:sym typeface="+mn-ea"/>
              </a:rPr>
              <a:t>，生成一个图像</a:t>
            </a:r>
            <a:r>
              <a:rPr lang="en-US" altLang="zh-CN" dirty="0">
                <a:solidFill>
                  <a:schemeClr val="bg1"/>
                </a:solidFill>
                <a:sym typeface="+mn-ea"/>
              </a:rPr>
              <a:t>B</a:t>
            </a:r>
            <a:r>
              <a:rPr lang="zh-CN" altLang="en-US" dirty="0">
                <a:solidFill>
                  <a:schemeClr val="bg1"/>
                </a:solidFill>
                <a:sym typeface="+mn-ea"/>
              </a:rPr>
              <a:t>帽</a:t>
            </a:r>
            <a:r>
              <a:rPr dirty="0">
                <a:solidFill>
                  <a:schemeClr val="bg1"/>
                </a:solidFill>
                <a:sym typeface="+mn-ea"/>
              </a:rPr>
              <a:t>。</a:t>
            </a:r>
            <a:endParaRPr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dirty="0" err="1">
                <a:solidFill>
                  <a:schemeClr val="bg1"/>
                </a:solidFill>
                <a:sym typeface="+mn-ea"/>
              </a:rPr>
              <a:t>编码器然后尝试</a:t>
            </a:r>
            <a:r>
              <a:rPr lang="zh-CN" dirty="0" err="1">
                <a:solidFill>
                  <a:schemeClr val="bg1"/>
                </a:solidFill>
                <a:sym typeface="+mn-ea"/>
              </a:rPr>
              <a:t>将</a:t>
            </a:r>
            <a:r>
              <a:rPr dirty="0" err="1">
                <a:solidFill>
                  <a:schemeClr val="bg1"/>
                </a:solidFill>
                <a:sym typeface="+mn-ea"/>
              </a:rPr>
              <a:t>输出图像恢复</a:t>
            </a:r>
            <a:r>
              <a:rPr lang="zh-CN" altLang="en-US" dirty="0">
                <a:solidFill>
                  <a:schemeClr val="bg1"/>
                </a:solidFill>
                <a:sym typeface="+mn-ea"/>
              </a:rPr>
              <a:t>或重构一个</a:t>
            </a:r>
            <a:r>
              <a:rPr dirty="0" err="1">
                <a:solidFill>
                  <a:schemeClr val="bg1"/>
                </a:solidFill>
                <a:sym typeface="+mn-ea"/>
              </a:rPr>
              <a:t>潜在向量</a:t>
            </a:r>
            <a:r>
              <a:rPr lang="en-US" dirty="0" err="1">
                <a:solidFill>
                  <a:schemeClr val="bg1"/>
                </a:solidFill>
                <a:sym typeface="+mn-ea"/>
              </a:rPr>
              <a:t>z</a:t>
            </a:r>
            <a:r>
              <a:rPr dirty="0">
                <a:solidFill>
                  <a:schemeClr val="bg1"/>
                </a:solidFill>
                <a:sym typeface="+mn-ea"/>
              </a:rPr>
              <a:t>。 </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理论上，重构后的潜在向量</a:t>
            </a:r>
            <a:r>
              <a:rPr lang="en-US" altLang="zh-CN" dirty="0">
                <a:solidFill>
                  <a:schemeClr val="bg1"/>
                </a:solidFill>
                <a:sym typeface="+mn-ea"/>
              </a:rPr>
              <a:t>z</a:t>
            </a:r>
            <a:r>
              <a:rPr lang="zh-CN" altLang="en-US" dirty="0">
                <a:solidFill>
                  <a:schemeClr val="bg1"/>
                </a:solidFill>
                <a:sym typeface="+mn-ea"/>
              </a:rPr>
              <a:t>和之前输入的随机向量</a:t>
            </a:r>
            <a:r>
              <a:rPr lang="en-US" altLang="zh-CN" dirty="0">
                <a:solidFill>
                  <a:schemeClr val="bg1"/>
                </a:solidFill>
                <a:sym typeface="+mn-ea"/>
              </a:rPr>
              <a:t>N(Z)</a:t>
            </a:r>
            <a:r>
              <a:rPr lang="zh-CN" altLang="en-US" dirty="0">
                <a:solidFill>
                  <a:schemeClr val="bg1"/>
                </a:solidFill>
                <a:sym typeface="+mn-ea"/>
              </a:rPr>
              <a:t>应该是一致的。</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err="1">
                <a:solidFill>
                  <a:schemeClr val="bg1"/>
                </a:solidFill>
                <a:sym typeface="+mn-ea"/>
              </a:rPr>
              <a:t>(</a:t>
            </a:r>
            <a:r>
              <a:rPr dirty="0" err="1">
                <a:solidFill>
                  <a:schemeClr val="bg1"/>
                </a:solidFill>
                <a:sym typeface="+mn-ea"/>
              </a:rPr>
              <a:t>这种方法可以看作是“潜在回归”模型的条件表达式</a:t>
            </a:r>
            <a:r>
              <a:rPr lang="en-US" dirty="0" err="1">
                <a:solidFill>
                  <a:schemeClr val="bg1"/>
                </a:solidFill>
                <a:sym typeface="+mn-ea"/>
              </a:rPr>
              <a:t>)</a:t>
            </a:r>
            <a:endParaRPr lang="en-US" altLang="zh-CN"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sym typeface="+mn-ea"/>
              </a:rPr>
              <a:t>在这种情况下，因为输入的潜在向量是随机的，产生的输出可能不一定看起来像真实图像，但它应该看起来逼真。 </a:t>
            </a:r>
            <a:endParaRPr lang="zh-CN" altLang="en-US" dirty="0">
              <a:solidFill>
                <a:schemeClr val="bg1"/>
              </a:solidFill>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dirty="0">
              <a:solidFill>
                <a:schemeClr val="bg1"/>
              </a:solidFill>
              <a:sym typeface="+mn-ea"/>
            </a:endParaRPr>
          </a:p>
        </p:txBody>
      </p:sp>
      <p:sp>
        <p:nvSpPr>
          <p:cNvPr id="4" name="灯片编号占位符 3"/>
          <p:cNvSpPr>
            <a:spLocks noGrp="1"/>
          </p:cNvSpPr>
          <p:nvPr>
            <p:ph type="sldNum" sz="quarter" idx="10"/>
          </p:nvPr>
        </p:nvSpPr>
        <p:spPr/>
        <p:txBody>
          <a:bodyPr/>
          <a:lstStyle/>
          <a:p>
            <a:fld id="{ADA94427-1492-49C9-A5E5-AAD95B03673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pattFill prst="dotGrid">
          <a:fgClr>
            <a:schemeClr val="bg1">
              <a:lumMod val="85000"/>
            </a:schemeClr>
          </a:fgClr>
          <a:bgClr>
            <a:srgbClr val="F5F0EA"/>
          </a:bgClr>
        </a:pattFill>
        <a:effectLst/>
      </p:bgPr>
    </p:bg>
    <p:spTree>
      <p:nvGrpSpPr>
        <p:cNvPr id="1" name=""/>
        <p:cNvGrpSpPr/>
        <p:nvPr/>
      </p:nvGrpSpPr>
      <p:grpSpPr>
        <a:xfrm>
          <a:off x="0" y="0"/>
          <a:ext cx="0" cy="0"/>
          <a:chOff x="0" y="0"/>
          <a:chExt cx="0" cy="0"/>
        </a:xfrm>
      </p:grpSpPr>
    </p:spTree>
  </p:cSld>
  <p:clrMapOvr>
    <a:masterClrMapping/>
  </p:clrMapOvr>
  <p:transition spd="slow" advClick="0" advTm="3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BF29D05-C586-47E4-8111-0940CD7686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9ACA14-6777-4763-BC26-E51147A56671}" type="slidenum">
              <a:rPr lang="zh-CN" altLang="en-US" smtClean="0"/>
            </a:fld>
            <a:endParaRPr lang="zh-CN" altLang="en-US"/>
          </a:p>
        </p:txBody>
      </p:sp>
    </p:spTree>
  </p:cSld>
  <p:clrMapOvr>
    <a:masterClrMapping/>
  </p:clrMapOvr>
  <p:transition spd="slow" advClick="0" advTm="3000">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29D05-C586-47E4-8111-0940CD768636}"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ACA14-6777-4763-BC26-E51147A5667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3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16.wmf"/><Relationship Id="rId6" Type="http://schemas.openxmlformats.org/officeDocument/2006/relationships/oleObject" Target="../embeddings/oleObject3.bin"/><Relationship Id="rId5" Type="http://schemas.openxmlformats.org/officeDocument/2006/relationships/image" Target="../media/image15.wmf"/><Relationship Id="rId4" Type="http://schemas.openxmlformats.org/officeDocument/2006/relationships/oleObject" Target="../embeddings/oleObject2.bin"/><Relationship Id="rId3" Type="http://schemas.openxmlformats.org/officeDocument/2006/relationships/image" Target="../media/image14.wmf"/><Relationship Id="rId2" Type="http://schemas.openxmlformats.org/officeDocument/2006/relationships/oleObject" Target="../embeddings/oleObject1.bin"/><Relationship Id="rId10" Type="http://schemas.openxmlformats.org/officeDocument/2006/relationships/notesSlide" Target="../notesSlides/notesSlide1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7.bin"/><Relationship Id="rId7" Type="http://schemas.openxmlformats.org/officeDocument/2006/relationships/image" Target="../media/image19.wmf"/><Relationship Id="rId6" Type="http://schemas.openxmlformats.org/officeDocument/2006/relationships/oleObject" Target="../embeddings/oleObject6.bin"/><Relationship Id="rId5" Type="http://schemas.openxmlformats.org/officeDocument/2006/relationships/image" Target="../media/image18.wmf"/><Relationship Id="rId4" Type="http://schemas.openxmlformats.org/officeDocument/2006/relationships/oleObject" Target="../embeddings/oleObject5.bin"/><Relationship Id="rId3" Type="http://schemas.openxmlformats.org/officeDocument/2006/relationships/image" Target="../media/image10.png"/><Relationship Id="rId2" Type="http://schemas.openxmlformats.org/officeDocument/2006/relationships/image" Target="../media/image17.wmf"/><Relationship Id="rId12" Type="http://schemas.openxmlformats.org/officeDocument/2006/relationships/notesSlide" Target="../notesSlides/notesSlide13.xml"/><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image" Target="../media/image23.wmf"/><Relationship Id="rId6" Type="http://schemas.openxmlformats.org/officeDocument/2006/relationships/oleObject" Target="../embeddings/oleObject10.bin"/><Relationship Id="rId5" Type="http://schemas.openxmlformats.org/officeDocument/2006/relationships/image" Target="../media/image22.wmf"/><Relationship Id="rId4" Type="http://schemas.openxmlformats.org/officeDocument/2006/relationships/oleObject" Target="../embeddings/oleObject9.bin"/><Relationship Id="rId3" Type="http://schemas.openxmlformats.org/officeDocument/2006/relationships/image" Target="../media/image11.png"/><Relationship Id="rId2" Type="http://schemas.openxmlformats.org/officeDocument/2006/relationships/image" Target="../media/image21.wmf"/><Relationship Id="rId10" Type="http://schemas.openxmlformats.org/officeDocument/2006/relationships/notesSlide" Target="../notesSlides/notesSlide14.xml"/><Relationship Id="rId1"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12.bin"/><Relationship Id="rId3" Type="http://schemas.openxmlformats.org/officeDocument/2006/relationships/image" Target="../media/image12.png"/><Relationship Id="rId2" Type="http://schemas.openxmlformats.org/officeDocument/2006/relationships/image" Target="../media/image24.wmf"/><Relationship Id="rId1"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wmf"/><Relationship Id="rId1"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wmf"/><Relationship Id="rId1"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wmf"/><Relationship Id="rId1" Type="http://schemas.openxmlformats.org/officeDocument/2006/relationships/oleObject" Target="../embeddings/oleObject16.bin"/></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oleObject" Target="../embeddings/oleObject17.bin"/></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wmf"/><Relationship Id="rId1"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7.wmf"/><Relationship Id="rId1" Type="http://schemas.openxmlformats.org/officeDocument/2006/relationships/oleObject" Target="../embeddings/oleObject1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microsoft.com/office/2007/relationships/hdphoto" Target="../media/image44.wdp"/><Relationship Id="rId3" Type="http://schemas.openxmlformats.org/officeDocument/2006/relationships/image" Target="../media/image43.png"/><Relationship Id="rId2" Type="http://schemas.microsoft.com/office/2007/relationships/hdphoto" Target="../media/image42.wdp"/><Relationship Id="rId1"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5" descr="星空美景"/>
          <p:cNvPicPr>
            <a:picLocks noChangeAspect="1" noChangeArrowheads="1"/>
          </p:cNvPicPr>
          <p:nvPr/>
        </p:nvPicPr>
        <p:blipFill>
          <a:blip r:embed="rId1" cstate="email"/>
          <a:srcRect/>
          <a:stretch>
            <a:fillRect/>
          </a:stretch>
        </p:blipFill>
        <p:spPr bwMode="auto">
          <a:xfrm>
            <a:off x="-3176" y="-14288"/>
            <a:ext cx="12211051" cy="694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矩形 6"/>
          <p:cNvSpPr>
            <a:spLocks noChangeArrowheads="1"/>
          </p:cNvSpPr>
          <p:nvPr/>
        </p:nvSpPr>
        <p:spPr bwMode="auto">
          <a:xfrm>
            <a:off x="-27622" y="-61913"/>
            <a:ext cx="12234863" cy="6981826"/>
          </a:xfrm>
          <a:prstGeom prst="rect">
            <a:avLst/>
          </a:prstGeom>
          <a:solidFill>
            <a:schemeClr val="tx1">
              <a:alpha val="71000"/>
            </a:schemeClr>
          </a:solidFill>
          <a:ln>
            <a:noFill/>
          </a:ln>
        </p:spPr>
        <p:txBody>
          <a:bodyPr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en-US">
              <a:solidFill>
                <a:srgbClr val="FFFFFF"/>
              </a:solidFill>
              <a:latin typeface="宋体" panose="02010600030101010101" pitchFamily="2" charset="-122"/>
              <a:sym typeface="宋体" panose="02010600030101010101" pitchFamily="2" charset="-122"/>
            </a:endParaRPr>
          </a:p>
        </p:txBody>
      </p:sp>
      <p:sp>
        <p:nvSpPr>
          <p:cNvPr id="23555" name="文本框 7"/>
          <p:cNvSpPr>
            <a:spLocks noChangeArrowheads="1"/>
          </p:cNvSpPr>
          <p:nvPr/>
        </p:nvSpPr>
        <p:spPr bwMode="auto">
          <a:xfrm>
            <a:off x="1867536" y="1183640"/>
            <a:ext cx="925322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GB" sz="3200" b="1" dirty="0">
                <a:solidFill>
                  <a:schemeClr val="bg1"/>
                </a:solidFill>
                <a:effectLst>
                  <a:outerShdw blurRad="38100" dist="38100" dir="2700000" algn="tl">
                    <a:srgbClr val="000000">
                      <a:alpha val="43137"/>
                    </a:srgbClr>
                  </a:outerShdw>
                </a:effectLst>
                <a:sym typeface="+mn-ea"/>
              </a:rPr>
              <a:t>Toward Multimodal Image-to-Image Translation</a:t>
            </a:r>
            <a:endParaRPr lang="zh-CN" altLang="en-GB" sz="3200" b="1" dirty="0">
              <a:solidFill>
                <a:schemeClr val="bg1"/>
              </a:solidFill>
              <a:effectLst>
                <a:outerShdw blurRad="38100" dist="38100" dir="2700000" algn="tl">
                  <a:srgbClr val="000000">
                    <a:alpha val="43137"/>
                  </a:srgbClr>
                </a:outerShdw>
              </a:effectLst>
              <a:sym typeface="+mn-ea"/>
            </a:endParaRPr>
          </a:p>
          <a:p>
            <a:pPr algn="ctr"/>
            <a:endParaRPr lang="zh-CN" altLang="en-GB" b="1" dirty="0">
              <a:solidFill>
                <a:schemeClr val="bg1"/>
              </a:solidFill>
              <a:effectLst>
                <a:outerShdw blurRad="38100" dist="38100" dir="2700000" algn="tl">
                  <a:srgbClr val="000000">
                    <a:alpha val="43137"/>
                  </a:srgbClr>
                </a:outerShdw>
              </a:effectLst>
              <a:sym typeface="+mn-ea"/>
            </a:endParaRPr>
          </a:p>
          <a:p>
            <a:pPr algn="ctr"/>
            <a:r>
              <a:rPr lang="zh-CN" altLang="en-GB" b="1" dirty="0">
                <a:solidFill>
                  <a:schemeClr val="bg1"/>
                </a:solidFill>
                <a:effectLst>
                  <a:outerShdw blurRad="38100" dist="38100" dir="2700000" algn="tl">
                    <a:srgbClr val="000000">
                      <a:alpha val="43137"/>
                    </a:srgbClr>
                  </a:outerShdw>
                </a:effectLst>
                <a:sym typeface="+mn-ea"/>
              </a:rPr>
              <a:t>Jun-Yan Zhu</a:t>
            </a:r>
            <a:r>
              <a:rPr lang="en-US" altLang="zh-CN" b="1" dirty="0">
                <a:solidFill>
                  <a:schemeClr val="bg1"/>
                </a:solidFill>
                <a:effectLst>
                  <a:outerShdw blurRad="38100" dist="38100" dir="2700000" algn="tl">
                    <a:srgbClr val="000000">
                      <a:alpha val="43137"/>
                    </a:srgbClr>
                  </a:outerShdw>
                </a:effectLst>
                <a:sym typeface="+mn-ea"/>
              </a:rPr>
              <a:t>,Richard Zhang,Deepak Pathak</a:t>
            </a:r>
            <a:endParaRPr lang="en-US" altLang="zh-CN" b="1" dirty="0">
              <a:solidFill>
                <a:schemeClr val="bg1"/>
              </a:solidFill>
              <a:effectLst>
                <a:outerShdw blurRad="38100" dist="38100" dir="2700000" algn="tl">
                  <a:srgbClr val="000000">
                    <a:alpha val="43137"/>
                  </a:srgbClr>
                </a:outerShdw>
              </a:effectLst>
              <a:sym typeface="+mn-ea"/>
            </a:endParaRPr>
          </a:p>
          <a:p>
            <a:pPr algn="ctr"/>
            <a:r>
              <a:rPr lang="en-US" altLang="zh-CN" b="1" dirty="0">
                <a:solidFill>
                  <a:schemeClr val="bg1"/>
                </a:solidFill>
                <a:effectLst>
                  <a:outerShdw blurRad="38100" dist="38100" dir="2700000" algn="tl">
                    <a:srgbClr val="000000">
                      <a:alpha val="43137"/>
                    </a:srgbClr>
                  </a:outerShdw>
                </a:effectLst>
                <a:sym typeface="+mn-ea"/>
              </a:rPr>
              <a:t>University of California, Berkeley</a:t>
            </a:r>
            <a:endParaRPr lang="en-US" altLang="zh-CN" b="1" dirty="0">
              <a:solidFill>
                <a:schemeClr val="bg1"/>
              </a:solidFill>
              <a:effectLst>
                <a:outerShdw blurRad="38100" dist="38100" dir="2700000" algn="tl">
                  <a:srgbClr val="000000">
                    <a:alpha val="43137"/>
                  </a:srgbClr>
                </a:outerShdw>
              </a:effectLst>
              <a:sym typeface="+mn-ea"/>
            </a:endParaRPr>
          </a:p>
          <a:p>
            <a:pPr algn="ctr"/>
            <a:endParaRPr lang="en-US" altLang="zh-CN" b="1" dirty="0">
              <a:solidFill>
                <a:schemeClr val="bg1"/>
              </a:solidFill>
              <a:effectLst>
                <a:outerShdw blurRad="38100" dist="38100" dir="2700000" algn="tl">
                  <a:srgbClr val="000000">
                    <a:alpha val="43137"/>
                  </a:srgbClr>
                </a:outerShdw>
              </a:effectLst>
              <a:sym typeface="+mn-ea"/>
            </a:endParaRPr>
          </a:p>
          <a:p>
            <a:pPr algn="ctr"/>
            <a:r>
              <a:rPr lang="en-US" altLang="zh-CN" sz="2400" b="1" dirty="0">
                <a:solidFill>
                  <a:schemeClr val="bg1"/>
                </a:solidFill>
                <a:effectLst>
                  <a:outerShdw blurRad="38100" dist="38100" dir="2700000" algn="tl">
                    <a:srgbClr val="000000">
                      <a:alpha val="43137"/>
                    </a:srgbClr>
                  </a:outerShdw>
                </a:effectLst>
                <a:sym typeface="+mn-ea"/>
              </a:rPr>
              <a:t>NIPS 2017</a:t>
            </a:r>
            <a:endParaRPr lang="en-US" altLang="zh-CN" sz="2400" b="1" dirty="0">
              <a:solidFill>
                <a:schemeClr val="bg1"/>
              </a:solidFill>
              <a:effectLst>
                <a:outerShdw blurRad="38100" dist="38100" dir="2700000" algn="tl">
                  <a:srgbClr val="000000">
                    <a:alpha val="43137"/>
                  </a:srgbClr>
                </a:outerShdw>
              </a:effectLst>
              <a:sym typeface="+mn-ea"/>
            </a:endParaRPr>
          </a:p>
        </p:txBody>
      </p:sp>
      <p:sp>
        <p:nvSpPr>
          <p:cNvPr id="23556" name="文本框 8"/>
          <p:cNvSpPr>
            <a:spLocks noChangeArrowheads="1"/>
          </p:cNvSpPr>
          <p:nvPr/>
        </p:nvSpPr>
        <p:spPr bwMode="auto">
          <a:xfrm>
            <a:off x="3526790" y="5664200"/>
            <a:ext cx="593534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zh-CN" altLang="en-US" sz="280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报告人：胡梓烨  </a:t>
            </a:r>
            <a:endParaRPr lang="zh-CN" altLang="en-US" sz="280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280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学号：</a:t>
            </a:r>
            <a:r>
              <a:rPr lang="en-US" altLang="zh-CN" sz="280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18110860007</a:t>
            </a:r>
            <a:r>
              <a:rPr lang="zh-CN" altLang="en-US" sz="2800">
                <a:solidFill>
                  <a:srgbClr val="BFBFBF"/>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2800">
              <a:solidFill>
                <a:srgbClr val="BFBFB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57" name="直接连接符 9"/>
          <p:cNvSpPr>
            <a:spLocks noChangeShapeType="1"/>
          </p:cNvSpPr>
          <p:nvPr/>
        </p:nvSpPr>
        <p:spPr bwMode="auto">
          <a:xfrm>
            <a:off x="3744595" y="6127750"/>
            <a:ext cx="5499735" cy="26670"/>
          </a:xfrm>
          <a:prstGeom prst="line">
            <a:avLst/>
          </a:prstGeom>
          <a:noFill/>
          <a:ln w="6350">
            <a:solidFill>
              <a:srgbClr val="A5A5A5"/>
            </a:solidFill>
            <a:bevel/>
          </a:ln>
          <a:extLst>
            <a:ext uri="{909E8E84-426E-40DD-AFC4-6F175D3DCCD1}">
              <a14:hiddenFill xmlns:a14="http://schemas.microsoft.com/office/drawing/2010/main">
                <a:noFill/>
              </a14:hiddenFill>
            </a:ext>
          </a:extLst>
        </p:spPr>
        <p:txBody>
          <a:bodyPr/>
          <a:lstStyle/>
          <a:p>
            <a:endParaRPr lang="zh-CN" altLang="en-US"/>
          </a:p>
        </p:txBody>
      </p:sp>
      <p:pic>
        <p:nvPicPr>
          <p:cNvPr id="2" name="图片 1"/>
          <p:cNvPicPr>
            <a:picLocks noChangeAspect="1"/>
          </p:cNvPicPr>
          <p:nvPr/>
        </p:nvPicPr>
        <p:blipFill>
          <a:blip r:embed="rId2"/>
          <a:stretch>
            <a:fillRect/>
          </a:stretch>
        </p:blipFill>
        <p:spPr>
          <a:xfrm>
            <a:off x="2723515" y="3244850"/>
            <a:ext cx="6733540" cy="2238375"/>
          </a:xfrm>
          <a:prstGeom prst="rect">
            <a:avLst/>
          </a:prstGeom>
        </p:spPr>
      </p:pic>
      <p:sp>
        <p:nvSpPr>
          <p:cNvPr id="4" name="直接连接符 9"/>
          <p:cNvSpPr>
            <a:spLocks noChangeShapeType="1"/>
          </p:cNvSpPr>
          <p:nvPr/>
        </p:nvSpPr>
        <p:spPr bwMode="auto">
          <a:xfrm>
            <a:off x="3744595" y="6590665"/>
            <a:ext cx="5499735" cy="26670"/>
          </a:xfrm>
          <a:prstGeom prst="line">
            <a:avLst/>
          </a:prstGeom>
          <a:noFill/>
          <a:ln w="6350">
            <a:solidFill>
              <a:srgbClr val="A5A5A5"/>
            </a:solidFill>
            <a:bevel/>
          </a:ln>
          <a:extLst>
            <a:ext uri="{909E8E84-426E-40DD-AFC4-6F175D3DCCD1}">
              <a14:hiddenFill xmlns:a14="http://schemas.microsoft.com/office/drawing/2010/main">
                <a:noFill/>
              </a14:hiddenFill>
            </a:ext>
          </a:extLst>
        </p:spPr>
        <p:txBody>
          <a:bodyPr/>
          <a:lstStyle/>
          <a:p>
            <a:endParaRPr lang="zh-CN" altLang="en-US"/>
          </a:p>
        </p:txBody>
      </p:sp>
    </p:spTree>
    <p:custDataLst>
      <p:tags r:id="rId3"/>
    </p:custDataLst>
  </p:cSld>
  <p:clrMapOvr>
    <a:masterClrMapping/>
  </p:clrMapOvr>
  <p:transition spd="slow" advClick="0" advTm="30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3547110" cy="685800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373685" y="2483627"/>
            <a:ext cx="800735" cy="1568450"/>
          </a:xfrm>
          <a:prstGeom prst="rect">
            <a:avLst/>
          </a:prstGeom>
          <a:noFill/>
        </p:spPr>
        <p:txBody>
          <a:bodyPr wrap="none" rtlCol="0">
            <a:spAutoFit/>
          </a:bodyPr>
          <a:lstStyle/>
          <a:p>
            <a:pPr algn="ctr"/>
            <a:r>
              <a:rPr lang="en-US" altLang="zh-CN" sz="9600" b="1">
                <a:solidFill>
                  <a:schemeClr val="accent4"/>
                </a:solidFill>
                <a:sym typeface="+mn-ea"/>
              </a:rPr>
              <a:t>3</a:t>
            </a:r>
            <a:endParaRPr lang="en-US" altLang="zh-CN" sz="9600" b="1" dirty="0">
              <a:solidFill>
                <a:srgbClr val="F5F0EA"/>
              </a:solidFill>
              <a:effectLst>
                <a:outerShdw blurRad="38100" dist="38100" dir="2700000" algn="tl">
                  <a:srgbClr val="000000">
                    <a:alpha val="43137"/>
                  </a:srgbClr>
                </a:outerShdw>
              </a:effectLst>
            </a:endParaRPr>
          </a:p>
        </p:txBody>
      </p:sp>
      <p:sp>
        <p:nvSpPr>
          <p:cNvPr id="3" name="矩形 2"/>
          <p:cNvSpPr/>
          <p:nvPr/>
        </p:nvSpPr>
        <p:spPr>
          <a:xfrm>
            <a:off x="6906855" y="2760458"/>
            <a:ext cx="2238375" cy="1014730"/>
          </a:xfrm>
          <a:prstGeom prst="rect">
            <a:avLst/>
          </a:prstGeom>
        </p:spPr>
        <p:txBody>
          <a:bodyPr wrap="none">
            <a:spAutoFit/>
          </a:bodyPr>
          <a:lstStyle/>
          <a:p>
            <a:pPr lvl="0" algn="ctr" defTabSz="914400"/>
            <a:r>
              <a:rPr lang="en-US" altLang="zh-CN" sz="6000" b="1">
                <a:solidFill>
                  <a:schemeClr val="accent4"/>
                </a:solidFill>
                <a:sym typeface="+mn-ea"/>
              </a:rPr>
              <a:t>Model</a:t>
            </a:r>
            <a:endParaRPr lang="en-US" altLang="zh-CN" sz="60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120" y="0"/>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124450" y="253364"/>
            <a:ext cx="1873250" cy="521970"/>
          </a:xfrm>
          <a:prstGeom prst="rect">
            <a:avLst/>
          </a:prstGeom>
          <a:noFill/>
        </p:spPr>
        <p:txBody>
          <a:bodyPr wrap="none" rtlCol="0">
            <a:spAutoFit/>
          </a:bodyPr>
          <a:lstStyle/>
          <a:p>
            <a:pPr algn="l"/>
            <a:r>
              <a:rPr lang="en-US" altLang="zh-CN" sz="2800" b="1">
                <a:solidFill>
                  <a:schemeClr val="accent4"/>
                </a:solidFill>
                <a:sym typeface="+mn-ea"/>
              </a:rPr>
              <a:t>BicycleGAN</a:t>
            </a:r>
            <a:endParaRPr lang="en-US" altLang="zh-CN" sz="2800" b="1">
              <a:solidFill>
                <a:schemeClr val="accent4"/>
              </a:solidFill>
              <a:sym typeface="+mn-ea"/>
            </a:endParaRPr>
          </a:p>
        </p:txBody>
      </p:sp>
      <p:cxnSp>
        <p:nvCxnSpPr>
          <p:cNvPr id="7" name="直接连接符 6"/>
          <p:cNvCxnSpPr/>
          <p:nvPr/>
        </p:nvCxnSpPr>
        <p:spPr>
          <a:xfrm flipV="1">
            <a:off x="4735830" y="775335"/>
            <a:ext cx="2652395" cy="190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390775" y="3898900"/>
            <a:ext cx="7640955" cy="922020"/>
          </a:xfrm>
          <a:prstGeom prst="rect">
            <a:avLst/>
          </a:prstGeom>
          <a:noFill/>
        </p:spPr>
        <p:txBody>
          <a:bodyPr wrap="square" rtlCol="0">
            <a:spAutoFit/>
          </a:bodyPr>
          <a:lstStyle/>
          <a:p>
            <a:pPr algn="l"/>
            <a:r>
              <a:rPr lang="en-US" altLang="zh-CN">
                <a:solidFill>
                  <a:schemeClr val="bg1"/>
                </a:solidFill>
              </a:rPr>
              <a:t> The method can produce both diverse and visually appealing results across a   wide range of image-to-image translation problems, significantly more diverse than other baselines, including naively adding noise in the pix2pix framework.</a:t>
            </a:r>
            <a:endParaRPr lang="en-US" altLang="zh-CN">
              <a:solidFill>
                <a:schemeClr val="bg1"/>
              </a:solidFill>
            </a:endParaRPr>
          </a:p>
        </p:txBody>
      </p:sp>
      <p:pic>
        <p:nvPicPr>
          <p:cNvPr id="2" name="图片 1"/>
          <p:cNvPicPr>
            <a:picLocks noChangeAspect="1"/>
          </p:cNvPicPr>
          <p:nvPr/>
        </p:nvPicPr>
        <p:blipFill>
          <a:blip r:embed="rId1"/>
          <a:stretch>
            <a:fillRect/>
          </a:stretch>
        </p:blipFill>
        <p:spPr>
          <a:xfrm>
            <a:off x="2287270" y="1204595"/>
            <a:ext cx="7847330" cy="2314575"/>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120" y="0"/>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4160520" y="1059815"/>
            <a:ext cx="3872230" cy="2068830"/>
          </a:xfrm>
          <a:prstGeom prst="rect">
            <a:avLst/>
          </a:prstGeom>
        </p:spPr>
      </p:pic>
      <p:graphicFrame>
        <p:nvGraphicFramePr>
          <p:cNvPr id="2" name="对象 1"/>
          <p:cNvGraphicFramePr>
            <a:graphicFrameLocks noChangeAspect="1"/>
          </p:cNvGraphicFramePr>
          <p:nvPr/>
        </p:nvGraphicFramePr>
        <p:xfrm>
          <a:off x="4281805" y="212725"/>
          <a:ext cx="3627120" cy="521335"/>
        </p:xfrm>
        <a:graphic>
          <a:graphicData uri="http://schemas.openxmlformats.org/presentationml/2006/ole">
            <mc:AlternateContent xmlns:mc="http://schemas.openxmlformats.org/markup-compatibility/2006">
              <mc:Choice xmlns:v="urn:schemas-microsoft-com:vml" Requires="v">
                <p:oleObj spid="_x0000_s1100" name="" r:id="rId2" imgW="2120900" imgH="304800" progId="Equation.KSEE3">
                  <p:embed/>
                </p:oleObj>
              </mc:Choice>
              <mc:Fallback>
                <p:oleObj name="" r:id="rId2" imgW="2120900" imgH="304800" progId="Equation.KSEE3">
                  <p:embed/>
                  <p:pic>
                    <p:nvPicPr>
                      <p:cNvPr id="0" name="图片 8"/>
                      <p:cNvPicPr/>
                      <p:nvPr/>
                    </p:nvPicPr>
                    <p:blipFill>
                      <a:blip r:embed="rId3"/>
                      <a:stretch>
                        <a:fillRect/>
                      </a:stretch>
                    </p:blipFill>
                    <p:spPr>
                      <a:xfrm>
                        <a:off x="4281805" y="212725"/>
                        <a:ext cx="3627120" cy="521335"/>
                      </a:xfrm>
                      <a:prstGeom prst="rect">
                        <a:avLst/>
                      </a:prstGeom>
                      <a:solidFill>
                        <a:schemeClr val="accent4"/>
                      </a:solidFill>
                      <a:ln w="38100">
                        <a:solidFill>
                          <a:schemeClr val="accent1"/>
                        </a:solidFill>
                        <a:miter/>
                      </a:ln>
                    </p:spPr>
                  </p:pic>
                </p:oleObj>
              </mc:Fallback>
            </mc:AlternateContent>
          </a:graphicData>
        </a:graphic>
      </p:graphicFrame>
      <p:graphicFrame>
        <p:nvGraphicFramePr>
          <p:cNvPr id="4" name="对象 965"/>
          <p:cNvGraphicFramePr>
            <a:graphicFrameLocks noChangeAspect="1"/>
          </p:cNvGraphicFramePr>
          <p:nvPr/>
        </p:nvGraphicFramePr>
        <p:xfrm>
          <a:off x="1521460" y="3624580"/>
          <a:ext cx="9147868" cy="432003"/>
        </p:xfrm>
        <a:graphic>
          <a:graphicData uri="http://schemas.openxmlformats.org/presentationml/2006/ole">
            <mc:AlternateContent xmlns:mc="http://schemas.openxmlformats.org/markup-compatibility/2006">
              <mc:Choice xmlns:v="urn:schemas-microsoft-com:vml" Requires="v">
                <p:oleObj spid="_x0000_s1101" name="" r:id="rId4" imgW="4572000" imgH="215900" progId="Equation.KSEE3">
                  <p:embed/>
                </p:oleObj>
              </mc:Choice>
              <mc:Fallback>
                <p:oleObj name="" r:id="rId4" imgW="4572000" imgH="215900" progId="Equation.KSEE3">
                  <p:embed/>
                  <p:pic>
                    <p:nvPicPr>
                      <p:cNvPr id="0" name="图片 9"/>
                      <p:cNvPicPr/>
                      <p:nvPr/>
                    </p:nvPicPr>
                    <p:blipFill>
                      <a:blip r:embed="rId5"/>
                      <a:stretch>
                        <a:fillRect/>
                      </a:stretch>
                    </p:blipFill>
                    <p:spPr>
                      <a:xfrm>
                        <a:off x="1521460" y="3624580"/>
                        <a:ext cx="9147868" cy="432003"/>
                      </a:xfrm>
                      <a:prstGeom prst="rect">
                        <a:avLst/>
                      </a:prstGeom>
                      <a:solidFill>
                        <a:srgbClr val="FFFF00"/>
                      </a:solidFill>
                      <a:ln w="38100">
                        <a:noFill/>
                        <a:miter/>
                      </a:ln>
                    </p:spPr>
                  </p:pic>
                </p:oleObj>
              </mc:Fallback>
            </mc:AlternateContent>
          </a:graphicData>
        </a:graphic>
      </p:graphicFrame>
      <p:graphicFrame>
        <p:nvGraphicFramePr>
          <p:cNvPr id="7" name="对象 1327"/>
          <p:cNvGraphicFramePr>
            <a:graphicFrameLocks noChangeAspect="1"/>
          </p:cNvGraphicFramePr>
          <p:nvPr/>
        </p:nvGraphicFramePr>
        <p:xfrm>
          <a:off x="3740150" y="4403090"/>
          <a:ext cx="4712762" cy="540004"/>
        </p:xfrm>
        <a:graphic>
          <a:graphicData uri="http://schemas.openxmlformats.org/presentationml/2006/ole">
            <mc:AlternateContent xmlns:mc="http://schemas.openxmlformats.org/markup-compatibility/2006">
              <mc:Choice xmlns:v="urn:schemas-microsoft-com:vml" Requires="v">
                <p:oleObj spid="_x0000_s1102" name="" r:id="rId6" imgW="2438400" imgH="279400" progId="Equation.KSEE3">
                  <p:embed/>
                </p:oleObj>
              </mc:Choice>
              <mc:Fallback>
                <p:oleObj name="" r:id="rId6" imgW="2438400" imgH="279400" progId="Equation.KSEE3">
                  <p:embed/>
                  <p:pic>
                    <p:nvPicPr>
                      <p:cNvPr id="0" name="图片 11"/>
                      <p:cNvPicPr/>
                      <p:nvPr/>
                    </p:nvPicPr>
                    <p:blipFill>
                      <a:blip r:embed="rId7"/>
                      <a:stretch>
                        <a:fillRect/>
                      </a:stretch>
                    </p:blipFill>
                    <p:spPr>
                      <a:xfrm>
                        <a:off x="3740150" y="4403090"/>
                        <a:ext cx="4712762" cy="540004"/>
                      </a:xfrm>
                      <a:prstGeom prst="rect">
                        <a:avLst/>
                      </a:prstGeom>
                      <a:solidFill>
                        <a:srgbClr val="FFFF00"/>
                      </a:solidFill>
                      <a:ln w="38100">
                        <a:noFill/>
                        <a:miter/>
                      </a:ln>
                    </p:spPr>
                  </p:pic>
                </p:oleObj>
              </mc:Fallback>
            </mc:AlternateContent>
          </a:graphicData>
        </a:graphic>
      </p:graphicFrame>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120" y="0"/>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nvGraphicFramePr>
        <p:xfrm>
          <a:off x="4672648" y="212725"/>
          <a:ext cx="2845435" cy="521335"/>
        </p:xfrm>
        <a:graphic>
          <a:graphicData uri="http://schemas.openxmlformats.org/presentationml/2006/ole">
            <mc:AlternateContent xmlns:mc="http://schemas.openxmlformats.org/markup-compatibility/2006">
              <mc:Choice xmlns:v="urn:schemas-microsoft-com:vml" Requires="v">
                <p:oleObj spid="_x0000_s3178" name="" r:id="rId1" imgW="1663700" imgH="304800" progId="Equation.KSEE3">
                  <p:embed/>
                </p:oleObj>
              </mc:Choice>
              <mc:Fallback>
                <p:oleObj name="" r:id="rId1" imgW="1663700" imgH="304800" progId="Equation.KSEE3">
                  <p:embed/>
                  <p:pic>
                    <p:nvPicPr>
                      <p:cNvPr id="0" name="图片 8"/>
                      <p:cNvPicPr/>
                      <p:nvPr/>
                    </p:nvPicPr>
                    <p:blipFill>
                      <a:blip r:embed="rId2"/>
                      <a:stretch>
                        <a:fillRect/>
                      </a:stretch>
                    </p:blipFill>
                    <p:spPr>
                      <a:xfrm>
                        <a:off x="4672648" y="212725"/>
                        <a:ext cx="2845435" cy="521335"/>
                      </a:xfrm>
                      <a:prstGeom prst="rect">
                        <a:avLst/>
                      </a:prstGeom>
                      <a:solidFill>
                        <a:schemeClr val="accent4"/>
                      </a:solidFill>
                      <a:ln w="38100">
                        <a:solidFill>
                          <a:schemeClr val="accent1"/>
                        </a:solidFill>
                        <a:miter/>
                      </a:ln>
                    </p:spPr>
                  </p:pic>
                </p:oleObj>
              </mc:Fallback>
            </mc:AlternateContent>
          </a:graphicData>
        </a:graphic>
      </p:graphicFrame>
      <p:pic>
        <p:nvPicPr>
          <p:cNvPr id="12" name="图片 11"/>
          <p:cNvPicPr>
            <a:picLocks noChangeAspect="1"/>
          </p:cNvPicPr>
          <p:nvPr/>
        </p:nvPicPr>
        <p:blipFill>
          <a:blip r:embed="rId3"/>
          <a:stretch>
            <a:fillRect/>
          </a:stretch>
        </p:blipFill>
        <p:spPr>
          <a:xfrm>
            <a:off x="3732530" y="953135"/>
            <a:ext cx="4460875" cy="2231390"/>
          </a:xfrm>
          <a:prstGeom prst="rect">
            <a:avLst/>
          </a:prstGeom>
        </p:spPr>
      </p:pic>
      <p:graphicFrame>
        <p:nvGraphicFramePr>
          <p:cNvPr id="3" name="对象 1329"/>
          <p:cNvGraphicFramePr>
            <a:graphicFrameLocks noChangeAspect="1"/>
          </p:cNvGraphicFramePr>
          <p:nvPr/>
        </p:nvGraphicFramePr>
        <p:xfrm>
          <a:off x="950595" y="3431540"/>
          <a:ext cx="10290076" cy="540004"/>
        </p:xfrm>
        <a:graphic>
          <a:graphicData uri="http://schemas.openxmlformats.org/presentationml/2006/ole">
            <mc:AlternateContent xmlns:mc="http://schemas.openxmlformats.org/markup-compatibility/2006">
              <mc:Choice xmlns:v="urn:schemas-microsoft-com:vml" Requires="v">
                <p:oleObj spid="_x0000_s3179" name="" r:id="rId4" imgW="4356100" imgH="228600" progId="Equation.KSEE3">
                  <p:embed/>
                </p:oleObj>
              </mc:Choice>
              <mc:Fallback>
                <p:oleObj name="" r:id="rId4" imgW="4356100" imgH="228600" progId="Equation.KSEE3">
                  <p:embed/>
                  <p:pic>
                    <p:nvPicPr>
                      <p:cNvPr id="0" name="图片 3075"/>
                      <p:cNvPicPr/>
                      <p:nvPr/>
                    </p:nvPicPr>
                    <p:blipFill>
                      <a:blip r:embed="rId5"/>
                      <a:stretch>
                        <a:fillRect/>
                      </a:stretch>
                    </p:blipFill>
                    <p:spPr>
                      <a:xfrm>
                        <a:off x="950595" y="3431540"/>
                        <a:ext cx="10290076" cy="540004"/>
                      </a:xfrm>
                      <a:prstGeom prst="rect">
                        <a:avLst/>
                      </a:prstGeom>
                      <a:solidFill>
                        <a:srgbClr val="FFFF00"/>
                      </a:solidFill>
                      <a:ln w="38100">
                        <a:noFill/>
                        <a:miter/>
                      </a:ln>
                    </p:spPr>
                  </p:pic>
                </p:oleObj>
              </mc:Fallback>
            </mc:AlternateContent>
          </a:graphicData>
        </a:graphic>
      </p:graphicFrame>
      <p:graphicFrame>
        <p:nvGraphicFramePr>
          <p:cNvPr id="4" name="对象 1164"/>
          <p:cNvGraphicFramePr>
            <a:graphicFrameLocks noChangeAspect="1"/>
          </p:cNvGraphicFramePr>
          <p:nvPr/>
        </p:nvGraphicFramePr>
        <p:xfrm>
          <a:off x="3109595" y="4301490"/>
          <a:ext cx="5971809" cy="540004"/>
        </p:xfrm>
        <a:graphic>
          <a:graphicData uri="http://schemas.openxmlformats.org/presentationml/2006/ole">
            <mc:AlternateContent xmlns:mc="http://schemas.openxmlformats.org/markup-compatibility/2006">
              <mc:Choice xmlns:v="urn:schemas-microsoft-com:vml" Requires="v">
                <p:oleObj spid="_x0000_s3180" name="" r:id="rId6" imgW="2387600" imgH="215900" progId="Equation.KSEE3">
                  <p:embed/>
                </p:oleObj>
              </mc:Choice>
              <mc:Fallback>
                <p:oleObj name="" r:id="rId6" imgW="2387600" imgH="215900" progId="Equation.KSEE3">
                  <p:embed/>
                  <p:pic>
                    <p:nvPicPr>
                      <p:cNvPr id="0" name="图片 13"/>
                      <p:cNvPicPr/>
                      <p:nvPr/>
                    </p:nvPicPr>
                    <p:blipFill>
                      <a:blip r:embed="rId7"/>
                      <a:stretch>
                        <a:fillRect/>
                      </a:stretch>
                    </p:blipFill>
                    <p:spPr>
                      <a:xfrm>
                        <a:off x="3109595" y="4301490"/>
                        <a:ext cx="5971809" cy="540004"/>
                      </a:xfrm>
                      <a:prstGeom prst="rect">
                        <a:avLst/>
                      </a:prstGeom>
                      <a:solidFill>
                        <a:srgbClr val="FFFF00"/>
                      </a:solidFill>
                      <a:ln w="38100">
                        <a:noFill/>
                        <a:miter/>
                      </a:ln>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2786768" y="5110577"/>
          <a:ext cx="6618810" cy="540004"/>
        </p:xfrm>
        <a:graphic>
          <a:graphicData uri="http://schemas.openxmlformats.org/presentationml/2006/ole">
            <mc:AlternateContent xmlns:mc="http://schemas.openxmlformats.org/markup-compatibility/2006">
              <mc:Choice xmlns:v="urn:schemas-microsoft-com:vml" Requires="v">
                <p:oleObj spid="_x0000_s3181" name="" r:id="rId8" imgW="3733800" imgH="304800" progId="Equation.KSEE3">
                  <p:embed/>
                </p:oleObj>
              </mc:Choice>
              <mc:Fallback>
                <p:oleObj name="" r:id="rId8" imgW="3733800" imgH="304800" progId="Equation.KSEE3">
                  <p:embed/>
                  <p:pic>
                    <p:nvPicPr>
                      <p:cNvPr id="0" name="图片 1024"/>
                      <p:cNvPicPr/>
                      <p:nvPr/>
                    </p:nvPicPr>
                    <p:blipFill>
                      <a:blip r:embed="rId9"/>
                      <a:stretch>
                        <a:fillRect/>
                      </a:stretch>
                    </p:blipFill>
                    <p:spPr>
                      <a:xfrm>
                        <a:off x="2786768" y="5110577"/>
                        <a:ext cx="6618810" cy="540004"/>
                      </a:xfrm>
                      <a:prstGeom prst="rect">
                        <a:avLst/>
                      </a:prstGeom>
                      <a:solidFill>
                        <a:srgbClr val="FFFF00"/>
                      </a:solidFill>
                    </p:spPr>
                  </p:pic>
                </p:oleObj>
              </mc:Fallback>
            </mc:AlternateContent>
          </a:graphicData>
        </a:graphic>
      </p:graphicFrame>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120" y="0"/>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nvGraphicFramePr>
        <p:xfrm>
          <a:off x="4781233" y="234315"/>
          <a:ext cx="2628265" cy="478155"/>
        </p:xfrm>
        <a:graphic>
          <a:graphicData uri="http://schemas.openxmlformats.org/presentationml/2006/ole">
            <mc:AlternateContent xmlns:mc="http://schemas.openxmlformats.org/markup-compatibility/2006">
              <mc:Choice xmlns:v="urn:schemas-microsoft-com:vml" Requires="v">
                <p:oleObj spid="_x0000_s4172" name="" r:id="rId1" imgW="1536700" imgH="279400" progId="Equation.KSEE3">
                  <p:embed/>
                </p:oleObj>
              </mc:Choice>
              <mc:Fallback>
                <p:oleObj name="" r:id="rId1" imgW="1536700" imgH="279400" progId="Equation.KSEE3">
                  <p:embed/>
                  <p:pic>
                    <p:nvPicPr>
                      <p:cNvPr id="0" name="图片 8"/>
                      <p:cNvPicPr/>
                      <p:nvPr/>
                    </p:nvPicPr>
                    <p:blipFill>
                      <a:blip r:embed="rId2"/>
                      <a:stretch>
                        <a:fillRect/>
                      </a:stretch>
                    </p:blipFill>
                    <p:spPr>
                      <a:xfrm>
                        <a:off x="4781233" y="234315"/>
                        <a:ext cx="2628265" cy="478155"/>
                      </a:xfrm>
                      <a:prstGeom prst="rect">
                        <a:avLst/>
                      </a:prstGeom>
                      <a:solidFill>
                        <a:schemeClr val="accent4"/>
                      </a:solidFill>
                      <a:ln w="38100">
                        <a:solidFill>
                          <a:schemeClr val="accent1"/>
                        </a:solidFill>
                        <a:miter/>
                      </a:ln>
                    </p:spPr>
                  </p:pic>
                </p:oleObj>
              </mc:Fallback>
            </mc:AlternateContent>
          </a:graphicData>
        </a:graphic>
      </p:graphicFrame>
      <p:pic>
        <p:nvPicPr>
          <p:cNvPr id="8" name="图片 7"/>
          <p:cNvPicPr>
            <a:picLocks noChangeAspect="1"/>
          </p:cNvPicPr>
          <p:nvPr/>
        </p:nvPicPr>
        <p:blipFill>
          <a:blip r:embed="rId3"/>
          <a:stretch>
            <a:fillRect/>
          </a:stretch>
        </p:blipFill>
        <p:spPr>
          <a:xfrm>
            <a:off x="3994785" y="984250"/>
            <a:ext cx="4202588" cy="2232016"/>
          </a:xfrm>
          <a:prstGeom prst="rect">
            <a:avLst/>
          </a:prstGeom>
        </p:spPr>
      </p:pic>
      <p:graphicFrame>
        <p:nvGraphicFramePr>
          <p:cNvPr id="3" name="对象 1166"/>
          <p:cNvGraphicFramePr>
            <a:graphicFrameLocks noChangeAspect="1"/>
          </p:cNvGraphicFramePr>
          <p:nvPr/>
        </p:nvGraphicFramePr>
        <p:xfrm>
          <a:off x="3728720" y="3480435"/>
          <a:ext cx="5141777" cy="540004"/>
        </p:xfrm>
        <a:graphic>
          <a:graphicData uri="http://schemas.openxmlformats.org/presentationml/2006/ole">
            <mc:AlternateContent xmlns:mc="http://schemas.openxmlformats.org/markup-compatibility/2006">
              <mc:Choice xmlns:v="urn:schemas-microsoft-com:vml" Requires="v">
                <p:oleObj spid="_x0000_s4173" name="" r:id="rId4" imgW="2781300" imgH="292100" progId="Equation.KSEE3">
                  <p:embed/>
                </p:oleObj>
              </mc:Choice>
              <mc:Fallback>
                <p:oleObj name="" r:id="rId4" imgW="2781300" imgH="292100" progId="Equation.KSEE3">
                  <p:embed/>
                  <p:pic>
                    <p:nvPicPr>
                      <p:cNvPr id="0" name="图片 3075"/>
                      <p:cNvPicPr/>
                      <p:nvPr/>
                    </p:nvPicPr>
                    <p:blipFill>
                      <a:blip r:embed="rId5"/>
                      <a:stretch>
                        <a:fillRect/>
                      </a:stretch>
                    </p:blipFill>
                    <p:spPr>
                      <a:xfrm>
                        <a:off x="3728720" y="3480435"/>
                        <a:ext cx="5141777" cy="540004"/>
                      </a:xfrm>
                      <a:prstGeom prst="rect">
                        <a:avLst/>
                      </a:prstGeom>
                      <a:solidFill>
                        <a:srgbClr val="FFFF00"/>
                      </a:solidFill>
                      <a:ln w="38100">
                        <a:noFill/>
                        <a:miter/>
                      </a:ln>
                    </p:spPr>
                  </p:pic>
                </p:oleObj>
              </mc:Fallback>
            </mc:AlternateContent>
          </a:graphicData>
        </a:graphic>
      </p:graphicFrame>
      <p:graphicFrame>
        <p:nvGraphicFramePr>
          <p:cNvPr id="4" name="对象 -2147482250"/>
          <p:cNvGraphicFramePr>
            <a:graphicFrameLocks noChangeAspect="1"/>
          </p:cNvGraphicFramePr>
          <p:nvPr/>
        </p:nvGraphicFramePr>
        <p:xfrm>
          <a:off x="3728888" y="4413982"/>
          <a:ext cx="4882381" cy="540004"/>
        </p:xfrm>
        <a:graphic>
          <a:graphicData uri="http://schemas.openxmlformats.org/presentationml/2006/ole">
            <mc:AlternateContent xmlns:mc="http://schemas.openxmlformats.org/markup-compatibility/2006">
              <mc:Choice xmlns:v="urn:schemas-microsoft-com:vml" Requires="v">
                <p:oleObj spid="_x0000_s4174" name="" r:id="rId6" imgW="3213100" imgH="355600" progId="Equation.KSEE3">
                  <p:embed/>
                </p:oleObj>
              </mc:Choice>
              <mc:Fallback>
                <p:oleObj name="" r:id="rId6" imgW="3213100" imgH="355600" progId="Equation.KSEE3">
                  <p:embed/>
                  <p:pic>
                    <p:nvPicPr>
                      <p:cNvPr id="0" name="图片 9"/>
                      <p:cNvPicPr/>
                      <p:nvPr/>
                    </p:nvPicPr>
                    <p:blipFill>
                      <a:blip r:embed="rId7"/>
                      <a:stretch>
                        <a:fillRect/>
                      </a:stretch>
                    </p:blipFill>
                    <p:spPr>
                      <a:xfrm>
                        <a:off x="3728888" y="4413982"/>
                        <a:ext cx="4882381" cy="540004"/>
                      </a:xfrm>
                      <a:prstGeom prst="rect">
                        <a:avLst/>
                      </a:prstGeom>
                      <a:solidFill>
                        <a:srgbClr val="FFFF00"/>
                      </a:solidFill>
                      <a:ln w="38100">
                        <a:noFill/>
                        <a:miter/>
                      </a:ln>
                    </p:spPr>
                  </p:pic>
                </p:oleObj>
              </mc:Fallback>
            </mc:AlternateContent>
          </a:graphicData>
        </a:graphic>
      </p:graphicFrame>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120" y="0"/>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nvGraphicFramePr>
        <p:xfrm>
          <a:off x="3988436" y="212408"/>
          <a:ext cx="4213860" cy="521970"/>
        </p:xfrm>
        <a:graphic>
          <a:graphicData uri="http://schemas.openxmlformats.org/presentationml/2006/ole">
            <mc:AlternateContent xmlns:mc="http://schemas.openxmlformats.org/markup-compatibility/2006">
              <mc:Choice xmlns:v="urn:schemas-microsoft-com:vml" Requires="v">
                <p:oleObj spid="_x0000_s5171" name="" r:id="rId1" imgW="2463165" imgH="304800" progId="Equation.KSEE3">
                  <p:embed/>
                </p:oleObj>
              </mc:Choice>
              <mc:Fallback>
                <p:oleObj name="" r:id="rId1" imgW="2463165" imgH="304800" progId="Equation.KSEE3">
                  <p:embed/>
                  <p:pic>
                    <p:nvPicPr>
                      <p:cNvPr id="0" name="图片 8"/>
                      <p:cNvPicPr/>
                      <p:nvPr/>
                    </p:nvPicPr>
                    <p:blipFill>
                      <a:blip r:embed="rId2"/>
                      <a:stretch>
                        <a:fillRect/>
                      </a:stretch>
                    </p:blipFill>
                    <p:spPr>
                      <a:xfrm>
                        <a:off x="3988436" y="212408"/>
                        <a:ext cx="4213860" cy="521970"/>
                      </a:xfrm>
                      <a:prstGeom prst="rect">
                        <a:avLst/>
                      </a:prstGeom>
                      <a:solidFill>
                        <a:schemeClr val="accent4"/>
                      </a:solidFill>
                      <a:ln w="38100">
                        <a:solidFill>
                          <a:schemeClr val="accent1"/>
                        </a:solidFill>
                        <a:miter/>
                      </a:ln>
                    </p:spPr>
                  </p:pic>
                </p:oleObj>
              </mc:Fallback>
            </mc:AlternateContent>
          </a:graphicData>
        </a:graphic>
      </p:graphicFrame>
      <p:pic>
        <p:nvPicPr>
          <p:cNvPr id="14" name="图片 13"/>
          <p:cNvPicPr>
            <a:picLocks noChangeAspect="1"/>
          </p:cNvPicPr>
          <p:nvPr/>
        </p:nvPicPr>
        <p:blipFill>
          <a:blip r:embed="rId3"/>
          <a:stretch>
            <a:fillRect/>
          </a:stretch>
        </p:blipFill>
        <p:spPr>
          <a:xfrm>
            <a:off x="2322830" y="1119505"/>
            <a:ext cx="7847330" cy="2314575"/>
          </a:xfrm>
          <a:prstGeom prst="rect">
            <a:avLst/>
          </a:prstGeom>
        </p:spPr>
      </p:pic>
      <p:graphicFrame>
        <p:nvGraphicFramePr>
          <p:cNvPr id="3" name="对象 1168"/>
          <p:cNvGraphicFramePr>
            <a:graphicFrameLocks noChangeAspect="1"/>
          </p:cNvGraphicFramePr>
          <p:nvPr/>
        </p:nvGraphicFramePr>
        <p:xfrm>
          <a:off x="2098993" y="4156710"/>
          <a:ext cx="8295198" cy="1080008"/>
        </p:xfrm>
        <a:graphic>
          <a:graphicData uri="http://schemas.openxmlformats.org/presentationml/2006/ole">
            <mc:AlternateContent xmlns:mc="http://schemas.openxmlformats.org/markup-compatibility/2006">
              <mc:Choice xmlns:v="urn:schemas-microsoft-com:vml" Requires="v">
                <p:oleObj spid="_x0000_s5172" name="" r:id="rId4" imgW="4291965" imgH="558800" progId="Equation.KSEE3">
                  <p:embed/>
                </p:oleObj>
              </mc:Choice>
              <mc:Fallback>
                <p:oleObj name="" r:id="rId4" imgW="4291965" imgH="558800" progId="Equation.KSEE3">
                  <p:embed/>
                  <p:pic>
                    <p:nvPicPr>
                      <p:cNvPr id="0" name="图片 3075"/>
                      <p:cNvPicPr/>
                      <p:nvPr/>
                    </p:nvPicPr>
                    <p:blipFill>
                      <a:blip r:embed="rId5"/>
                      <a:stretch>
                        <a:fillRect/>
                      </a:stretch>
                    </p:blipFill>
                    <p:spPr>
                      <a:xfrm>
                        <a:off x="2098993" y="4156710"/>
                        <a:ext cx="8295198" cy="1080008"/>
                      </a:xfrm>
                      <a:prstGeom prst="rect">
                        <a:avLst/>
                      </a:prstGeom>
                      <a:solidFill>
                        <a:srgbClr val="FFFF00"/>
                      </a:solidFill>
                      <a:ln w="38100">
                        <a:noFill/>
                        <a:miter/>
                      </a:ln>
                    </p:spPr>
                  </p:pic>
                </p:oleObj>
              </mc:Fallback>
            </mc:AlternateContent>
          </a:graphicData>
        </a:graphic>
      </p:graphicFrame>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120" y="0"/>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nvGraphicFramePr>
        <p:xfrm>
          <a:off x="5508309" y="299403"/>
          <a:ext cx="1174115" cy="347980"/>
        </p:xfrm>
        <a:graphic>
          <a:graphicData uri="http://schemas.openxmlformats.org/presentationml/2006/ole">
            <mc:AlternateContent xmlns:mc="http://schemas.openxmlformats.org/markup-compatibility/2006">
              <mc:Choice xmlns:v="urn:schemas-microsoft-com:vml" Requires="v">
                <p:oleObj spid="_x0000_s6170" name="" r:id="rId1" imgW="685800" imgH="203200" progId="Equation.KSEE3">
                  <p:embed/>
                </p:oleObj>
              </mc:Choice>
              <mc:Fallback>
                <p:oleObj name="" r:id="rId1" imgW="685800" imgH="203200" progId="Equation.KSEE3">
                  <p:embed/>
                  <p:pic>
                    <p:nvPicPr>
                      <p:cNvPr id="0" name="图片 8"/>
                      <p:cNvPicPr/>
                      <p:nvPr/>
                    </p:nvPicPr>
                    <p:blipFill>
                      <a:blip r:embed="rId2"/>
                      <a:stretch>
                        <a:fillRect/>
                      </a:stretch>
                    </p:blipFill>
                    <p:spPr>
                      <a:xfrm>
                        <a:off x="5508309" y="299403"/>
                        <a:ext cx="1174115" cy="347980"/>
                      </a:xfrm>
                      <a:prstGeom prst="rect">
                        <a:avLst/>
                      </a:prstGeom>
                      <a:solidFill>
                        <a:schemeClr val="accent4"/>
                      </a:solidFill>
                      <a:ln w="38100">
                        <a:solidFill>
                          <a:schemeClr val="accent1"/>
                        </a:solidFill>
                        <a:miter/>
                      </a:ln>
                    </p:spPr>
                  </p:pic>
                </p:oleObj>
              </mc:Fallback>
            </mc:AlternateContent>
          </a:graphicData>
        </a:graphic>
      </p:graphicFrame>
      <p:pic>
        <p:nvPicPr>
          <p:cNvPr id="4" name="图片 3"/>
          <p:cNvPicPr>
            <a:picLocks noChangeAspect="1"/>
          </p:cNvPicPr>
          <p:nvPr/>
        </p:nvPicPr>
        <p:blipFill>
          <a:blip r:embed="rId3"/>
          <a:stretch>
            <a:fillRect/>
          </a:stretch>
        </p:blipFill>
        <p:spPr>
          <a:xfrm>
            <a:off x="2371090" y="1672590"/>
            <a:ext cx="7752080" cy="1428750"/>
          </a:xfrm>
          <a:prstGeom prst="rect">
            <a:avLst/>
          </a:prstGeom>
        </p:spPr>
      </p:pic>
      <p:sp>
        <p:nvSpPr>
          <p:cNvPr id="8" name="文本框 7"/>
          <p:cNvSpPr txBox="1"/>
          <p:nvPr/>
        </p:nvSpPr>
        <p:spPr>
          <a:xfrm>
            <a:off x="2371090" y="3910330"/>
            <a:ext cx="7454265" cy="1568450"/>
          </a:xfrm>
          <a:prstGeom prst="rect">
            <a:avLst/>
          </a:prstGeom>
          <a:noFill/>
        </p:spPr>
        <p:txBody>
          <a:bodyPr wrap="square" rtlCol="0">
            <a:spAutoFit/>
          </a:bodyPr>
          <a:lstStyle/>
          <a:p>
            <a:r>
              <a:rPr lang="zh-CN" altLang="en-US" sz="2400">
                <a:solidFill>
                  <a:srgbClr val="FFC000"/>
                </a:solidFill>
              </a:rPr>
              <a:t>Alternatives for injecting z into generator. Latent code z is injected by spatial replication and concatenation into the generator network. </a:t>
            </a:r>
            <a:endParaRPr lang="zh-CN" altLang="en-US" sz="2400">
              <a:solidFill>
                <a:srgbClr val="FFC000"/>
              </a:solidFill>
            </a:endParaRPr>
          </a:p>
          <a:p>
            <a:endParaRPr lang="zh-CN" altLang="en-US" sz="2400">
              <a:solidFill>
                <a:srgbClr val="FFC000"/>
              </a:solidFill>
            </a:endParaRPr>
          </a:p>
        </p:txBody>
      </p:sp>
      <p:sp>
        <p:nvSpPr>
          <p:cNvPr id="10" name="文本框 9"/>
          <p:cNvSpPr txBox="1"/>
          <p:nvPr/>
        </p:nvSpPr>
        <p:spPr>
          <a:xfrm>
            <a:off x="2654300" y="3244850"/>
            <a:ext cx="2983230" cy="368300"/>
          </a:xfrm>
          <a:prstGeom prst="rect">
            <a:avLst/>
          </a:prstGeom>
          <a:noFill/>
        </p:spPr>
        <p:txBody>
          <a:bodyPr wrap="square" rtlCol="0">
            <a:spAutoFit/>
          </a:bodyPr>
          <a:lstStyle/>
          <a:p>
            <a:pPr algn="ctr"/>
            <a:r>
              <a:rPr lang="en-US" altLang="zh-CN">
                <a:solidFill>
                  <a:srgbClr val="FFC000"/>
                </a:solidFill>
                <a:sym typeface="+mn-ea"/>
              </a:rPr>
              <a:t>I</a:t>
            </a:r>
            <a:r>
              <a:rPr lang="zh-CN" altLang="en-US">
                <a:solidFill>
                  <a:srgbClr val="FFC000"/>
                </a:solidFill>
                <a:sym typeface="+mn-ea"/>
              </a:rPr>
              <a:t>njecting into the input layer</a:t>
            </a:r>
            <a:endParaRPr lang="zh-CN" altLang="en-US"/>
          </a:p>
        </p:txBody>
      </p:sp>
      <p:sp>
        <p:nvSpPr>
          <p:cNvPr id="11" name="文本框 10"/>
          <p:cNvSpPr txBox="1"/>
          <p:nvPr/>
        </p:nvSpPr>
        <p:spPr>
          <a:xfrm>
            <a:off x="7092950" y="3244850"/>
            <a:ext cx="3001010" cy="645160"/>
          </a:xfrm>
          <a:prstGeom prst="rect">
            <a:avLst/>
          </a:prstGeom>
          <a:noFill/>
        </p:spPr>
        <p:txBody>
          <a:bodyPr wrap="square" rtlCol="0">
            <a:spAutoFit/>
          </a:bodyPr>
          <a:lstStyle/>
          <a:p>
            <a:pPr algn="ctr"/>
            <a:r>
              <a:rPr lang="en-US" altLang="zh-CN">
                <a:solidFill>
                  <a:srgbClr val="FFC000"/>
                </a:solidFill>
                <a:sym typeface="+mn-ea"/>
              </a:rPr>
              <a:t>E</a:t>
            </a:r>
            <a:r>
              <a:rPr lang="zh-CN" altLang="en-US">
                <a:solidFill>
                  <a:srgbClr val="FFC000"/>
                </a:solidFill>
                <a:sym typeface="+mn-ea"/>
              </a:rPr>
              <a:t>very intermediate layer in the encoder</a:t>
            </a:r>
            <a:endParaRPr lang="zh-CN" altLang="en-US"/>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3547110" cy="685800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373685" y="2483627"/>
            <a:ext cx="800735" cy="1568450"/>
          </a:xfrm>
          <a:prstGeom prst="rect">
            <a:avLst/>
          </a:prstGeom>
          <a:noFill/>
        </p:spPr>
        <p:txBody>
          <a:bodyPr wrap="none" rtlCol="0">
            <a:spAutoFit/>
          </a:bodyPr>
          <a:lstStyle/>
          <a:p>
            <a:pPr algn="ctr"/>
            <a:r>
              <a:rPr lang="en-US" altLang="zh-CN" sz="9600" b="1">
                <a:solidFill>
                  <a:schemeClr val="accent4"/>
                </a:solidFill>
                <a:sym typeface="+mn-ea"/>
              </a:rPr>
              <a:t>4</a:t>
            </a:r>
            <a:endParaRPr lang="en-US" altLang="zh-CN" sz="9600" b="1" dirty="0">
              <a:solidFill>
                <a:srgbClr val="F5F0EA"/>
              </a:solidFill>
              <a:effectLst>
                <a:outerShdw blurRad="38100" dist="38100" dir="2700000" algn="tl">
                  <a:srgbClr val="000000">
                    <a:alpha val="43137"/>
                  </a:srgbClr>
                </a:outerShdw>
              </a:effectLst>
            </a:endParaRPr>
          </a:p>
        </p:txBody>
      </p:sp>
      <p:sp>
        <p:nvSpPr>
          <p:cNvPr id="3" name="矩形 2"/>
          <p:cNvSpPr/>
          <p:nvPr/>
        </p:nvSpPr>
        <p:spPr>
          <a:xfrm>
            <a:off x="4611330" y="2760458"/>
            <a:ext cx="6829425" cy="1014730"/>
          </a:xfrm>
          <a:prstGeom prst="rect">
            <a:avLst/>
          </a:prstGeom>
        </p:spPr>
        <p:txBody>
          <a:bodyPr wrap="none">
            <a:spAutoFit/>
          </a:bodyPr>
          <a:lstStyle/>
          <a:p>
            <a:pPr lvl="0" algn="ctr" defTabSz="914400"/>
            <a:r>
              <a:rPr lang="zh-CN" altLang="en-US" sz="6000" b="1" dirty="0">
                <a:solidFill>
                  <a:schemeClr val="accent4"/>
                </a:solidFill>
                <a:sym typeface="+mn-ea"/>
              </a:rPr>
              <a:t>Experiment</a:t>
            </a:r>
            <a:r>
              <a:rPr lang="en-US" altLang="zh-CN" sz="6000" b="1" dirty="0">
                <a:solidFill>
                  <a:schemeClr val="accent4"/>
                </a:solidFill>
                <a:sym typeface="+mn-ea"/>
              </a:rPr>
              <a:t>al Results</a:t>
            </a:r>
            <a:endParaRPr lang="en-US" altLang="zh-CN" sz="60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755" y="625475"/>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nvGraphicFramePr>
        <p:xfrm>
          <a:off x="8412799" y="1211263"/>
          <a:ext cx="956945" cy="303530"/>
        </p:xfrm>
        <a:graphic>
          <a:graphicData uri="http://schemas.openxmlformats.org/presentationml/2006/ole">
            <mc:AlternateContent xmlns:mc="http://schemas.openxmlformats.org/markup-compatibility/2006">
              <mc:Choice xmlns:v="urn:schemas-microsoft-com:vml" Requires="v">
                <p:oleObj spid="_x0000_s7194" name="" r:id="rId1" imgW="558800" imgH="177165" progId="Equation.KSEE3">
                  <p:embed/>
                </p:oleObj>
              </mc:Choice>
              <mc:Fallback>
                <p:oleObj name="" r:id="rId1" imgW="558800" imgH="177165" progId="Equation.KSEE3">
                  <p:embed/>
                  <p:pic>
                    <p:nvPicPr>
                      <p:cNvPr id="0" name="图片 8"/>
                      <p:cNvPicPr/>
                      <p:nvPr/>
                    </p:nvPicPr>
                    <p:blipFill>
                      <a:blip r:embed="rId2"/>
                      <a:stretch>
                        <a:fillRect/>
                      </a:stretch>
                    </p:blipFill>
                    <p:spPr>
                      <a:xfrm>
                        <a:off x="8412799" y="1211263"/>
                        <a:ext cx="956945" cy="303530"/>
                      </a:xfrm>
                      <a:prstGeom prst="rect">
                        <a:avLst/>
                      </a:prstGeom>
                      <a:solidFill>
                        <a:schemeClr val="accent4"/>
                      </a:solidFill>
                      <a:ln w="38100">
                        <a:solidFill>
                          <a:schemeClr val="accent1"/>
                        </a:solidFill>
                        <a:miter/>
                      </a:ln>
                    </p:spPr>
                  </p:pic>
                </p:oleObj>
              </mc:Fallback>
            </mc:AlternateContent>
          </a:graphicData>
        </a:graphic>
      </p:graphicFrame>
      <p:sp>
        <p:nvSpPr>
          <p:cNvPr id="7" name="文本框 6"/>
          <p:cNvSpPr txBox="1"/>
          <p:nvPr/>
        </p:nvSpPr>
        <p:spPr>
          <a:xfrm>
            <a:off x="6574155" y="1721485"/>
            <a:ext cx="4634865" cy="3415030"/>
          </a:xfrm>
          <a:prstGeom prst="rect">
            <a:avLst/>
          </a:prstGeom>
          <a:solidFill>
            <a:srgbClr val="FFC000"/>
          </a:solidFill>
        </p:spPr>
        <p:txBody>
          <a:bodyPr wrap="square" rtlCol="0">
            <a:spAutoFit/>
          </a:bodyPr>
          <a:lstStyle/>
          <a:p>
            <a:r>
              <a:rPr lang="zh-CN" altLang="en-US" sz="2400" dirty="0"/>
              <a:t>Datasets We test our method on several image-to-image translation problems from prior work,</a:t>
            </a:r>
            <a:endParaRPr lang="zh-CN" altLang="en-US" sz="2400" dirty="0"/>
          </a:p>
          <a:p>
            <a:r>
              <a:rPr lang="zh-CN" altLang="en-US" sz="2400" dirty="0"/>
              <a:t>including edges → photos, Google maps → satellite , labels → images , and outdoor night → day images . These problems are all one-to-many mappings. We train all the models on 256 × 256 images.</a:t>
            </a:r>
            <a:endParaRPr lang="zh-CN" altLang="en-US" sz="2400" dirty="0"/>
          </a:p>
        </p:txBody>
      </p:sp>
      <p:pic>
        <p:nvPicPr>
          <p:cNvPr id="12" name="图片 11"/>
          <p:cNvPicPr>
            <a:picLocks noChangeAspect="1"/>
          </p:cNvPicPr>
          <p:nvPr/>
        </p:nvPicPr>
        <p:blipFill>
          <a:blip r:embed="rId3"/>
          <a:stretch>
            <a:fillRect/>
          </a:stretch>
        </p:blipFill>
        <p:spPr>
          <a:xfrm>
            <a:off x="1084580" y="1211580"/>
            <a:ext cx="4952365" cy="4714240"/>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755" y="625475"/>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nvGraphicFramePr>
        <p:xfrm>
          <a:off x="5411472" y="1006475"/>
          <a:ext cx="1370330" cy="348615"/>
        </p:xfrm>
        <a:graphic>
          <a:graphicData uri="http://schemas.openxmlformats.org/presentationml/2006/ole">
            <mc:AlternateContent xmlns:mc="http://schemas.openxmlformats.org/markup-compatibility/2006">
              <mc:Choice xmlns:v="urn:schemas-microsoft-com:vml" Requires="v">
                <p:oleObj spid="_x0000_s8218" name="" r:id="rId1" imgW="800100" imgH="203200" progId="Equation.KSEE3">
                  <p:embed/>
                </p:oleObj>
              </mc:Choice>
              <mc:Fallback>
                <p:oleObj name="" r:id="rId1" imgW="800100" imgH="203200" progId="Equation.KSEE3">
                  <p:embed/>
                  <p:pic>
                    <p:nvPicPr>
                      <p:cNvPr id="0" name="图片 8"/>
                      <p:cNvPicPr/>
                      <p:nvPr/>
                    </p:nvPicPr>
                    <p:blipFill>
                      <a:blip r:embed="rId2"/>
                      <a:stretch>
                        <a:fillRect/>
                      </a:stretch>
                    </p:blipFill>
                    <p:spPr>
                      <a:xfrm>
                        <a:off x="5411472" y="1006475"/>
                        <a:ext cx="1370330" cy="348615"/>
                      </a:xfrm>
                      <a:prstGeom prst="rect">
                        <a:avLst/>
                      </a:prstGeom>
                      <a:solidFill>
                        <a:schemeClr val="accent4"/>
                      </a:solidFill>
                      <a:ln w="38100">
                        <a:solidFill>
                          <a:schemeClr val="accent1"/>
                        </a:solidFill>
                        <a:miter/>
                      </a:ln>
                    </p:spPr>
                  </p:pic>
                </p:oleObj>
              </mc:Fallback>
            </mc:AlternateContent>
          </a:graphicData>
        </a:graphic>
      </p:graphicFrame>
      <p:sp>
        <p:nvSpPr>
          <p:cNvPr id="7" name="文本框 6"/>
          <p:cNvSpPr txBox="1"/>
          <p:nvPr/>
        </p:nvSpPr>
        <p:spPr>
          <a:xfrm>
            <a:off x="1408430" y="4794250"/>
            <a:ext cx="9375140" cy="1198880"/>
          </a:xfrm>
          <a:prstGeom prst="rect">
            <a:avLst/>
          </a:prstGeom>
          <a:solidFill>
            <a:srgbClr val="FFC000"/>
          </a:solidFill>
        </p:spPr>
        <p:txBody>
          <a:bodyPr wrap="square" rtlCol="0">
            <a:spAutoFit/>
          </a:bodyPr>
          <a:lstStyle/>
          <a:p>
            <a:r>
              <a:rPr lang="zh-CN" altLang="en-US" sz="2400" dirty="0"/>
              <a:t>We compare results on the labels → facades dataset across different</a:t>
            </a:r>
            <a:endParaRPr lang="zh-CN" altLang="en-US" sz="2400" dirty="0"/>
          </a:p>
          <a:p>
            <a:r>
              <a:rPr lang="zh-CN" altLang="en-US" sz="2400" dirty="0"/>
              <a:t>methods. The BicycleGAN method produces results which are both realistic and diverse.</a:t>
            </a:r>
            <a:endParaRPr lang="zh-CN" altLang="en-US" sz="2400" dirty="0"/>
          </a:p>
        </p:txBody>
      </p:sp>
      <p:pic>
        <p:nvPicPr>
          <p:cNvPr id="3" name="图片 2"/>
          <p:cNvPicPr>
            <a:picLocks noChangeAspect="1"/>
          </p:cNvPicPr>
          <p:nvPr/>
        </p:nvPicPr>
        <p:blipFill>
          <a:blip r:embed="rId3"/>
          <a:stretch>
            <a:fillRect/>
          </a:stretch>
        </p:blipFill>
        <p:spPr>
          <a:xfrm>
            <a:off x="2689860" y="1599565"/>
            <a:ext cx="7130415" cy="2950845"/>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74015" y="278130"/>
            <a:ext cx="11261725" cy="4811395"/>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198110" y="361314"/>
            <a:ext cx="1898650" cy="706755"/>
          </a:xfrm>
          <a:prstGeom prst="rect">
            <a:avLst/>
          </a:prstGeom>
          <a:noFill/>
        </p:spPr>
        <p:txBody>
          <a:bodyPr wrap="none" rtlCol="0">
            <a:spAutoFit/>
          </a:bodyPr>
          <a:lstStyle/>
          <a:p>
            <a:pPr algn="l"/>
            <a:r>
              <a:rPr kumimoji="1" lang="en-US" altLang="zh-CN" sz="4000" dirty="0">
                <a:solidFill>
                  <a:schemeClr val="bg1"/>
                </a:solidFill>
                <a:sym typeface="+mn-ea"/>
              </a:rPr>
              <a:t>Abstract</a:t>
            </a:r>
            <a:endParaRPr lang="zh-CN" altLang="en-US" sz="4000" b="1">
              <a:solidFill>
                <a:schemeClr val="accent4"/>
              </a:solidFill>
              <a:sym typeface="+mn-ea"/>
            </a:endParaRPr>
          </a:p>
        </p:txBody>
      </p:sp>
      <p:cxnSp>
        <p:nvCxnSpPr>
          <p:cNvPr id="7" name="直接连接符 6"/>
          <p:cNvCxnSpPr/>
          <p:nvPr/>
        </p:nvCxnSpPr>
        <p:spPr>
          <a:xfrm>
            <a:off x="5281930" y="1056005"/>
            <a:ext cx="176657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60705" y="5346065"/>
            <a:ext cx="10960735" cy="1350010"/>
            <a:chOff x="738" y="8419"/>
            <a:chExt cx="17261" cy="2126"/>
          </a:xfrm>
        </p:grpSpPr>
        <p:grpSp>
          <p:nvGrpSpPr>
            <p:cNvPr id="12" name="组合 11"/>
            <p:cNvGrpSpPr/>
            <p:nvPr/>
          </p:nvGrpSpPr>
          <p:grpSpPr>
            <a:xfrm>
              <a:off x="738" y="8419"/>
              <a:ext cx="12871" cy="2126"/>
              <a:chOff x="1107" y="658"/>
              <a:chExt cx="12871" cy="2126"/>
            </a:xfrm>
          </p:grpSpPr>
          <p:pic>
            <p:nvPicPr>
              <p:cNvPr id="8" name="图片 7"/>
              <p:cNvPicPr>
                <a:picLocks noChangeAspect="1"/>
              </p:cNvPicPr>
              <p:nvPr/>
            </p:nvPicPr>
            <p:blipFill>
              <a:blip r:embed="rId1"/>
              <a:stretch>
                <a:fillRect/>
              </a:stretch>
            </p:blipFill>
            <p:spPr>
              <a:xfrm>
                <a:off x="1107" y="658"/>
                <a:ext cx="4290" cy="2126"/>
              </a:xfrm>
              <a:prstGeom prst="rect">
                <a:avLst/>
              </a:prstGeom>
            </p:spPr>
          </p:pic>
          <p:pic>
            <p:nvPicPr>
              <p:cNvPr id="10" name="图片 9"/>
              <p:cNvPicPr>
                <a:picLocks noChangeAspect="1"/>
              </p:cNvPicPr>
              <p:nvPr/>
            </p:nvPicPr>
            <p:blipFill>
              <a:blip r:embed="rId2"/>
              <a:stretch>
                <a:fillRect/>
              </a:stretch>
            </p:blipFill>
            <p:spPr>
              <a:xfrm>
                <a:off x="5397" y="658"/>
                <a:ext cx="4291" cy="2126"/>
              </a:xfrm>
              <a:prstGeom prst="rect">
                <a:avLst/>
              </a:prstGeom>
            </p:spPr>
          </p:pic>
          <p:pic>
            <p:nvPicPr>
              <p:cNvPr id="11" name="图片 10"/>
              <p:cNvPicPr>
                <a:picLocks noChangeAspect="1"/>
              </p:cNvPicPr>
              <p:nvPr/>
            </p:nvPicPr>
            <p:blipFill>
              <a:blip r:embed="rId3"/>
              <a:stretch>
                <a:fillRect/>
              </a:stretch>
            </p:blipFill>
            <p:spPr>
              <a:xfrm>
                <a:off x="9688" y="658"/>
                <a:ext cx="4290" cy="2126"/>
              </a:xfrm>
              <a:prstGeom prst="rect">
                <a:avLst/>
              </a:prstGeom>
            </p:spPr>
          </p:pic>
        </p:grpSp>
        <p:pic>
          <p:nvPicPr>
            <p:cNvPr id="13" name="图片 12"/>
            <p:cNvPicPr>
              <a:picLocks noChangeAspect="1"/>
            </p:cNvPicPr>
            <p:nvPr/>
          </p:nvPicPr>
          <p:blipFill>
            <a:blip r:embed="rId4"/>
            <a:stretch>
              <a:fillRect/>
            </a:stretch>
          </p:blipFill>
          <p:spPr>
            <a:xfrm>
              <a:off x="13609" y="8419"/>
              <a:ext cx="4391" cy="2126"/>
            </a:xfrm>
            <a:prstGeom prst="rect">
              <a:avLst/>
            </a:prstGeom>
          </p:spPr>
        </p:pic>
      </p:grpSp>
      <p:sp>
        <p:nvSpPr>
          <p:cNvPr id="15" name="文本框 14"/>
          <p:cNvSpPr txBox="1"/>
          <p:nvPr/>
        </p:nvSpPr>
        <p:spPr>
          <a:xfrm>
            <a:off x="1540510" y="2054860"/>
            <a:ext cx="9149715" cy="1814830"/>
          </a:xfrm>
          <a:prstGeom prst="rect">
            <a:avLst/>
          </a:prstGeom>
          <a:noFill/>
        </p:spPr>
        <p:txBody>
          <a:bodyPr wrap="square" rtlCol="0">
            <a:spAutoFit/>
          </a:bodyPr>
          <a:lstStyle/>
          <a:p>
            <a:r>
              <a:rPr sz="2800">
                <a:solidFill>
                  <a:schemeClr val="bg1"/>
                </a:solidFill>
              </a:rPr>
              <a:t>Many image-to-image translation problems are ambiguous, as a single input image may correspond to multiple possible outputs. In this work, we aim to model a distribution of possible outputs in a conditional generative modeling setting.</a:t>
            </a:r>
            <a:endParaRPr sz="2800">
              <a:solidFill>
                <a:schemeClr val="bg1"/>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755" y="625475"/>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nvGraphicFramePr>
        <p:xfrm>
          <a:off x="4976179" y="121920"/>
          <a:ext cx="2240915" cy="348615"/>
        </p:xfrm>
        <a:graphic>
          <a:graphicData uri="http://schemas.openxmlformats.org/presentationml/2006/ole">
            <mc:AlternateContent xmlns:mc="http://schemas.openxmlformats.org/markup-compatibility/2006">
              <mc:Choice xmlns:v="urn:schemas-microsoft-com:vml" Requires="v">
                <p:oleObj spid="_x0000_s9242" name="" r:id="rId1" imgW="1308100" imgH="203200" progId="Equation.KSEE3">
                  <p:embed/>
                </p:oleObj>
              </mc:Choice>
              <mc:Fallback>
                <p:oleObj name="" r:id="rId1" imgW="1308100" imgH="203200" progId="Equation.KSEE3">
                  <p:embed/>
                  <p:pic>
                    <p:nvPicPr>
                      <p:cNvPr id="0" name="图片 8"/>
                      <p:cNvPicPr/>
                      <p:nvPr/>
                    </p:nvPicPr>
                    <p:blipFill>
                      <a:blip r:embed="rId2"/>
                      <a:stretch>
                        <a:fillRect/>
                      </a:stretch>
                    </p:blipFill>
                    <p:spPr>
                      <a:xfrm>
                        <a:off x="4976179" y="121920"/>
                        <a:ext cx="2240915" cy="348615"/>
                      </a:xfrm>
                      <a:prstGeom prst="rect">
                        <a:avLst/>
                      </a:prstGeom>
                      <a:solidFill>
                        <a:schemeClr val="accent4"/>
                      </a:solidFill>
                      <a:ln w="38100">
                        <a:solidFill>
                          <a:schemeClr val="accent1"/>
                        </a:solidFill>
                        <a:miter/>
                      </a:ln>
                    </p:spPr>
                  </p:pic>
                </p:oleObj>
              </mc:Fallback>
            </mc:AlternateContent>
          </a:graphicData>
        </a:graphic>
      </p:graphicFrame>
      <p:sp>
        <p:nvSpPr>
          <p:cNvPr id="7" name="文本框 6"/>
          <p:cNvSpPr txBox="1"/>
          <p:nvPr/>
        </p:nvSpPr>
        <p:spPr>
          <a:xfrm>
            <a:off x="704850" y="3734435"/>
            <a:ext cx="10783570" cy="2306955"/>
          </a:xfrm>
          <a:prstGeom prst="rect">
            <a:avLst/>
          </a:prstGeom>
          <a:solidFill>
            <a:srgbClr val="FFC000"/>
          </a:solidFill>
        </p:spPr>
        <p:txBody>
          <a:bodyPr wrap="square" rtlCol="0">
            <a:spAutoFit/>
          </a:bodyPr>
          <a:lstStyle/>
          <a:p>
            <a:r>
              <a:rPr lang="zh-CN" altLang="en-US" sz="2400" dirty="0"/>
              <a:t>We measure diversity using average LPIPS distance , and realism using a real vs. fake Amazon Mechanical Turk test on the Google maps → satellites task：</a:t>
            </a:r>
            <a:endParaRPr lang="zh-CN" altLang="en-US" sz="2400" dirty="0"/>
          </a:p>
          <a:p>
            <a:r>
              <a:rPr lang="en-US" altLang="zh-CN" sz="2400" dirty="0"/>
              <a:t>(1)</a:t>
            </a:r>
            <a:r>
              <a:rPr lang="zh-CN" altLang="en-US" sz="2400" dirty="0"/>
              <a:t>The pix2pix+noise baseline produces little diversity.</a:t>
            </a:r>
            <a:endParaRPr lang="zh-CN" altLang="en-US" sz="2400" dirty="0"/>
          </a:p>
          <a:p>
            <a:r>
              <a:rPr lang="en-US" altLang="zh-CN" sz="2400" dirty="0"/>
              <a:t>(2)</a:t>
            </a:r>
            <a:r>
              <a:rPr lang="zh-CN" altLang="en-US" sz="2400" dirty="0"/>
              <a:t>Using only cAE-GAN method produces large artifacts during sampling.</a:t>
            </a:r>
            <a:endParaRPr lang="zh-CN" altLang="en-US" sz="2400" dirty="0"/>
          </a:p>
          <a:p>
            <a:r>
              <a:rPr lang="en-US" altLang="zh-CN" sz="2400" dirty="0"/>
              <a:t>(3)</a:t>
            </a:r>
            <a:r>
              <a:rPr lang="zh-CN" altLang="en-US" sz="2400" dirty="0"/>
              <a:t>The hybrid BicycleGAN method, which combines cVAE-GAN and cLR-GAN, produces results which have higher realism while maintaining diversity</a:t>
            </a:r>
            <a:r>
              <a:rPr lang="en-US" altLang="zh-CN" sz="2400" dirty="0"/>
              <a:t>.</a:t>
            </a:r>
            <a:endParaRPr lang="en-US" altLang="zh-CN" sz="2400" dirty="0"/>
          </a:p>
        </p:txBody>
      </p:sp>
      <p:pic>
        <p:nvPicPr>
          <p:cNvPr id="4" name="图片 3"/>
          <p:cNvPicPr>
            <a:picLocks noChangeAspect="1"/>
          </p:cNvPicPr>
          <p:nvPr/>
        </p:nvPicPr>
        <p:blipFill>
          <a:blip r:embed="rId3"/>
          <a:stretch>
            <a:fillRect/>
          </a:stretch>
        </p:blipFill>
        <p:spPr>
          <a:xfrm>
            <a:off x="1682115" y="1199515"/>
            <a:ext cx="4402455" cy="2103755"/>
          </a:xfrm>
          <a:prstGeom prst="rect">
            <a:avLst/>
          </a:prstGeom>
        </p:spPr>
      </p:pic>
      <p:pic>
        <p:nvPicPr>
          <p:cNvPr id="8" name="图片 7"/>
          <p:cNvPicPr>
            <a:picLocks noChangeAspect="1"/>
          </p:cNvPicPr>
          <p:nvPr/>
        </p:nvPicPr>
        <p:blipFill>
          <a:blip r:embed="rId4"/>
          <a:stretch>
            <a:fillRect/>
          </a:stretch>
        </p:blipFill>
        <p:spPr>
          <a:xfrm>
            <a:off x="6889750" y="808990"/>
            <a:ext cx="3378835" cy="2694940"/>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nvGraphicFramePr>
        <p:xfrm>
          <a:off x="4889184" y="121920"/>
          <a:ext cx="2414905" cy="348615"/>
        </p:xfrm>
        <a:graphic>
          <a:graphicData uri="http://schemas.openxmlformats.org/presentationml/2006/ole">
            <mc:AlternateContent xmlns:mc="http://schemas.openxmlformats.org/markup-compatibility/2006">
              <mc:Choice xmlns:v="urn:schemas-microsoft-com:vml" Requires="v">
                <p:oleObj spid="_x0000_s10266" name="" r:id="rId1" imgW="1409700" imgH="203200" progId="Equation.KSEE3">
                  <p:embed/>
                </p:oleObj>
              </mc:Choice>
              <mc:Fallback>
                <p:oleObj name="" r:id="rId1" imgW="1409700" imgH="203200" progId="Equation.KSEE3">
                  <p:embed/>
                  <p:pic>
                    <p:nvPicPr>
                      <p:cNvPr id="0" name="图片 8"/>
                      <p:cNvPicPr/>
                      <p:nvPr/>
                    </p:nvPicPr>
                    <p:blipFill>
                      <a:blip r:embed="rId2"/>
                      <a:stretch>
                        <a:fillRect/>
                      </a:stretch>
                    </p:blipFill>
                    <p:spPr>
                      <a:xfrm>
                        <a:off x="4889184" y="121920"/>
                        <a:ext cx="2414905" cy="348615"/>
                      </a:xfrm>
                      <a:prstGeom prst="rect">
                        <a:avLst/>
                      </a:prstGeom>
                      <a:solidFill>
                        <a:schemeClr val="accent4"/>
                      </a:solidFill>
                      <a:ln w="38100">
                        <a:solidFill>
                          <a:schemeClr val="accent1"/>
                        </a:solidFill>
                        <a:miter/>
                      </a:ln>
                    </p:spPr>
                  </p:pic>
                </p:oleObj>
              </mc:Fallback>
            </mc:AlternateContent>
          </a:graphicData>
        </a:graphic>
      </p:graphicFrame>
      <p:sp>
        <p:nvSpPr>
          <p:cNvPr id="7" name="文本框 6"/>
          <p:cNvSpPr txBox="1"/>
          <p:nvPr/>
        </p:nvSpPr>
        <p:spPr>
          <a:xfrm>
            <a:off x="705485" y="4015105"/>
            <a:ext cx="10783570" cy="2676525"/>
          </a:xfrm>
          <a:prstGeom prst="rect">
            <a:avLst/>
          </a:prstGeom>
          <a:solidFill>
            <a:srgbClr val="FFC000"/>
          </a:solidFill>
        </p:spPr>
        <p:txBody>
          <a:bodyPr wrap="square" rtlCol="0">
            <a:spAutoFit/>
          </a:bodyPr>
          <a:lstStyle/>
          <a:p>
            <a:r>
              <a:rPr lang="zh-CN" altLang="en-US" sz="2400"/>
              <a:t>We observe that pix2pix+noise typically produces a single realistic output, but does not produce any meaningful variation. cAE-GAN adds variation to the output, but typically at a large cost to result quality. </a:t>
            </a:r>
            <a:endParaRPr lang="zh-CN" altLang="en-US" sz="2400"/>
          </a:p>
          <a:p>
            <a:r>
              <a:rPr lang="zh-CN" altLang="en-US" sz="2400"/>
              <a:t>We observe more variation in the cVAE-GAN, as the latent space is encouraged to encode information about ground truth outputs. However, the space is not densely populated, so drawing random samples may cause artifacts in the output. The cLR-GAN shows less variation in the output, and sometimes suffers from mode collapse.</a:t>
            </a:r>
            <a:endParaRPr lang="zh-CN" altLang="en-US" sz="2400"/>
          </a:p>
        </p:txBody>
      </p:sp>
      <p:pic>
        <p:nvPicPr>
          <p:cNvPr id="3" name="图片 2"/>
          <p:cNvPicPr>
            <a:picLocks noChangeAspect="1"/>
          </p:cNvPicPr>
          <p:nvPr/>
        </p:nvPicPr>
        <p:blipFill>
          <a:blip r:embed="rId3"/>
          <a:stretch>
            <a:fillRect/>
          </a:stretch>
        </p:blipFill>
        <p:spPr>
          <a:xfrm>
            <a:off x="2279015" y="790575"/>
            <a:ext cx="7636510" cy="3098165"/>
          </a:xfrm>
          <a:prstGeom prst="rect">
            <a:avLst/>
          </a:prstGeom>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nvGraphicFramePr>
        <p:xfrm>
          <a:off x="4823779" y="121920"/>
          <a:ext cx="2545715" cy="348615"/>
        </p:xfrm>
        <a:graphic>
          <a:graphicData uri="http://schemas.openxmlformats.org/presentationml/2006/ole">
            <mc:AlternateContent xmlns:mc="http://schemas.openxmlformats.org/markup-compatibility/2006">
              <mc:Choice xmlns:v="urn:schemas-microsoft-com:vml" Requires="v">
                <p:oleObj spid="_x0000_s11290" name="" r:id="rId1" imgW="1485900" imgH="203200" progId="Equation.KSEE3">
                  <p:embed/>
                </p:oleObj>
              </mc:Choice>
              <mc:Fallback>
                <p:oleObj name="" r:id="rId1" imgW="1485900" imgH="203200" progId="Equation.KSEE3">
                  <p:embed/>
                  <p:pic>
                    <p:nvPicPr>
                      <p:cNvPr id="0" name="图片 8"/>
                      <p:cNvPicPr/>
                      <p:nvPr/>
                    </p:nvPicPr>
                    <p:blipFill>
                      <a:blip r:embed="rId2"/>
                      <a:stretch>
                        <a:fillRect/>
                      </a:stretch>
                    </p:blipFill>
                    <p:spPr>
                      <a:xfrm>
                        <a:off x="4823779" y="121920"/>
                        <a:ext cx="2545715" cy="348615"/>
                      </a:xfrm>
                      <a:prstGeom prst="rect">
                        <a:avLst/>
                      </a:prstGeom>
                      <a:solidFill>
                        <a:schemeClr val="accent4"/>
                      </a:solidFill>
                      <a:ln w="38100">
                        <a:solidFill>
                          <a:schemeClr val="accent1"/>
                        </a:solidFill>
                        <a:miter/>
                      </a:ln>
                    </p:spPr>
                  </p:pic>
                </p:oleObj>
              </mc:Fallback>
            </mc:AlternateContent>
          </a:graphicData>
        </a:graphic>
      </p:graphicFrame>
      <p:sp>
        <p:nvSpPr>
          <p:cNvPr id="4" name="文本框 3"/>
          <p:cNvSpPr txBox="1"/>
          <p:nvPr/>
        </p:nvSpPr>
        <p:spPr>
          <a:xfrm>
            <a:off x="831850" y="3691890"/>
            <a:ext cx="10783570" cy="460375"/>
          </a:xfrm>
          <a:prstGeom prst="rect">
            <a:avLst/>
          </a:prstGeom>
          <a:solidFill>
            <a:srgbClr val="FFC000"/>
          </a:solidFill>
        </p:spPr>
        <p:txBody>
          <a:bodyPr wrap="square" rtlCol="0">
            <a:spAutoFit/>
          </a:bodyPr>
          <a:lstStyle/>
          <a:p>
            <a:r>
              <a:rPr lang="zh-CN" altLang="en-US" sz="2400" b="1" dirty="0"/>
              <a:t>Encoder architecture </a:t>
            </a:r>
            <a:r>
              <a:rPr lang="en-US" altLang="zh-CN" sz="2400" b="1" dirty="0"/>
              <a:t>:</a:t>
            </a:r>
            <a:r>
              <a:rPr sz="2400" dirty="0"/>
              <a:t>We find that </a:t>
            </a:r>
            <a:r>
              <a:rPr sz="2400" dirty="0" err="1"/>
              <a:t>ResNet</a:t>
            </a:r>
            <a:r>
              <a:rPr sz="2400" dirty="0"/>
              <a:t> better encodes </a:t>
            </a:r>
            <a:r>
              <a:rPr sz="2400" dirty="0" err="1"/>
              <a:t>theoutput</a:t>
            </a:r>
            <a:r>
              <a:rPr sz="2400" dirty="0"/>
              <a:t> image</a:t>
            </a:r>
            <a:r>
              <a:rPr lang="en-US" sz="2400" dirty="0"/>
              <a:t>.</a:t>
            </a:r>
            <a:endParaRPr lang="en-US" sz="2400" dirty="0"/>
          </a:p>
        </p:txBody>
      </p:sp>
      <p:pic>
        <p:nvPicPr>
          <p:cNvPr id="6" name="图片 5"/>
          <p:cNvPicPr>
            <a:picLocks noChangeAspect="1"/>
          </p:cNvPicPr>
          <p:nvPr/>
        </p:nvPicPr>
        <p:blipFill>
          <a:blip r:embed="rId3"/>
          <a:stretch>
            <a:fillRect/>
          </a:stretch>
        </p:blipFill>
        <p:spPr>
          <a:xfrm>
            <a:off x="1019175" y="1136650"/>
            <a:ext cx="10153650" cy="1917065"/>
          </a:xfrm>
          <a:prstGeom prst="rect">
            <a:avLst/>
          </a:prstGeom>
        </p:spPr>
      </p:pic>
      <p:sp>
        <p:nvSpPr>
          <p:cNvPr id="8" name="文本框 7"/>
          <p:cNvSpPr txBox="1"/>
          <p:nvPr/>
        </p:nvSpPr>
        <p:spPr>
          <a:xfrm>
            <a:off x="831850" y="4152265"/>
            <a:ext cx="10783570" cy="1938020"/>
          </a:xfrm>
          <a:prstGeom prst="rect">
            <a:avLst/>
          </a:prstGeom>
          <a:solidFill>
            <a:srgbClr val="FFC000"/>
          </a:solidFill>
        </p:spPr>
        <p:txBody>
          <a:bodyPr wrap="square" rtlCol="0">
            <a:spAutoFit/>
          </a:bodyPr>
          <a:lstStyle/>
          <a:p>
            <a:r>
              <a:rPr lang="zh-CN" altLang="en-US" sz="2400" b="1" dirty="0"/>
              <a:t>Methods of injecting latent code </a:t>
            </a:r>
            <a:r>
              <a:rPr lang="en-US" altLang="zh-CN" sz="2400" b="1" dirty="0"/>
              <a:t>:</a:t>
            </a:r>
            <a:r>
              <a:rPr lang="zh-CN" altLang="en-US" sz="2400" b="1" dirty="0"/>
              <a:t> </a:t>
            </a:r>
            <a:r>
              <a:rPr sz="2400" dirty="0"/>
              <a:t>We evaluate two ways of injecting latent code z: </a:t>
            </a:r>
            <a:r>
              <a:rPr sz="2400" dirty="0" err="1"/>
              <a:t>add_to_input</a:t>
            </a:r>
            <a:r>
              <a:rPr lang="en-US" sz="2400" dirty="0" err="1"/>
              <a:t>&amp;</a:t>
            </a:r>
            <a:r>
              <a:rPr sz="2400" dirty="0" err="1"/>
              <a:t>and</a:t>
            </a:r>
            <a:r>
              <a:rPr sz="2400" dirty="0"/>
              <a:t> </a:t>
            </a:r>
            <a:r>
              <a:rPr sz="2400" dirty="0" err="1"/>
              <a:t>add_to_all</a:t>
            </a:r>
            <a:r>
              <a:rPr lang="en-US" sz="2400" dirty="0" err="1"/>
              <a:t>,shows</a:t>
            </a:r>
            <a:r>
              <a:rPr lang="en-US" sz="2400" dirty="0"/>
              <a:t> that two methods give similar performance. This indicates that the </a:t>
            </a:r>
            <a:r>
              <a:rPr lang="en-US" sz="2400" dirty="0" err="1"/>
              <a:t>U_Net</a:t>
            </a:r>
            <a:r>
              <a:rPr lang="en-US" sz="2400" dirty="0"/>
              <a:t> can already propagate the information well to the output without the additional skip connections from z. We use </a:t>
            </a:r>
            <a:r>
              <a:rPr lang="en-US" sz="2400" dirty="0" err="1"/>
              <a:t>add_to_all</a:t>
            </a:r>
            <a:r>
              <a:rPr lang="en-US" sz="2400" dirty="0"/>
              <a:t> method to inject noise in our final model.</a:t>
            </a:r>
            <a:endParaRPr lang="en-US" sz="2400" dirty="0"/>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nvGraphicFramePr>
        <p:xfrm>
          <a:off x="4823779" y="121920"/>
          <a:ext cx="2545715" cy="348615"/>
        </p:xfrm>
        <a:graphic>
          <a:graphicData uri="http://schemas.openxmlformats.org/presentationml/2006/ole">
            <mc:AlternateContent xmlns:mc="http://schemas.openxmlformats.org/markup-compatibility/2006">
              <mc:Choice xmlns:v="urn:schemas-microsoft-com:vml" Requires="v">
                <p:oleObj spid="_x0000_s12314" name="" r:id="rId1" imgW="1485900" imgH="203200" progId="Equation.KSEE3">
                  <p:embed/>
                </p:oleObj>
              </mc:Choice>
              <mc:Fallback>
                <p:oleObj name="" r:id="rId1" imgW="1485900" imgH="203200" progId="Equation.KSEE3">
                  <p:embed/>
                  <p:pic>
                    <p:nvPicPr>
                      <p:cNvPr id="0" name="图片 8"/>
                      <p:cNvPicPr/>
                      <p:nvPr/>
                    </p:nvPicPr>
                    <p:blipFill>
                      <a:blip r:embed="rId2"/>
                      <a:stretch>
                        <a:fillRect/>
                      </a:stretch>
                    </p:blipFill>
                    <p:spPr>
                      <a:xfrm>
                        <a:off x="4823779" y="121920"/>
                        <a:ext cx="2545715" cy="348615"/>
                      </a:xfrm>
                      <a:prstGeom prst="rect">
                        <a:avLst/>
                      </a:prstGeom>
                      <a:solidFill>
                        <a:schemeClr val="accent4"/>
                      </a:solidFill>
                      <a:ln w="38100">
                        <a:solidFill>
                          <a:schemeClr val="accent1"/>
                        </a:solidFill>
                        <a:miter/>
                      </a:ln>
                    </p:spPr>
                  </p:pic>
                </p:oleObj>
              </mc:Fallback>
            </mc:AlternateContent>
          </a:graphicData>
        </a:graphic>
      </p:graphicFrame>
      <p:sp>
        <p:nvSpPr>
          <p:cNvPr id="8" name="文本框 7"/>
          <p:cNvSpPr txBox="1"/>
          <p:nvPr/>
        </p:nvSpPr>
        <p:spPr>
          <a:xfrm>
            <a:off x="894715" y="3952875"/>
            <a:ext cx="10783570" cy="2676525"/>
          </a:xfrm>
          <a:prstGeom prst="rect">
            <a:avLst/>
          </a:prstGeom>
          <a:solidFill>
            <a:srgbClr val="FFC000"/>
          </a:solidFill>
        </p:spPr>
        <p:txBody>
          <a:bodyPr wrap="square" rtlCol="0">
            <a:spAutoFit/>
          </a:bodyPr>
          <a:lstStyle/>
          <a:p>
            <a:r>
              <a:rPr lang="zh-CN" altLang="en-US" sz="2400" b="1" dirty="0"/>
              <a:t>Latent code length </a:t>
            </a:r>
            <a:r>
              <a:rPr lang="en-US" altLang="zh-CN" sz="2400" b="1" dirty="0"/>
              <a:t>:</a:t>
            </a:r>
            <a:r>
              <a:rPr sz="2400" dirty="0"/>
              <a:t>We study the </a:t>
            </a:r>
            <a:r>
              <a:rPr sz="2400" dirty="0" err="1"/>
              <a:t>BicycleGAN</a:t>
            </a:r>
            <a:r>
              <a:rPr sz="2400" dirty="0"/>
              <a:t> model results with respect to the varying number of dimensions of latent codes {2, 8, 256} in Figure 7. A very low-dimensional latent code may limit the amount of diversity that can be expressed. On the contrary, a very high-dimensional latent code can potentially encode more information about an output image, at the cost of making sampling difficult. The optimal length of z largely depends on individual datasets and applications, and how</a:t>
            </a:r>
            <a:endParaRPr sz="2400" dirty="0"/>
          </a:p>
          <a:p>
            <a:r>
              <a:rPr sz="2400" dirty="0"/>
              <a:t>much ambiguity there is in the output.</a:t>
            </a:r>
            <a:endParaRPr sz="2400" dirty="0"/>
          </a:p>
        </p:txBody>
      </p:sp>
      <p:pic>
        <p:nvPicPr>
          <p:cNvPr id="10" name="图片 9"/>
          <p:cNvPicPr>
            <a:picLocks noChangeAspect="1"/>
          </p:cNvPicPr>
          <p:nvPr/>
        </p:nvPicPr>
        <p:blipFill>
          <a:blip r:embed="rId3"/>
          <a:stretch>
            <a:fillRect/>
          </a:stretch>
        </p:blipFill>
        <p:spPr>
          <a:xfrm>
            <a:off x="1258570" y="980440"/>
            <a:ext cx="10056495" cy="2461895"/>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3547110" cy="685800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373685" y="2483627"/>
            <a:ext cx="800735" cy="1568450"/>
          </a:xfrm>
          <a:prstGeom prst="rect">
            <a:avLst/>
          </a:prstGeom>
          <a:noFill/>
        </p:spPr>
        <p:txBody>
          <a:bodyPr wrap="none" rtlCol="0">
            <a:spAutoFit/>
          </a:bodyPr>
          <a:lstStyle/>
          <a:p>
            <a:pPr algn="ctr"/>
            <a:r>
              <a:rPr lang="en-US" altLang="zh-CN" sz="9600" b="1">
                <a:solidFill>
                  <a:schemeClr val="accent4"/>
                </a:solidFill>
                <a:sym typeface="+mn-ea"/>
              </a:rPr>
              <a:t>5</a:t>
            </a:r>
            <a:endParaRPr lang="en-US" altLang="zh-CN" sz="9600" b="1" dirty="0">
              <a:solidFill>
                <a:srgbClr val="F5F0EA"/>
              </a:solidFill>
              <a:effectLst>
                <a:outerShdw blurRad="38100" dist="38100" dir="2700000" algn="tl">
                  <a:srgbClr val="000000">
                    <a:alpha val="43137"/>
                  </a:srgbClr>
                </a:outerShdw>
              </a:effectLst>
            </a:endParaRPr>
          </a:p>
        </p:txBody>
      </p:sp>
      <p:sp>
        <p:nvSpPr>
          <p:cNvPr id="3" name="矩形 2"/>
          <p:cNvSpPr/>
          <p:nvPr/>
        </p:nvSpPr>
        <p:spPr>
          <a:xfrm>
            <a:off x="6211213" y="2760458"/>
            <a:ext cx="3629660" cy="1014730"/>
          </a:xfrm>
          <a:prstGeom prst="rect">
            <a:avLst/>
          </a:prstGeom>
        </p:spPr>
        <p:txBody>
          <a:bodyPr wrap="none">
            <a:spAutoFit/>
          </a:bodyPr>
          <a:lstStyle/>
          <a:p>
            <a:pPr lvl="0" algn="ctr" defTabSz="914400"/>
            <a:r>
              <a:rPr lang="zh-CN" altLang="en-US" sz="6000" b="1">
                <a:solidFill>
                  <a:schemeClr val="accent4"/>
                </a:solidFill>
                <a:sym typeface="+mn-ea"/>
              </a:rPr>
              <a:t>Conclusion</a:t>
            </a:r>
            <a:endParaRPr lang="en-US" altLang="zh-CN" sz="60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nvGraphicFramePr>
        <p:xfrm>
          <a:off x="4922202" y="797878"/>
          <a:ext cx="2347595" cy="557530"/>
        </p:xfrm>
        <a:graphic>
          <a:graphicData uri="http://schemas.openxmlformats.org/presentationml/2006/ole">
            <mc:AlternateContent xmlns:mc="http://schemas.openxmlformats.org/markup-compatibility/2006">
              <mc:Choice xmlns:v="urn:schemas-microsoft-com:vml" Requires="v">
                <p:oleObj spid="_x0000_s13338" name="" r:id="rId1" imgW="2482215" imgH="589280" progId="Equation.KSEE3">
                  <p:embed/>
                </p:oleObj>
              </mc:Choice>
              <mc:Fallback>
                <p:oleObj name="" r:id="rId1" imgW="2482215" imgH="589280" progId="Equation.KSEE3">
                  <p:embed/>
                  <p:pic>
                    <p:nvPicPr>
                      <p:cNvPr id="0" name="图片 8"/>
                      <p:cNvPicPr/>
                      <p:nvPr/>
                    </p:nvPicPr>
                    <p:blipFill>
                      <a:blip r:embed="rId2"/>
                      <a:stretch>
                        <a:fillRect/>
                      </a:stretch>
                    </p:blipFill>
                    <p:spPr>
                      <a:xfrm>
                        <a:off x="4922202" y="797878"/>
                        <a:ext cx="2347595" cy="557530"/>
                      </a:xfrm>
                      <a:prstGeom prst="rect">
                        <a:avLst/>
                      </a:prstGeom>
                      <a:solidFill>
                        <a:schemeClr val="accent4"/>
                      </a:solidFill>
                      <a:ln w="38100">
                        <a:solidFill>
                          <a:schemeClr val="accent1"/>
                        </a:solidFill>
                        <a:miter/>
                      </a:ln>
                    </p:spPr>
                  </p:pic>
                </p:oleObj>
              </mc:Fallback>
            </mc:AlternateContent>
          </a:graphicData>
        </a:graphic>
      </p:graphicFrame>
      <p:sp>
        <p:nvSpPr>
          <p:cNvPr id="8" name="文本框 7"/>
          <p:cNvSpPr txBox="1"/>
          <p:nvPr/>
        </p:nvSpPr>
        <p:spPr>
          <a:xfrm>
            <a:off x="704214" y="2153286"/>
            <a:ext cx="10783570" cy="3416320"/>
          </a:xfrm>
          <a:prstGeom prst="rect">
            <a:avLst/>
          </a:prstGeom>
          <a:solidFill>
            <a:srgbClr val="FFC000"/>
          </a:solidFill>
        </p:spPr>
        <p:txBody>
          <a:bodyPr wrap="square" rtlCol="0">
            <a:spAutoFit/>
          </a:bodyPr>
          <a:lstStyle/>
          <a:p>
            <a:r>
              <a:rPr sz="2400" dirty="0"/>
              <a:t>In conclusion</a:t>
            </a:r>
            <a:r>
              <a:rPr lang="zh-CN" altLang="en-US" sz="2400" dirty="0"/>
              <a:t>：</a:t>
            </a:r>
            <a:endParaRPr lang="en-US" altLang="zh-CN" sz="2400" dirty="0"/>
          </a:p>
          <a:p>
            <a:pPr marL="457200" indent="-457200">
              <a:buAutoNum type="arabicPeriod"/>
            </a:pPr>
            <a:r>
              <a:rPr sz="2400" dirty="0"/>
              <a:t>we have evaluated a few methods for combating the problem of mode collapse in the conditional image generation setting. </a:t>
            </a:r>
            <a:endParaRPr lang="en-US" altLang="zh-CN" sz="2400" dirty="0"/>
          </a:p>
          <a:p>
            <a:pPr marL="457200" indent="-457200">
              <a:buAutoNum type="arabicPeriod"/>
            </a:pPr>
            <a:r>
              <a:rPr sz="2400" dirty="0"/>
              <a:t>We find that by combining multiple objectives for encouraging a bijective mapping between the latent and output spaces, we obtain results which are more realistic and diverse.</a:t>
            </a:r>
            <a:r>
              <a:rPr lang="zh-CN" altLang="en-US" sz="2400" dirty="0"/>
              <a:t> </a:t>
            </a:r>
            <a:endParaRPr lang="en-US" altLang="zh-CN" sz="2400" dirty="0"/>
          </a:p>
          <a:p>
            <a:pPr marL="457200" indent="-457200">
              <a:buAutoNum type="arabicPeriod"/>
            </a:pPr>
            <a:r>
              <a:rPr sz="2400" dirty="0"/>
              <a:t>We see many interesting avenues of future work, including directly enforcing a distribution in the latent space that encodes semantically meaningful attributes to allow for image-to-image transformations with user controllable parameters.</a:t>
            </a:r>
            <a:endParaRPr sz="2400" dirty="0"/>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7620"/>
            <a:ext cx="12193270" cy="6678295"/>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1">
            <a:extLst>
              <a:ext uri="{BEBA8EAE-BF5A-486C-A8C5-ECC9F3942E4B}">
                <a14:imgProps xmlns:a14="http://schemas.microsoft.com/office/drawing/2010/main">
                  <a14:imgLayer r:embed="rId2">
                    <a14:imgEffect>
                      <a14:artisticTexturizer scaling="0"/>
                    </a14:imgEffect>
                  </a14:imgLayer>
                </a14:imgProps>
              </a:ext>
            </a:extLst>
          </a:blip>
          <a:stretch>
            <a:fillRect/>
          </a:stretch>
        </p:blipFill>
        <p:spPr>
          <a:xfrm>
            <a:off x="0" y="5266806"/>
            <a:ext cx="12193057" cy="1591194"/>
          </a:xfrm>
          <a:prstGeom prst="rect">
            <a:avLst/>
          </a:prstGeom>
        </p:spPr>
      </p:pic>
      <p:pic>
        <p:nvPicPr>
          <p:cNvPr id="26" name="图片 25"/>
          <p:cNvPicPr>
            <a:picLocks noChangeAspect="1"/>
          </p:cNvPicPr>
          <p:nvPr/>
        </p:nvPicPr>
        <p:blipFill>
          <a:blip r:embed="rId3">
            <a:extLst>
              <a:ext uri="{BEBA8EAE-BF5A-486C-A8C5-ECC9F3942E4B}">
                <a14:imgProps xmlns:a14="http://schemas.microsoft.com/office/drawing/2010/main">
                  <a14:imgLayer r:embed="rId4">
                    <a14:imgEffect>
                      <a14:artisticTexturizer scaling="0"/>
                    </a14:imgEffect>
                  </a14:imgLayer>
                </a14:imgProps>
              </a:ext>
            </a:extLst>
          </a:blip>
          <a:stretch>
            <a:fillRect/>
          </a:stretch>
        </p:blipFill>
        <p:spPr>
          <a:xfrm>
            <a:off x="1063545" y="910683"/>
            <a:ext cx="10064910" cy="1150770"/>
          </a:xfrm>
          <a:prstGeom prst="rect">
            <a:avLst/>
          </a:prstGeom>
        </p:spPr>
      </p:pic>
      <p:sp>
        <p:nvSpPr>
          <p:cNvPr id="30" name="任意多边形 29"/>
          <p:cNvSpPr/>
          <p:nvPr/>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rgbClr val="F5F0E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3790076" y="1019018"/>
            <a:ext cx="4265930" cy="583565"/>
          </a:xfrm>
          <a:prstGeom prst="rect">
            <a:avLst/>
          </a:prstGeom>
        </p:spPr>
        <p:txBody>
          <a:bodyPr wrap="none">
            <a:spAutoFit/>
          </a:bodyPr>
          <a:lstStyle/>
          <a:p>
            <a:pPr algn="ctr"/>
            <a:r>
              <a:rPr lang="zh-CN" altLang="en-US" sz="3200" b="1" dirty="0">
                <a:solidFill>
                  <a:schemeClr val="bg1"/>
                </a:solidFill>
              </a:rPr>
              <a:t>工程与应用技术研究院</a:t>
            </a:r>
            <a:endParaRPr lang="zh-CN" altLang="en-US" sz="3200" b="1" dirty="0">
              <a:solidFill>
                <a:schemeClr val="bg1"/>
              </a:solidFill>
            </a:endParaRPr>
          </a:p>
        </p:txBody>
      </p:sp>
      <p:sp>
        <p:nvSpPr>
          <p:cNvPr id="34" name="矩形 33"/>
          <p:cNvSpPr/>
          <p:nvPr/>
        </p:nvSpPr>
        <p:spPr>
          <a:xfrm>
            <a:off x="3790552" y="2778288"/>
            <a:ext cx="4373880" cy="1106805"/>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p>
            <a:r>
              <a:rPr kumimoji="1" lang="zh-CN" altLang="en-US" sz="6600" b="1" dirty="0">
                <a:solidFill>
                  <a:schemeClr val="accent4"/>
                </a:solidFill>
                <a:effectLst/>
                <a:latin typeface="微软雅黑" panose="020B0503020204020204" pitchFamily="34" charset="-122"/>
                <a:ea typeface="微软雅黑" panose="020B0503020204020204" pitchFamily="34" charset="-122"/>
                <a:cs typeface="微软雅黑" panose="020B0503020204020204" pitchFamily="34" charset="-122"/>
              </a:rPr>
              <a:t>感谢聆听！</a:t>
            </a:r>
            <a:endParaRPr kumimoji="1" lang="zh-CN" altLang="en-US" sz="6600" b="1" dirty="0">
              <a:solidFill>
                <a:schemeClr val="accent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3" name="组合 82"/>
          <p:cNvGrpSpPr/>
          <p:nvPr/>
        </p:nvGrpSpPr>
        <p:grpSpPr>
          <a:xfrm>
            <a:off x="1793477" y="3934036"/>
            <a:ext cx="8629705" cy="0"/>
            <a:chOff x="1764181" y="4127500"/>
            <a:chExt cx="8629705" cy="0"/>
          </a:xfrm>
        </p:grpSpPr>
        <p:cxnSp>
          <p:nvCxnSpPr>
            <p:cNvPr id="80" name="直接连接符 79"/>
            <p:cNvCxnSpPr/>
            <p:nvPr/>
          </p:nvCxnSpPr>
          <p:spPr>
            <a:xfrm>
              <a:off x="1764181" y="4127500"/>
              <a:ext cx="61190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7637986" y="4127500"/>
              <a:ext cx="2755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3401077" y="6002680"/>
            <a:ext cx="5799986" cy="461665"/>
          </a:xfrm>
          <a:prstGeom prst="rect">
            <a:avLst/>
          </a:prstGeom>
        </p:spPr>
        <p:txBody>
          <a:bodyPr wrap="none">
            <a:spAutoFit/>
          </a:bodyPr>
          <a:lstStyle/>
          <a:p>
            <a:r>
              <a:rPr lang="zh-CN" altLang="en-US" sz="2400" b="1" dirty="0">
                <a:solidFill>
                  <a:srgbClr val="F5F0EA"/>
                </a:solidFill>
                <a:latin typeface="微软雅黑" panose="020B0503020204020204" pitchFamily="34" charset="-122"/>
                <a:ea typeface="微软雅黑" panose="020B0503020204020204" pitchFamily="34" charset="-122"/>
              </a:rPr>
              <a:t>报告人：胡梓烨     学号：</a:t>
            </a:r>
            <a:r>
              <a:rPr lang="en-US" altLang="zh-CN" sz="2400" b="1" dirty="0">
                <a:solidFill>
                  <a:srgbClr val="F5F0EA"/>
                </a:solidFill>
                <a:latin typeface="微软雅黑" panose="020B0503020204020204" pitchFamily="34" charset="-122"/>
                <a:ea typeface="微软雅黑" panose="020B0503020204020204" pitchFamily="34" charset="-122"/>
              </a:rPr>
              <a:t>18110860007</a:t>
            </a:r>
            <a:endParaRPr lang="en-US" altLang="zh-CN" sz="2400" b="1" dirty="0">
              <a:solidFill>
                <a:srgbClr val="F5F0EA"/>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4163695" cy="685800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69787" y="3105691"/>
            <a:ext cx="3129280" cy="706755"/>
          </a:xfrm>
          <a:prstGeom prst="rect">
            <a:avLst/>
          </a:prstGeom>
          <a:noFill/>
        </p:spPr>
        <p:txBody>
          <a:bodyPr wrap="none" rtlCol="0">
            <a:spAutoFit/>
          </a:bodyPr>
          <a:lstStyle/>
          <a:p>
            <a:pPr algn="ctr"/>
            <a:r>
              <a:rPr lang="en-US" altLang="zh-CN" sz="3600" b="1" dirty="0">
                <a:solidFill>
                  <a:srgbClr val="F5F0EA"/>
                </a:solidFill>
                <a:effectLst>
                  <a:outerShdw blurRad="38100" dist="38100" dir="2700000" algn="tl">
                    <a:srgbClr val="000000">
                      <a:alpha val="43137"/>
                    </a:srgbClr>
                  </a:outerShdw>
                </a:effectLst>
              </a:rPr>
              <a:t>『</a:t>
            </a:r>
            <a:r>
              <a:rPr lang="en-US" altLang="zh-CN" sz="4000" b="1" dirty="0">
                <a:solidFill>
                  <a:srgbClr val="F5F0EA"/>
                </a:solidFill>
                <a:effectLst>
                  <a:outerShdw blurRad="38100" dist="38100" dir="2700000" algn="tl">
                    <a:srgbClr val="000000">
                      <a:alpha val="43137"/>
                    </a:srgbClr>
                  </a:outerShdw>
                </a:effectLst>
              </a:rPr>
              <a:t>CONTENT</a:t>
            </a:r>
            <a:r>
              <a:rPr lang="en-US" altLang="zh-CN" sz="3600" b="1" dirty="0">
                <a:solidFill>
                  <a:srgbClr val="F5F0EA"/>
                </a:solidFill>
                <a:effectLst>
                  <a:outerShdw blurRad="38100" dist="38100" dir="2700000" algn="tl">
                    <a:srgbClr val="000000">
                      <a:alpha val="43137"/>
                    </a:srgbClr>
                  </a:outerShdw>
                </a:effectLst>
              </a:rPr>
              <a:t>』</a:t>
            </a:r>
            <a:endParaRPr lang="zh-CN" altLang="en-US" sz="3600" b="1" dirty="0">
              <a:solidFill>
                <a:srgbClr val="F5F0EA"/>
              </a:solidFill>
              <a:effectLst>
                <a:outerShdw blurRad="38100" dist="38100" dir="2700000" algn="tl">
                  <a:srgbClr val="000000">
                    <a:alpha val="43137"/>
                  </a:srgbClr>
                </a:outerShdw>
              </a:effectLst>
            </a:endParaRPr>
          </a:p>
        </p:txBody>
      </p:sp>
      <p:grpSp>
        <p:nvGrpSpPr>
          <p:cNvPr id="8" name="组合 7"/>
          <p:cNvGrpSpPr/>
          <p:nvPr/>
        </p:nvGrpSpPr>
        <p:grpSpPr>
          <a:xfrm>
            <a:off x="4528185" y="1078230"/>
            <a:ext cx="6096000" cy="3611245"/>
            <a:chOff x="7131" y="2589"/>
            <a:chExt cx="9600" cy="5687"/>
          </a:xfrm>
        </p:grpSpPr>
        <p:sp>
          <p:nvSpPr>
            <p:cNvPr id="23" name="矩形 22"/>
            <p:cNvSpPr/>
            <p:nvPr/>
          </p:nvSpPr>
          <p:spPr>
            <a:xfrm>
              <a:off x="7131" y="2589"/>
              <a:ext cx="7051" cy="1016"/>
            </a:xfrm>
            <a:prstGeom prst="rect">
              <a:avLst/>
            </a:prstGeom>
          </p:spPr>
          <p:txBody>
            <a:bodyPr wrap="none">
              <a:spAutoFit/>
            </a:bodyPr>
            <a:lstStyle/>
            <a:p>
              <a:pPr lvl="0" algn="l" defTabSz="914400"/>
              <a:r>
                <a:rPr lang="zh-CN" altLang="en-US" sz="3600" b="1" kern="0" dirty="0">
                  <a:solidFill>
                    <a:schemeClr val="bg1"/>
                  </a:solidFill>
                  <a:latin typeface="微软雅黑" panose="020B0503020204020204" pitchFamily="34" charset="-122"/>
                  <a:ea typeface="微软雅黑" panose="020B0503020204020204" pitchFamily="34" charset="-122"/>
                </a:rPr>
                <a:t>▷ </a:t>
              </a:r>
              <a:r>
                <a:rPr lang="en-US" altLang="zh-CN" sz="3600" b="1" kern="0" dirty="0">
                  <a:solidFill>
                    <a:schemeClr val="bg1"/>
                  </a:solidFill>
                  <a:latin typeface="微软雅黑" panose="020B0503020204020204" pitchFamily="34" charset="-122"/>
                  <a:ea typeface="微软雅黑" panose="020B0503020204020204" pitchFamily="34" charset="-122"/>
                </a:rPr>
                <a:t>1</a:t>
              </a:r>
              <a:r>
                <a:rPr lang="zh-CN" altLang="en-US" sz="3600" b="1" kern="0" dirty="0">
                  <a:solidFill>
                    <a:schemeClr val="bg1"/>
                  </a:solidFill>
                  <a:latin typeface="微软雅黑" panose="020B0503020204020204" pitchFamily="34" charset="-122"/>
                  <a:ea typeface="微软雅黑" panose="020B0503020204020204" pitchFamily="34" charset="-122"/>
                </a:rPr>
                <a:t> </a:t>
              </a:r>
              <a:r>
                <a:rPr lang="en-US" altLang="zh-CN" sz="3600" dirty="0">
                  <a:solidFill>
                    <a:schemeClr val="bg1"/>
                  </a:solidFill>
                </a:rPr>
                <a:t>『</a:t>
              </a:r>
              <a:r>
                <a:rPr lang="zh-CN" altLang="en-US" sz="3600" b="1">
                  <a:solidFill>
                    <a:schemeClr val="accent4"/>
                  </a:solidFill>
                </a:rPr>
                <a:t>Introduction</a:t>
              </a:r>
              <a:r>
                <a:rPr lang="en-US" altLang="zh-CN" sz="3600" dirty="0">
                  <a:solidFill>
                    <a:schemeClr val="bg1"/>
                  </a:solidFill>
                </a:rPr>
                <a:t>』</a:t>
              </a:r>
              <a:endParaRPr lang="en-US" altLang="zh-CN" sz="3600" kern="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131" y="4226"/>
              <a:ext cx="7369" cy="1016"/>
            </a:xfrm>
            <a:prstGeom prst="rect">
              <a:avLst/>
            </a:prstGeom>
          </p:spPr>
          <p:txBody>
            <a:bodyPr wrap="none">
              <a:spAutoFit/>
            </a:bodyPr>
            <a:lstStyle/>
            <a:p>
              <a:pPr lvl="0" algn="l" defTabSz="914400"/>
              <a:r>
                <a:rPr lang="zh-CN" altLang="en-US" sz="3600" b="1" kern="0" dirty="0">
                  <a:solidFill>
                    <a:schemeClr val="bg1"/>
                  </a:solidFill>
                  <a:latin typeface="微软雅黑" panose="020B0503020204020204" pitchFamily="34" charset="-122"/>
                  <a:ea typeface="微软雅黑" panose="020B0503020204020204" pitchFamily="34" charset="-122"/>
                </a:rPr>
                <a:t>▷ </a:t>
              </a:r>
              <a:r>
                <a:rPr lang="en-US" altLang="zh-CN" sz="3600" b="1" kern="0" dirty="0">
                  <a:solidFill>
                    <a:schemeClr val="bg1"/>
                  </a:solidFill>
                  <a:latin typeface="微软雅黑" panose="020B0503020204020204" pitchFamily="34" charset="-122"/>
                  <a:ea typeface="微软雅黑" panose="020B0503020204020204" pitchFamily="34" charset="-122"/>
                </a:rPr>
                <a:t>2</a:t>
              </a:r>
              <a:r>
                <a:rPr lang="zh-CN" altLang="en-US" sz="3600" b="1" kern="0" dirty="0">
                  <a:solidFill>
                    <a:schemeClr val="bg1"/>
                  </a:solidFill>
                  <a:latin typeface="微软雅黑" panose="020B0503020204020204" pitchFamily="34" charset="-122"/>
                  <a:ea typeface="微软雅黑" panose="020B0503020204020204" pitchFamily="34" charset="-122"/>
                </a:rPr>
                <a:t> </a:t>
              </a:r>
              <a:r>
                <a:rPr lang="en-US" altLang="zh-CN" sz="3600" dirty="0">
                  <a:solidFill>
                    <a:schemeClr val="bg1"/>
                  </a:solidFill>
                </a:rPr>
                <a:t>『</a:t>
              </a:r>
              <a:r>
                <a:rPr lang="zh-CN" sz="3600" b="1">
                  <a:solidFill>
                    <a:schemeClr val="accent4"/>
                  </a:solidFill>
                  <a:sym typeface="+mn-ea"/>
                </a:rPr>
                <a:t>Related Work</a:t>
              </a:r>
              <a:r>
                <a:rPr lang="en-US" altLang="zh-CN" sz="3600" dirty="0">
                  <a:solidFill>
                    <a:schemeClr val="bg1"/>
                  </a:solidFill>
                </a:rPr>
                <a:t>』</a:t>
              </a:r>
              <a:endParaRPr lang="en-US" altLang="zh-CN" sz="3600" kern="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7131" y="5805"/>
              <a:ext cx="5264" cy="1016"/>
            </a:xfrm>
            <a:prstGeom prst="rect">
              <a:avLst/>
            </a:prstGeom>
          </p:spPr>
          <p:txBody>
            <a:bodyPr wrap="none">
              <a:spAutoFit/>
            </a:bodyPr>
            <a:lstStyle/>
            <a:p>
              <a:pPr lvl="0" algn="l" defTabSz="914400"/>
              <a:r>
                <a:rPr lang="zh-CN" altLang="en-US" sz="3600" b="1" kern="0" dirty="0">
                  <a:solidFill>
                    <a:schemeClr val="bg1"/>
                  </a:solidFill>
                  <a:latin typeface="微软雅黑" panose="020B0503020204020204" pitchFamily="34" charset="-122"/>
                  <a:ea typeface="微软雅黑" panose="020B0503020204020204" pitchFamily="34" charset="-122"/>
                </a:rPr>
                <a:t>▷ </a:t>
              </a:r>
              <a:r>
                <a:rPr lang="en-US" altLang="zh-CN" sz="3600" b="1" kern="0" dirty="0">
                  <a:solidFill>
                    <a:schemeClr val="bg1"/>
                  </a:solidFill>
                  <a:latin typeface="微软雅黑" panose="020B0503020204020204" pitchFamily="34" charset="-122"/>
                  <a:ea typeface="微软雅黑" panose="020B0503020204020204" pitchFamily="34" charset="-122"/>
                </a:rPr>
                <a:t>3</a:t>
              </a:r>
              <a:r>
                <a:rPr lang="zh-CN" altLang="en-US" sz="3600" b="1" kern="0" dirty="0">
                  <a:solidFill>
                    <a:schemeClr val="bg1"/>
                  </a:solidFill>
                  <a:latin typeface="微软雅黑" panose="020B0503020204020204" pitchFamily="34" charset="-122"/>
                  <a:ea typeface="微软雅黑" panose="020B0503020204020204" pitchFamily="34" charset="-122"/>
                </a:rPr>
                <a:t> </a:t>
              </a:r>
              <a:r>
                <a:rPr lang="en-US" altLang="zh-CN" sz="3600" dirty="0">
                  <a:solidFill>
                    <a:schemeClr val="bg1"/>
                  </a:solidFill>
                </a:rPr>
                <a:t>『</a:t>
              </a:r>
              <a:r>
                <a:rPr lang="en-US" altLang="zh-CN" sz="3600" b="1">
                  <a:solidFill>
                    <a:schemeClr val="accent4"/>
                  </a:solidFill>
                  <a:sym typeface="+mn-ea"/>
                </a:rPr>
                <a:t>Model</a:t>
              </a:r>
              <a:r>
                <a:rPr lang="en-US" altLang="zh-CN" sz="3600" dirty="0">
                  <a:solidFill>
                    <a:schemeClr val="bg1"/>
                  </a:solidFill>
                </a:rPr>
                <a:t>』</a:t>
              </a:r>
              <a:endParaRPr lang="en-US" altLang="zh-CN" sz="3600" kern="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7131" y="7260"/>
              <a:ext cx="9601" cy="1016"/>
            </a:xfrm>
            <a:prstGeom prst="rect">
              <a:avLst/>
            </a:prstGeom>
          </p:spPr>
          <p:txBody>
            <a:bodyPr wrap="none">
              <a:spAutoFit/>
            </a:bodyPr>
            <a:lstStyle/>
            <a:p>
              <a:pPr lvl="0" algn="l" defTabSz="914400"/>
              <a:r>
                <a:rPr lang="zh-CN" altLang="en-US" sz="3600" b="1" kern="0" dirty="0">
                  <a:solidFill>
                    <a:schemeClr val="bg1"/>
                  </a:solidFill>
                  <a:latin typeface="微软雅黑" panose="020B0503020204020204" pitchFamily="34" charset="-122"/>
                  <a:ea typeface="微软雅黑" panose="020B0503020204020204" pitchFamily="34" charset="-122"/>
                </a:rPr>
                <a:t>▷ </a:t>
              </a:r>
              <a:r>
                <a:rPr lang="en-US" altLang="zh-CN" sz="3600" b="1" kern="0" dirty="0">
                  <a:solidFill>
                    <a:schemeClr val="bg1"/>
                  </a:solidFill>
                  <a:latin typeface="微软雅黑" panose="020B0503020204020204" pitchFamily="34" charset="-122"/>
                  <a:ea typeface="微软雅黑" panose="020B0503020204020204" pitchFamily="34" charset="-122"/>
                </a:rPr>
                <a:t>4</a:t>
              </a:r>
              <a:r>
                <a:rPr lang="zh-CN" altLang="en-US" sz="3600" b="1" kern="0" dirty="0">
                  <a:solidFill>
                    <a:schemeClr val="bg1"/>
                  </a:solidFill>
                  <a:latin typeface="微软雅黑" panose="020B0503020204020204" pitchFamily="34" charset="-122"/>
                  <a:ea typeface="微软雅黑" panose="020B0503020204020204" pitchFamily="34" charset="-122"/>
                </a:rPr>
                <a:t> </a:t>
              </a:r>
              <a:r>
                <a:rPr lang="en-US" altLang="zh-CN" sz="3600" dirty="0">
                  <a:solidFill>
                    <a:schemeClr val="bg1"/>
                  </a:solidFill>
                </a:rPr>
                <a:t>『</a:t>
              </a:r>
              <a:r>
                <a:rPr lang="zh-CN" altLang="en-US" sz="3600" b="1">
                  <a:solidFill>
                    <a:schemeClr val="accent4"/>
                  </a:solidFill>
                  <a:sym typeface="+mn-ea"/>
                </a:rPr>
                <a:t>Experiment</a:t>
              </a:r>
              <a:r>
                <a:rPr lang="en-US" altLang="zh-CN" sz="3600" b="1">
                  <a:solidFill>
                    <a:schemeClr val="accent4"/>
                  </a:solidFill>
                  <a:sym typeface="+mn-ea"/>
                </a:rPr>
                <a:t>al Results</a:t>
              </a:r>
              <a:r>
                <a:rPr lang="en-US" altLang="zh-CN" sz="3600" dirty="0">
                  <a:solidFill>
                    <a:schemeClr val="bg1"/>
                  </a:solidFill>
                </a:rPr>
                <a:t>』</a:t>
              </a:r>
              <a:endParaRPr lang="en-US" altLang="zh-CN" sz="3600" kern="0" dirty="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4528144" y="4944223"/>
            <a:ext cx="4177030" cy="645160"/>
          </a:xfrm>
          <a:prstGeom prst="rect">
            <a:avLst/>
          </a:prstGeom>
        </p:spPr>
        <p:txBody>
          <a:bodyPr wrap="none">
            <a:spAutoFit/>
          </a:bodyPr>
          <a:lstStyle/>
          <a:p>
            <a:pPr lvl="0" algn="l" defTabSz="914400"/>
            <a:r>
              <a:rPr lang="zh-CN" altLang="en-US" sz="3600" b="1" kern="0" dirty="0">
                <a:solidFill>
                  <a:schemeClr val="bg1"/>
                </a:solidFill>
                <a:latin typeface="微软雅黑" panose="020B0503020204020204" pitchFamily="34" charset="-122"/>
                <a:ea typeface="微软雅黑" panose="020B0503020204020204" pitchFamily="34" charset="-122"/>
              </a:rPr>
              <a:t>▷ </a:t>
            </a:r>
            <a:r>
              <a:rPr lang="en-US" altLang="zh-CN" sz="3600" b="1" kern="0" dirty="0">
                <a:solidFill>
                  <a:schemeClr val="bg1"/>
                </a:solidFill>
                <a:latin typeface="微软雅黑" panose="020B0503020204020204" pitchFamily="34" charset="-122"/>
                <a:ea typeface="微软雅黑" panose="020B0503020204020204" pitchFamily="34" charset="-122"/>
              </a:rPr>
              <a:t>5</a:t>
            </a:r>
            <a:r>
              <a:rPr lang="zh-CN" altLang="en-US" sz="3600" b="1" kern="0" dirty="0">
                <a:solidFill>
                  <a:schemeClr val="bg1"/>
                </a:solidFill>
                <a:latin typeface="微软雅黑" panose="020B0503020204020204" pitchFamily="34" charset="-122"/>
                <a:ea typeface="微软雅黑" panose="020B0503020204020204" pitchFamily="34" charset="-122"/>
              </a:rPr>
              <a:t> </a:t>
            </a:r>
            <a:r>
              <a:rPr lang="en-US" altLang="zh-CN" sz="3600" dirty="0">
                <a:solidFill>
                  <a:schemeClr val="bg1"/>
                </a:solidFill>
              </a:rPr>
              <a:t>『</a:t>
            </a:r>
            <a:r>
              <a:rPr lang="zh-CN" altLang="en-US" sz="3600" b="1">
                <a:solidFill>
                  <a:schemeClr val="accent4"/>
                </a:solidFill>
                <a:sym typeface="+mn-ea"/>
              </a:rPr>
              <a:t>Conclusion</a:t>
            </a:r>
            <a:r>
              <a:rPr lang="en-US" altLang="zh-CN" sz="3600" dirty="0">
                <a:solidFill>
                  <a:schemeClr val="bg1"/>
                </a:solidFill>
              </a:rPr>
              <a:t>』</a:t>
            </a:r>
            <a:endParaRPr lang="en-US" altLang="zh-CN" sz="36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3547110" cy="685800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373685" y="2483627"/>
            <a:ext cx="800735" cy="1568450"/>
          </a:xfrm>
          <a:prstGeom prst="rect">
            <a:avLst/>
          </a:prstGeom>
          <a:noFill/>
        </p:spPr>
        <p:txBody>
          <a:bodyPr wrap="none" rtlCol="0">
            <a:spAutoFit/>
          </a:bodyPr>
          <a:lstStyle/>
          <a:p>
            <a:pPr algn="ctr"/>
            <a:r>
              <a:rPr lang="en-US" altLang="zh-CN" sz="9600" b="1">
                <a:solidFill>
                  <a:schemeClr val="accent4"/>
                </a:solidFill>
                <a:sym typeface="+mn-ea"/>
              </a:rPr>
              <a:t>1</a:t>
            </a:r>
            <a:endParaRPr lang="en-US" altLang="zh-CN" sz="9600" b="1" dirty="0">
              <a:solidFill>
                <a:srgbClr val="F5F0EA"/>
              </a:solidFill>
              <a:effectLst>
                <a:outerShdw blurRad="38100" dist="38100" dir="2700000" algn="tl">
                  <a:srgbClr val="000000">
                    <a:alpha val="43137"/>
                  </a:srgbClr>
                </a:outerShdw>
              </a:effectLst>
            </a:endParaRPr>
          </a:p>
        </p:txBody>
      </p:sp>
      <p:sp>
        <p:nvSpPr>
          <p:cNvPr id="3" name="矩形 2"/>
          <p:cNvSpPr/>
          <p:nvPr/>
        </p:nvSpPr>
        <p:spPr>
          <a:xfrm>
            <a:off x="5961340" y="2760458"/>
            <a:ext cx="4129405" cy="1014730"/>
          </a:xfrm>
          <a:prstGeom prst="rect">
            <a:avLst/>
          </a:prstGeom>
        </p:spPr>
        <p:txBody>
          <a:bodyPr wrap="none">
            <a:spAutoFit/>
          </a:bodyPr>
          <a:lstStyle/>
          <a:p>
            <a:pPr lvl="0" algn="ctr" defTabSz="914400"/>
            <a:r>
              <a:rPr lang="zh-CN" altLang="en-US" sz="6000" b="1">
                <a:solidFill>
                  <a:schemeClr val="accent4"/>
                </a:solidFill>
                <a:sym typeface="+mn-ea"/>
              </a:rPr>
              <a:t>Introduction</a:t>
            </a:r>
            <a:endParaRPr lang="en-US" altLang="zh-CN" sz="60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120" y="265430"/>
            <a:ext cx="11033125" cy="34226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542155" y="263524"/>
            <a:ext cx="2950210" cy="521970"/>
          </a:xfrm>
          <a:prstGeom prst="rect">
            <a:avLst/>
          </a:prstGeom>
          <a:noFill/>
        </p:spPr>
        <p:txBody>
          <a:bodyPr wrap="none" rtlCol="0">
            <a:spAutoFit/>
          </a:bodyPr>
          <a:lstStyle/>
          <a:p>
            <a:r>
              <a:rPr lang="zh-CN" sz="2800" b="1">
                <a:solidFill>
                  <a:schemeClr val="accent4"/>
                </a:solidFill>
                <a:sym typeface="+mn-ea"/>
              </a:rPr>
              <a:t>pix2pix framework</a:t>
            </a:r>
            <a:endParaRPr lang="zh-CN" sz="2800" b="1">
              <a:solidFill>
                <a:schemeClr val="accent4"/>
              </a:solidFill>
              <a:sym typeface="+mn-ea"/>
            </a:endParaRPr>
          </a:p>
        </p:txBody>
      </p:sp>
      <p:cxnSp>
        <p:nvCxnSpPr>
          <p:cNvPr id="7" name="直接连接符 6"/>
          <p:cNvCxnSpPr/>
          <p:nvPr/>
        </p:nvCxnSpPr>
        <p:spPr>
          <a:xfrm flipV="1">
            <a:off x="4735830" y="775335"/>
            <a:ext cx="2652395" cy="190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1"/>
          </p:cNvCxnSpPr>
          <p:nvPr/>
        </p:nvCxnSpPr>
        <p:spPr>
          <a:xfrm flipH="1" flipV="1">
            <a:off x="7706995" y="4764405"/>
            <a:ext cx="315595"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614045" y="3818255"/>
            <a:ext cx="6744335" cy="2295525"/>
          </a:xfrm>
          <a:prstGeom prst="rect">
            <a:avLst/>
          </a:prstGeom>
        </p:spPr>
      </p:pic>
      <p:sp>
        <p:nvSpPr>
          <p:cNvPr id="3" name="文本框 2"/>
          <p:cNvSpPr txBox="1"/>
          <p:nvPr/>
        </p:nvSpPr>
        <p:spPr>
          <a:xfrm>
            <a:off x="1632585" y="1251585"/>
            <a:ext cx="8912225" cy="2030095"/>
          </a:xfrm>
          <a:prstGeom prst="rect">
            <a:avLst/>
          </a:prstGeom>
          <a:noFill/>
        </p:spPr>
        <p:txBody>
          <a:bodyPr wrap="square" rtlCol="0">
            <a:spAutoFit/>
          </a:bodyPr>
          <a:lstStyle/>
          <a:p>
            <a:r>
              <a:rPr lang="zh-CN" altLang="en-US" dirty="0">
                <a:solidFill>
                  <a:schemeClr val="bg1"/>
                </a:solidFill>
              </a:rPr>
              <a:t>The method trains a generator network,conditioned on the input image, with two losses:</a:t>
            </a:r>
            <a:endParaRPr lang="zh-CN" altLang="en-US" dirty="0">
              <a:solidFill>
                <a:schemeClr val="bg1"/>
              </a:solidFill>
            </a:endParaRPr>
          </a:p>
          <a:p>
            <a:r>
              <a:rPr lang="zh-CN" altLang="en-US" dirty="0">
                <a:solidFill>
                  <a:schemeClr val="bg1"/>
                </a:solidFill>
              </a:rPr>
              <a:t>(1) a regression loss to produce similar output to the known paired ground truth image</a:t>
            </a:r>
            <a:r>
              <a:rPr lang="en-US" altLang="zh-CN" dirty="0">
                <a:solidFill>
                  <a:schemeClr val="bg1"/>
                </a:solidFill>
              </a:rPr>
              <a:t>;</a:t>
            </a:r>
            <a:endParaRPr lang="en-US" altLang="zh-CN" dirty="0">
              <a:solidFill>
                <a:schemeClr val="bg1"/>
              </a:solidFill>
            </a:endParaRPr>
          </a:p>
          <a:p>
            <a:r>
              <a:rPr lang="en-US" altLang="zh-CN" dirty="0">
                <a:solidFill>
                  <a:schemeClr val="bg1"/>
                </a:solidFill>
              </a:rPr>
              <a:t>(2)a learned discriminator loss to encourage realism.</a:t>
            </a:r>
            <a:endParaRPr lang="en-US" altLang="zh-CN" dirty="0">
              <a:solidFill>
                <a:schemeClr val="bg1"/>
              </a:solidFill>
            </a:endParaRPr>
          </a:p>
          <a:p>
            <a:endParaRPr lang="en-US" altLang="zh-CN" dirty="0">
              <a:solidFill>
                <a:schemeClr val="bg1"/>
              </a:solidFill>
            </a:endParaRPr>
          </a:p>
          <a:p>
            <a:r>
              <a:rPr lang="zh-CN" altLang="en-US" dirty="0">
                <a:solidFill>
                  <a:srgbClr val="FFFF00"/>
                </a:solidFill>
              </a:rPr>
              <a:t>The authors note that trivially appending a randomly drawn latent code did not produce diverseresults. Instead, we propose encouraging a bijection between the output and latent space</a:t>
            </a:r>
            <a:r>
              <a:rPr lang="zh-CN" altLang="en-US" dirty="0">
                <a:solidFill>
                  <a:schemeClr val="bg1"/>
                </a:solidFill>
              </a:rPr>
              <a:t>. </a:t>
            </a:r>
            <a:endParaRPr lang="zh-CN" altLang="en-US" dirty="0">
              <a:solidFill>
                <a:schemeClr val="bg1"/>
              </a:solidFill>
            </a:endParaRPr>
          </a:p>
        </p:txBody>
      </p:sp>
      <p:pic>
        <p:nvPicPr>
          <p:cNvPr id="8" name="图片 7"/>
          <p:cNvPicPr>
            <a:picLocks noChangeAspect="1"/>
          </p:cNvPicPr>
          <p:nvPr/>
        </p:nvPicPr>
        <p:blipFill>
          <a:blip r:embed="rId2"/>
          <a:stretch>
            <a:fillRect/>
          </a:stretch>
        </p:blipFill>
        <p:spPr>
          <a:xfrm>
            <a:off x="8022590" y="3912870"/>
            <a:ext cx="3458210" cy="1708150"/>
          </a:xfrm>
          <a:prstGeom prst="rect">
            <a:avLst/>
          </a:prstGeom>
        </p:spPr>
      </p:pic>
      <p:sp>
        <p:nvSpPr>
          <p:cNvPr id="9" name="文本框 8"/>
          <p:cNvSpPr txBox="1"/>
          <p:nvPr/>
        </p:nvSpPr>
        <p:spPr>
          <a:xfrm>
            <a:off x="8939530" y="5745480"/>
            <a:ext cx="1624965" cy="368300"/>
          </a:xfrm>
          <a:prstGeom prst="rect">
            <a:avLst/>
          </a:prstGeom>
          <a:noFill/>
        </p:spPr>
        <p:txBody>
          <a:bodyPr wrap="square" rtlCol="0">
            <a:spAutoFit/>
          </a:bodyPr>
          <a:lstStyle/>
          <a:p>
            <a:r>
              <a:rPr lang="en-US" altLang="zh-CN">
                <a:solidFill>
                  <a:srgbClr val="FFFF00"/>
                </a:solidFill>
              </a:rPr>
              <a:t>pix2pix+noise</a:t>
            </a:r>
            <a:endParaRPr lang="en-US" altLang="zh-CN">
              <a:solidFill>
                <a:srgbClr val="FFFF00"/>
              </a:solidFil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120" y="0"/>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413375" y="253364"/>
            <a:ext cx="1873250" cy="521970"/>
          </a:xfrm>
          <a:prstGeom prst="rect">
            <a:avLst/>
          </a:prstGeom>
          <a:noFill/>
        </p:spPr>
        <p:txBody>
          <a:bodyPr wrap="none" rtlCol="0">
            <a:spAutoFit/>
          </a:bodyPr>
          <a:lstStyle/>
          <a:p>
            <a:pPr algn="l"/>
            <a:r>
              <a:rPr lang="en-US" altLang="zh-CN" sz="2800" b="1">
                <a:solidFill>
                  <a:schemeClr val="accent4"/>
                </a:solidFill>
                <a:sym typeface="+mn-ea"/>
              </a:rPr>
              <a:t>BicycleGAN</a:t>
            </a:r>
            <a:endParaRPr lang="en-US" altLang="zh-CN" sz="2800" b="1">
              <a:solidFill>
                <a:schemeClr val="accent4"/>
              </a:solidFill>
              <a:sym typeface="+mn-ea"/>
            </a:endParaRPr>
          </a:p>
        </p:txBody>
      </p:sp>
      <p:cxnSp>
        <p:nvCxnSpPr>
          <p:cNvPr id="7" name="直接连接符 6"/>
          <p:cNvCxnSpPr/>
          <p:nvPr/>
        </p:nvCxnSpPr>
        <p:spPr>
          <a:xfrm flipV="1">
            <a:off x="4735830" y="775335"/>
            <a:ext cx="2652395" cy="190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640205" y="1111250"/>
            <a:ext cx="8912225" cy="368300"/>
          </a:xfrm>
          <a:prstGeom prst="rect">
            <a:avLst/>
          </a:prstGeom>
          <a:noFill/>
        </p:spPr>
        <p:txBody>
          <a:bodyPr wrap="square" rtlCol="0">
            <a:spAutoFit/>
          </a:bodyPr>
          <a:lstStyle/>
          <a:p>
            <a:pPr algn="ctr"/>
            <a:r>
              <a:rPr lang="zh-CN" altLang="en-US">
                <a:solidFill>
                  <a:schemeClr val="bg1"/>
                </a:solidFill>
              </a:rPr>
              <a:t>Instead, we propose encouraging a bijection between the output and latent space.</a:t>
            </a:r>
            <a:endParaRPr lang="zh-CN" altLang="en-US">
              <a:solidFill>
                <a:schemeClr val="bg1"/>
              </a:solidFill>
            </a:endParaRPr>
          </a:p>
        </p:txBody>
      </p:sp>
      <p:pic>
        <p:nvPicPr>
          <p:cNvPr id="8" name="图片 7"/>
          <p:cNvPicPr>
            <a:picLocks noChangeAspect="1"/>
          </p:cNvPicPr>
          <p:nvPr/>
        </p:nvPicPr>
        <p:blipFill>
          <a:blip r:embed="rId1"/>
          <a:stretch>
            <a:fillRect/>
          </a:stretch>
        </p:blipFill>
        <p:spPr>
          <a:xfrm>
            <a:off x="2319020" y="1529080"/>
            <a:ext cx="7552690" cy="2828290"/>
          </a:xfrm>
          <a:prstGeom prst="rect">
            <a:avLst/>
          </a:prstGeom>
        </p:spPr>
      </p:pic>
      <p:sp>
        <p:nvSpPr>
          <p:cNvPr id="9" name="文本框 8"/>
          <p:cNvSpPr txBox="1"/>
          <p:nvPr/>
        </p:nvSpPr>
        <p:spPr>
          <a:xfrm>
            <a:off x="2557780" y="4516755"/>
            <a:ext cx="7007225" cy="1198880"/>
          </a:xfrm>
          <a:prstGeom prst="rect">
            <a:avLst/>
          </a:prstGeom>
          <a:noFill/>
        </p:spPr>
        <p:txBody>
          <a:bodyPr wrap="square" rtlCol="0">
            <a:spAutoFit/>
          </a:bodyPr>
          <a:lstStyle/>
          <a:p>
            <a:pPr algn="ctr"/>
            <a:r>
              <a:rPr lang="en-US" altLang="zh-CN">
                <a:solidFill>
                  <a:schemeClr val="bg1"/>
                </a:solidFill>
              </a:rPr>
              <a:t>Multimodal image-to-image translation method:</a:t>
            </a:r>
            <a:endParaRPr lang="en-US" altLang="zh-CN">
              <a:solidFill>
                <a:schemeClr val="bg1"/>
              </a:solidFill>
            </a:endParaRPr>
          </a:p>
          <a:p>
            <a:r>
              <a:rPr lang="en-US" altLang="zh-CN">
                <a:solidFill>
                  <a:schemeClr val="bg1"/>
                </a:solidFill>
              </a:rPr>
              <a:t>G</a:t>
            </a:r>
            <a:r>
              <a:rPr lang="zh-CN" altLang="en-US">
                <a:solidFill>
                  <a:schemeClr val="bg1"/>
                </a:solidFill>
              </a:rPr>
              <a:t>iven an input image from one domain (night image of a scene), we aim to model a distribution of potential outputs in the target domain</a:t>
            </a:r>
            <a:endParaRPr lang="zh-CN" altLang="en-US">
              <a:solidFill>
                <a:schemeClr val="bg1"/>
              </a:solidFill>
            </a:endParaRPr>
          </a:p>
          <a:p>
            <a:r>
              <a:rPr lang="zh-CN" altLang="en-US">
                <a:solidFill>
                  <a:schemeClr val="bg1"/>
                </a:solidFill>
              </a:rPr>
              <a:t>(corresponding day images), producing both realistic and diverse results</a:t>
            </a:r>
            <a:r>
              <a:rPr lang="en-US" altLang="zh-CN">
                <a:solidFill>
                  <a:schemeClr val="bg1"/>
                </a:solidFill>
              </a:rPr>
              <a:t>.</a:t>
            </a:r>
            <a:endParaRPr lang="en-US" altLang="zh-CN">
              <a:solidFill>
                <a:schemeClr val="bg1"/>
              </a:solidFil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3547110" cy="685800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373685" y="2483627"/>
            <a:ext cx="800735" cy="1568450"/>
          </a:xfrm>
          <a:prstGeom prst="rect">
            <a:avLst/>
          </a:prstGeom>
          <a:noFill/>
        </p:spPr>
        <p:txBody>
          <a:bodyPr wrap="none" rtlCol="0">
            <a:spAutoFit/>
          </a:bodyPr>
          <a:lstStyle/>
          <a:p>
            <a:pPr algn="ctr"/>
            <a:r>
              <a:rPr lang="en-US" altLang="zh-CN" sz="9600" b="1">
                <a:solidFill>
                  <a:schemeClr val="accent4"/>
                </a:solidFill>
                <a:sym typeface="+mn-ea"/>
              </a:rPr>
              <a:t>2</a:t>
            </a:r>
            <a:endParaRPr lang="en-US" altLang="zh-CN" sz="9600" b="1" dirty="0">
              <a:solidFill>
                <a:srgbClr val="F5F0EA"/>
              </a:solidFill>
              <a:effectLst>
                <a:outerShdw blurRad="38100" dist="38100" dir="2700000" algn="tl">
                  <a:srgbClr val="000000">
                    <a:alpha val="43137"/>
                  </a:srgbClr>
                </a:outerShdw>
              </a:effectLst>
            </a:endParaRPr>
          </a:p>
        </p:txBody>
      </p:sp>
      <p:sp>
        <p:nvSpPr>
          <p:cNvPr id="3" name="矩形 2"/>
          <p:cNvSpPr/>
          <p:nvPr/>
        </p:nvSpPr>
        <p:spPr>
          <a:xfrm>
            <a:off x="5792748" y="2760458"/>
            <a:ext cx="4466590" cy="1014730"/>
          </a:xfrm>
          <a:prstGeom prst="rect">
            <a:avLst/>
          </a:prstGeom>
        </p:spPr>
        <p:txBody>
          <a:bodyPr wrap="none">
            <a:spAutoFit/>
          </a:bodyPr>
          <a:lstStyle/>
          <a:p>
            <a:pPr lvl="0" algn="ctr" defTabSz="914400"/>
            <a:r>
              <a:rPr lang="zh-CN" sz="6000" b="1">
                <a:solidFill>
                  <a:schemeClr val="accent4"/>
                </a:solidFill>
                <a:sym typeface="+mn-ea"/>
              </a:rPr>
              <a:t>Related Work</a:t>
            </a:r>
            <a:endParaRPr lang="en-US" altLang="zh-CN" sz="60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120" y="0"/>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413375" y="253364"/>
            <a:ext cx="1771650" cy="521970"/>
          </a:xfrm>
          <a:prstGeom prst="rect">
            <a:avLst/>
          </a:prstGeom>
          <a:noFill/>
        </p:spPr>
        <p:txBody>
          <a:bodyPr wrap="none" rtlCol="0">
            <a:spAutoFit/>
          </a:bodyPr>
          <a:lstStyle/>
          <a:p>
            <a:pPr algn="l"/>
            <a:r>
              <a:rPr lang="en-US" altLang="zh-CN" sz="2800" b="1">
                <a:solidFill>
                  <a:schemeClr val="accent4"/>
                </a:solidFill>
                <a:sym typeface="+mn-ea"/>
              </a:rPr>
              <a:t>Inspiration</a:t>
            </a:r>
            <a:endParaRPr lang="en-US" altLang="zh-CN" sz="2800" b="1">
              <a:solidFill>
                <a:schemeClr val="accent4"/>
              </a:solidFill>
              <a:sym typeface="+mn-ea"/>
            </a:endParaRPr>
          </a:p>
        </p:txBody>
      </p:sp>
      <p:cxnSp>
        <p:nvCxnSpPr>
          <p:cNvPr id="7" name="直接连接符 6"/>
          <p:cNvCxnSpPr/>
          <p:nvPr/>
        </p:nvCxnSpPr>
        <p:spPr>
          <a:xfrm flipV="1">
            <a:off x="4735830" y="775335"/>
            <a:ext cx="2652395" cy="190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9120" y="4520565"/>
            <a:ext cx="5554980" cy="368300"/>
          </a:xfrm>
          <a:prstGeom prst="rect">
            <a:avLst/>
          </a:prstGeom>
          <a:noFill/>
        </p:spPr>
        <p:txBody>
          <a:bodyPr wrap="square" rtlCol="0">
            <a:spAutoFit/>
          </a:bodyPr>
          <a:lstStyle/>
          <a:p>
            <a:pPr algn="ctr"/>
            <a:r>
              <a:rPr lang="en-US" altLang="zh-CN" dirty="0" err="1">
                <a:solidFill>
                  <a:srgbClr val="FFFF00"/>
                </a:solidFill>
              </a:rPr>
              <a:t>cVAE</a:t>
            </a:r>
            <a:r>
              <a:rPr lang="en-US" altLang="zh-CN" dirty="0">
                <a:solidFill>
                  <a:srgbClr val="FFFF00"/>
                </a:solidFill>
              </a:rPr>
              <a:t>-GAN (Conditional Variational Autoencoder GAN)</a:t>
            </a:r>
            <a:endParaRPr lang="en-US" altLang="zh-CN" dirty="0">
              <a:solidFill>
                <a:srgbClr val="FFFF00"/>
              </a:solidFill>
            </a:endParaRPr>
          </a:p>
        </p:txBody>
      </p:sp>
      <p:pic>
        <p:nvPicPr>
          <p:cNvPr id="12" name="图片 11"/>
          <p:cNvPicPr>
            <a:picLocks noChangeAspect="1"/>
          </p:cNvPicPr>
          <p:nvPr/>
        </p:nvPicPr>
        <p:blipFill>
          <a:blip r:embed="rId1"/>
          <a:stretch>
            <a:fillRect/>
          </a:stretch>
        </p:blipFill>
        <p:spPr>
          <a:xfrm>
            <a:off x="742315" y="1796415"/>
            <a:ext cx="5227955" cy="2614930"/>
          </a:xfrm>
          <a:prstGeom prst="rect">
            <a:avLst/>
          </a:prstGeom>
        </p:spPr>
      </p:pic>
      <p:sp>
        <p:nvSpPr>
          <p:cNvPr id="13" name="文本框 12"/>
          <p:cNvSpPr txBox="1"/>
          <p:nvPr/>
        </p:nvSpPr>
        <p:spPr>
          <a:xfrm>
            <a:off x="6297295" y="1515110"/>
            <a:ext cx="5314950" cy="3415030"/>
          </a:xfrm>
          <a:prstGeom prst="rect">
            <a:avLst/>
          </a:prstGeom>
          <a:noFill/>
        </p:spPr>
        <p:txBody>
          <a:bodyPr wrap="square" rtlCol="0">
            <a:spAutoFit/>
          </a:bodyPr>
          <a:lstStyle/>
          <a:p>
            <a:pPr algn="l"/>
            <a:r>
              <a:rPr lang="en-US" altLang="zh-CN">
                <a:solidFill>
                  <a:schemeClr val="bg1"/>
                </a:solidFill>
              </a:rPr>
              <a:t>(1)first encoding the ground truth image into the</a:t>
            </a:r>
            <a:endParaRPr lang="en-US" altLang="zh-CN">
              <a:solidFill>
                <a:schemeClr val="bg1"/>
              </a:solidFill>
            </a:endParaRPr>
          </a:p>
          <a:p>
            <a:pPr algn="l"/>
            <a:r>
              <a:rPr lang="en-US" altLang="zh-CN">
                <a:solidFill>
                  <a:schemeClr val="bg1"/>
                </a:solidFill>
              </a:rPr>
              <a:t> latent space, giving the generator a noisy “peek" </a:t>
            </a:r>
            <a:endParaRPr lang="en-US" altLang="zh-CN">
              <a:solidFill>
                <a:schemeClr val="bg1"/>
              </a:solidFill>
            </a:endParaRPr>
          </a:p>
          <a:p>
            <a:pPr algn="l"/>
            <a:r>
              <a:rPr lang="en-US" altLang="zh-CN">
                <a:solidFill>
                  <a:schemeClr val="bg1"/>
                </a:solidFill>
              </a:rPr>
              <a:t>into the desired output.</a:t>
            </a:r>
            <a:endParaRPr lang="en-US" altLang="zh-CN">
              <a:solidFill>
                <a:schemeClr val="bg1"/>
              </a:solidFill>
            </a:endParaRPr>
          </a:p>
          <a:p>
            <a:pPr algn="l"/>
            <a:endParaRPr lang="en-US" altLang="zh-CN">
              <a:solidFill>
                <a:schemeClr val="bg1"/>
              </a:solidFill>
            </a:endParaRPr>
          </a:p>
          <a:p>
            <a:pPr algn="l"/>
            <a:r>
              <a:rPr lang="en-US" altLang="zh-CN">
                <a:solidFill>
                  <a:schemeClr val="bg1"/>
                </a:solidFill>
              </a:rPr>
              <a:t>(2) Using this, along with the input image, the</a:t>
            </a:r>
            <a:endParaRPr lang="en-US" altLang="zh-CN">
              <a:solidFill>
                <a:schemeClr val="bg1"/>
              </a:solidFill>
            </a:endParaRPr>
          </a:p>
          <a:p>
            <a:pPr algn="l"/>
            <a:r>
              <a:rPr lang="en-US" altLang="zh-CN">
                <a:solidFill>
                  <a:schemeClr val="bg1"/>
                </a:solidFill>
              </a:rPr>
              <a:t> generator should be able to reconstruct the</a:t>
            </a:r>
            <a:endParaRPr lang="en-US" altLang="zh-CN">
              <a:solidFill>
                <a:schemeClr val="bg1"/>
              </a:solidFill>
            </a:endParaRPr>
          </a:p>
          <a:p>
            <a:pPr algn="l"/>
            <a:r>
              <a:rPr lang="en-US" altLang="zh-CN">
                <a:solidFill>
                  <a:schemeClr val="bg1"/>
                </a:solidFill>
              </a:rPr>
              <a:t>specific output image.</a:t>
            </a:r>
            <a:endParaRPr lang="en-US" altLang="zh-CN">
              <a:solidFill>
                <a:schemeClr val="bg1"/>
              </a:solidFill>
            </a:endParaRPr>
          </a:p>
          <a:p>
            <a:pPr algn="l"/>
            <a:endParaRPr lang="en-US" altLang="zh-CN">
              <a:solidFill>
                <a:schemeClr val="bg1"/>
              </a:solidFill>
            </a:endParaRPr>
          </a:p>
          <a:p>
            <a:pPr algn="l"/>
            <a:r>
              <a:rPr lang="en-US" altLang="zh-CN">
                <a:solidFill>
                  <a:schemeClr val="bg1"/>
                </a:solidFill>
              </a:rPr>
              <a:t>(3)To ensure that random sampling can be used during inference time, the latent distribution is regularized using KL-divergence to be close to a standard normal distribution. </a:t>
            </a:r>
            <a:endParaRPr lang="en-US" altLang="zh-CN">
              <a:solidFill>
                <a:schemeClr val="bg1"/>
              </a:solidFill>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12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9120" y="0"/>
            <a:ext cx="11033125" cy="5886450"/>
          </a:xfrm>
          <a:prstGeom prst="rect">
            <a:avLst/>
          </a:prstGeom>
          <a:solidFill>
            <a:srgbClr val="3334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413375" y="253364"/>
            <a:ext cx="1771650" cy="521970"/>
          </a:xfrm>
          <a:prstGeom prst="rect">
            <a:avLst/>
          </a:prstGeom>
          <a:noFill/>
        </p:spPr>
        <p:txBody>
          <a:bodyPr wrap="none" rtlCol="0">
            <a:spAutoFit/>
          </a:bodyPr>
          <a:lstStyle/>
          <a:p>
            <a:pPr algn="l"/>
            <a:r>
              <a:rPr lang="en-US" altLang="zh-CN" sz="2800" b="1">
                <a:solidFill>
                  <a:schemeClr val="accent4"/>
                </a:solidFill>
                <a:sym typeface="+mn-ea"/>
              </a:rPr>
              <a:t>Inspiration</a:t>
            </a:r>
            <a:endParaRPr lang="en-US" altLang="zh-CN" sz="2800" b="1">
              <a:solidFill>
                <a:schemeClr val="accent4"/>
              </a:solidFill>
              <a:sym typeface="+mn-ea"/>
            </a:endParaRPr>
          </a:p>
        </p:txBody>
      </p:sp>
      <p:cxnSp>
        <p:nvCxnSpPr>
          <p:cNvPr id="7" name="直接连接符 6"/>
          <p:cNvCxnSpPr/>
          <p:nvPr/>
        </p:nvCxnSpPr>
        <p:spPr>
          <a:xfrm flipV="1">
            <a:off x="4735830" y="775335"/>
            <a:ext cx="2652395" cy="190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9120" y="4520565"/>
            <a:ext cx="5554980" cy="368300"/>
          </a:xfrm>
          <a:prstGeom prst="rect">
            <a:avLst/>
          </a:prstGeom>
          <a:noFill/>
        </p:spPr>
        <p:txBody>
          <a:bodyPr wrap="square" rtlCol="0">
            <a:spAutoFit/>
          </a:bodyPr>
          <a:lstStyle/>
          <a:p>
            <a:pPr algn="ctr"/>
            <a:r>
              <a:rPr lang="en-US" altLang="zh-CN">
                <a:solidFill>
                  <a:srgbClr val="FFFF00"/>
                </a:solidFill>
              </a:rPr>
              <a:t>cLR-GAN (Conditional Latent Regressor GAN)</a:t>
            </a:r>
            <a:endParaRPr lang="en-US" altLang="zh-CN">
              <a:solidFill>
                <a:srgbClr val="FFFF00"/>
              </a:solidFill>
            </a:endParaRPr>
          </a:p>
        </p:txBody>
      </p:sp>
      <p:sp>
        <p:nvSpPr>
          <p:cNvPr id="13" name="文本框 12"/>
          <p:cNvSpPr txBox="1"/>
          <p:nvPr/>
        </p:nvSpPr>
        <p:spPr>
          <a:xfrm>
            <a:off x="6134100" y="2366010"/>
            <a:ext cx="5314950" cy="1476375"/>
          </a:xfrm>
          <a:prstGeom prst="rect">
            <a:avLst/>
          </a:prstGeom>
          <a:noFill/>
        </p:spPr>
        <p:txBody>
          <a:bodyPr wrap="square" rtlCol="0">
            <a:spAutoFit/>
          </a:bodyPr>
          <a:lstStyle/>
          <a:p>
            <a:pPr algn="l"/>
            <a:r>
              <a:rPr lang="en-US" altLang="zh-CN">
                <a:solidFill>
                  <a:schemeClr val="bg1"/>
                </a:solidFill>
              </a:rPr>
              <a:t>(1) first provide a randomly drawn latent vector to the generator. </a:t>
            </a:r>
            <a:endParaRPr lang="en-US" altLang="zh-CN">
              <a:solidFill>
                <a:schemeClr val="bg1"/>
              </a:solidFill>
            </a:endParaRPr>
          </a:p>
          <a:p>
            <a:pPr algn="l"/>
            <a:endParaRPr lang="en-US" altLang="zh-CN">
              <a:solidFill>
                <a:schemeClr val="bg1"/>
              </a:solidFill>
            </a:endParaRPr>
          </a:p>
          <a:p>
            <a:pPr algn="l"/>
            <a:r>
              <a:rPr lang="en-US" altLang="zh-CN">
                <a:solidFill>
                  <a:schemeClr val="bg1"/>
                </a:solidFill>
              </a:rPr>
              <a:t>(2) An encoder then attempts to recover the latent</a:t>
            </a:r>
            <a:endParaRPr lang="en-US" altLang="zh-CN">
              <a:solidFill>
                <a:schemeClr val="bg1"/>
              </a:solidFill>
            </a:endParaRPr>
          </a:p>
          <a:p>
            <a:pPr algn="l"/>
            <a:r>
              <a:rPr lang="en-US" altLang="zh-CN">
                <a:solidFill>
                  <a:schemeClr val="bg1"/>
                </a:solidFill>
              </a:rPr>
              <a:t>vector from the output image.</a:t>
            </a:r>
            <a:endParaRPr lang="en-US" altLang="zh-CN">
              <a:solidFill>
                <a:schemeClr val="bg1"/>
              </a:solidFill>
            </a:endParaRPr>
          </a:p>
        </p:txBody>
      </p:sp>
      <p:pic>
        <p:nvPicPr>
          <p:cNvPr id="3" name="图片 2"/>
          <p:cNvPicPr>
            <a:picLocks noChangeAspect="1"/>
          </p:cNvPicPr>
          <p:nvPr/>
        </p:nvPicPr>
        <p:blipFill>
          <a:blip r:embed="rId1"/>
          <a:stretch>
            <a:fillRect/>
          </a:stretch>
        </p:blipFill>
        <p:spPr>
          <a:xfrm>
            <a:off x="895985" y="1797685"/>
            <a:ext cx="4921095" cy="2613619"/>
          </a:xfrm>
          <a:prstGeom prst="rect">
            <a:avLst/>
          </a:prstGeom>
        </p:spPr>
      </p:pic>
    </p:spTree>
  </p:cSld>
  <p:clrMapOvr>
    <a:masterClrMapping/>
  </p:clrMapOvr>
  <p:transition spd="slow">
    <p:push dir="u"/>
  </p:transition>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5391</Words>
  <Application>WPS 演示</Application>
  <PresentationFormat>宽屏</PresentationFormat>
  <Paragraphs>130</Paragraphs>
  <Slides>26</Slides>
  <Notes>25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20</vt:i4>
      </vt:variant>
      <vt:variant>
        <vt:lpstr>幻灯片标题</vt:lpstr>
      </vt:variant>
      <vt:variant>
        <vt:i4>26</vt:i4>
      </vt:variant>
    </vt:vector>
  </HeadingPairs>
  <TitlesOfParts>
    <vt:vector size="54" baseType="lpstr">
      <vt:lpstr>Arial</vt:lpstr>
      <vt:lpstr>宋体</vt:lpstr>
      <vt:lpstr>Wingdings</vt:lpstr>
      <vt:lpstr>微软雅黑</vt:lpstr>
      <vt:lpstr>Calibri</vt:lpstr>
      <vt:lpstr>Arial Unicode MS</vt:lpstr>
      <vt:lpstr>Calibri Light</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火华</cp:lastModifiedBy>
  <cp:revision>473</cp:revision>
  <dcterms:created xsi:type="dcterms:W3CDTF">2017-01-18T13:22:00Z</dcterms:created>
  <dcterms:modified xsi:type="dcterms:W3CDTF">2018-12-14T11:32:46Z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y fmtid="{D5CDD505-2E9C-101B-9397-08002B2CF9AE}" pid="3" name="KSORubyTemplateID">
    <vt:lpwstr>2</vt:lpwstr>
  </property>
</Properties>
</file>