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66" r:id="rId4"/>
    <p:sldId id="259" r:id="rId5"/>
    <p:sldId id="260" r:id="rId6"/>
    <p:sldId id="268" r:id="rId7"/>
    <p:sldId id="261" r:id="rId8"/>
    <p:sldId id="263" r:id="rId9"/>
    <p:sldId id="262" r:id="rId10"/>
    <p:sldId id="267" r:id="rId11"/>
    <p:sldId id="269" r:id="rId12"/>
    <p:sldId id="264" r:id="rId13"/>
    <p:sldId id="270" r:id="rId14"/>
    <p:sldId id="265" r:id="rId15"/>
    <p:sldId id="271"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470" autoAdjust="0"/>
  </p:normalViewPr>
  <p:slideViewPr>
    <p:cSldViewPr snapToGrid="0">
      <p:cViewPr varScale="1">
        <p:scale>
          <a:sx n="85" d="100"/>
          <a:sy n="85" d="100"/>
        </p:scale>
        <p:origin x="11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F3F5FF-A90E-4EB6-A841-B87D20EFD3CA}" type="datetimeFigureOut">
              <a:rPr lang="zh-CN" altLang="en-US" smtClean="0"/>
              <a:t>2018/12/15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98D3CE-43A0-4B56-8C82-45CA1BAF4BA5}" type="slidenum">
              <a:rPr lang="zh-CN" altLang="en-US" smtClean="0"/>
              <a:t>‹#›</a:t>
            </a:fld>
            <a:endParaRPr lang="zh-CN" altLang="en-US"/>
          </a:p>
        </p:txBody>
      </p:sp>
    </p:spTree>
    <p:extLst>
      <p:ext uri="{BB962C8B-B14F-4D97-AF65-F5344CB8AC3E}">
        <p14:creationId xmlns:p14="http://schemas.microsoft.com/office/powerpoint/2010/main" val="7364218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C98D3CE-43A0-4B56-8C82-45CA1BAF4BA5}" type="slidenum">
              <a:rPr lang="zh-CN" altLang="en-US" smtClean="0"/>
              <a:t>1</a:t>
            </a:fld>
            <a:endParaRPr lang="zh-CN" altLang="en-US"/>
          </a:p>
        </p:txBody>
      </p:sp>
    </p:spTree>
    <p:extLst>
      <p:ext uri="{BB962C8B-B14F-4D97-AF65-F5344CB8AC3E}">
        <p14:creationId xmlns:p14="http://schemas.microsoft.com/office/powerpoint/2010/main" val="33290135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验证部署状态的时候，即查看哪些程序挂掉了，由于底层平台差异</a:t>
            </a:r>
            <a:r>
              <a:rPr lang="en-US" altLang="zh-CN" dirty="0" smtClean="0"/>
              <a:t>,</a:t>
            </a:r>
            <a:r>
              <a:rPr lang="en-US" altLang="zh-CN" baseline="0" dirty="0" smtClean="0"/>
              <a:t> </a:t>
            </a:r>
            <a:r>
              <a:rPr lang="zh-CN" altLang="en-US" baseline="0" dirty="0" smtClean="0"/>
              <a:t>容易遇到非常多的两种类型假故障，这种假故障不应该被开发者关注</a:t>
            </a:r>
            <a:endParaRPr lang="en-US" altLang="zh-CN" dirty="0" smtClean="0"/>
          </a:p>
          <a:p>
            <a:r>
              <a:rPr lang="en-US" altLang="zh-CN" dirty="0" smtClean="0"/>
              <a:t>Verifying the Deployment: Developers often use simple text search techniques to</a:t>
            </a:r>
            <a:r>
              <a:rPr lang="en-US" altLang="zh-CN" baseline="0" dirty="0" smtClean="0"/>
              <a:t> </a:t>
            </a:r>
            <a:r>
              <a:rPr lang="en-US" altLang="zh-CN" dirty="0" smtClean="0"/>
              <a:t>identify troublesome events when deploying BDA Apps.</a:t>
            </a:r>
          </a:p>
          <a:p>
            <a:r>
              <a:rPr lang="en-US" altLang="zh-CN" dirty="0" smtClean="0"/>
              <a:t>For</a:t>
            </a:r>
            <a:r>
              <a:rPr lang="en-US" altLang="zh-CN" baseline="0" dirty="0" smtClean="0"/>
              <a:t> </a:t>
            </a:r>
            <a:r>
              <a:rPr lang="en-US" altLang="zh-CN" dirty="0" smtClean="0"/>
              <a:t>example, keywords such as “kill” and “fail” are often used</a:t>
            </a:r>
            <a:r>
              <a:rPr lang="en-US" altLang="zh-CN" baseline="0" dirty="0" smtClean="0"/>
              <a:t> </a:t>
            </a:r>
            <a:r>
              <a:rPr lang="en-US" altLang="zh-CN" dirty="0" smtClean="0"/>
              <a:t>to find problematic tasks in Hadoop. Due to the decision</a:t>
            </a:r>
            <a:r>
              <a:rPr lang="en-US" altLang="zh-CN" baseline="0" dirty="0" smtClean="0"/>
              <a:t> </a:t>
            </a:r>
            <a:r>
              <a:rPr lang="en-US" altLang="zh-CN" dirty="0" smtClean="0"/>
              <a:t>by underlying platform (e.g. algorithms that Hadoop uses for</a:t>
            </a:r>
            <a:r>
              <a:rPr lang="en-US" altLang="zh-CN" baseline="0" dirty="0" smtClean="0"/>
              <a:t> </a:t>
            </a:r>
            <a:r>
              <a:rPr lang="en-US" altLang="zh-CN" dirty="0" smtClean="0"/>
              <a:t>assigning tasks to machines), a problematic event might be</a:t>
            </a:r>
            <a:r>
              <a:rPr lang="en-US" altLang="zh-CN" baseline="0" dirty="0" smtClean="0"/>
              <a:t> </a:t>
            </a:r>
            <a:r>
              <a:rPr lang="en-US" altLang="zh-CN" dirty="0" smtClean="0"/>
              <a:t>caused by some other reasons than an actual deployment failure.</a:t>
            </a:r>
          </a:p>
          <a:p>
            <a:r>
              <a:rPr lang="zh-CN" altLang="en-US" dirty="0" smtClean="0"/>
              <a:t>介绍</a:t>
            </a:r>
            <a:r>
              <a:rPr lang="en-US" altLang="zh-CN" dirty="0" smtClean="0"/>
              <a:t>Hadoop</a:t>
            </a:r>
            <a:r>
              <a:rPr lang="zh-CN" altLang="en-US" dirty="0" smtClean="0"/>
              <a:t>中最常见的两类非实际部署故障：</a:t>
            </a:r>
            <a:endParaRPr lang="en-US" altLang="zh-CN" dirty="0" smtClean="0"/>
          </a:p>
          <a:p>
            <a:r>
              <a:rPr lang="en-US" altLang="zh-CN" dirty="0" smtClean="0"/>
              <a:t>Two commonly seen examples of such reasons on Hadoop</a:t>
            </a:r>
            <a:r>
              <a:rPr lang="en-US" altLang="zh-CN" baseline="0" dirty="0" smtClean="0"/>
              <a:t> </a:t>
            </a:r>
            <a:r>
              <a:rPr lang="en-US" altLang="zh-CN" dirty="0" smtClean="0"/>
              <a:t>platform are “Task exceptions” and “Speculative execution”:</a:t>
            </a:r>
          </a:p>
          <a:p>
            <a:r>
              <a:rPr lang="en-US" altLang="zh-CN" dirty="0" smtClean="0"/>
              <a:t>Task </a:t>
            </a:r>
            <a:r>
              <a:rPr lang="en-US" altLang="zh-CN" dirty="0" err="1" smtClean="0"/>
              <a:t>exceptions+Speculative</a:t>
            </a:r>
            <a:r>
              <a:rPr lang="en-US" altLang="zh-CN" dirty="0" smtClean="0"/>
              <a:t> execution: </a:t>
            </a:r>
          </a:p>
        </p:txBody>
      </p:sp>
      <p:sp>
        <p:nvSpPr>
          <p:cNvPr id="4" name="灯片编号占位符 3"/>
          <p:cNvSpPr>
            <a:spLocks noGrp="1"/>
          </p:cNvSpPr>
          <p:nvPr>
            <p:ph type="sldNum" sz="quarter" idx="10"/>
          </p:nvPr>
        </p:nvSpPr>
        <p:spPr/>
        <p:txBody>
          <a:bodyPr/>
          <a:lstStyle/>
          <a:p>
            <a:fld id="{1C98D3CE-43A0-4B56-8C82-45CA1BAF4BA5}" type="slidenum">
              <a:rPr lang="zh-CN" altLang="en-US" smtClean="0"/>
              <a:t>10</a:t>
            </a:fld>
            <a:endParaRPr lang="zh-CN" altLang="en-US"/>
          </a:p>
        </p:txBody>
      </p:sp>
    </p:spTree>
    <p:extLst>
      <p:ext uri="{BB962C8B-B14F-4D97-AF65-F5344CB8AC3E}">
        <p14:creationId xmlns:p14="http://schemas.microsoft.com/office/powerpoint/2010/main" val="10659762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表</a:t>
            </a:r>
            <a:r>
              <a:rPr lang="en-US" altLang="zh-CN" dirty="0" smtClean="0"/>
              <a:t>1.</a:t>
            </a:r>
            <a:r>
              <a:rPr lang="zh-CN" altLang="en-US" dirty="0" smtClean="0"/>
              <a:t>减少故障查找范围：</a:t>
            </a:r>
            <a:endParaRPr lang="en-US" altLang="zh-CN" dirty="0" smtClean="0"/>
          </a:p>
          <a:p>
            <a:r>
              <a:rPr lang="zh-CN" altLang="en-US" dirty="0" smtClean="0"/>
              <a:t>表</a:t>
            </a:r>
            <a:r>
              <a:rPr lang="en-US" altLang="zh-CN" dirty="0" smtClean="0"/>
              <a:t>2.</a:t>
            </a:r>
            <a:r>
              <a:rPr lang="zh-CN" altLang="en-US" dirty="0" smtClean="0"/>
              <a:t>伴随数据量增长，执行序列仍然与小数据量下有较大重合</a:t>
            </a:r>
            <a:endParaRPr lang="en-US" altLang="zh-CN" dirty="0" smtClean="0"/>
          </a:p>
          <a:p>
            <a:r>
              <a:rPr lang="en-US" altLang="zh-CN" sz="1200" b="0" i="0" u="none" strike="noStrike" kern="1200" baseline="0" dirty="0" smtClean="0">
                <a:solidFill>
                  <a:schemeClr val="tx1"/>
                </a:solidFill>
                <a:latin typeface="+mn-lt"/>
                <a:ea typeface="+mn-ea"/>
                <a:cs typeface="+mn-cs"/>
              </a:rPr>
              <a:t>Our approach reduces the verification effort by between 86% to 97% when verifying the cloud deployment of BDA Apps</a:t>
            </a:r>
            <a:endParaRPr lang="zh-CN" altLang="en-US" dirty="0"/>
          </a:p>
        </p:txBody>
      </p:sp>
      <p:sp>
        <p:nvSpPr>
          <p:cNvPr id="4" name="灯片编号占位符 3"/>
          <p:cNvSpPr>
            <a:spLocks noGrp="1"/>
          </p:cNvSpPr>
          <p:nvPr>
            <p:ph type="sldNum" sz="quarter" idx="10"/>
          </p:nvPr>
        </p:nvSpPr>
        <p:spPr/>
        <p:txBody>
          <a:bodyPr/>
          <a:lstStyle/>
          <a:p>
            <a:fld id="{1C98D3CE-43A0-4B56-8C82-45CA1BAF4BA5}" type="slidenum">
              <a:rPr lang="zh-CN" altLang="en-US" smtClean="0"/>
              <a:t>11</a:t>
            </a:fld>
            <a:endParaRPr lang="zh-CN" altLang="en-US"/>
          </a:p>
        </p:txBody>
      </p:sp>
    </p:spTree>
    <p:extLst>
      <p:ext uri="{BB962C8B-B14F-4D97-AF65-F5344CB8AC3E}">
        <p14:creationId xmlns:p14="http://schemas.microsoft.com/office/powerpoint/2010/main" val="27787351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定位故障相关案例分析</a:t>
            </a:r>
            <a:endParaRPr lang="en-US" altLang="zh-CN" dirty="0" smtClean="0"/>
          </a:p>
          <a:p>
            <a:r>
              <a:rPr lang="zh-CN" altLang="en-US" dirty="0" smtClean="0"/>
              <a:t>本文方法按照故障的类型做了抽象提取，需要验证的范围大大缩小，并且可以提供故障上下文</a:t>
            </a:r>
            <a:endParaRPr lang="en-US" altLang="zh-CN" dirty="0" smtClean="0"/>
          </a:p>
          <a:p>
            <a:r>
              <a:rPr lang="en-US" altLang="zh-CN" dirty="0" smtClean="0"/>
              <a:t>The precision of our approach for assisting deployment</a:t>
            </a:r>
            <a:r>
              <a:rPr lang="en-US" altLang="zh-CN" baseline="0" dirty="0" smtClean="0"/>
              <a:t> </a:t>
            </a:r>
            <a:r>
              <a:rPr lang="en-US" altLang="zh-CN" dirty="0" smtClean="0"/>
              <a:t>verification of BDA Apps in the cloud is comparable</a:t>
            </a:r>
            <a:r>
              <a:rPr lang="en-US" altLang="zh-CN" baseline="0" dirty="0" smtClean="0"/>
              <a:t> </a:t>
            </a:r>
            <a:r>
              <a:rPr lang="en-US" altLang="zh-CN" dirty="0" smtClean="0"/>
              <a:t>with the precision of the traditional approach.</a:t>
            </a:r>
            <a:r>
              <a:rPr lang="en-US" altLang="zh-CN" baseline="0" dirty="0" smtClean="0"/>
              <a:t> </a:t>
            </a:r>
            <a:r>
              <a:rPr lang="en-US" altLang="zh-CN" dirty="0" smtClean="0"/>
              <a:t>However, our approach provides additional context</a:t>
            </a:r>
            <a:r>
              <a:rPr lang="en-US" altLang="zh-CN" baseline="0" dirty="0" smtClean="0"/>
              <a:t> </a:t>
            </a:r>
            <a:r>
              <a:rPr lang="en-US" altLang="zh-CN" dirty="0" smtClean="0"/>
              <a:t>information (execution sequences) that is essential</a:t>
            </a:r>
            <a:r>
              <a:rPr lang="en-US" altLang="zh-CN" baseline="0" dirty="0" smtClean="0"/>
              <a:t> </a:t>
            </a:r>
            <a:r>
              <a:rPr lang="en-US" altLang="zh-CN" dirty="0" smtClean="0"/>
              <a:t>in speeding up the manual investigation of flagged</a:t>
            </a:r>
          </a:p>
          <a:p>
            <a:r>
              <a:rPr lang="en-US" altLang="zh-CN" dirty="0" smtClean="0"/>
              <a:t>problems.</a:t>
            </a:r>
            <a:endParaRPr lang="zh-CN" altLang="en-US" dirty="0"/>
          </a:p>
        </p:txBody>
      </p:sp>
      <p:sp>
        <p:nvSpPr>
          <p:cNvPr id="4" name="灯片编号占位符 3"/>
          <p:cNvSpPr>
            <a:spLocks noGrp="1"/>
          </p:cNvSpPr>
          <p:nvPr>
            <p:ph type="sldNum" sz="quarter" idx="10"/>
          </p:nvPr>
        </p:nvSpPr>
        <p:spPr/>
        <p:txBody>
          <a:bodyPr/>
          <a:lstStyle/>
          <a:p>
            <a:fld id="{1C98D3CE-43A0-4B56-8C82-45CA1BAF4BA5}" type="slidenum">
              <a:rPr lang="zh-CN" altLang="en-US" smtClean="0"/>
              <a:t>12</a:t>
            </a:fld>
            <a:endParaRPr lang="zh-CN" altLang="en-US"/>
          </a:p>
        </p:txBody>
      </p:sp>
    </p:spTree>
    <p:extLst>
      <p:ext uri="{BB962C8B-B14F-4D97-AF65-F5344CB8AC3E}">
        <p14:creationId xmlns:p14="http://schemas.microsoft.com/office/powerpoint/2010/main" val="19437753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发现更多的额外故障，可以提供相关上下文，总结</a:t>
            </a:r>
            <a:endParaRPr lang="zh-CN" altLang="en-US" dirty="0"/>
          </a:p>
        </p:txBody>
      </p:sp>
      <p:sp>
        <p:nvSpPr>
          <p:cNvPr id="4" name="灯片编号占位符 3"/>
          <p:cNvSpPr>
            <a:spLocks noGrp="1"/>
          </p:cNvSpPr>
          <p:nvPr>
            <p:ph type="sldNum" sz="quarter" idx="10"/>
          </p:nvPr>
        </p:nvSpPr>
        <p:spPr/>
        <p:txBody>
          <a:bodyPr/>
          <a:lstStyle/>
          <a:p>
            <a:fld id="{1C98D3CE-43A0-4B56-8C82-45CA1BAF4BA5}" type="slidenum">
              <a:rPr lang="zh-CN" altLang="en-US" smtClean="0"/>
              <a:t>13</a:t>
            </a:fld>
            <a:endParaRPr lang="zh-CN" altLang="en-US"/>
          </a:p>
        </p:txBody>
      </p:sp>
    </p:spTree>
    <p:extLst>
      <p:ext uri="{BB962C8B-B14F-4D97-AF65-F5344CB8AC3E}">
        <p14:creationId xmlns:p14="http://schemas.microsoft.com/office/powerpoint/2010/main" val="11378830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讲一讲局限性</a:t>
            </a:r>
            <a:endParaRPr lang="zh-CN" altLang="en-US" dirty="0"/>
          </a:p>
        </p:txBody>
      </p:sp>
      <p:sp>
        <p:nvSpPr>
          <p:cNvPr id="4" name="灯片编号占位符 3"/>
          <p:cNvSpPr>
            <a:spLocks noGrp="1"/>
          </p:cNvSpPr>
          <p:nvPr>
            <p:ph type="sldNum" sz="quarter" idx="10"/>
          </p:nvPr>
        </p:nvSpPr>
        <p:spPr/>
        <p:txBody>
          <a:bodyPr/>
          <a:lstStyle/>
          <a:p>
            <a:fld id="{1C98D3CE-43A0-4B56-8C82-45CA1BAF4BA5}" type="slidenum">
              <a:rPr lang="zh-CN" altLang="en-US" smtClean="0"/>
              <a:t>14</a:t>
            </a:fld>
            <a:endParaRPr lang="zh-CN" altLang="en-US"/>
          </a:p>
        </p:txBody>
      </p:sp>
    </p:spTree>
    <p:extLst>
      <p:ext uri="{BB962C8B-B14F-4D97-AF65-F5344CB8AC3E}">
        <p14:creationId xmlns:p14="http://schemas.microsoft.com/office/powerpoint/2010/main" val="32614563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讲一讲局限性</a:t>
            </a:r>
            <a:endParaRPr lang="zh-CN" altLang="en-US" dirty="0"/>
          </a:p>
        </p:txBody>
      </p:sp>
      <p:sp>
        <p:nvSpPr>
          <p:cNvPr id="4" name="灯片编号占位符 3"/>
          <p:cNvSpPr>
            <a:spLocks noGrp="1"/>
          </p:cNvSpPr>
          <p:nvPr>
            <p:ph type="sldNum" sz="quarter" idx="10"/>
          </p:nvPr>
        </p:nvSpPr>
        <p:spPr/>
        <p:txBody>
          <a:bodyPr/>
          <a:lstStyle/>
          <a:p>
            <a:fld id="{1C98D3CE-43A0-4B56-8C82-45CA1BAF4BA5}" type="slidenum">
              <a:rPr lang="zh-CN" altLang="en-US" smtClean="0"/>
              <a:t>15</a:t>
            </a:fld>
            <a:endParaRPr lang="zh-CN" altLang="en-US"/>
          </a:p>
        </p:txBody>
      </p:sp>
    </p:spTree>
    <p:extLst>
      <p:ext uri="{BB962C8B-B14F-4D97-AF65-F5344CB8AC3E}">
        <p14:creationId xmlns:p14="http://schemas.microsoft.com/office/powerpoint/2010/main" val="2655592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介绍</a:t>
            </a:r>
            <a:r>
              <a:rPr lang="en-US" altLang="zh-CN" dirty="0" smtClean="0"/>
              <a:t>BDA</a:t>
            </a:r>
            <a:r>
              <a:rPr lang="zh-CN" altLang="en-US" dirty="0" smtClean="0"/>
              <a:t>软件的开发和部署</a:t>
            </a:r>
            <a:r>
              <a:rPr lang="zh-CN" altLang="en-US" dirty="0" smtClean="0"/>
              <a:t>步骤</a:t>
            </a:r>
            <a:endParaRPr lang="zh-CN" altLang="en-US" dirty="0"/>
          </a:p>
        </p:txBody>
      </p:sp>
      <p:sp>
        <p:nvSpPr>
          <p:cNvPr id="4" name="灯片编号占位符 3"/>
          <p:cNvSpPr>
            <a:spLocks noGrp="1"/>
          </p:cNvSpPr>
          <p:nvPr>
            <p:ph type="sldNum" sz="quarter" idx="10"/>
          </p:nvPr>
        </p:nvSpPr>
        <p:spPr/>
        <p:txBody>
          <a:bodyPr/>
          <a:lstStyle/>
          <a:p>
            <a:fld id="{1C98D3CE-43A0-4B56-8C82-45CA1BAF4BA5}" type="slidenum">
              <a:rPr lang="zh-CN" altLang="en-US" smtClean="0"/>
              <a:t>2</a:t>
            </a:fld>
            <a:endParaRPr lang="zh-CN" altLang="en-US"/>
          </a:p>
        </p:txBody>
      </p:sp>
    </p:spTree>
    <p:extLst>
      <p:ext uri="{BB962C8B-B14F-4D97-AF65-F5344CB8AC3E}">
        <p14:creationId xmlns:p14="http://schemas.microsoft.com/office/powerpoint/2010/main" val="984013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介绍</a:t>
            </a:r>
            <a:r>
              <a:rPr lang="en-US" altLang="zh-CN" dirty="0" smtClean="0"/>
              <a:t>BDA</a:t>
            </a:r>
            <a:r>
              <a:rPr lang="zh-CN" altLang="en-US" dirty="0" smtClean="0"/>
              <a:t>软件的开发和部署步骤</a:t>
            </a:r>
            <a:endParaRPr lang="en-US" altLang="zh-CN" dirty="0" smtClean="0"/>
          </a:p>
          <a:p>
            <a:r>
              <a:rPr lang="zh-CN" altLang="en-US" dirty="0" smtClean="0"/>
              <a:t>本文主要涉及验证部署状态和定位</a:t>
            </a:r>
            <a:r>
              <a:rPr lang="zh-CN" altLang="en-US" dirty="0" smtClean="0"/>
              <a:t>故障</a:t>
            </a:r>
            <a:endParaRPr lang="en-US" altLang="zh-CN" dirty="0" smtClean="0"/>
          </a:p>
          <a:p>
            <a:r>
              <a:rPr lang="en-US" altLang="zh-CN" sz="1200" b="0" i="0" u="none" strike="noStrike" kern="1200" baseline="0" dirty="0" smtClean="0">
                <a:solidFill>
                  <a:schemeClr val="tx1"/>
                </a:solidFill>
                <a:latin typeface="+mn-lt"/>
                <a:ea typeface="+mn-ea"/>
                <a:cs typeface="+mn-cs"/>
              </a:rPr>
              <a:t>verifying the deployment of BDA Apps in a cloud environment with largescale data</a:t>
            </a:r>
          </a:p>
          <a:p>
            <a:r>
              <a:rPr lang="en-US" altLang="zh-CN" sz="1200" b="0" i="0" u="none" strike="noStrike" kern="1200" baseline="0" dirty="0" smtClean="0">
                <a:solidFill>
                  <a:schemeClr val="tx1"/>
                </a:solidFill>
                <a:latin typeface="+mn-lt"/>
                <a:ea typeface="+mn-ea"/>
                <a:cs typeface="+mn-cs"/>
              </a:rPr>
              <a:t>locate possible troublesome instrumentation logs, uncovering the related context of the troublesome logs</a:t>
            </a:r>
            <a:endParaRPr lang="zh-CN" altLang="en-US" dirty="0"/>
          </a:p>
        </p:txBody>
      </p:sp>
      <p:sp>
        <p:nvSpPr>
          <p:cNvPr id="4" name="灯片编号占位符 3"/>
          <p:cNvSpPr>
            <a:spLocks noGrp="1"/>
          </p:cNvSpPr>
          <p:nvPr>
            <p:ph type="sldNum" sz="quarter" idx="10"/>
          </p:nvPr>
        </p:nvSpPr>
        <p:spPr/>
        <p:txBody>
          <a:bodyPr/>
          <a:lstStyle/>
          <a:p>
            <a:fld id="{1C98D3CE-43A0-4B56-8C82-45CA1BAF4BA5}" type="slidenum">
              <a:rPr lang="zh-CN" altLang="en-US" smtClean="0"/>
              <a:t>3</a:t>
            </a:fld>
            <a:endParaRPr lang="zh-CN" altLang="en-US"/>
          </a:p>
        </p:txBody>
      </p:sp>
    </p:spTree>
    <p:extLst>
      <p:ext uri="{BB962C8B-B14F-4D97-AF65-F5344CB8AC3E}">
        <p14:creationId xmlns:p14="http://schemas.microsoft.com/office/powerpoint/2010/main" val="1093296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介绍大数据应用运行时分析和</a:t>
            </a:r>
            <a:r>
              <a:rPr lang="en-US" altLang="zh-CN" dirty="0" smtClean="0"/>
              <a:t>debug</a:t>
            </a:r>
            <a:r>
              <a:rPr lang="zh-CN" altLang="en-US" dirty="0" smtClean="0"/>
              <a:t>的传统方法，提出本文</a:t>
            </a:r>
            <a:r>
              <a:rPr lang="zh-CN" altLang="en-US" dirty="0" smtClean="0"/>
              <a:t>的解决思路</a:t>
            </a:r>
            <a:endParaRPr lang="en-US" altLang="zh-CN" dirty="0" smtClean="0"/>
          </a:p>
          <a:p>
            <a:r>
              <a:rPr lang="en-US" altLang="zh-CN" dirty="0" smtClean="0"/>
              <a:t>false positive results since a platform such as Hadoop</a:t>
            </a:r>
            <a:r>
              <a:rPr lang="en-US" altLang="zh-CN" baseline="0" dirty="0" smtClean="0"/>
              <a:t> </a:t>
            </a:r>
            <a:r>
              <a:rPr lang="en-US" altLang="zh-CN" dirty="0" smtClean="0"/>
              <a:t>may intervene in the execution of a job, kill it and restart</a:t>
            </a:r>
            <a:r>
              <a:rPr lang="en-US" altLang="zh-CN" baseline="0" dirty="0" smtClean="0"/>
              <a:t> </a:t>
            </a:r>
            <a:r>
              <a:rPr lang="en-US" altLang="zh-CN" dirty="0" smtClean="0"/>
              <a:t>it elsewhere to achieve better performance, or it might start</a:t>
            </a:r>
            <a:r>
              <a:rPr lang="en-US" altLang="zh-CN" baseline="0" dirty="0" smtClean="0"/>
              <a:t> </a:t>
            </a:r>
            <a:r>
              <a:rPr lang="en-US" altLang="zh-CN" dirty="0" smtClean="0"/>
              <a:t>and kill speculative jobs</a:t>
            </a:r>
            <a:endParaRPr lang="zh-CN" altLang="en-US" dirty="0"/>
          </a:p>
        </p:txBody>
      </p:sp>
      <p:sp>
        <p:nvSpPr>
          <p:cNvPr id="4" name="灯片编号占位符 3"/>
          <p:cNvSpPr>
            <a:spLocks noGrp="1"/>
          </p:cNvSpPr>
          <p:nvPr>
            <p:ph type="sldNum" sz="quarter" idx="10"/>
          </p:nvPr>
        </p:nvSpPr>
        <p:spPr/>
        <p:txBody>
          <a:bodyPr/>
          <a:lstStyle/>
          <a:p>
            <a:fld id="{1C98D3CE-43A0-4B56-8C82-45CA1BAF4BA5}" type="slidenum">
              <a:rPr lang="zh-CN" altLang="en-US" smtClean="0"/>
              <a:t>4</a:t>
            </a:fld>
            <a:endParaRPr lang="zh-CN" altLang="en-US"/>
          </a:p>
        </p:txBody>
      </p:sp>
    </p:spTree>
    <p:extLst>
      <p:ext uri="{BB962C8B-B14F-4D97-AF65-F5344CB8AC3E}">
        <p14:creationId xmlns:p14="http://schemas.microsoft.com/office/powerpoint/2010/main" val="831402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介绍本文涉及</a:t>
            </a:r>
            <a:r>
              <a:rPr lang="en-US" altLang="zh-CN" dirty="0" smtClean="0"/>
              <a:t>Hadoop log</a:t>
            </a:r>
            <a:r>
              <a:rPr lang="zh-CN" altLang="en-US" dirty="0" smtClean="0"/>
              <a:t>抽象过程中涉及的概念</a:t>
            </a:r>
            <a:endParaRPr lang="en-US" altLang="zh-CN" dirty="0" smtClean="0"/>
          </a:p>
          <a:p>
            <a:endParaRPr lang="en-US" altLang="zh-CN" baseline="0" dirty="0" smtClean="0"/>
          </a:p>
        </p:txBody>
      </p:sp>
      <p:sp>
        <p:nvSpPr>
          <p:cNvPr id="4" name="灯片编号占位符 3"/>
          <p:cNvSpPr>
            <a:spLocks noGrp="1"/>
          </p:cNvSpPr>
          <p:nvPr>
            <p:ph type="sldNum" sz="quarter" idx="10"/>
          </p:nvPr>
        </p:nvSpPr>
        <p:spPr/>
        <p:txBody>
          <a:bodyPr/>
          <a:lstStyle/>
          <a:p>
            <a:fld id="{1C98D3CE-43A0-4B56-8C82-45CA1BAF4BA5}" type="slidenum">
              <a:rPr lang="zh-CN" altLang="en-US" smtClean="0"/>
              <a:t>5</a:t>
            </a:fld>
            <a:endParaRPr lang="zh-CN" altLang="en-US"/>
          </a:p>
        </p:txBody>
      </p:sp>
    </p:spTree>
    <p:extLst>
      <p:ext uri="{BB962C8B-B14F-4D97-AF65-F5344CB8AC3E}">
        <p14:creationId xmlns:p14="http://schemas.microsoft.com/office/powerpoint/2010/main" val="9290777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介绍</a:t>
            </a:r>
            <a:r>
              <a:rPr lang="zh-CN" altLang="en-US" dirty="0" smtClean="0"/>
              <a:t>根据</a:t>
            </a:r>
            <a:r>
              <a:rPr lang="en-US" altLang="zh-CN" dirty="0" smtClean="0"/>
              <a:t>log</a:t>
            </a:r>
            <a:r>
              <a:rPr lang="zh-CN" altLang="en-US" dirty="0" smtClean="0"/>
              <a:t>恢复执行序列的三个</a:t>
            </a:r>
            <a:r>
              <a:rPr lang="zh-CN" altLang="en-US" dirty="0" smtClean="0"/>
              <a:t>过程</a:t>
            </a:r>
            <a:endParaRPr lang="en-US" altLang="zh-CN" dirty="0" smtClean="0"/>
          </a:p>
        </p:txBody>
      </p:sp>
      <p:sp>
        <p:nvSpPr>
          <p:cNvPr id="4" name="灯片编号占位符 3"/>
          <p:cNvSpPr>
            <a:spLocks noGrp="1"/>
          </p:cNvSpPr>
          <p:nvPr>
            <p:ph type="sldNum" sz="quarter" idx="10"/>
          </p:nvPr>
        </p:nvSpPr>
        <p:spPr/>
        <p:txBody>
          <a:bodyPr/>
          <a:lstStyle/>
          <a:p>
            <a:fld id="{1C98D3CE-43A0-4B56-8C82-45CA1BAF4BA5}" type="slidenum">
              <a:rPr lang="zh-CN" altLang="en-US" smtClean="0"/>
              <a:t>6</a:t>
            </a:fld>
            <a:endParaRPr lang="zh-CN" altLang="en-US"/>
          </a:p>
        </p:txBody>
      </p:sp>
    </p:spTree>
    <p:extLst>
      <p:ext uri="{BB962C8B-B14F-4D97-AF65-F5344CB8AC3E}">
        <p14:creationId xmlns:p14="http://schemas.microsoft.com/office/powerpoint/2010/main" val="4179195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描述执行序列恢复的过程</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Log Abstraction, Log Linking, Simplifying </a:t>
            </a:r>
            <a:r>
              <a:rPr lang="en-US" altLang="zh-CN" sz="1200" dirty="0" smtClean="0"/>
              <a:t>Sequences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1.</a:t>
            </a:r>
            <a:r>
              <a:rPr lang="en-US" altLang="zh-CN" sz="1200" baseline="0" dirty="0" smtClean="0"/>
              <a:t> </a:t>
            </a:r>
            <a:r>
              <a:rPr lang="en-US" altLang="zh-CN" dirty="0" smtClean="0"/>
              <a:t>identify the</a:t>
            </a:r>
            <a:r>
              <a:rPr lang="en-US" altLang="zh-CN" baseline="0" dirty="0" smtClean="0"/>
              <a:t> </a:t>
            </a:r>
            <a:r>
              <a:rPr lang="en-US" altLang="zh-CN" dirty="0" smtClean="0"/>
              <a:t>static and dynamic values of the logs based on a small sample</a:t>
            </a:r>
            <a:r>
              <a:rPr lang="en-US" altLang="zh-CN" baseline="0" dirty="0" smtClean="0"/>
              <a:t> </a:t>
            </a:r>
            <a:r>
              <a:rPr lang="en-US" altLang="zh-CN" dirty="0" smtClean="0"/>
              <a:t>of logs. Then we apply the identified static and dynamic parts </a:t>
            </a:r>
            <a:r>
              <a:rPr lang="en-US" altLang="zh-CN" sz="1200" b="0" i="0" u="none" strike="noStrike" kern="1200" baseline="0" dirty="0" smtClean="0">
                <a:solidFill>
                  <a:schemeClr val="tx1"/>
                </a:solidFill>
                <a:latin typeface="+mn-lt"/>
                <a:ea typeface="+mn-ea"/>
                <a:cs typeface="+mn-cs"/>
              </a:rPr>
              <a:t>on full logs to abstract the logs</a:t>
            </a:r>
            <a:endParaRPr lang="zh-CN" alt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2. uses dynamic values, such as</a:t>
            </a:r>
            <a:r>
              <a:rPr lang="en-US" altLang="zh-CN" sz="1200" baseline="0" dirty="0" smtClean="0"/>
              <a:t> </a:t>
            </a:r>
            <a:r>
              <a:rPr lang="en-US" altLang="zh-CN" sz="1200" dirty="0" smtClean="0"/>
              <a:t>“$id”, to link log lines into a sequence</a:t>
            </a:r>
          </a:p>
          <a:p>
            <a:r>
              <a:rPr lang="en-US" altLang="zh-CN" dirty="0" smtClean="0"/>
              <a:t>3. repetition, regular expression techniques to detect</a:t>
            </a:r>
            <a:r>
              <a:rPr lang="en-US" altLang="zh-CN" baseline="0" dirty="0" smtClean="0"/>
              <a:t> and suppress the repetitions</a:t>
            </a:r>
            <a:endParaRPr lang="zh-CN" altLang="en-US" dirty="0"/>
          </a:p>
        </p:txBody>
      </p:sp>
      <p:sp>
        <p:nvSpPr>
          <p:cNvPr id="4" name="灯片编号占位符 3"/>
          <p:cNvSpPr>
            <a:spLocks noGrp="1"/>
          </p:cNvSpPr>
          <p:nvPr>
            <p:ph type="sldNum" sz="quarter" idx="10"/>
          </p:nvPr>
        </p:nvSpPr>
        <p:spPr/>
        <p:txBody>
          <a:bodyPr/>
          <a:lstStyle/>
          <a:p>
            <a:fld id="{1C98D3CE-43A0-4B56-8C82-45CA1BAF4BA5}" type="slidenum">
              <a:rPr lang="zh-CN" altLang="en-US" smtClean="0"/>
              <a:t>7</a:t>
            </a:fld>
            <a:endParaRPr lang="zh-CN" altLang="en-US"/>
          </a:p>
        </p:txBody>
      </p:sp>
    </p:spTree>
    <p:extLst>
      <p:ext uri="{BB962C8B-B14F-4D97-AF65-F5344CB8AC3E}">
        <p14:creationId xmlns:p14="http://schemas.microsoft.com/office/powerpoint/2010/main" val="939882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C98D3CE-43A0-4B56-8C82-45CA1BAF4BA5}" type="slidenum">
              <a:rPr lang="zh-CN" altLang="en-US" smtClean="0"/>
              <a:t>8</a:t>
            </a:fld>
            <a:endParaRPr lang="zh-CN" altLang="en-US"/>
          </a:p>
        </p:txBody>
      </p:sp>
    </p:spTree>
    <p:extLst>
      <p:ext uri="{BB962C8B-B14F-4D97-AF65-F5344CB8AC3E}">
        <p14:creationId xmlns:p14="http://schemas.microsoft.com/office/powerpoint/2010/main" val="26735146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验证部署状态的时候，即查看哪些程序挂掉了，由于底层平台差异</a:t>
            </a:r>
            <a:r>
              <a:rPr lang="en-US" altLang="zh-CN" dirty="0" smtClean="0"/>
              <a:t>,</a:t>
            </a:r>
            <a:r>
              <a:rPr lang="en-US" altLang="zh-CN" baseline="0" dirty="0" smtClean="0"/>
              <a:t> </a:t>
            </a:r>
            <a:r>
              <a:rPr lang="zh-CN" altLang="en-US" baseline="0" dirty="0" smtClean="0"/>
              <a:t>容易遇到非常多的两种类型假故障，这种假故障不应该被开发者关注</a:t>
            </a:r>
            <a:endParaRPr lang="en-US" altLang="zh-CN" dirty="0" smtClean="0"/>
          </a:p>
          <a:p>
            <a:r>
              <a:rPr lang="en-US" altLang="zh-CN" dirty="0" smtClean="0"/>
              <a:t>Verifying the Deployment: Developers often use simple text search techniques to</a:t>
            </a:r>
            <a:r>
              <a:rPr lang="en-US" altLang="zh-CN" baseline="0" dirty="0" smtClean="0"/>
              <a:t> </a:t>
            </a:r>
            <a:r>
              <a:rPr lang="en-US" altLang="zh-CN" dirty="0" smtClean="0"/>
              <a:t>identify troublesome events when deploying BDA Apps.</a:t>
            </a:r>
          </a:p>
          <a:p>
            <a:r>
              <a:rPr lang="en-US" altLang="zh-CN" dirty="0" smtClean="0"/>
              <a:t>For</a:t>
            </a:r>
            <a:r>
              <a:rPr lang="en-US" altLang="zh-CN" baseline="0" dirty="0" smtClean="0"/>
              <a:t> </a:t>
            </a:r>
            <a:r>
              <a:rPr lang="en-US" altLang="zh-CN" dirty="0" smtClean="0"/>
              <a:t>example, keywords such as “kill” and “fail” are often used</a:t>
            </a:r>
            <a:r>
              <a:rPr lang="en-US" altLang="zh-CN" baseline="0" dirty="0" smtClean="0"/>
              <a:t> </a:t>
            </a:r>
            <a:r>
              <a:rPr lang="en-US" altLang="zh-CN" dirty="0" smtClean="0"/>
              <a:t>to find problematic tasks in Hadoop. Due to the decision</a:t>
            </a:r>
            <a:r>
              <a:rPr lang="en-US" altLang="zh-CN" baseline="0" dirty="0" smtClean="0"/>
              <a:t> </a:t>
            </a:r>
            <a:r>
              <a:rPr lang="en-US" altLang="zh-CN" dirty="0" smtClean="0"/>
              <a:t>by underlying platform (e.g. algorithms that Hadoop uses for</a:t>
            </a:r>
            <a:r>
              <a:rPr lang="en-US" altLang="zh-CN" baseline="0" dirty="0" smtClean="0"/>
              <a:t> </a:t>
            </a:r>
            <a:r>
              <a:rPr lang="en-US" altLang="zh-CN" dirty="0" smtClean="0"/>
              <a:t>assigning tasks to machines), a problematic event might be</a:t>
            </a:r>
            <a:r>
              <a:rPr lang="en-US" altLang="zh-CN" baseline="0" dirty="0" smtClean="0"/>
              <a:t> </a:t>
            </a:r>
            <a:r>
              <a:rPr lang="en-US" altLang="zh-CN" dirty="0" smtClean="0"/>
              <a:t>caused by some other reasons than an actual deployment failure.</a:t>
            </a:r>
          </a:p>
          <a:p>
            <a:r>
              <a:rPr lang="zh-CN" altLang="en-US" dirty="0" smtClean="0"/>
              <a:t>介绍</a:t>
            </a:r>
            <a:r>
              <a:rPr lang="en-US" altLang="zh-CN" dirty="0" smtClean="0"/>
              <a:t>Hadoop</a:t>
            </a:r>
            <a:r>
              <a:rPr lang="zh-CN" altLang="en-US" dirty="0" smtClean="0"/>
              <a:t>中最常见的两类非实际部署故障：</a:t>
            </a:r>
            <a:endParaRPr lang="en-US" altLang="zh-CN" dirty="0" smtClean="0"/>
          </a:p>
          <a:p>
            <a:r>
              <a:rPr lang="en-US" altLang="zh-CN" dirty="0" smtClean="0"/>
              <a:t>Two commonly seen examples of such reasons on Hadoop</a:t>
            </a:r>
            <a:r>
              <a:rPr lang="en-US" altLang="zh-CN" baseline="0" dirty="0" smtClean="0"/>
              <a:t> </a:t>
            </a:r>
            <a:r>
              <a:rPr lang="en-US" altLang="zh-CN" dirty="0" smtClean="0"/>
              <a:t>platform are “Task exceptions” and “Speculative execution”:</a:t>
            </a:r>
          </a:p>
          <a:p>
            <a:r>
              <a:rPr lang="en-US" altLang="zh-CN" dirty="0" smtClean="0"/>
              <a:t>Task </a:t>
            </a:r>
            <a:r>
              <a:rPr lang="en-US" altLang="zh-CN" dirty="0" err="1" smtClean="0"/>
              <a:t>exceptions+Speculative</a:t>
            </a:r>
            <a:r>
              <a:rPr lang="en-US" altLang="zh-CN" dirty="0" smtClean="0"/>
              <a:t> execution: </a:t>
            </a:r>
          </a:p>
        </p:txBody>
      </p:sp>
      <p:sp>
        <p:nvSpPr>
          <p:cNvPr id="4" name="灯片编号占位符 3"/>
          <p:cNvSpPr>
            <a:spLocks noGrp="1"/>
          </p:cNvSpPr>
          <p:nvPr>
            <p:ph type="sldNum" sz="quarter" idx="10"/>
          </p:nvPr>
        </p:nvSpPr>
        <p:spPr/>
        <p:txBody>
          <a:bodyPr/>
          <a:lstStyle/>
          <a:p>
            <a:fld id="{1C98D3CE-43A0-4B56-8C82-45CA1BAF4BA5}" type="slidenum">
              <a:rPr lang="zh-CN" altLang="en-US" smtClean="0"/>
              <a:t>9</a:t>
            </a:fld>
            <a:endParaRPr lang="zh-CN" altLang="en-US"/>
          </a:p>
        </p:txBody>
      </p:sp>
    </p:spTree>
    <p:extLst>
      <p:ext uri="{BB962C8B-B14F-4D97-AF65-F5344CB8AC3E}">
        <p14:creationId xmlns:p14="http://schemas.microsoft.com/office/powerpoint/2010/main" val="3134128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8465BE2E-2218-4F77-B843-335D51CC9F16}" type="datetimeFigureOut">
              <a:rPr lang="zh-CN" altLang="en-US" smtClean="0"/>
              <a:t>2018/12/15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3729BC-7CA8-4A67-BD44-8A637E73A3D7}" type="slidenum">
              <a:rPr lang="zh-CN" altLang="en-US" smtClean="0"/>
              <a:t>‹#›</a:t>
            </a:fld>
            <a:endParaRPr lang="zh-CN" altLang="en-US"/>
          </a:p>
        </p:txBody>
      </p:sp>
    </p:spTree>
    <p:extLst>
      <p:ext uri="{BB962C8B-B14F-4D97-AF65-F5344CB8AC3E}">
        <p14:creationId xmlns:p14="http://schemas.microsoft.com/office/powerpoint/2010/main" val="1843695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465BE2E-2218-4F77-B843-335D51CC9F16}" type="datetimeFigureOut">
              <a:rPr lang="zh-CN" altLang="en-US" smtClean="0"/>
              <a:t>2018/12/15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3729BC-7CA8-4A67-BD44-8A637E73A3D7}" type="slidenum">
              <a:rPr lang="zh-CN" altLang="en-US" smtClean="0"/>
              <a:t>‹#›</a:t>
            </a:fld>
            <a:endParaRPr lang="zh-CN" altLang="en-US"/>
          </a:p>
        </p:txBody>
      </p:sp>
    </p:spTree>
    <p:extLst>
      <p:ext uri="{BB962C8B-B14F-4D97-AF65-F5344CB8AC3E}">
        <p14:creationId xmlns:p14="http://schemas.microsoft.com/office/powerpoint/2010/main" val="3666366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465BE2E-2218-4F77-B843-335D51CC9F16}" type="datetimeFigureOut">
              <a:rPr lang="zh-CN" altLang="en-US" smtClean="0"/>
              <a:t>2018/12/15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3729BC-7CA8-4A67-BD44-8A637E73A3D7}" type="slidenum">
              <a:rPr lang="zh-CN" altLang="en-US" smtClean="0"/>
              <a:t>‹#›</a:t>
            </a:fld>
            <a:endParaRPr lang="zh-CN" altLang="en-US"/>
          </a:p>
        </p:txBody>
      </p:sp>
    </p:spTree>
    <p:extLst>
      <p:ext uri="{BB962C8B-B14F-4D97-AF65-F5344CB8AC3E}">
        <p14:creationId xmlns:p14="http://schemas.microsoft.com/office/powerpoint/2010/main" val="1654634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465BE2E-2218-4F77-B843-335D51CC9F16}" type="datetimeFigureOut">
              <a:rPr lang="zh-CN" altLang="en-US" smtClean="0"/>
              <a:t>2018/12/15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3729BC-7CA8-4A67-BD44-8A637E73A3D7}" type="slidenum">
              <a:rPr lang="zh-CN" altLang="en-US" smtClean="0"/>
              <a:t>‹#›</a:t>
            </a:fld>
            <a:endParaRPr lang="zh-CN" altLang="en-US"/>
          </a:p>
        </p:txBody>
      </p:sp>
    </p:spTree>
    <p:extLst>
      <p:ext uri="{BB962C8B-B14F-4D97-AF65-F5344CB8AC3E}">
        <p14:creationId xmlns:p14="http://schemas.microsoft.com/office/powerpoint/2010/main" val="1024763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8465BE2E-2218-4F77-B843-335D51CC9F16}" type="datetimeFigureOut">
              <a:rPr lang="zh-CN" altLang="en-US" smtClean="0"/>
              <a:t>2018/12/15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3729BC-7CA8-4A67-BD44-8A637E73A3D7}" type="slidenum">
              <a:rPr lang="zh-CN" altLang="en-US" smtClean="0"/>
              <a:t>‹#›</a:t>
            </a:fld>
            <a:endParaRPr lang="zh-CN" altLang="en-US"/>
          </a:p>
        </p:txBody>
      </p:sp>
    </p:spTree>
    <p:extLst>
      <p:ext uri="{BB962C8B-B14F-4D97-AF65-F5344CB8AC3E}">
        <p14:creationId xmlns:p14="http://schemas.microsoft.com/office/powerpoint/2010/main" val="1015146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465BE2E-2218-4F77-B843-335D51CC9F16}" type="datetimeFigureOut">
              <a:rPr lang="zh-CN" altLang="en-US" smtClean="0"/>
              <a:t>2018/12/15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3729BC-7CA8-4A67-BD44-8A637E73A3D7}" type="slidenum">
              <a:rPr lang="zh-CN" altLang="en-US" smtClean="0"/>
              <a:t>‹#›</a:t>
            </a:fld>
            <a:endParaRPr lang="zh-CN" altLang="en-US"/>
          </a:p>
        </p:txBody>
      </p:sp>
    </p:spTree>
    <p:extLst>
      <p:ext uri="{BB962C8B-B14F-4D97-AF65-F5344CB8AC3E}">
        <p14:creationId xmlns:p14="http://schemas.microsoft.com/office/powerpoint/2010/main" val="571770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465BE2E-2218-4F77-B843-335D51CC9F16}" type="datetimeFigureOut">
              <a:rPr lang="zh-CN" altLang="en-US" smtClean="0"/>
              <a:t>2018/12/15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93729BC-7CA8-4A67-BD44-8A637E73A3D7}" type="slidenum">
              <a:rPr lang="zh-CN" altLang="en-US" smtClean="0"/>
              <a:t>‹#›</a:t>
            </a:fld>
            <a:endParaRPr lang="zh-CN" altLang="en-US"/>
          </a:p>
        </p:txBody>
      </p:sp>
    </p:spTree>
    <p:extLst>
      <p:ext uri="{BB962C8B-B14F-4D97-AF65-F5344CB8AC3E}">
        <p14:creationId xmlns:p14="http://schemas.microsoft.com/office/powerpoint/2010/main" val="544795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465BE2E-2218-4F77-B843-335D51CC9F16}" type="datetimeFigureOut">
              <a:rPr lang="zh-CN" altLang="en-US" smtClean="0"/>
              <a:t>2018/12/15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93729BC-7CA8-4A67-BD44-8A637E73A3D7}" type="slidenum">
              <a:rPr lang="zh-CN" altLang="en-US" smtClean="0"/>
              <a:t>‹#›</a:t>
            </a:fld>
            <a:endParaRPr lang="zh-CN" altLang="en-US"/>
          </a:p>
        </p:txBody>
      </p:sp>
    </p:spTree>
    <p:extLst>
      <p:ext uri="{BB962C8B-B14F-4D97-AF65-F5344CB8AC3E}">
        <p14:creationId xmlns:p14="http://schemas.microsoft.com/office/powerpoint/2010/main" val="2838476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465BE2E-2218-4F77-B843-335D51CC9F16}" type="datetimeFigureOut">
              <a:rPr lang="zh-CN" altLang="en-US" smtClean="0"/>
              <a:t>2018/12/15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93729BC-7CA8-4A67-BD44-8A637E73A3D7}" type="slidenum">
              <a:rPr lang="zh-CN" altLang="en-US" smtClean="0"/>
              <a:t>‹#›</a:t>
            </a:fld>
            <a:endParaRPr lang="zh-CN" altLang="en-US"/>
          </a:p>
        </p:txBody>
      </p:sp>
    </p:spTree>
    <p:extLst>
      <p:ext uri="{BB962C8B-B14F-4D97-AF65-F5344CB8AC3E}">
        <p14:creationId xmlns:p14="http://schemas.microsoft.com/office/powerpoint/2010/main" val="1376668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8465BE2E-2218-4F77-B843-335D51CC9F16}" type="datetimeFigureOut">
              <a:rPr lang="zh-CN" altLang="en-US" smtClean="0"/>
              <a:t>2018/12/15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3729BC-7CA8-4A67-BD44-8A637E73A3D7}" type="slidenum">
              <a:rPr lang="zh-CN" altLang="en-US" smtClean="0"/>
              <a:t>‹#›</a:t>
            </a:fld>
            <a:endParaRPr lang="zh-CN" altLang="en-US"/>
          </a:p>
        </p:txBody>
      </p:sp>
    </p:spTree>
    <p:extLst>
      <p:ext uri="{BB962C8B-B14F-4D97-AF65-F5344CB8AC3E}">
        <p14:creationId xmlns:p14="http://schemas.microsoft.com/office/powerpoint/2010/main" val="1426034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8465BE2E-2218-4F77-B843-335D51CC9F16}" type="datetimeFigureOut">
              <a:rPr lang="zh-CN" altLang="en-US" smtClean="0"/>
              <a:t>2018/12/15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3729BC-7CA8-4A67-BD44-8A637E73A3D7}" type="slidenum">
              <a:rPr lang="zh-CN" altLang="en-US" smtClean="0"/>
              <a:t>‹#›</a:t>
            </a:fld>
            <a:endParaRPr lang="zh-CN" altLang="en-US"/>
          </a:p>
        </p:txBody>
      </p:sp>
    </p:spTree>
    <p:extLst>
      <p:ext uri="{BB962C8B-B14F-4D97-AF65-F5344CB8AC3E}">
        <p14:creationId xmlns:p14="http://schemas.microsoft.com/office/powerpoint/2010/main" val="3024959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5BE2E-2218-4F77-B843-335D51CC9F16}" type="datetimeFigureOut">
              <a:rPr lang="zh-CN" altLang="en-US" smtClean="0"/>
              <a:t>2018/12/15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3729BC-7CA8-4A67-BD44-8A637E73A3D7}" type="slidenum">
              <a:rPr lang="zh-CN" altLang="en-US" smtClean="0"/>
              <a:t>‹#›</a:t>
            </a:fld>
            <a:endParaRPr lang="zh-CN" altLang="en-US"/>
          </a:p>
        </p:txBody>
      </p:sp>
    </p:spTree>
    <p:extLst>
      <p:ext uri="{BB962C8B-B14F-4D97-AF65-F5344CB8AC3E}">
        <p14:creationId xmlns:p14="http://schemas.microsoft.com/office/powerpoint/2010/main" val="20994042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96659" y="1473683"/>
            <a:ext cx="9980023" cy="2168435"/>
          </a:xfrm>
        </p:spPr>
        <p:txBody>
          <a:bodyPr>
            <a:normAutofit fontScale="90000"/>
          </a:bodyPr>
          <a:lstStyle/>
          <a:p>
            <a:r>
              <a:rPr lang="en-US" altLang="zh-CN" sz="3200" dirty="0" smtClean="0"/>
              <a:t>Assisting Developers of Big Data Analytics</a:t>
            </a:r>
            <a:br>
              <a:rPr lang="en-US" altLang="zh-CN" sz="3200" dirty="0" smtClean="0"/>
            </a:br>
            <a:r>
              <a:rPr lang="en-US" altLang="zh-CN" sz="3200" dirty="0" smtClean="0"/>
              <a:t>Applications When Deploying on Hadoop Clouds</a:t>
            </a:r>
            <a:br>
              <a:rPr lang="en-US" altLang="zh-CN" sz="3200" dirty="0" smtClean="0"/>
            </a:br>
            <a:r>
              <a:rPr lang="en-US" altLang="zh-CN" sz="3200" dirty="0" smtClean="0"/>
              <a:t/>
            </a:r>
            <a:br>
              <a:rPr lang="en-US" altLang="zh-CN" sz="3200" dirty="0" smtClean="0"/>
            </a:br>
            <a:r>
              <a:rPr lang="en-US" altLang="zh-CN" sz="3200" dirty="0" smtClean="0"/>
              <a:t> 	</a:t>
            </a:r>
            <a:r>
              <a:rPr lang="en-US" altLang="zh-CN" sz="1800" dirty="0" err="1" smtClean="0"/>
              <a:t>Weiyi</a:t>
            </a:r>
            <a:r>
              <a:rPr lang="en-US" altLang="zh-CN" sz="1800" dirty="0" smtClean="0"/>
              <a:t> Shang, Zhen Ming Jiang, </a:t>
            </a:r>
            <a:r>
              <a:rPr lang="en-US" altLang="zh-CN" sz="1800" dirty="0" err="1" smtClean="0"/>
              <a:t>Hadi</a:t>
            </a:r>
            <a:r>
              <a:rPr lang="en-US" altLang="zh-CN" sz="1800" dirty="0" smtClean="0"/>
              <a:t> </a:t>
            </a:r>
            <a:r>
              <a:rPr lang="en-US" altLang="zh-CN" sz="1800" dirty="0" err="1" smtClean="0"/>
              <a:t>Hemmati</a:t>
            </a:r>
            <a:r>
              <a:rPr lang="en-US" altLang="zh-CN" sz="1800" dirty="0" smtClean="0"/>
              <a:t>, Bram Adams, Ahmed E. Hassan, Patrick Martin: </a:t>
            </a:r>
            <a:br>
              <a:rPr lang="en-US" altLang="zh-CN" sz="1800" dirty="0" smtClean="0"/>
            </a:br>
            <a:r>
              <a:rPr lang="en-US" altLang="zh-CN" sz="1800" dirty="0" smtClean="0"/>
              <a:t>ICSE 2013: 402-411</a:t>
            </a:r>
            <a:endParaRPr lang="zh-CN" altLang="en-US" sz="1800" dirty="0"/>
          </a:p>
        </p:txBody>
      </p:sp>
    </p:spTree>
    <p:extLst>
      <p:ext uri="{BB962C8B-B14F-4D97-AF65-F5344CB8AC3E}">
        <p14:creationId xmlns:p14="http://schemas.microsoft.com/office/powerpoint/2010/main" val="778298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Verifying the Deployment: </a:t>
            </a:r>
          </a:p>
        </p:txBody>
      </p:sp>
      <p:sp>
        <p:nvSpPr>
          <p:cNvPr id="3" name="内容占位符 2"/>
          <p:cNvSpPr>
            <a:spLocks noGrp="1"/>
          </p:cNvSpPr>
          <p:nvPr>
            <p:ph idx="1"/>
          </p:nvPr>
        </p:nvSpPr>
        <p:spPr>
          <a:xfrm>
            <a:off x="838200" y="1288473"/>
            <a:ext cx="10515600" cy="5403272"/>
          </a:xfrm>
        </p:spPr>
        <p:txBody>
          <a:bodyPr>
            <a:noAutofit/>
          </a:bodyPr>
          <a:lstStyle/>
          <a:p>
            <a:pPr marL="0" indent="0">
              <a:buNone/>
            </a:pPr>
            <a:endParaRPr lang="en-US" altLang="zh-CN" sz="2400" dirty="0" smtClean="0"/>
          </a:p>
          <a:p>
            <a:pPr marL="0" indent="0">
              <a:buNone/>
            </a:pPr>
            <a:r>
              <a:rPr lang="en-US" altLang="zh-CN" sz="2400" dirty="0" smtClean="0"/>
              <a:t>Speculative </a:t>
            </a:r>
            <a:r>
              <a:rPr lang="en-US" altLang="zh-CN" sz="2400" dirty="0"/>
              <a:t>execution: </a:t>
            </a:r>
          </a:p>
          <a:p>
            <a:pPr marL="0" indent="0">
              <a:buNone/>
            </a:pPr>
            <a:r>
              <a:rPr lang="en-US" altLang="zh-CN" sz="2400" dirty="0"/>
              <a:t>The overall performance of a Hadoop Job may slow down because of some slow running tasks. To optimize the performance, Hadoop replicates the unfinished tasks on idle machines. When one of the replicated tasks, or the original task, is finished, Hadoop commits the results from the task and kills other replicas. This mechanism is similar to the Backup Task in Google’s </a:t>
            </a:r>
            <a:r>
              <a:rPr lang="en-US" altLang="zh-CN" sz="2400" dirty="0" err="1"/>
              <a:t>MapReduce</a:t>
            </a:r>
            <a:r>
              <a:rPr lang="en-US" altLang="zh-CN" sz="2400" dirty="0"/>
              <a:t> platform. The replication and killing are decided at run-time and are not signs of deployment failures.</a:t>
            </a:r>
          </a:p>
          <a:p>
            <a:endParaRPr lang="en-US" altLang="zh-CN" sz="2400" dirty="0"/>
          </a:p>
          <a:p>
            <a:endParaRPr lang="zh-CN" altLang="en-US" sz="2400" dirty="0"/>
          </a:p>
        </p:txBody>
      </p:sp>
    </p:spTree>
    <p:extLst>
      <p:ext uri="{BB962C8B-B14F-4D97-AF65-F5344CB8AC3E}">
        <p14:creationId xmlns:p14="http://schemas.microsoft.com/office/powerpoint/2010/main" val="1712779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Case Study</a:t>
            </a:r>
            <a:endParaRPr lang="zh-CN" altLang="en-US" dirty="0"/>
          </a:p>
        </p:txBody>
      </p:sp>
      <p:sp>
        <p:nvSpPr>
          <p:cNvPr id="3" name="内容占位符 2"/>
          <p:cNvSpPr>
            <a:spLocks noGrp="1"/>
          </p:cNvSpPr>
          <p:nvPr>
            <p:ph idx="1"/>
          </p:nvPr>
        </p:nvSpPr>
        <p:spPr/>
        <p:txBody>
          <a:bodyPr>
            <a:normAutofit/>
          </a:bodyPr>
          <a:lstStyle/>
          <a:p>
            <a:r>
              <a:rPr lang="en-US" altLang="zh-CN" sz="2400" dirty="0"/>
              <a:t>Cases: </a:t>
            </a:r>
            <a:r>
              <a:rPr lang="en-US" altLang="zh-CN" sz="2400" dirty="0" err="1"/>
              <a:t>WordCount</a:t>
            </a:r>
            <a:r>
              <a:rPr lang="en-US" altLang="zh-CN" sz="2400" dirty="0"/>
              <a:t>, PageRank, </a:t>
            </a:r>
            <a:r>
              <a:rPr lang="en-US" altLang="zh-CN" sz="2400" dirty="0" smtClean="0"/>
              <a:t>JACK</a:t>
            </a:r>
          </a:p>
          <a:p>
            <a:r>
              <a:rPr lang="en-US" altLang="zh-CN" sz="2400" dirty="0"/>
              <a:t>Effort reduction: the amount of log lines that must be examined</a:t>
            </a:r>
            <a:endParaRPr lang="en-US" altLang="zh-CN" sz="2400" dirty="0"/>
          </a:p>
          <a:p>
            <a:r>
              <a:rPr lang="en-US" altLang="zh-CN" sz="2400" dirty="0"/>
              <a:t>Reduce 86%, 95%, and 97</a:t>
            </a:r>
            <a:r>
              <a:rPr lang="en-US" altLang="zh-CN" sz="2400" dirty="0" smtClean="0"/>
              <a:t>% effort over </a:t>
            </a:r>
            <a:r>
              <a:rPr lang="en-US" altLang="zh-CN" sz="2400" dirty="0"/>
              <a:t>the traditional </a:t>
            </a:r>
            <a:r>
              <a:rPr lang="en-US" altLang="zh-CN" sz="2400" dirty="0" smtClean="0"/>
              <a:t>approach</a:t>
            </a:r>
          </a:p>
          <a:p>
            <a:pPr marL="0" indent="0">
              <a:buNone/>
            </a:pPr>
            <a:endParaRPr lang="en-US" altLang="zh-CN" sz="2400" dirty="0" smtClean="0"/>
          </a:p>
          <a:p>
            <a:pPr marL="0" indent="0">
              <a:buNone/>
            </a:pPr>
            <a:endParaRPr lang="en-US" altLang="zh-CN" sz="2400" dirty="0"/>
          </a:p>
          <a:p>
            <a:pPr marL="0" indent="0">
              <a:buNone/>
            </a:pPr>
            <a:endParaRPr lang="en-US" altLang="zh-CN" sz="2400" dirty="0" smtClean="0"/>
          </a:p>
          <a:p>
            <a:r>
              <a:rPr lang="en-US" altLang="zh-CN" sz="2400" dirty="0"/>
              <a:t>When moving to bigger runs, the size of the final sequences to verify will </a:t>
            </a:r>
            <a:r>
              <a:rPr lang="en-US" altLang="zh-CN" sz="2400" dirty="0" smtClean="0"/>
              <a:t>show very </a:t>
            </a:r>
            <a:r>
              <a:rPr lang="en-US" altLang="zh-CN" sz="2400" dirty="0"/>
              <a:t>minor increases</a:t>
            </a:r>
            <a:endParaRPr lang="zh-CN" altLang="en-US" sz="2400" dirty="0"/>
          </a:p>
        </p:txBody>
      </p:sp>
      <p:pic>
        <p:nvPicPr>
          <p:cNvPr id="4" name="图片 3"/>
          <p:cNvPicPr>
            <a:picLocks noChangeAspect="1"/>
          </p:cNvPicPr>
          <p:nvPr/>
        </p:nvPicPr>
        <p:blipFill>
          <a:blip r:embed="rId3"/>
          <a:stretch>
            <a:fillRect/>
          </a:stretch>
        </p:blipFill>
        <p:spPr>
          <a:xfrm>
            <a:off x="4181714" y="3206449"/>
            <a:ext cx="3828571" cy="1419048"/>
          </a:xfrm>
          <a:prstGeom prst="rect">
            <a:avLst/>
          </a:prstGeom>
        </p:spPr>
      </p:pic>
      <p:pic>
        <p:nvPicPr>
          <p:cNvPr id="5" name="图片 4"/>
          <p:cNvPicPr>
            <a:picLocks noChangeAspect="1"/>
          </p:cNvPicPr>
          <p:nvPr/>
        </p:nvPicPr>
        <p:blipFill>
          <a:blip r:embed="rId4"/>
          <a:stretch>
            <a:fillRect/>
          </a:stretch>
        </p:blipFill>
        <p:spPr>
          <a:xfrm>
            <a:off x="6571935" y="5380975"/>
            <a:ext cx="3638095" cy="1161905"/>
          </a:xfrm>
          <a:prstGeom prst="rect">
            <a:avLst/>
          </a:prstGeom>
        </p:spPr>
      </p:pic>
      <p:pic>
        <p:nvPicPr>
          <p:cNvPr id="6" name="图片 5"/>
          <p:cNvPicPr>
            <a:picLocks noChangeAspect="1"/>
          </p:cNvPicPr>
          <p:nvPr/>
        </p:nvPicPr>
        <p:blipFill>
          <a:blip r:embed="rId5"/>
          <a:stretch>
            <a:fillRect/>
          </a:stretch>
        </p:blipFill>
        <p:spPr>
          <a:xfrm>
            <a:off x="1245367" y="5433355"/>
            <a:ext cx="3485714" cy="1057143"/>
          </a:xfrm>
          <a:prstGeom prst="rect">
            <a:avLst/>
          </a:prstGeom>
        </p:spPr>
      </p:pic>
    </p:spTree>
    <p:extLst>
      <p:ext uri="{BB962C8B-B14F-4D97-AF65-F5344CB8AC3E}">
        <p14:creationId xmlns:p14="http://schemas.microsoft.com/office/powerpoint/2010/main" val="536027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Precise and Informative</a:t>
            </a:r>
            <a:endParaRPr lang="zh-CN" altLang="en-US" dirty="0"/>
          </a:p>
        </p:txBody>
      </p:sp>
      <p:sp>
        <p:nvSpPr>
          <p:cNvPr id="3" name="内容占位符 2"/>
          <p:cNvSpPr>
            <a:spLocks noGrp="1"/>
          </p:cNvSpPr>
          <p:nvPr>
            <p:ph idx="1"/>
          </p:nvPr>
        </p:nvSpPr>
        <p:spPr>
          <a:xfrm>
            <a:off x="838200" y="1825625"/>
            <a:ext cx="10515600" cy="4710642"/>
          </a:xfrm>
        </p:spPr>
        <p:txBody>
          <a:bodyPr>
            <a:normAutofit/>
          </a:bodyPr>
          <a:lstStyle/>
          <a:p>
            <a:r>
              <a:rPr lang="en-US" altLang="zh-CN" sz="2000" dirty="0" smtClean="0"/>
              <a:t>Three </a:t>
            </a:r>
            <a:r>
              <a:rPr lang="en-US" altLang="zh-CN" sz="2000" dirty="0"/>
              <a:t>injected failures: </a:t>
            </a:r>
            <a:r>
              <a:rPr lang="en-US" altLang="zh-CN" sz="2000" dirty="0" smtClean="0"/>
              <a:t>machine failure, missing </a:t>
            </a:r>
            <a:r>
              <a:rPr lang="en-US" altLang="zh-CN" sz="2000" dirty="0"/>
              <a:t>supporting library, </a:t>
            </a:r>
            <a:r>
              <a:rPr lang="en-US" altLang="zh-CN" sz="2000" dirty="0" smtClean="0"/>
              <a:t>lack </a:t>
            </a:r>
            <a:r>
              <a:rPr lang="en-US" altLang="zh-CN" sz="2000" dirty="0"/>
              <a:t>of disk </a:t>
            </a:r>
            <a:r>
              <a:rPr lang="en-US" altLang="zh-CN" sz="2000" dirty="0" smtClean="0"/>
              <a:t>space</a:t>
            </a:r>
          </a:p>
          <a:p>
            <a:r>
              <a:rPr lang="en-US" altLang="zh-CN" sz="2000" dirty="0"/>
              <a:t>Machine failure. Machine failure is one of the </a:t>
            </a:r>
            <a:r>
              <a:rPr lang="en-US" altLang="zh-CN" sz="2000" dirty="0" smtClean="0"/>
              <a:t>common system </a:t>
            </a:r>
            <a:r>
              <a:rPr lang="en-US" altLang="zh-CN" sz="2000" dirty="0"/>
              <a:t>errors in distributed computing. To inject </a:t>
            </a:r>
            <a:r>
              <a:rPr lang="en-US" altLang="zh-CN" sz="2000" dirty="0" smtClean="0"/>
              <a:t>this failure</a:t>
            </a:r>
            <a:r>
              <a:rPr lang="en-US" altLang="zh-CN" sz="2000" dirty="0"/>
              <a:t>, we manually turn off one machine in the cluster</a:t>
            </a:r>
            <a:r>
              <a:rPr lang="en-US" altLang="zh-CN" sz="2000" dirty="0" smtClean="0"/>
              <a:t>.</a:t>
            </a:r>
          </a:p>
          <a:p>
            <a:r>
              <a:rPr lang="en-US" altLang="zh-CN" sz="2000" dirty="0"/>
              <a:t>Missing supporting library. A cluster </a:t>
            </a:r>
            <a:r>
              <a:rPr lang="en-US" altLang="zh-CN" sz="2000" dirty="0" smtClean="0"/>
              <a:t>administrator may </a:t>
            </a:r>
            <a:r>
              <a:rPr lang="en-US" altLang="zh-CN" sz="2000" dirty="0"/>
              <a:t>decide to expand the size of the cluster. </a:t>
            </a:r>
            <a:r>
              <a:rPr lang="en-US" altLang="zh-CN" sz="2000" dirty="0" smtClean="0"/>
              <a:t>However, the </a:t>
            </a:r>
            <a:r>
              <a:rPr lang="en-US" altLang="zh-CN" sz="2000" dirty="0"/>
              <a:t>new machines in the cluster may miss </a:t>
            </a:r>
            <a:r>
              <a:rPr lang="en-US" altLang="zh-CN" sz="2000" dirty="0" smtClean="0"/>
              <a:t>supporting libraries </a:t>
            </a:r>
            <a:r>
              <a:rPr lang="en-US" altLang="zh-CN" sz="2000" dirty="0"/>
              <a:t>or the versions of the supporting libraries </a:t>
            </a:r>
            <a:r>
              <a:rPr lang="en-US" altLang="zh-CN" sz="2000" dirty="0" smtClean="0"/>
              <a:t>may be </a:t>
            </a:r>
            <a:r>
              <a:rPr lang="en-US" altLang="zh-CN" sz="2000" dirty="0"/>
              <a:t>outdated. We inject this failure by removing </a:t>
            </a:r>
            <a:r>
              <a:rPr lang="en-US" altLang="zh-CN" sz="2000" dirty="0" smtClean="0"/>
              <a:t>one required </a:t>
            </a:r>
            <a:r>
              <a:rPr lang="en-US" altLang="zh-CN" sz="2000" dirty="0"/>
              <a:t>library of the analysis</a:t>
            </a:r>
            <a:r>
              <a:rPr lang="en-US" altLang="zh-CN" sz="2000" dirty="0" smtClean="0"/>
              <a:t>.</a:t>
            </a:r>
          </a:p>
          <a:p>
            <a:r>
              <a:rPr lang="en-US" altLang="zh-CN" sz="2000" dirty="0"/>
              <a:t>Lack of disk space. Disks often run out of space </a:t>
            </a:r>
            <a:r>
              <a:rPr lang="en-US" altLang="zh-CN" sz="2000" dirty="0" smtClean="0"/>
              <a:t>while a </a:t>
            </a:r>
            <a:r>
              <a:rPr lang="en-US" altLang="zh-CN" sz="2000" dirty="0"/>
              <a:t>BDA App is running on the platform due to the </a:t>
            </a:r>
            <a:r>
              <a:rPr lang="en-US" altLang="zh-CN" sz="2000" dirty="0" smtClean="0"/>
              <a:t>large amount </a:t>
            </a:r>
            <a:r>
              <a:rPr lang="en-US" altLang="zh-CN" sz="2000" dirty="0"/>
              <a:t>of generated intermediate data. We manually </a:t>
            </a:r>
            <a:r>
              <a:rPr lang="en-US" altLang="zh-CN" sz="2000" dirty="0" smtClean="0"/>
              <a:t>fill up </a:t>
            </a:r>
            <a:r>
              <a:rPr lang="en-US" altLang="zh-CN" sz="2000" dirty="0"/>
              <a:t>one of the machine’s disks to inject this failure.</a:t>
            </a:r>
            <a:endParaRPr lang="zh-CN" altLang="en-US" sz="2000" dirty="0"/>
          </a:p>
        </p:txBody>
      </p:sp>
      <p:pic>
        <p:nvPicPr>
          <p:cNvPr id="4" name="图片 3"/>
          <p:cNvPicPr>
            <a:picLocks noChangeAspect="1"/>
          </p:cNvPicPr>
          <p:nvPr/>
        </p:nvPicPr>
        <p:blipFill>
          <a:blip r:embed="rId3"/>
          <a:stretch>
            <a:fillRect/>
          </a:stretch>
        </p:blipFill>
        <p:spPr>
          <a:xfrm>
            <a:off x="2596000" y="5198143"/>
            <a:ext cx="7000000" cy="1114286"/>
          </a:xfrm>
          <a:prstGeom prst="rect">
            <a:avLst/>
          </a:prstGeom>
        </p:spPr>
      </p:pic>
    </p:spTree>
    <p:extLst>
      <p:ext uri="{BB962C8B-B14F-4D97-AF65-F5344CB8AC3E}">
        <p14:creationId xmlns:p14="http://schemas.microsoft.com/office/powerpoint/2010/main" val="257313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Precise and Informative</a:t>
            </a:r>
            <a:endParaRPr lang="zh-CN" altLang="en-US" dirty="0"/>
          </a:p>
        </p:txBody>
      </p:sp>
      <p:sp>
        <p:nvSpPr>
          <p:cNvPr id="3" name="内容占位符 2"/>
          <p:cNvSpPr>
            <a:spLocks noGrp="1"/>
          </p:cNvSpPr>
          <p:nvPr>
            <p:ph idx="1"/>
          </p:nvPr>
        </p:nvSpPr>
        <p:spPr>
          <a:xfrm>
            <a:off x="838200" y="1825625"/>
            <a:ext cx="10515600" cy="4710642"/>
          </a:xfrm>
        </p:spPr>
        <p:txBody>
          <a:bodyPr>
            <a:normAutofit/>
          </a:bodyPr>
          <a:lstStyle/>
          <a:p>
            <a:pPr marL="0" indent="0">
              <a:buNone/>
            </a:pPr>
            <a:r>
              <a:rPr lang="en-US" altLang="zh-CN" sz="2000" dirty="0"/>
              <a:t>However, </a:t>
            </a:r>
            <a:r>
              <a:rPr lang="en-US" altLang="zh-CN" sz="2000" dirty="0" smtClean="0"/>
              <a:t>there are </a:t>
            </a:r>
            <a:r>
              <a:rPr lang="en-US" altLang="zh-CN" sz="2000" dirty="0"/>
              <a:t>cases that deployment failure might not be possible </a:t>
            </a:r>
            <a:r>
              <a:rPr lang="en-US" altLang="zh-CN" sz="2000" dirty="0" smtClean="0"/>
              <a:t>to catch </a:t>
            </a:r>
            <a:r>
              <a:rPr lang="en-US" altLang="zh-CN" sz="2000" dirty="0"/>
              <a:t>by a keyword search. </a:t>
            </a:r>
            <a:endParaRPr lang="en-US" altLang="zh-CN" sz="2000" dirty="0" smtClean="0"/>
          </a:p>
          <a:p>
            <a:pPr marL="0" indent="0">
              <a:buNone/>
            </a:pPr>
            <a:r>
              <a:rPr lang="en-US" altLang="zh-CN" sz="2000" dirty="0" smtClean="0"/>
              <a:t>For </a:t>
            </a:r>
            <a:r>
              <a:rPr lang="en-US" altLang="zh-CN" sz="2000" dirty="0"/>
              <a:t>example, a temporary </a:t>
            </a:r>
            <a:r>
              <a:rPr lang="en-US" altLang="zh-CN" sz="2000" dirty="0" smtClean="0"/>
              <a:t>network congestion </a:t>
            </a:r>
            <a:r>
              <a:rPr lang="en-US" altLang="zh-CN" sz="2000" dirty="0"/>
              <a:t>may cause the pending queue to be very long, </a:t>
            </a:r>
            <a:r>
              <a:rPr lang="en-US" altLang="zh-CN" sz="2000" dirty="0" smtClean="0"/>
              <a:t>but logs </a:t>
            </a:r>
            <a:r>
              <a:rPr lang="en-US" altLang="zh-CN" sz="2000" dirty="0"/>
              <a:t>may record that the pending queue is too long </a:t>
            </a:r>
            <a:r>
              <a:rPr lang="en-US" altLang="zh-CN" sz="2000" dirty="0" smtClean="0"/>
              <a:t>without making </a:t>
            </a:r>
            <a:r>
              <a:rPr lang="en-US" altLang="zh-CN" sz="2000" dirty="0"/>
              <a:t>use of an “error” like string in the log line. </a:t>
            </a:r>
            <a:endParaRPr lang="en-US" altLang="zh-CN" sz="2000" dirty="0" smtClean="0"/>
          </a:p>
          <a:p>
            <a:pPr marL="0" indent="0">
              <a:buNone/>
            </a:pPr>
            <a:r>
              <a:rPr lang="en-US" altLang="zh-CN" sz="2000" dirty="0" smtClean="0"/>
              <a:t>In some cases</a:t>
            </a:r>
            <a:r>
              <a:rPr lang="en-US" altLang="zh-CN" sz="2000" dirty="0"/>
              <a:t>, a node in the cloud may even fail without recording </a:t>
            </a:r>
            <a:r>
              <a:rPr lang="en-US" altLang="zh-CN" sz="2000" dirty="0" smtClean="0"/>
              <a:t>any error message.</a:t>
            </a:r>
          </a:p>
          <a:p>
            <a:pPr marL="0" indent="0">
              <a:buNone/>
            </a:pPr>
            <a:endParaRPr lang="en-US" altLang="zh-CN" sz="2000" dirty="0" smtClean="0"/>
          </a:p>
          <a:p>
            <a:pPr marL="0" indent="0">
              <a:buNone/>
            </a:pPr>
            <a:r>
              <a:rPr lang="en-US" altLang="zh-CN" sz="2000" dirty="0" smtClean="0"/>
              <a:t>Extra </a:t>
            </a:r>
            <a:r>
              <a:rPr lang="en-US" altLang="zh-CN" sz="2000" dirty="0"/>
              <a:t>information (</a:t>
            </a:r>
            <a:r>
              <a:rPr lang="en-US" altLang="zh-CN" sz="2000" dirty="0" smtClean="0"/>
              <a:t>context of </a:t>
            </a:r>
            <a:r>
              <a:rPr lang="en-US" altLang="zh-CN" sz="2000" dirty="0"/>
              <a:t>a log line) that our approach provides for </a:t>
            </a:r>
            <a:r>
              <a:rPr lang="en-US" altLang="zh-CN" sz="2000" dirty="0" smtClean="0"/>
              <a:t>deployment verification.</a:t>
            </a:r>
          </a:p>
          <a:p>
            <a:pPr marL="0" indent="0">
              <a:buNone/>
            </a:pPr>
            <a:r>
              <a:rPr lang="en-US" altLang="zh-CN" sz="2000" dirty="0"/>
              <a:t>The precision of our approach for assisting </a:t>
            </a:r>
            <a:r>
              <a:rPr lang="en-US" altLang="zh-CN" sz="2000" dirty="0" smtClean="0"/>
              <a:t>deployment verification </a:t>
            </a:r>
            <a:r>
              <a:rPr lang="en-US" altLang="zh-CN" sz="2000" dirty="0"/>
              <a:t>of BDA Apps in the cloud is </a:t>
            </a:r>
            <a:r>
              <a:rPr lang="en-US" altLang="zh-CN" sz="2000" dirty="0" smtClean="0"/>
              <a:t>comparable with </a:t>
            </a:r>
            <a:r>
              <a:rPr lang="en-US" altLang="zh-CN" sz="2000" dirty="0"/>
              <a:t>the precision of the traditional </a:t>
            </a:r>
            <a:r>
              <a:rPr lang="en-US" altLang="zh-CN" sz="2000" dirty="0" smtClean="0"/>
              <a:t>approach. However</a:t>
            </a:r>
            <a:r>
              <a:rPr lang="en-US" altLang="zh-CN" sz="2000" dirty="0"/>
              <a:t>, our approach provides additional </a:t>
            </a:r>
            <a:r>
              <a:rPr lang="en-US" altLang="zh-CN" sz="2000" dirty="0" smtClean="0"/>
              <a:t>context information </a:t>
            </a:r>
            <a:r>
              <a:rPr lang="en-US" altLang="zh-CN" sz="2000" dirty="0"/>
              <a:t>(execution sequences) that is </a:t>
            </a:r>
            <a:r>
              <a:rPr lang="en-US" altLang="zh-CN" sz="2000" dirty="0" smtClean="0"/>
              <a:t>essential in </a:t>
            </a:r>
            <a:r>
              <a:rPr lang="en-US" altLang="zh-CN" sz="2000" dirty="0"/>
              <a:t>speeding up the manual investigation of </a:t>
            </a:r>
            <a:r>
              <a:rPr lang="en-US" altLang="zh-CN" sz="2000" dirty="0" smtClean="0"/>
              <a:t>flagged problems.</a:t>
            </a:r>
            <a:endParaRPr lang="zh-CN" altLang="en-US" sz="2000" dirty="0"/>
          </a:p>
        </p:txBody>
      </p:sp>
    </p:spTree>
    <p:extLst>
      <p:ext uri="{BB962C8B-B14F-4D97-AF65-F5344CB8AC3E}">
        <p14:creationId xmlns:p14="http://schemas.microsoft.com/office/powerpoint/2010/main" val="3502178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Limitation</a:t>
            </a:r>
            <a:endParaRPr lang="zh-CN" altLang="en-US" dirty="0"/>
          </a:p>
        </p:txBody>
      </p:sp>
      <p:sp>
        <p:nvSpPr>
          <p:cNvPr id="3" name="内容占位符 2"/>
          <p:cNvSpPr>
            <a:spLocks noGrp="1"/>
          </p:cNvSpPr>
          <p:nvPr>
            <p:ph idx="1"/>
          </p:nvPr>
        </p:nvSpPr>
        <p:spPr/>
        <p:txBody>
          <a:bodyPr>
            <a:normAutofit/>
          </a:bodyPr>
          <a:lstStyle/>
          <a:p>
            <a:r>
              <a:rPr lang="en-US" altLang="zh-CN" sz="2400" dirty="0"/>
              <a:t>Additional case studies are needed </a:t>
            </a:r>
            <a:r>
              <a:rPr lang="en-US" altLang="zh-CN" sz="2400" dirty="0" smtClean="0"/>
              <a:t>to better </a:t>
            </a:r>
            <a:r>
              <a:rPr lang="en-US" altLang="zh-CN" sz="2400" dirty="0"/>
              <a:t>understand the strengths and limitations of our </a:t>
            </a:r>
            <a:r>
              <a:rPr lang="en-US" altLang="zh-CN" sz="2400" dirty="0" smtClean="0"/>
              <a:t>approach</a:t>
            </a:r>
          </a:p>
          <a:p>
            <a:r>
              <a:rPr lang="en-US" altLang="zh-CN" sz="2400" dirty="0"/>
              <a:t>Additional studies on other open source and </a:t>
            </a:r>
            <a:r>
              <a:rPr lang="en-US" altLang="zh-CN" sz="2400" dirty="0" smtClean="0"/>
              <a:t>commercial platforms </a:t>
            </a:r>
            <a:r>
              <a:rPr lang="en-US" altLang="zh-CN" sz="2400" dirty="0"/>
              <a:t>with other types of failures are needed to study </a:t>
            </a:r>
            <a:r>
              <a:rPr lang="en-US" altLang="zh-CN" sz="2400" dirty="0" smtClean="0"/>
              <a:t>the generalizability </a:t>
            </a:r>
            <a:r>
              <a:rPr lang="en-US" altLang="zh-CN" sz="2400" dirty="0"/>
              <a:t>of our approach</a:t>
            </a:r>
            <a:r>
              <a:rPr lang="en-US" altLang="zh-CN" sz="2400" dirty="0" smtClean="0"/>
              <a:t>.</a:t>
            </a:r>
          </a:p>
          <a:p>
            <a:r>
              <a:rPr lang="en-US" altLang="zh-CN" sz="2400" dirty="0" smtClean="0"/>
              <a:t>The execution logs </a:t>
            </a:r>
            <a:r>
              <a:rPr lang="en-US" altLang="zh-CN" sz="2400" dirty="0"/>
              <a:t>may not contain all the information of the </a:t>
            </a:r>
            <a:r>
              <a:rPr lang="en-US" altLang="zh-CN" sz="2400" dirty="0" smtClean="0"/>
              <a:t>runtime </a:t>
            </a:r>
            <a:r>
              <a:rPr lang="en-US" altLang="zh-CN" sz="2400" dirty="0" err="1" smtClean="0"/>
              <a:t>behaviour</a:t>
            </a:r>
            <a:r>
              <a:rPr lang="en-US" altLang="zh-CN" sz="2400" dirty="0"/>
              <a:t>. Other types of dynamic information, such as </a:t>
            </a:r>
            <a:r>
              <a:rPr lang="en-US" altLang="zh-CN" sz="2400" dirty="0" smtClean="0"/>
              <a:t>execution tracing</a:t>
            </a:r>
            <a:r>
              <a:rPr lang="en-US" altLang="zh-CN" sz="2400" dirty="0"/>
              <a:t>, may have more details about the execution of </a:t>
            </a:r>
            <a:r>
              <a:rPr lang="en-US" altLang="zh-CN" sz="2400" dirty="0" smtClean="0"/>
              <a:t>the BDA </a:t>
            </a:r>
            <a:r>
              <a:rPr lang="en-US" altLang="zh-CN" sz="2400" dirty="0"/>
              <a:t>Apps.</a:t>
            </a:r>
            <a:endParaRPr lang="zh-CN" altLang="en-US" sz="2400" dirty="0"/>
          </a:p>
        </p:txBody>
      </p:sp>
    </p:spTree>
    <p:extLst>
      <p:ext uri="{BB962C8B-B14F-4D97-AF65-F5344CB8AC3E}">
        <p14:creationId xmlns:p14="http://schemas.microsoft.com/office/powerpoint/2010/main" val="3438939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5311" y="2419703"/>
            <a:ext cx="10515600" cy="1325563"/>
          </a:xfrm>
        </p:spPr>
        <p:txBody>
          <a:bodyPr/>
          <a:lstStyle/>
          <a:p>
            <a:pPr algn="ctr"/>
            <a:r>
              <a:rPr lang="en-US" altLang="zh-CN" dirty="0" smtClean="0"/>
              <a:t>Thanks</a:t>
            </a:r>
            <a:endParaRPr lang="zh-CN" altLang="en-US" dirty="0"/>
          </a:p>
        </p:txBody>
      </p:sp>
    </p:spTree>
    <p:extLst>
      <p:ext uri="{BB962C8B-B14F-4D97-AF65-F5344CB8AC3E}">
        <p14:creationId xmlns:p14="http://schemas.microsoft.com/office/powerpoint/2010/main" val="2439843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BDA</a:t>
            </a:r>
            <a:endParaRPr lang="zh-CN" altLang="en-US" dirty="0"/>
          </a:p>
        </p:txBody>
      </p:sp>
      <p:sp>
        <p:nvSpPr>
          <p:cNvPr id="3" name="内容占位符 2"/>
          <p:cNvSpPr>
            <a:spLocks noGrp="1"/>
          </p:cNvSpPr>
          <p:nvPr>
            <p:ph idx="1"/>
          </p:nvPr>
        </p:nvSpPr>
        <p:spPr>
          <a:xfrm>
            <a:off x="838200" y="1690688"/>
            <a:ext cx="10515600" cy="4849008"/>
          </a:xfrm>
        </p:spPr>
        <p:txBody>
          <a:bodyPr>
            <a:normAutofit/>
          </a:bodyPr>
          <a:lstStyle/>
          <a:p>
            <a:pPr marL="0" indent="0">
              <a:buNone/>
            </a:pPr>
            <a:r>
              <a:rPr lang="en-US" altLang="zh-CN" sz="2400" dirty="0" smtClean="0"/>
              <a:t>Big Data Analytics Applications (BDA Apps) are a new type of software applications, which analyze big data using massive parallel processing frameworks (e.g., Hadoop</a:t>
            </a:r>
            <a:r>
              <a:rPr lang="en-US" altLang="zh-CN" sz="2400" dirty="0" smtClean="0"/>
              <a:t>).</a:t>
            </a:r>
          </a:p>
          <a:p>
            <a:pPr marL="0" indent="0">
              <a:buNone/>
            </a:pPr>
            <a:endParaRPr lang="en-US" altLang="zh-CN" sz="2400" dirty="0" smtClean="0"/>
          </a:p>
          <a:p>
            <a:pPr marL="0" indent="0">
              <a:buNone/>
            </a:pPr>
            <a:r>
              <a:rPr lang="en-US" altLang="zh-CN" sz="2400" dirty="0" smtClean="0"/>
              <a:t>Developers of such applications typically develop them using a small sample of data in a pseudo-cloud environment. Afterwards, they deploy the applications in a large-scale cloud environment with considerably more processing power and larger input data (reminiscent of the mainframe days</a:t>
            </a:r>
            <a:r>
              <a:rPr lang="en-US" altLang="zh-CN" sz="2400" dirty="0" smtClean="0"/>
              <a:t>).</a:t>
            </a:r>
            <a:endParaRPr lang="en-US" altLang="zh-CN" sz="2400" dirty="0" smtClean="0"/>
          </a:p>
        </p:txBody>
      </p:sp>
    </p:spTree>
    <p:extLst>
      <p:ext uri="{BB962C8B-B14F-4D97-AF65-F5344CB8AC3E}">
        <p14:creationId xmlns:p14="http://schemas.microsoft.com/office/powerpoint/2010/main" val="1942778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BDA</a:t>
            </a:r>
            <a:endParaRPr lang="zh-CN" altLang="en-US" dirty="0"/>
          </a:p>
        </p:txBody>
      </p:sp>
      <p:sp>
        <p:nvSpPr>
          <p:cNvPr id="3" name="内容占位符 2"/>
          <p:cNvSpPr>
            <a:spLocks noGrp="1"/>
          </p:cNvSpPr>
          <p:nvPr>
            <p:ph idx="1"/>
          </p:nvPr>
        </p:nvSpPr>
        <p:spPr>
          <a:xfrm>
            <a:off x="838200" y="1690688"/>
            <a:ext cx="10515600" cy="3592512"/>
          </a:xfrm>
        </p:spPr>
        <p:txBody>
          <a:bodyPr>
            <a:normAutofit/>
          </a:bodyPr>
          <a:lstStyle/>
          <a:p>
            <a:pPr marL="0" indent="0">
              <a:buNone/>
            </a:pPr>
            <a:r>
              <a:rPr lang="en-US" altLang="zh-CN" sz="2400" dirty="0" smtClean="0"/>
              <a:t>Deployment steps:</a:t>
            </a:r>
          </a:p>
          <a:p>
            <a:pPr marL="0" indent="0">
              <a:buNone/>
            </a:pPr>
            <a:endParaRPr lang="en-US" altLang="zh-CN" sz="2400" dirty="0" smtClean="0"/>
          </a:p>
          <a:p>
            <a:pPr marL="0" indent="0">
              <a:buNone/>
            </a:pPr>
            <a:r>
              <a:rPr lang="en-US" altLang="zh-CN" sz="2400" dirty="0" smtClean="0"/>
              <a:t>1. </a:t>
            </a:r>
            <a:r>
              <a:rPr lang="en-US" altLang="zh-CN" sz="2400" dirty="0" smtClean="0"/>
              <a:t>Developers </a:t>
            </a:r>
            <a:r>
              <a:rPr lang="en-US" altLang="zh-CN" sz="2400" dirty="0" smtClean="0"/>
              <a:t>implement and test the BDA App in a small or pseudo cloud (using virtual or physical machines) environment using a small data sample</a:t>
            </a:r>
          </a:p>
          <a:p>
            <a:pPr marL="0" indent="0">
              <a:buNone/>
            </a:pPr>
            <a:r>
              <a:rPr lang="en-US" altLang="zh-CN" sz="2400" dirty="0" smtClean="0"/>
              <a:t>2. Developers </a:t>
            </a:r>
            <a:r>
              <a:rPr lang="en-US" altLang="zh-CN" sz="2400" dirty="0" smtClean="0"/>
              <a:t>deploy the application on a larger cloud with a considerably larger data set and processing power to test the application in a real-life </a:t>
            </a:r>
            <a:r>
              <a:rPr lang="en-US" altLang="zh-CN" sz="2400" dirty="0" smtClean="0"/>
              <a:t>setting</a:t>
            </a:r>
          </a:p>
          <a:p>
            <a:pPr marL="0" indent="0">
              <a:buNone/>
            </a:pPr>
            <a:r>
              <a:rPr lang="en-US" altLang="zh-CN" sz="2400" dirty="0" smtClean="0"/>
              <a:t>3. </a:t>
            </a:r>
            <a:r>
              <a:rPr lang="en-US" altLang="zh-CN" sz="2400" dirty="0" smtClean="0"/>
              <a:t>Developers </a:t>
            </a:r>
            <a:r>
              <a:rPr lang="en-US" altLang="zh-CN" sz="2400" dirty="0" smtClean="0"/>
              <a:t>verify the </a:t>
            </a:r>
            <a:r>
              <a:rPr lang="en-US" altLang="zh-CN" sz="2400" dirty="0"/>
              <a:t>execution of the application to make sure all data </a:t>
            </a:r>
            <a:r>
              <a:rPr lang="en-US" altLang="zh-CN" sz="2400" dirty="0" smtClean="0"/>
              <a:t>are processed </a:t>
            </a:r>
            <a:r>
              <a:rPr lang="en-US" altLang="zh-CN" sz="2400" dirty="0"/>
              <a:t>and all jobs are successful.</a:t>
            </a:r>
            <a:endParaRPr lang="zh-CN" altLang="en-US" sz="2400" dirty="0"/>
          </a:p>
        </p:txBody>
      </p:sp>
    </p:spTree>
    <p:extLst>
      <p:ext uri="{BB962C8B-B14F-4D97-AF65-F5344CB8AC3E}">
        <p14:creationId xmlns:p14="http://schemas.microsoft.com/office/powerpoint/2010/main" val="3396892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a:t>
            </a:r>
            <a:r>
              <a:rPr lang="en-US" altLang="zh-CN" dirty="0" smtClean="0"/>
              <a:t>he runtime analysis and debugging</a:t>
            </a:r>
            <a:endParaRPr lang="zh-CN" altLang="en-US" dirty="0"/>
          </a:p>
        </p:txBody>
      </p:sp>
      <p:sp>
        <p:nvSpPr>
          <p:cNvPr id="3" name="内容占位符 2"/>
          <p:cNvSpPr>
            <a:spLocks noGrp="1"/>
          </p:cNvSpPr>
          <p:nvPr>
            <p:ph idx="1"/>
          </p:nvPr>
        </p:nvSpPr>
        <p:spPr/>
        <p:txBody>
          <a:bodyPr>
            <a:normAutofit fontScale="92500" lnSpcReduction="10000"/>
          </a:bodyPr>
          <a:lstStyle/>
          <a:p>
            <a:pPr marL="0" indent="0">
              <a:buNone/>
            </a:pPr>
            <a:r>
              <a:rPr lang="en-US" altLang="zh-CN" dirty="0" smtClean="0"/>
              <a:t>Traditional</a:t>
            </a:r>
            <a:r>
              <a:rPr lang="en-US" altLang="zh-CN" dirty="0"/>
              <a:t>: </a:t>
            </a:r>
            <a:r>
              <a:rPr lang="en-US" altLang="zh-CN" dirty="0" smtClean="0"/>
              <a:t>ineffective</a:t>
            </a:r>
            <a:r>
              <a:rPr lang="en-US" altLang="zh-CN" dirty="0"/>
              <a:t>,</a:t>
            </a:r>
            <a:r>
              <a:rPr lang="zh-CN" altLang="en-US" dirty="0" smtClean="0"/>
              <a:t> </a:t>
            </a:r>
            <a:r>
              <a:rPr lang="en-US" altLang="zh-CN" dirty="0"/>
              <a:t>false positive</a:t>
            </a:r>
            <a:endParaRPr lang="en-US" altLang="zh-CN" dirty="0" smtClean="0"/>
          </a:p>
          <a:p>
            <a:pPr marL="0" indent="0">
              <a:buNone/>
            </a:pPr>
            <a:r>
              <a:rPr lang="en-US" altLang="zh-CN" dirty="0"/>
              <a:t>The traditional </a:t>
            </a:r>
            <a:r>
              <a:rPr lang="en-US" altLang="zh-CN" dirty="0" smtClean="0"/>
              <a:t>approach for </a:t>
            </a:r>
            <a:r>
              <a:rPr lang="en-US" altLang="zh-CN" dirty="0"/>
              <a:t>deployment verification is to simply search for </a:t>
            </a:r>
            <a:r>
              <a:rPr lang="en-US" altLang="zh-CN" dirty="0" smtClean="0"/>
              <a:t>known error </a:t>
            </a:r>
            <a:r>
              <a:rPr lang="en-US" altLang="zh-CN" dirty="0"/>
              <a:t>keywords related to unusual </a:t>
            </a:r>
            <a:r>
              <a:rPr lang="en-US" altLang="zh-CN" dirty="0" smtClean="0"/>
              <a:t>executions</a:t>
            </a:r>
            <a:endParaRPr lang="en-US" altLang="zh-CN" dirty="0"/>
          </a:p>
          <a:p>
            <a:pPr marL="0" indent="0">
              <a:buNone/>
            </a:pPr>
            <a:endParaRPr lang="en-US" altLang="zh-CN" dirty="0" smtClean="0"/>
          </a:p>
          <a:p>
            <a:pPr marL="0" indent="0">
              <a:buNone/>
            </a:pPr>
            <a:r>
              <a:rPr lang="en-US" altLang="zh-CN" dirty="0" smtClean="0"/>
              <a:t>New: </a:t>
            </a:r>
          </a:p>
          <a:p>
            <a:pPr marL="514350" indent="-514350">
              <a:buAutoNum type="arabicPeriod"/>
            </a:pPr>
            <a:r>
              <a:rPr lang="en-US" altLang="zh-CN" dirty="0" smtClean="0"/>
              <a:t>Abstract the execution logs from both the small and large scale cloud.</a:t>
            </a:r>
          </a:p>
          <a:p>
            <a:pPr marL="514350" indent="-514350">
              <a:buAutoNum type="arabicPeriod"/>
            </a:pPr>
            <a:r>
              <a:rPr lang="en-US" altLang="zh-CN" dirty="0" smtClean="0"/>
              <a:t>Groups the related abstracted log lines into execution sequences for both.</a:t>
            </a:r>
          </a:p>
          <a:p>
            <a:pPr marL="514350" indent="-514350">
              <a:buAutoNum type="arabicPeriod"/>
            </a:pPr>
            <a:r>
              <a:rPr lang="en-US" altLang="zh-CN" dirty="0"/>
              <a:t>examines and reports the </a:t>
            </a:r>
            <a:r>
              <a:rPr lang="en-US" altLang="zh-CN" dirty="0" smtClean="0"/>
              <a:t>differences between </a:t>
            </a:r>
            <a:r>
              <a:rPr lang="en-US" altLang="zh-CN" dirty="0"/>
              <a:t>the two sets of execution sequences</a:t>
            </a:r>
            <a:endParaRPr lang="en-US" altLang="zh-CN" dirty="0" smtClean="0"/>
          </a:p>
        </p:txBody>
      </p:sp>
    </p:spTree>
    <p:extLst>
      <p:ext uri="{BB962C8B-B14F-4D97-AF65-F5344CB8AC3E}">
        <p14:creationId xmlns:p14="http://schemas.microsoft.com/office/powerpoint/2010/main" val="969646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prototype tool on Hadoop BDA Apps</a:t>
            </a:r>
            <a:endParaRPr lang="zh-CN" altLang="en-US" dirty="0"/>
          </a:p>
        </p:txBody>
      </p:sp>
      <p:sp>
        <p:nvSpPr>
          <p:cNvPr id="3" name="内容占位符 2"/>
          <p:cNvSpPr>
            <a:spLocks noGrp="1"/>
          </p:cNvSpPr>
          <p:nvPr>
            <p:ph idx="1"/>
          </p:nvPr>
        </p:nvSpPr>
        <p:spPr>
          <a:xfrm>
            <a:off x="838200" y="1599037"/>
            <a:ext cx="10515600" cy="4248607"/>
          </a:xfrm>
        </p:spPr>
        <p:txBody>
          <a:bodyPr>
            <a:noAutofit/>
          </a:bodyPr>
          <a:lstStyle/>
          <a:p>
            <a:pPr marL="0" indent="0">
              <a:buNone/>
            </a:pPr>
            <a:r>
              <a:rPr lang="en-US" altLang="zh-CN" sz="2400" dirty="0"/>
              <a:t>Components of </a:t>
            </a:r>
            <a:r>
              <a:rPr lang="en-US" altLang="zh-CN" sz="2400" dirty="0" smtClean="0"/>
              <a:t>Hadoop: Job</a:t>
            </a:r>
            <a:r>
              <a:rPr lang="en-US" altLang="zh-CN" sz="2400" dirty="0"/>
              <a:t>, Task, </a:t>
            </a:r>
            <a:r>
              <a:rPr lang="en-US" altLang="zh-CN" sz="2400" dirty="0" smtClean="0"/>
              <a:t>Attempt</a:t>
            </a:r>
          </a:p>
          <a:p>
            <a:pPr marL="0" indent="0">
              <a:buNone/>
            </a:pPr>
            <a:endParaRPr lang="en-US" altLang="zh-CN" sz="2400" dirty="0"/>
          </a:p>
          <a:p>
            <a:pPr marL="0" indent="0">
              <a:buNone/>
            </a:pPr>
            <a:r>
              <a:rPr lang="en-US" altLang="zh-CN" sz="2400" dirty="0"/>
              <a:t>Job: A Hadoop program consists of one or multiple </a:t>
            </a:r>
            <a:r>
              <a:rPr lang="en-US" altLang="zh-CN" sz="2400" dirty="0" err="1"/>
              <a:t>MapReduce</a:t>
            </a:r>
            <a:r>
              <a:rPr lang="en-US" altLang="zh-CN" sz="2400" dirty="0"/>
              <a:t> steps running as a pipeline. Each </a:t>
            </a:r>
            <a:r>
              <a:rPr lang="en-US" altLang="zh-CN" sz="2400" dirty="0" err="1"/>
              <a:t>MapReduce</a:t>
            </a:r>
            <a:r>
              <a:rPr lang="en-US" altLang="zh-CN" sz="2400" dirty="0"/>
              <a:t> step is a Job in Hadoop.</a:t>
            </a:r>
          </a:p>
          <a:p>
            <a:pPr marL="0" indent="0">
              <a:buNone/>
            </a:pPr>
            <a:r>
              <a:rPr lang="en-US" altLang="zh-CN" sz="2400" dirty="0"/>
              <a:t>Task: The execution of a Job is divided into multiple Tasks based on the </a:t>
            </a:r>
            <a:r>
              <a:rPr lang="en-US" altLang="zh-CN" sz="2400" dirty="0" err="1"/>
              <a:t>MapReduce</a:t>
            </a:r>
            <a:r>
              <a:rPr lang="en-US" altLang="zh-CN" sz="2400" dirty="0"/>
              <a:t> programming model. Therefore, a Task can be either a Map Task that corresponds to the Map in the </a:t>
            </a:r>
            <a:r>
              <a:rPr lang="en-US" altLang="zh-CN" sz="2400" dirty="0" err="1"/>
              <a:t>MapReduce</a:t>
            </a:r>
            <a:r>
              <a:rPr lang="en-US" altLang="zh-CN" sz="2400" dirty="0"/>
              <a:t> programming model, or a Reduce Task.</a:t>
            </a:r>
          </a:p>
          <a:p>
            <a:pPr marL="0" indent="0">
              <a:buNone/>
            </a:pPr>
            <a:r>
              <a:rPr lang="en-US" altLang="zh-CN" sz="2400" dirty="0"/>
              <a:t>Attempt: To support fault tolerance, the Hadoop platform allows each Task to have multiple trials of execution. Each execution is an Attempt.</a:t>
            </a:r>
          </a:p>
          <a:p>
            <a:pPr marL="0" indent="0">
              <a:buNone/>
            </a:pPr>
            <a:endParaRPr lang="en-US" altLang="zh-CN" sz="2400" dirty="0" smtClean="0"/>
          </a:p>
        </p:txBody>
      </p:sp>
    </p:spTree>
    <p:extLst>
      <p:ext uri="{BB962C8B-B14F-4D97-AF65-F5344CB8AC3E}">
        <p14:creationId xmlns:p14="http://schemas.microsoft.com/office/powerpoint/2010/main" val="3733922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prototype tool on Hadoop BDA Apps</a:t>
            </a:r>
            <a:endParaRPr lang="zh-CN" altLang="en-US" dirty="0"/>
          </a:p>
        </p:txBody>
      </p:sp>
      <p:pic>
        <p:nvPicPr>
          <p:cNvPr id="4" name="图片 3"/>
          <p:cNvPicPr>
            <a:picLocks noChangeAspect="1"/>
          </p:cNvPicPr>
          <p:nvPr/>
        </p:nvPicPr>
        <p:blipFill>
          <a:blip r:embed="rId3"/>
          <a:stretch>
            <a:fillRect/>
          </a:stretch>
        </p:blipFill>
        <p:spPr>
          <a:xfrm>
            <a:off x="2078041" y="1690688"/>
            <a:ext cx="7542857" cy="2761905"/>
          </a:xfrm>
          <a:prstGeom prst="rect">
            <a:avLst/>
          </a:prstGeom>
        </p:spPr>
      </p:pic>
      <p:sp>
        <p:nvSpPr>
          <p:cNvPr id="5" name="文本框 4"/>
          <p:cNvSpPr txBox="1"/>
          <p:nvPr/>
        </p:nvSpPr>
        <p:spPr>
          <a:xfrm>
            <a:off x="968186" y="4547050"/>
            <a:ext cx="9762565" cy="1107996"/>
          </a:xfrm>
          <a:prstGeom prst="rect">
            <a:avLst/>
          </a:prstGeom>
          <a:noFill/>
        </p:spPr>
        <p:txBody>
          <a:bodyPr wrap="square" rtlCol="0">
            <a:spAutoFit/>
          </a:bodyPr>
          <a:lstStyle/>
          <a:p>
            <a:r>
              <a:rPr lang="en-US" altLang="zh-CN" sz="2400" dirty="0"/>
              <a:t>Execution Sequence </a:t>
            </a:r>
            <a:r>
              <a:rPr lang="en-US" altLang="zh-CN" sz="2400" dirty="0" smtClean="0"/>
              <a:t>Recovery: </a:t>
            </a:r>
          </a:p>
          <a:p>
            <a:r>
              <a:rPr lang="en-US" altLang="zh-CN" sz="2400" dirty="0" smtClean="0"/>
              <a:t>Log Abstraction, Log Linking, Simplifying </a:t>
            </a:r>
            <a:r>
              <a:rPr lang="en-US" altLang="zh-CN" sz="2400" dirty="0"/>
              <a:t>Sequences</a:t>
            </a:r>
          </a:p>
          <a:p>
            <a:endParaRPr lang="zh-CN" altLang="en-US" sz="1600" dirty="0"/>
          </a:p>
        </p:txBody>
      </p:sp>
    </p:spTree>
    <p:extLst>
      <p:ext uri="{BB962C8B-B14F-4D97-AF65-F5344CB8AC3E}">
        <p14:creationId xmlns:p14="http://schemas.microsoft.com/office/powerpoint/2010/main" val="1888546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Execution Sequence Recovery: </a:t>
            </a:r>
            <a:endParaRPr lang="zh-CN" altLang="en-US" dirty="0"/>
          </a:p>
        </p:txBody>
      </p:sp>
      <p:pic>
        <p:nvPicPr>
          <p:cNvPr id="4" name="图片 3"/>
          <p:cNvPicPr>
            <a:picLocks noChangeAspect="1"/>
          </p:cNvPicPr>
          <p:nvPr/>
        </p:nvPicPr>
        <p:blipFill>
          <a:blip r:embed="rId3"/>
          <a:stretch>
            <a:fillRect/>
          </a:stretch>
        </p:blipFill>
        <p:spPr>
          <a:xfrm>
            <a:off x="2534095" y="1814444"/>
            <a:ext cx="7123809" cy="3390476"/>
          </a:xfrm>
          <a:prstGeom prst="rect">
            <a:avLst/>
          </a:prstGeom>
        </p:spPr>
      </p:pic>
    </p:spTree>
    <p:extLst>
      <p:ext uri="{BB962C8B-B14F-4D97-AF65-F5344CB8AC3E}">
        <p14:creationId xmlns:p14="http://schemas.microsoft.com/office/powerpoint/2010/main" val="1094760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Case Study</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sz="2400" dirty="0"/>
              <a:t>Cases: </a:t>
            </a:r>
            <a:endParaRPr lang="en-US" altLang="zh-CN" sz="2400" dirty="0" smtClean="0"/>
          </a:p>
          <a:p>
            <a:pPr marL="0" indent="0">
              <a:buNone/>
            </a:pPr>
            <a:r>
              <a:rPr lang="en-US" altLang="zh-CN" sz="2400" dirty="0" err="1" smtClean="0"/>
              <a:t>WordCount</a:t>
            </a:r>
            <a:r>
              <a:rPr lang="en-US" altLang="zh-CN" sz="2400" dirty="0" smtClean="0"/>
              <a:t>: </a:t>
            </a:r>
            <a:r>
              <a:rPr lang="en-US" altLang="zh-CN" sz="2400" dirty="0" smtClean="0"/>
              <a:t>released with </a:t>
            </a:r>
            <a:r>
              <a:rPr lang="en-US" altLang="zh-CN" sz="2400" dirty="0"/>
              <a:t>Hadoop as one of the examples of </a:t>
            </a:r>
            <a:r>
              <a:rPr lang="en-US" altLang="zh-CN" sz="2400" dirty="0" err="1" smtClean="0"/>
              <a:t>MapReduce</a:t>
            </a:r>
            <a:r>
              <a:rPr lang="en-US" altLang="zh-CN" sz="2400" dirty="0"/>
              <a:t> </a:t>
            </a:r>
            <a:r>
              <a:rPr lang="en-US" altLang="zh-CN" sz="2400" dirty="0" smtClean="0"/>
              <a:t>programming</a:t>
            </a:r>
            <a:r>
              <a:rPr lang="en-US" altLang="zh-CN" sz="2400" dirty="0"/>
              <a:t>. The </a:t>
            </a:r>
            <a:r>
              <a:rPr lang="en-US" altLang="zh-CN" sz="2400" dirty="0" err="1"/>
              <a:t>WordCount</a:t>
            </a:r>
            <a:r>
              <a:rPr lang="en-US" altLang="zh-CN" sz="2400" dirty="0"/>
              <a:t> application analyzes </a:t>
            </a:r>
            <a:r>
              <a:rPr lang="en-US" altLang="zh-CN" sz="2400" dirty="0" smtClean="0"/>
              <a:t>the input </a:t>
            </a:r>
            <a:r>
              <a:rPr lang="en-US" altLang="zh-CN" sz="2400" dirty="0"/>
              <a:t>files and counts the number of occurrences of </a:t>
            </a:r>
            <a:r>
              <a:rPr lang="en-US" altLang="zh-CN" sz="2400" dirty="0" smtClean="0"/>
              <a:t>each word </a:t>
            </a:r>
            <a:r>
              <a:rPr lang="en-US" altLang="zh-CN" sz="2400" dirty="0"/>
              <a:t>in the input files.</a:t>
            </a:r>
            <a:endParaRPr lang="en-US" altLang="zh-CN" sz="2400" dirty="0" smtClean="0"/>
          </a:p>
          <a:p>
            <a:pPr marL="0" indent="0">
              <a:buNone/>
            </a:pPr>
            <a:r>
              <a:rPr lang="en-US" altLang="zh-CN" sz="2400" dirty="0"/>
              <a:t>PageRank: PageRank is a program used by the Google Internet search engine for rating Web pages. </a:t>
            </a:r>
            <a:r>
              <a:rPr lang="en-US" altLang="zh-CN" sz="2400" dirty="0" smtClean="0"/>
              <a:t>Two </a:t>
            </a:r>
            <a:r>
              <a:rPr lang="en-US" altLang="zh-CN" sz="2400" dirty="0"/>
              <a:t>social-network datasets from the Stanford Large </a:t>
            </a:r>
            <a:r>
              <a:rPr lang="en-US" altLang="zh-CN" sz="2400" dirty="0" smtClean="0"/>
              <a:t>Network Dataset Collection.</a:t>
            </a:r>
            <a:endParaRPr lang="en-US" altLang="zh-CN" sz="2400" dirty="0"/>
          </a:p>
          <a:p>
            <a:pPr marL="0" indent="0">
              <a:buNone/>
            </a:pPr>
            <a:r>
              <a:rPr lang="en-US" altLang="zh-CN" sz="2400" dirty="0" smtClean="0"/>
              <a:t>JACK</a:t>
            </a:r>
            <a:r>
              <a:rPr lang="en-US" altLang="zh-CN" sz="2400" dirty="0"/>
              <a:t>: JACK is an industrial application that uses </a:t>
            </a:r>
            <a:r>
              <a:rPr lang="en-US" altLang="zh-CN" sz="2400" dirty="0" smtClean="0"/>
              <a:t>data mining </a:t>
            </a:r>
            <a:r>
              <a:rPr lang="en-US" altLang="zh-CN" sz="2400" dirty="0"/>
              <a:t>techniques to identify problems in load </a:t>
            </a:r>
            <a:r>
              <a:rPr lang="en-US" altLang="zh-CN" sz="2400" dirty="0" smtClean="0"/>
              <a:t>tests. This </a:t>
            </a:r>
            <a:r>
              <a:rPr lang="en-US" altLang="zh-CN" sz="2400" dirty="0"/>
              <a:t>tool is used in practice on a daily basis.</a:t>
            </a:r>
            <a:endParaRPr lang="zh-CN" altLang="en-US" sz="2400" dirty="0"/>
          </a:p>
        </p:txBody>
      </p:sp>
    </p:spTree>
    <p:extLst>
      <p:ext uri="{BB962C8B-B14F-4D97-AF65-F5344CB8AC3E}">
        <p14:creationId xmlns:p14="http://schemas.microsoft.com/office/powerpoint/2010/main" val="1587207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Verifying the Deployment: </a:t>
            </a:r>
          </a:p>
        </p:txBody>
      </p:sp>
      <p:sp>
        <p:nvSpPr>
          <p:cNvPr id="3" name="内容占位符 2"/>
          <p:cNvSpPr>
            <a:spLocks noGrp="1"/>
          </p:cNvSpPr>
          <p:nvPr>
            <p:ph idx="1"/>
          </p:nvPr>
        </p:nvSpPr>
        <p:spPr>
          <a:xfrm>
            <a:off x="838200" y="1288473"/>
            <a:ext cx="10515600" cy="5403272"/>
          </a:xfrm>
        </p:spPr>
        <p:txBody>
          <a:bodyPr>
            <a:noAutofit/>
          </a:bodyPr>
          <a:lstStyle/>
          <a:p>
            <a:pPr marL="0" indent="0">
              <a:buNone/>
            </a:pPr>
            <a:endParaRPr lang="en-US" altLang="zh-CN" sz="2400" dirty="0" smtClean="0"/>
          </a:p>
          <a:p>
            <a:pPr marL="0" indent="0">
              <a:buNone/>
            </a:pPr>
            <a:r>
              <a:rPr lang="en-US" altLang="zh-CN" sz="2400" dirty="0" smtClean="0"/>
              <a:t>Due </a:t>
            </a:r>
            <a:r>
              <a:rPr lang="en-US" altLang="zh-CN" sz="2400" dirty="0"/>
              <a:t>to the decision by underlying platform (e.g. algorithms that Hadoop uses for assigning tasks to machines), a problematic event might be caused by some other reasons than an actual deployment failure</a:t>
            </a:r>
            <a:r>
              <a:rPr lang="en-US" altLang="zh-CN" sz="2400" dirty="0" smtClean="0"/>
              <a:t>.</a:t>
            </a:r>
          </a:p>
          <a:p>
            <a:pPr marL="0" indent="0">
              <a:buNone/>
            </a:pPr>
            <a:endParaRPr lang="en-US" altLang="zh-CN" sz="2400" dirty="0" smtClean="0"/>
          </a:p>
          <a:p>
            <a:pPr marL="0" indent="0">
              <a:buNone/>
            </a:pPr>
            <a:r>
              <a:rPr lang="en-US" altLang="zh-CN" sz="2400" dirty="0" smtClean="0"/>
              <a:t>Task </a:t>
            </a:r>
            <a:r>
              <a:rPr lang="en-US" altLang="zh-CN" sz="2400" dirty="0"/>
              <a:t>exceptions: </a:t>
            </a:r>
            <a:endParaRPr lang="en-US" altLang="zh-CN" sz="2400" dirty="0" smtClean="0"/>
          </a:p>
          <a:p>
            <a:pPr marL="0" indent="0">
              <a:buNone/>
            </a:pPr>
            <a:r>
              <a:rPr lang="en-US" altLang="zh-CN" sz="2400" dirty="0" smtClean="0"/>
              <a:t>When </a:t>
            </a:r>
            <a:r>
              <a:rPr lang="en-US" altLang="zh-CN" sz="2400" dirty="0"/>
              <a:t>there is an exception during the execution of a Hadoop task, the task will be killed and restarted on another cloud node</a:t>
            </a:r>
            <a:r>
              <a:rPr lang="en-US" altLang="zh-CN" sz="2400" dirty="0" smtClean="0"/>
              <a:t>.</a:t>
            </a:r>
            <a:endParaRPr lang="en-US" altLang="zh-CN" sz="2400" dirty="0"/>
          </a:p>
          <a:p>
            <a:endParaRPr lang="zh-CN" altLang="en-US" sz="2400" dirty="0"/>
          </a:p>
        </p:txBody>
      </p:sp>
    </p:spTree>
    <p:extLst>
      <p:ext uri="{BB962C8B-B14F-4D97-AF65-F5344CB8AC3E}">
        <p14:creationId xmlns:p14="http://schemas.microsoft.com/office/powerpoint/2010/main" val="187901851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TotalTime>
  <Words>1726</Words>
  <Application>Microsoft Office PowerPoint</Application>
  <PresentationFormat>宽屏</PresentationFormat>
  <Paragraphs>120</Paragraphs>
  <Slides>15</Slides>
  <Notes>15</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15</vt:i4>
      </vt:variant>
    </vt:vector>
  </HeadingPairs>
  <TitlesOfParts>
    <vt:vector size="19" baseType="lpstr">
      <vt:lpstr>等线</vt:lpstr>
      <vt:lpstr>等线 Light</vt:lpstr>
      <vt:lpstr>Arial</vt:lpstr>
      <vt:lpstr>Office 主题​​</vt:lpstr>
      <vt:lpstr>Assisting Developers of Big Data Analytics Applications When Deploying on Hadoop Clouds    Weiyi Shang, Zhen Ming Jiang, Hadi Hemmati, Bram Adams, Ahmed E. Hassan, Patrick Martin:  ICSE 2013: 402-411</vt:lpstr>
      <vt:lpstr>BDA</vt:lpstr>
      <vt:lpstr>BDA</vt:lpstr>
      <vt:lpstr>The runtime analysis and debugging</vt:lpstr>
      <vt:lpstr>The prototype tool on Hadoop BDA Apps</vt:lpstr>
      <vt:lpstr>The prototype tool on Hadoop BDA Apps</vt:lpstr>
      <vt:lpstr>Execution Sequence Recovery: </vt:lpstr>
      <vt:lpstr>Case Study</vt:lpstr>
      <vt:lpstr>Verifying the Deployment: </vt:lpstr>
      <vt:lpstr>Verifying the Deployment: </vt:lpstr>
      <vt:lpstr>Case Study</vt:lpstr>
      <vt:lpstr>Precise and Informative</vt:lpstr>
      <vt:lpstr>Precise and Informative</vt:lpstr>
      <vt:lpstr>Limitation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Assisting Developers of Big Data Analytics Applications When Deploying on Hadoop Clouds    Weiyi Shang, Zhen Ming Jiang, Hadi Hemmati, Bram Adams, Ahmed E. Hassan, Patrick Martin: ICSE 2013: 402-411</dc:title>
  <dc:creator>wen jin</dc:creator>
  <cp:lastModifiedBy>wen jin</cp:lastModifiedBy>
  <cp:revision>77</cp:revision>
  <dcterms:created xsi:type="dcterms:W3CDTF">2018-12-08T02:50:23Z</dcterms:created>
  <dcterms:modified xsi:type="dcterms:W3CDTF">2018-12-15T07:42:50Z</dcterms:modified>
</cp:coreProperties>
</file>