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1" r:id="rId2"/>
    <p:sldId id="357" r:id="rId3"/>
    <p:sldId id="271" r:id="rId4"/>
    <p:sldId id="328" r:id="rId5"/>
    <p:sldId id="358" r:id="rId6"/>
    <p:sldId id="359" r:id="rId7"/>
    <p:sldId id="360" r:id="rId8"/>
    <p:sldId id="329" r:id="rId9"/>
    <p:sldId id="361" r:id="rId10"/>
    <p:sldId id="362" r:id="rId11"/>
    <p:sldId id="331" r:id="rId12"/>
    <p:sldId id="365" r:id="rId13"/>
    <p:sldId id="303" r:id="rId14"/>
    <p:sldId id="364" r:id="rId15"/>
    <p:sldId id="366" r:id="rId16"/>
    <p:sldId id="367" r:id="rId17"/>
    <p:sldId id="304" r:id="rId18"/>
    <p:sldId id="3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35"/>
    <a:srgbClr val="FF5600"/>
    <a:srgbClr val="7E3A66"/>
    <a:srgbClr val="0171C5"/>
    <a:srgbClr val="7991CE"/>
    <a:srgbClr val="3F6AB7"/>
    <a:srgbClr val="335899"/>
    <a:srgbClr val="004F8A"/>
    <a:srgbClr val="B3BEDF"/>
    <a:srgbClr val="7E6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59" autoAdjust="0"/>
  </p:normalViewPr>
  <p:slideViewPr>
    <p:cSldViewPr snapToGrid="0" showGuides="1">
      <p:cViewPr varScale="1">
        <p:scale>
          <a:sx n="48" d="100"/>
          <a:sy n="48" d="100"/>
        </p:scale>
        <p:origin x="1364" y="2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5216-DA91-4BF9-9B2F-C12DA8FC2E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D532-8DD0-4EA2-8A01-4E78B9DB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医学图像工作，</a:t>
            </a:r>
            <a:r>
              <a:rPr lang="en-US" altLang="zh-CN" dirty="0"/>
              <a:t>MICCAI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网络结构本身平凡，</a:t>
            </a:r>
            <a:r>
              <a:rPr lang="en-US" altLang="zh-CN" dirty="0"/>
              <a:t>Idea</a:t>
            </a:r>
            <a:r>
              <a:rPr lang="zh-CN" altLang="en-US" dirty="0"/>
              <a:t>契合，（</a:t>
            </a:r>
            <a:r>
              <a:rPr lang="en-US" altLang="zh-CN" dirty="0"/>
              <a:t>Low-level vision, </a:t>
            </a:r>
            <a:r>
              <a:rPr lang="en-US" altLang="zh-CN" dirty="0" err="1"/>
              <a:t>Taskonomy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数量少，质量低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标注成本高（亲自标食管癌病理数据经验，</a:t>
            </a:r>
            <a:r>
              <a:rPr kumimoji="1" lang="en-US" altLang="zh-CN" dirty="0"/>
              <a:t>2k*3k </a:t>
            </a:r>
            <a:r>
              <a:rPr kumimoji="1" lang="zh-CN" altLang="en-US" dirty="0"/>
              <a:t>专业医学生需要一周）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对</a:t>
            </a:r>
            <a:r>
              <a:rPr kumimoji="1" lang="en-US" altLang="zh-CN" dirty="0"/>
              <a:t>Whole slide image</a:t>
            </a:r>
            <a:r>
              <a:rPr kumimoji="1" lang="zh-CN" altLang="en-US" dirty="0"/>
              <a:t>利用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的处理方式，在全分辨率下降采样的信息损失，多尺度信息融合（</a:t>
            </a:r>
            <a:r>
              <a:rPr kumimoji="1" lang="en-US" altLang="zh-CN" dirty="0"/>
              <a:t>encoder-decoder, </a:t>
            </a:r>
            <a:r>
              <a:rPr kumimoji="1" lang="zh-CN" altLang="en-US" dirty="0"/>
              <a:t>金字塔，</a:t>
            </a:r>
            <a:r>
              <a:rPr kumimoji="1" lang="en-US" altLang="zh-CN" dirty="0"/>
              <a:t>Dilated Conv,  </a:t>
            </a:r>
            <a:r>
              <a:rPr kumimoji="1" lang="zh-CN" altLang="en-US" dirty="0"/>
              <a:t>级联或并联模块（</a:t>
            </a:r>
            <a:r>
              <a:rPr kumimoji="1" lang="en-US" altLang="zh-CN" dirty="0"/>
              <a:t>ASPP</a:t>
            </a:r>
            <a:r>
              <a:rPr kumimoji="1" lang="zh-CN" altLang="en-US" dirty="0"/>
              <a:t>））</a:t>
            </a:r>
            <a:r>
              <a:rPr kumimoji="1" lang="en-US" altLang="zh-CN" dirty="0"/>
              <a:t>, Mask RCNN </a:t>
            </a:r>
            <a:r>
              <a:rPr kumimoji="1" lang="zh-CN" altLang="en-US" dirty="0"/>
              <a:t>不能完成全分辨率的处理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正常图片多，癌图少 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每张图中正常细胞多，癌细胞区域少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不需要预先设置</a:t>
            </a:r>
            <a:r>
              <a:rPr lang="en-US" altLang="zh-CN" dirty="0"/>
              <a:t>class weight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Gamma = 2</a:t>
            </a:r>
          </a:p>
          <a:p>
            <a:r>
              <a:rPr lang="en-US" altLang="zh-CN" dirty="0"/>
              <a:t>Pt </a:t>
            </a:r>
            <a:r>
              <a:rPr lang="zh-CN" altLang="en-US" dirty="0"/>
              <a:t>表示难易程度，</a:t>
            </a:r>
            <a:r>
              <a:rPr lang="en-US" altLang="zh-CN" dirty="0" err="1"/>
              <a:t>pt</a:t>
            </a:r>
            <a:r>
              <a:rPr lang="en-US" altLang="zh-CN" dirty="0"/>
              <a:t> = p (y = 1) or (1-p) (y = 0), </a:t>
            </a:r>
            <a:r>
              <a:rPr lang="en-US" altLang="zh-CN" dirty="0" err="1"/>
              <a:t>pt</a:t>
            </a:r>
            <a:r>
              <a:rPr lang="zh-CN" altLang="en-US" dirty="0"/>
              <a:t>越大越确信为某一类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Hausdorff</a:t>
            </a:r>
            <a:r>
              <a:rPr lang="en-US" altLang="zh-CN" dirty="0"/>
              <a:t> = max(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F(x) = 0.5 x^2 (|x| &lt; 1)</a:t>
            </a:r>
          </a:p>
          <a:p>
            <a:r>
              <a:rPr lang="en-US" altLang="zh-CN" dirty="0"/>
              <a:t>F(x) = |x| - 0.5 (else)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封面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8278" y="2628107"/>
            <a:ext cx="6355444" cy="800893"/>
          </a:xfrm>
        </p:spPr>
        <p:txBody>
          <a:bodyPr anchor="ctr">
            <a:noAutofit/>
          </a:bodyPr>
          <a:lstStyle>
            <a:lvl1pPr algn="l">
              <a:defRPr sz="7200" b="1" spc="4000" baseline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2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36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>
          <a:xfrm>
            <a:off x="-1" y="0"/>
            <a:ext cx="6813176" cy="6858000"/>
          </a:xfrm>
          <a:prstGeom prst="rect">
            <a:avLst/>
          </a:prstGeom>
        </p:spPr>
      </p:pic>
      <p:sp>
        <p:nvSpPr>
          <p:cNvPr id="16" name="圆角矩形 15"/>
          <p:cNvSpPr/>
          <p:nvPr userDrawn="1"/>
        </p:nvSpPr>
        <p:spPr>
          <a:xfrm>
            <a:off x="-1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输入 16"/>
          <p:cNvSpPr/>
          <p:nvPr userDrawn="1"/>
        </p:nvSpPr>
        <p:spPr>
          <a:xfrm rot="16200000" flipH="1">
            <a:off x="5201023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-1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-1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7" y="2977130"/>
            <a:ext cx="5777379" cy="896369"/>
          </a:xfrm>
        </p:spPr>
        <p:txBody>
          <a:bodyPr anchor="ctr"/>
          <a:lstStyle>
            <a:lvl1pPr algn="r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515"/>
            <a:ext cx="10515600" cy="474644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650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尾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579204" y="3196263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F5056B-7107-48DA-97E1-2E9CF9C31E49}" type="datetime1">
              <a:rPr lang="en-US" altLang="zh-CN" smtClean="0"/>
              <a:pPr/>
              <a:t>12/7/2018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复旦大学计算机科学技术学院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7" r:id="rId2"/>
    <p:sldLayoutId id="2147483649" r:id="rId3"/>
    <p:sldLayoutId id="2147483651" r:id="rId4"/>
    <p:sldLayoutId id="2147483654" r:id="rId5"/>
    <p:sldLayoutId id="2147483666" r:id="rId6"/>
    <p:sldLayoutId id="2147483656" r:id="rId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sz="4400" dirty="0"/>
              <a:t>智能视频监控技术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Autofit/>
          </a:bodyPr>
          <a:lstStyle/>
          <a:p>
            <a:r>
              <a:rPr lang="zh-CN" altLang="en-US" sz="2800" dirty="0"/>
              <a:t>徐际岚 </a:t>
            </a:r>
            <a:r>
              <a:rPr lang="en-US" altLang="zh-CN" sz="2800" dirty="0"/>
              <a:t>18210240039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944756-22C8-B541-A6D6-A13E202A95D9}"/>
              </a:ext>
            </a:extLst>
          </p:cNvPr>
          <p:cNvSpPr/>
          <p:nvPr/>
        </p:nvSpPr>
        <p:spPr>
          <a:xfrm>
            <a:off x="-59510" y="1984367"/>
            <a:ext cx="12251510" cy="29984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MS-Net Mixed-Supervision Fully-Convolutional Networks for Full-Resolution Segmentation</a:t>
            </a:r>
          </a:p>
          <a:p>
            <a:pPr algn="ctr"/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Meet P. Shah, S. N. </a:t>
            </a:r>
            <a:r>
              <a:rPr kumimoji="1" lang="en-US" altLang="zh-CN" sz="2000" b="1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Merchant 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Suyash P. Awate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br>
              <a:rPr lang="en-US" altLang="zh-CN" sz="2000" dirty="0">
                <a:solidFill>
                  <a:schemeClr val="tx1"/>
                </a:solidFill>
              </a:rPr>
            </a:br>
            <a:endParaRPr kumimoji="1"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MICCAI 2018</a:t>
            </a:r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24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3D09-F3F5-4E1D-9980-5B39999F8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94B3D-8163-4891-8221-47170A072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3C87AE-5FAC-4874-AFC9-47C01E8E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42" y="3484732"/>
            <a:ext cx="5141588" cy="23314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7F6ADF-76B1-4F7A-8550-396B2FD2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438" y="1292793"/>
            <a:ext cx="8243824" cy="180623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B20A810-A366-4EEA-BCC0-DF739BCFFCF6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Network Architecture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A767B69-84A8-44CB-8160-F46A69891BBA}"/>
              </a:ext>
            </a:extLst>
          </p:cNvPr>
          <p:cNvSpPr txBox="1">
            <a:spLocks/>
          </p:cNvSpPr>
          <p:nvPr/>
        </p:nvSpPr>
        <p:spPr>
          <a:xfrm>
            <a:off x="508257" y="2028958"/>
            <a:ext cx="2910466" cy="547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0" dirty="0">
                <a:solidFill>
                  <a:srgbClr val="FF0000"/>
                </a:solidFill>
              </a:rPr>
              <a:t>Detection Unit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652A5E9-57DD-468E-B84B-05B84EDC81F0}"/>
              </a:ext>
            </a:extLst>
          </p:cNvPr>
          <p:cNvSpPr txBox="1">
            <a:spLocks/>
          </p:cNvSpPr>
          <p:nvPr/>
        </p:nvSpPr>
        <p:spPr>
          <a:xfrm>
            <a:off x="2319090" y="4398447"/>
            <a:ext cx="2910466" cy="547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0" dirty="0">
                <a:solidFill>
                  <a:srgbClr val="FF0000"/>
                </a:solidFill>
              </a:rPr>
              <a:t>Landmark Unit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BAFD-6683-8F4D-9DB5-BDE7B276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/>
          <a:lstStyle/>
          <a:p>
            <a:r>
              <a:rPr kumimoji="1" lang="en-US" altLang="zh-CN" sz="3600" dirty="0"/>
              <a:t>Methods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98C62-F737-DA4B-B28F-E8C4FDA08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MS-Net</a:t>
            </a:r>
            <a:endParaRPr kumimoji="1"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2F52221-1089-44ED-A48F-FD697C87A338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Loss Function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237B00C-2394-4430-BE99-A0BC51AFB96F}"/>
              </a:ext>
            </a:extLst>
          </p:cNvPr>
          <p:cNvSpPr txBox="1">
            <a:spLocks/>
          </p:cNvSpPr>
          <p:nvPr/>
        </p:nvSpPr>
        <p:spPr>
          <a:xfrm>
            <a:off x="1266413" y="1202506"/>
            <a:ext cx="10122947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Segmentation</a:t>
            </a:r>
            <a:r>
              <a:rPr lang="zh-CN" altLang="en-US" sz="2800" b="0" dirty="0">
                <a:solidFill>
                  <a:schemeClr val="tx1"/>
                </a:solidFill>
              </a:rPr>
              <a:t>：</a:t>
            </a:r>
            <a:r>
              <a:rPr lang="en-US" altLang="zh-CN" sz="2800" b="0" dirty="0">
                <a:solidFill>
                  <a:srgbClr val="FF0000"/>
                </a:solidFill>
              </a:rPr>
              <a:t>Bootstrapped</a:t>
            </a:r>
            <a:r>
              <a:rPr lang="zh-CN" altLang="en-US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dice</a:t>
            </a:r>
            <a:r>
              <a:rPr lang="zh-CN" altLang="en-US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loss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84A199-72BA-4492-9346-0DD070A7E3F2}"/>
              </a:ext>
            </a:extLst>
          </p:cNvPr>
          <p:cNvSpPr/>
          <p:nvPr/>
        </p:nvSpPr>
        <p:spPr>
          <a:xfrm>
            <a:off x="6749143" y="5282998"/>
            <a:ext cx="5744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Milletari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et al "V-net: Fully convolutional neural networks for volumetric medical image segmentation."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3D Vision (3DV), 2016 Fourth International Conference on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IEEE, 2016.</a:t>
            </a:r>
            <a:endParaRPr lang="zh-CN" altLang="en-US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280F509-F91E-47D3-8E4C-E85A63AD6BF1}"/>
              </a:ext>
            </a:extLst>
          </p:cNvPr>
          <p:cNvSpPr txBox="1">
            <a:spLocks/>
          </p:cNvSpPr>
          <p:nvPr/>
        </p:nvSpPr>
        <p:spPr>
          <a:xfrm>
            <a:off x="1266413" y="2119317"/>
            <a:ext cx="10122947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Bootstrapped </a:t>
            </a:r>
            <a:r>
              <a:rPr lang="en-US" altLang="zh-CN" sz="2800" b="0" dirty="0">
                <a:solidFill>
                  <a:schemeClr val="tx1"/>
                </a:solidFill>
              </a:rPr>
              <a:t>CE loss: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112B816-0ABB-49E6-8DD5-44D28D89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99" y="1977749"/>
            <a:ext cx="5119688" cy="129105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0242923-FC68-4A26-9876-0383A159330C}"/>
              </a:ext>
            </a:extLst>
          </p:cNvPr>
          <p:cNvSpPr/>
          <p:nvPr/>
        </p:nvSpPr>
        <p:spPr>
          <a:xfrm>
            <a:off x="640442" y="4960855"/>
            <a:ext cx="11551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Wu, et al. "Bridging category-level and instance-level semantic image segmentation." </a:t>
            </a:r>
            <a:r>
              <a:rPr lang="en-US" altLang="zh-CN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arXiv:1605.06885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 (2016).</a:t>
            </a:r>
            <a:endParaRPr lang="zh-CN" altLang="en-US" sz="1600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5653114B-9192-47F9-806F-706EE3FEA402}"/>
              </a:ext>
            </a:extLst>
          </p:cNvPr>
          <p:cNvSpPr txBox="1">
            <a:spLocks/>
          </p:cNvSpPr>
          <p:nvPr/>
        </p:nvSpPr>
        <p:spPr>
          <a:xfrm>
            <a:off x="1266411" y="3540086"/>
            <a:ext cx="10122947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Dice loss</a:t>
            </a:r>
            <a:r>
              <a:rPr lang="en-US" altLang="zh-CN" sz="2800" b="0" dirty="0">
                <a:solidFill>
                  <a:schemeClr val="tx1"/>
                </a:solidFill>
              </a:rPr>
              <a:t>: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0009B6-8F9F-47FD-9E78-D319E2FBC5AB}"/>
                  </a:ext>
                </a:extLst>
              </p:cNvPr>
              <p:cNvSpPr txBox="1"/>
              <p:nvPr/>
            </p:nvSpPr>
            <p:spPr>
              <a:xfrm>
                <a:off x="3571421" y="3459140"/>
                <a:ext cx="4037894" cy="992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0009B6-8F9F-47FD-9E78-D319E2FB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21" y="3459140"/>
                <a:ext cx="4037894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08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BAFD-6683-8F4D-9DB5-BDE7B276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/>
          <a:lstStyle/>
          <a:p>
            <a:r>
              <a:rPr kumimoji="1" lang="en-US" altLang="zh-CN" sz="3600" dirty="0"/>
              <a:t>Methods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98C62-F737-DA4B-B28F-E8C4FDA08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MS-Net</a:t>
            </a:r>
            <a:endParaRPr kumimoji="1"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2F52221-1089-44ED-A48F-FD697C87A338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Loss Function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237B00C-2394-4430-BE99-A0BC51AFB96F}"/>
              </a:ext>
            </a:extLst>
          </p:cNvPr>
          <p:cNvSpPr txBox="1">
            <a:spLocks/>
          </p:cNvSpPr>
          <p:nvPr/>
        </p:nvSpPr>
        <p:spPr>
          <a:xfrm>
            <a:off x="859447" y="1604271"/>
            <a:ext cx="10122947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Landmark</a:t>
            </a:r>
            <a:r>
              <a:rPr lang="zh-CN" altLang="en-US" sz="2800" b="0" dirty="0">
                <a:solidFill>
                  <a:schemeClr val="tx1"/>
                </a:solidFill>
              </a:rPr>
              <a:t>：</a:t>
            </a:r>
            <a:r>
              <a:rPr lang="en-US" altLang="zh-CN" sz="2800" b="0" dirty="0">
                <a:solidFill>
                  <a:srgbClr val="FF0000"/>
                </a:solidFill>
              </a:rPr>
              <a:t>Cross entropy loss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5653114B-9192-47F9-806F-706EE3FEA402}"/>
              </a:ext>
            </a:extLst>
          </p:cNvPr>
          <p:cNvSpPr txBox="1">
            <a:spLocks/>
          </p:cNvSpPr>
          <p:nvPr/>
        </p:nvSpPr>
        <p:spPr>
          <a:xfrm>
            <a:off x="859447" y="3201454"/>
            <a:ext cx="2506053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Detection:   </a:t>
            </a: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61B2D70-A22A-4D09-BCDE-7CBD9C4C7065}"/>
              </a:ext>
            </a:extLst>
          </p:cNvPr>
          <p:cNvSpPr/>
          <p:nvPr/>
        </p:nvSpPr>
        <p:spPr>
          <a:xfrm>
            <a:off x="3429000" y="2785521"/>
            <a:ext cx="514170" cy="17618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0D32D3E-3B9E-48C9-AC57-C2EE2638054B}"/>
              </a:ext>
            </a:extLst>
          </p:cNvPr>
          <p:cNvSpPr txBox="1">
            <a:spLocks/>
          </p:cNvSpPr>
          <p:nvPr/>
        </p:nvSpPr>
        <p:spPr>
          <a:xfrm>
            <a:off x="3879670" y="2378341"/>
            <a:ext cx="8299629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0" dirty="0">
                <a:solidFill>
                  <a:schemeClr val="tx1"/>
                </a:solidFill>
              </a:rPr>
              <a:t> Focal loss (Classification)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DF6AE98-1CEB-4389-9B12-6BD97A42BF40}"/>
              </a:ext>
            </a:extLst>
          </p:cNvPr>
          <p:cNvSpPr txBox="1">
            <a:spLocks/>
          </p:cNvSpPr>
          <p:nvPr/>
        </p:nvSpPr>
        <p:spPr>
          <a:xfrm>
            <a:off x="3892371" y="4011525"/>
            <a:ext cx="8299629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0" dirty="0">
                <a:solidFill>
                  <a:schemeClr val="tx1"/>
                </a:solidFill>
              </a:rPr>
              <a:t> L1 loss (Localization)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590EAB-6141-4BC5-9D5B-4CDE5B60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30" y="3091952"/>
            <a:ext cx="4213813" cy="7900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A04D406-2B21-47B4-9862-8D9B30B9C0BF}"/>
              </a:ext>
            </a:extLst>
          </p:cNvPr>
          <p:cNvSpPr/>
          <p:nvPr/>
        </p:nvSpPr>
        <p:spPr>
          <a:xfrm>
            <a:off x="7128330" y="5279691"/>
            <a:ext cx="513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Lin, Tsung-Yi, et al. "Focal loss for dense object detection."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 (2018).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099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and Results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3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36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BAFD-6683-8F4D-9DB5-BDE7B276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99" y="5943600"/>
            <a:ext cx="6355444" cy="800893"/>
          </a:xfrm>
        </p:spPr>
        <p:txBody>
          <a:bodyPr/>
          <a:lstStyle/>
          <a:p>
            <a:r>
              <a:rPr kumimoji="1" lang="en-US" altLang="zh-CN" sz="3600" dirty="0"/>
              <a:t>Implementations and Results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98C62-F737-DA4B-B28F-E8C4FDA0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2600" y="6248398"/>
            <a:ext cx="3966030" cy="506411"/>
          </a:xfrm>
        </p:spPr>
        <p:txBody>
          <a:bodyPr/>
          <a:lstStyle/>
          <a:p>
            <a:r>
              <a:rPr kumimoji="1" lang="en-US" altLang="zh-CN" dirty="0"/>
              <a:t>MS-Net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24610C-CF9C-4CB9-BDD0-F073C288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2" y="1644649"/>
            <a:ext cx="2833688" cy="2728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CF08BD-F461-4304-A10E-C12E182A4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87" y="1644648"/>
            <a:ext cx="3069830" cy="272873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6E1E263C-0A41-4B43-87C7-1BA82614611D}"/>
              </a:ext>
            </a:extLst>
          </p:cNvPr>
          <p:cNvSpPr txBox="1">
            <a:spLocks/>
          </p:cNvSpPr>
          <p:nvPr/>
        </p:nvSpPr>
        <p:spPr>
          <a:xfrm>
            <a:off x="1535112" y="914400"/>
            <a:ext cx="2401888" cy="423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Object Dice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147B271-EE69-4ABA-8622-4B62B2A4DE13}"/>
              </a:ext>
            </a:extLst>
          </p:cNvPr>
          <p:cNvSpPr txBox="1">
            <a:spLocks/>
          </p:cNvSpPr>
          <p:nvPr/>
        </p:nvSpPr>
        <p:spPr>
          <a:xfrm>
            <a:off x="5307608" y="914400"/>
            <a:ext cx="5030788" cy="423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Object </a:t>
            </a:r>
            <a:r>
              <a:rPr lang="en-US" altLang="zh-CN" sz="2800" dirty="0" err="1">
                <a:solidFill>
                  <a:schemeClr val="tx1"/>
                </a:solidFill>
              </a:rPr>
              <a:t>Hausdorff</a:t>
            </a:r>
            <a:r>
              <a:rPr lang="en-US" altLang="zh-CN" sz="2800" dirty="0">
                <a:solidFill>
                  <a:schemeClr val="tx1"/>
                </a:solidFill>
              </a:rPr>
              <a:t> Distance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B97F86-6CB0-4CED-B03B-789BC8B7B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0616"/>
            <a:ext cx="12192000" cy="3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CBD5021-5F5A-4760-AC48-24BAD672D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85CF522-199D-4124-A650-5C824A1C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5816600"/>
            <a:ext cx="6354763" cy="800100"/>
          </a:xfrm>
        </p:spPr>
        <p:txBody>
          <a:bodyPr/>
          <a:lstStyle/>
          <a:p>
            <a:r>
              <a:rPr kumimoji="1" lang="en-US" altLang="zh-CN" sz="3600" dirty="0"/>
              <a:t>Implementations and Results</a:t>
            </a:r>
            <a:endParaRPr kumimoji="1" lang="zh-CN" altLang="en-US" sz="36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DAAD17D-BB0C-495B-BB87-4727AFA93453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Visualization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CC43E-8B84-4E6E-BF58-02BA03B7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545"/>
            <a:ext cx="12219226" cy="2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CBD5021-5F5A-4760-AC48-24BAD672D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5DED5F-392F-41D7-A1B3-F7D3D63A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930400"/>
            <a:ext cx="12030075" cy="27305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85CF522-199D-4124-A650-5C824A1C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5816600"/>
            <a:ext cx="6354763" cy="800100"/>
          </a:xfrm>
        </p:spPr>
        <p:txBody>
          <a:bodyPr/>
          <a:lstStyle/>
          <a:p>
            <a:r>
              <a:rPr kumimoji="1" lang="en-US" altLang="zh-CN" sz="3600" dirty="0"/>
              <a:t>Implementations and Results</a:t>
            </a:r>
            <a:endParaRPr kumimoji="1" lang="zh-CN" altLang="en-US" sz="36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DAAD17D-BB0C-495B-BB87-4727AFA93453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Visualization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4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4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39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8CDD-0FD0-4A3C-84A9-D8D6F9825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Discussions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B2CF6-04E2-4F99-AEE6-D715D8C65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808F451-CF16-4A78-919E-32F3B74E315F}"/>
              </a:ext>
            </a:extLst>
          </p:cNvPr>
          <p:cNvSpPr txBox="1">
            <a:spLocks/>
          </p:cNvSpPr>
          <p:nvPr/>
        </p:nvSpPr>
        <p:spPr>
          <a:xfrm>
            <a:off x="992415" y="20921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je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EB8C3E3-6C5F-4C2D-B282-F8E9308092EF}"/>
              </a:ext>
            </a:extLst>
          </p:cNvPr>
          <p:cNvSpPr txBox="1">
            <a:spLocks/>
          </p:cNvSpPr>
          <p:nvPr/>
        </p:nvSpPr>
        <p:spPr>
          <a:xfrm>
            <a:off x="725714" y="623009"/>
            <a:ext cx="4838701" cy="800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tx1"/>
                </a:solidFill>
              </a:rPr>
              <a:t>Discussions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AC314B2-27F9-48E3-A612-24C45F567F9B}"/>
              </a:ext>
            </a:extLst>
          </p:cNvPr>
          <p:cNvSpPr txBox="1">
            <a:spLocks/>
          </p:cNvSpPr>
          <p:nvPr/>
        </p:nvSpPr>
        <p:spPr>
          <a:xfrm>
            <a:off x="896620" y="18013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Ablation study for dilated convolutions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L1 loss </a:t>
            </a:r>
            <a:r>
              <a:rPr lang="en-US" altLang="zh-CN" sz="2800" b="0" dirty="0">
                <a:solidFill>
                  <a:schemeClr val="tx1"/>
                </a:solidFill>
                <a:sym typeface="Wingdings" panose="05000000000000000000" pitchFamily="2" charset="2"/>
              </a:rPr>
              <a:t> smooth L1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DCAN with weak supervisions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8CDD-0FD0-4A3C-84A9-D8D6F9825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智能视频监控技术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B2CF6-04E2-4F99-AEE6-D715D8C65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D3AA20-D8BB-4166-A0C5-CF4455F592EB}"/>
              </a:ext>
            </a:extLst>
          </p:cNvPr>
          <p:cNvSpPr txBox="1"/>
          <p:nvPr/>
        </p:nvSpPr>
        <p:spPr>
          <a:xfrm>
            <a:off x="782320" y="609600"/>
            <a:ext cx="3111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Outline</a:t>
            </a:r>
            <a:endParaRPr lang="zh-CN" altLang="en-US" sz="6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808F451-CF16-4A78-919E-32F3B74E315F}"/>
              </a:ext>
            </a:extLst>
          </p:cNvPr>
          <p:cNvSpPr txBox="1">
            <a:spLocks/>
          </p:cNvSpPr>
          <p:nvPr/>
        </p:nvSpPr>
        <p:spPr>
          <a:xfrm>
            <a:off x="992415" y="20921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je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492C3AF-CAAD-47D3-9C9C-80C02BDF8F30}"/>
              </a:ext>
            </a:extLst>
          </p:cNvPr>
          <p:cNvSpPr txBox="1">
            <a:spLocks/>
          </p:cNvSpPr>
          <p:nvPr/>
        </p:nvSpPr>
        <p:spPr>
          <a:xfrm>
            <a:off x="896620" y="20921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Implementations and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Discussions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1279" y="2977130"/>
            <a:ext cx="5873636" cy="89636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&amp; Related Work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1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53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BAFD-6683-8F4D-9DB5-BDE7B276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8" y="5856843"/>
            <a:ext cx="7023102" cy="800893"/>
          </a:xfrm>
        </p:spPr>
        <p:txBody>
          <a:bodyPr/>
          <a:lstStyle/>
          <a:p>
            <a:r>
              <a:rPr kumimoji="1" lang="en-US" altLang="zh-CN" sz="3600" dirty="0"/>
              <a:t>Introduction &amp; Related Work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98C62-F737-DA4B-B28F-E8C4FDA08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MS-Net</a:t>
            </a:r>
            <a:endParaRPr kumimoji="1"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97B66D8-3F8F-45F6-8846-D98AD4809515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Bottlenecks in Biomedical Image Analysis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374E12-A16B-4FE9-8413-149BE8B8B871}"/>
              </a:ext>
            </a:extLst>
          </p:cNvPr>
          <p:cNvSpPr txBox="1">
            <a:spLocks/>
          </p:cNvSpPr>
          <p:nvPr/>
        </p:nvSpPr>
        <p:spPr>
          <a:xfrm>
            <a:off x="802640" y="317972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Quantity and quality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Time-consuming 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WSI and full resolution image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Inter and intra class imbalance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F10C9-11D1-4527-95B8-CE68C0DC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805" y="1454330"/>
            <a:ext cx="1925508" cy="19746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DE80DD-1D8A-4681-8279-C321A5AB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805" y="3882173"/>
            <a:ext cx="1930928" cy="19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2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A3CFA8E-052C-42C1-8BDA-3AC388800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386A826-7BBD-4FC1-BFF0-F5F0C900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" y="5854700"/>
            <a:ext cx="8051800" cy="800100"/>
          </a:xfrm>
        </p:spPr>
        <p:txBody>
          <a:bodyPr/>
          <a:lstStyle/>
          <a:p>
            <a:r>
              <a:rPr kumimoji="1" lang="en-US" altLang="zh-CN" sz="3600" dirty="0"/>
              <a:t>Introduction &amp; Related Work</a:t>
            </a:r>
            <a:endParaRPr kumimoji="1" lang="zh-CN" altLang="en-US" sz="36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7CB286-2B5A-46AB-8C11-CE184F974175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Solutions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BDB41B6-583D-4D90-B8D1-C86E76AF33B4}"/>
              </a:ext>
            </a:extLst>
          </p:cNvPr>
          <p:cNvSpPr txBox="1">
            <a:spLocks/>
          </p:cNvSpPr>
          <p:nvPr/>
        </p:nvSpPr>
        <p:spPr>
          <a:xfrm>
            <a:off x="802640" y="2713672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rgbClr val="FF0000"/>
                </a:solidFill>
              </a:rPr>
              <a:t>Strong and weak supervision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Bootstrapped dice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Dilated Convolutions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C48A834-ED16-4D7F-8324-44A4B421CD17}"/>
              </a:ext>
            </a:extLst>
          </p:cNvPr>
          <p:cNvSpPr/>
          <p:nvPr/>
        </p:nvSpPr>
        <p:spPr>
          <a:xfrm>
            <a:off x="6553200" y="1100614"/>
            <a:ext cx="641170" cy="20780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1173171-1209-4BC8-8574-FD403DBFB788}"/>
              </a:ext>
            </a:extLst>
          </p:cNvPr>
          <p:cNvSpPr txBox="1">
            <a:spLocks/>
          </p:cNvSpPr>
          <p:nvPr/>
        </p:nvSpPr>
        <p:spPr>
          <a:xfrm>
            <a:off x="7266940" y="1219994"/>
            <a:ext cx="4925060" cy="616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tx1"/>
                </a:solidFill>
              </a:rPr>
              <a:t>High quality, strong supervision</a:t>
            </a:r>
          </a:p>
          <a:p>
            <a:endParaRPr lang="en-US" altLang="zh-CN" sz="24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FF0000"/>
                </a:solidFill>
              </a:rPr>
              <a:t>Segmentation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6254AEA-222A-45BD-9625-44120F9E6EC1}"/>
              </a:ext>
            </a:extLst>
          </p:cNvPr>
          <p:cNvSpPr txBox="1">
            <a:spLocks/>
          </p:cNvSpPr>
          <p:nvPr/>
        </p:nvSpPr>
        <p:spPr>
          <a:xfrm>
            <a:off x="7266940" y="2665651"/>
            <a:ext cx="4925060" cy="616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tx1"/>
                </a:solidFill>
              </a:rPr>
              <a:t>Low quality, weak supervision</a:t>
            </a:r>
          </a:p>
          <a:p>
            <a:endParaRPr lang="en-US" altLang="zh-CN" sz="24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FF0000"/>
                </a:solidFill>
              </a:rPr>
              <a:t>Detection, Landmarks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4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AE93C80-6A50-4E57-80D0-51EAFE57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D54982-0128-401F-96A4-B11A1C61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816600"/>
            <a:ext cx="7023100" cy="800100"/>
          </a:xfrm>
        </p:spPr>
        <p:txBody>
          <a:bodyPr/>
          <a:lstStyle/>
          <a:p>
            <a:r>
              <a:rPr kumimoji="1" lang="en-US" altLang="zh-CN" sz="3600" dirty="0"/>
              <a:t>Introduction &amp; Related Work</a:t>
            </a:r>
            <a:endParaRPr kumimoji="1"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02E67E-1C1A-45B1-8F79-3B4BD3D8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08125"/>
            <a:ext cx="3584787" cy="368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37A-EB3C-42FA-91B9-D420CA7A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26" y="1643295"/>
            <a:ext cx="3341688" cy="34113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D87E81-4AE3-48AF-8550-326FFF9E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2" y="1739900"/>
            <a:ext cx="3341688" cy="340072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863F206-D21F-4BD9-9364-02C923A2C55B}"/>
              </a:ext>
            </a:extLst>
          </p:cNvPr>
          <p:cNvSpPr txBox="1">
            <a:spLocks/>
          </p:cNvSpPr>
          <p:nvPr/>
        </p:nvSpPr>
        <p:spPr>
          <a:xfrm>
            <a:off x="1005840" y="730409"/>
            <a:ext cx="238506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Raw Image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EAEF553-EB2B-421F-BE69-51FF39585E8B}"/>
              </a:ext>
            </a:extLst>
          </p:cNvPr>
          <p:cNvSpPr txBox="1">
            <a:spLocks/>
          </p:cNvSpPr>
          <p:nvPr/>
        </p:nvSpPr>
        <p:spPr>
          <a:xfrm>
            <a:off x="4604226" y="734061"/>
            <a:ext cx="281686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Ground Truth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F4A24E3-9094-4952-96CA-4260321CC7D0}"/>
              </a:ext>
            </a:extLst>
          </p:cNvPr>
          <p:cNvSpPr txBox="1">
            <a:spLocks/>
          </p:cNvSpPr>
          <p:nvPr/>
        </p:nvSpPr>
        <p:spPr>
          <a:xfrm>
            <a:off x="8634412" y="730409"/>
            <a:ext cx="238506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Proposed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0" b="0" i="0" u="none" strike="noStrike" kern="1200" cap="none" spc="0" normalizeH="0" baseline="0" noProof="0" dirty="0">
                <a:ln>
                  <a:noFill/>
                </a:ln>
                <a:solidFill>
                  <a:srgbClr val="004F8A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</a:t>
            </a:r>
            <a:endParaRPr kumimoji="0" lang="zh-CN" altLang="en-US" sz="60000" b="0" i="0" u="none" strike="noStrike" kern="120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490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BAFD-6683-8F4D-9DB5-BDE7B2761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 dirty="0"/>
              <a:t>Methods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98C62-F737-DA4B-B28F-E8C4FDA0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2600" y="6248398"/>
            <a:ext cx="3966030" cy="506411"/>
          </a:xfrm>
        </p:spPr>
        <p:txBody>
          <a:bodyPr/>
          <a:lstStyle/>
          <a:p>
            <a:r>
              <a:rPr kumimoji="1" lang="en-US" altLang="zh-CN" dirty="0"/>
              <a:t>MS-Net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98CE8-0B99-48F2-8B66-9052F038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0" y="1469231"/>
            <a:ext cx="11910010" cy="3665538"/>
          </a:xfrm>
          <a:prstGeom prst="rect">
            <a:avLst/>
          </a:prstGeom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86C99608-05C6-49F7-9E37-29FBECD91FE9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Network Architecture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04C9C1-836B-4671-8C71-8D5315FD8DA5}"/>
              </a:ext>
            </a:extLst>
          </p:cNvPr>
          <p:cNvSpPr/>
          <p:nvPr/>
        </p:nvSpPr>
        <p:spPr>
          <a:xfrm>
            <a:off x="6749143" y="51714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Pohlen</a:t>
            </a:r>
            <a:r>
              <a:rPr lang="en-US" altLang="zh-CN" dirty="0"/>
              <a:t> T , </a:t>
            </a:r>
            <a:r>
              <a:rPr lang="en-US" altLang="zh-CN" dirty="0" err="1"/>
              <a:t>Hermans</a:t>
            </a:r>
            <a:r>
              <a:rPr lang="en-US" altLang="zh-CN" dirty="0"/>
              <a:t> A , Mathias M , et al. Full-Resolution Residual Networks for Semantic Segmentation in Street Scenes[J]. 2016.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74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A16C-8B34-4705-9C6C-0D15191F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673A2-67E0-4524-894B-FE1ACB26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MS-Net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602FC10-DBA4-454B-BED9-A1CE8ECA16EF}"/>
              </a:ext>
            </a:extLst>
          </p:cNvPr>
          <p:cNvSpPr txBox="1">
            <a:spLocks/>
          </p:cNvSpPr>
          <p:nvPr/>
        </p:nvSpPr>
        <p:spPr>
          <a:xfrm>
            <a:off x="802640" y="502603"/>
            <a:ext cx="9418320" cy="929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0" dirty="0">
                <a:solidFill>
                  <a:schemeClr val="tx1"/>
                </a:solidFill>
              </a:rPr>
              <a:t>Network Architecture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00E0-6094-4555-AB80-975A71A0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59" y="1786937"/>
            <a:ext cx="4506775" cy="25181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DB85C-C090-4343-9426-453ABA6A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52" y="1720906"/>
            <a:ext cx="5441872" cy="257280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A3C6824-5A01-4CBA-A588-858FB79F4CFA}"/>
              </a:ext>
            </a:extLst>
          </p:cNvPr>
          <p:cNvSpPr txBox="1">
            <a:spLocks/>
          </p:cNvSpPr>
          <p:nvPr/>
        </p:nvSpPr>
        <p:spPr>
          <a:xfrm>
            <a:off x="2116188" y="4565610"/>
            <a:ext cx="2910466" cy="547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0" dirty="0">
                <a:solidFill>
                  <a:srgbClr val="FF0000"/>
                </a:solidFill>
              </a:rPr>
              <a:t>Residual Unit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0B245F8-4132-4C4D-A367-A376456C75F0}"/>
              </a:ext>
            </a:extLst>
          </p:cNvPr>
          <p:cNvSpPr txBox="1">
            <a:spLocks/>
          </p:cNvSpPr>
          <p:nvPr/>
        </p:nvSpPr>
        <p:spPr>
          <a:xfrm>
            <a:off x="6537108" y="4582057"/>
            <a:ext cx="5654892" cy="547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0" dirty="0">
                <a:solidFill>
                  <a:srgbClr val="FF0000"/>
                </a:solidFill>
              </a:rPr>
              <a:t>Dilated Full-Res Residual Unit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30073</TotalTime>
  <Words>489</Words>
  <Application>Microsoft Office PowerPoint</Application>
  <PresentationFormat>宽屏</PresentationFormat>
  <Paragraphs>124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 Light</vt:lpstr>
      <vt:lpstr>微软雅黑</vt:lpstr>
      <vt:lpstr>微软雅黑</vt:lpstr>
      <vt:lpstr>Arial</vt:lpstr>
      <vt:lpstr>Calibri</vt:lpstr>
      <vt:lpstr>Cambria Math</vt:lpstr>
      <vt:lpstr>Office 主题</vt:lpstr>
      <vt:lpstr>智能视频监控技术</vt:lpstr>
      <vt:lpstr>智能视频监控技术</vt:lpstr>
      <vt:lpstr>Introduction &amp; Related Work</vt:lpstr>
      <vt:lpstr>Introduction &amp; Related Work</vt:lpstr>
      <vt:lpstr>Introduction &amp; Related Work</vt:lpstr>
      <vt:lpstr>Introduction &amp; Related Work</vt:lpstr>
      <vt:lpstr>Methods</vt:lpstr>
      <vt:lpstr>Methods</vt:lpstr>
      <vt:lpstr>Methods</vt:lpstr>
      <vt:lpstr>Methods</vt:lpstr>
      <vt:lpstr>Methods</vt:lpstr>
      <vt:lpstr>Methods</vt:lpstr>
      <vt:lpstr>Implementation and Results</vt:lpstr>
      <vt:lpstr>Implementations and Results</vt:lpstr>
      <vt:lpstr>Implementations and Results</vt:lpstr>
      <vt:lpstr>Implementations and Results</vt:lpstr>
      <vt:lpstr>Discussions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Jilan Xu</cp:lastModifiedBy>
  <cp:revision>323</cp:revision>
  <dcterms:created xsi:type="dcterms:W3CDTF">2014-04-01T11:22:20Z</dcterms:created>
  <dcterms:modified xsi:type="dcterms:W3CDTF">2018-12-07T09:42:02Z</dcterms:modified>
</cp:coreProperties>
</file>