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handoutMasterIdLst>
    <p:handoutMasterId r:id="rId19"/>
  </p:handoutMasterIdLst>
  <p:sldIdLst>
    <p:sldId id="256" r:id="rId2"/>
    <p:sldId id="290" r:id="rId3"/>
    <p:sldId id="285" r:id="rId4"/>
    <p:sldId id="257" r:id="rId5"/>
    <p:sldId id="275" r:id="rId6"/>
    <p:sldId id="258" r:id="rId7"/>
    <p:sldId id="269" r:id="rId8"/>
    <p:sldId id="287" r:id="rId9"/>
    <p:sldId id="270" r:id="rId10"/>
    <p:sldId id="288" r:id="rId11"/>
    <p:sldId id="289" r:id="rId12"/>
    <p:sldId id="265" r:id="rId13"/>
    <p:sldId id="266" r:id="rId14"/>
    <p:sldId id="267" r:id="rId15"/>
    <p:sldId id="291"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8" autoAdjust="0"/>
    <p:restoredTop sz="87486" autoAdjust="0"/>
  </p:normalViewPr>
  <p:slideViewPr>
    <p:cSldViewPr snapToGrid="0">
      <p:cViewPr varScale="1">
        <p:scale>
          <a:sx n="102" d="100"/>
          <a:sy n="102" d="100"/>
        </p:scale>
        <p:origin x="894" y="9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1" d="100"/>
          <a:sy n="91" d="100"/>
        </p:scale>
        <p:origin x="375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1F1B40-4AF1-4563-8F96-2ACD5808A0CC}" type="datetimeFigureOut">
              <a:rPr lang="zh-CN" altLang="en-US" smtClean="0"/>
              <a:t>2018/12/7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0FA1B7-B22B-48AE-91F0-3CF15A998727}" type="slidenum">
              <a:rPr lang="zh-CN" altLang="en-US" smtClean="0"/>
              <a:t>‹#›</a:t>
            </a:fld>
            <a:endParaRPr lang="zh-CN" altLang="en-US"/>
          </a:p>
        </p:txBody>
      </p:sp>
    </p:spTree>
    <p:extLst>
      <p:ext uri="{BB962C8B-B14F-4D97-AF65-F5344CB8AC3E}">
        <p14:creationId xmlns:p14="http://schemas.microsoft.com/office/powerpoint/2010/main" val="9023528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26549F-C11A-4BB6-94D7-771E41130539}" type="datetimeFigureOut">
              <a:rPr lang="zh-CN" altLang="en-US" smtClean="0"/>
              <a:t>2018/12/7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0DC893-85FB-4B72-A5BA-8E5D4EDDF117}" type="slidenum">
              <a:rPr lang="zh-CN" altLang="en-US" smtClean="0"/>
              <a:t>‹#›</a:t>
            </a:fld>
            <a:endParaRPr lang="zh-CN" altLang="en-US"/>
          </a:p>
        </p:txBody>
      </p:sp>
    </p:spTree>
    <p:extLst>
      <p:ext uri="{BB962C8B-B14F-4D97-AF65-F5344CB8AC3E}">
        <p14:creationId xmlns:p14="http://schemas.microsoft.com/office/powerpoint/2010/main" val="2307317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ImageNet 2017</a:t>
            </a:r>
            <a:r>
              <a:rPr lang="zh-CN" altLang="en-US" dirty="0" smtClean="0"/>
              <a:t>的冠军</a:t>
            </a:r>
            <a:endParaRPr lang="zh-CN" altLang="en-US" dirty="0"/>
          </a:p>
        </p:txBody>
      </p:sp>
      <p:sp>
        <p:nvSpPr>
          <p:cNvPr id="4" name="灯片编号占位符 3"/>
          <p:cNvSpPr>
            <a:spLocks noGrp="1"/>
          </p:cNvSpPr>
          <p:nvPr>
            <p:ph type="sldNum" sz="quarter" idx="10"/>
          </p:nvPr>
        </p:nvSpPr>
        <p:spPr/>
        <p:txBody>
          <a:bodyPr/>
          <a:lstStyle/>
          <a:p>
            <a:fld id="{CA0DC893-85FB-4B72-A5BA-8E5D4EDDF117}" type="slidenum">
              <a:rPr lang="zh-CN" altLang="en-US" smtClean="0"/>
              <a:t>1</a:t>
            </a:fld>
            <a:endParaRPr lang="zh-CN" altLang="en-US"/>
          </a:p>
        </p:txBody>
      </p:sp>
    </p:spTree>
    <p:extLst>
      <p:ext uri="{BB962C8B-B14F-4D97-AF65-F5344CB8AC3E}">
        <p14:creationId xmlns:p14="http://schemas.microsoft.com/office/powerpoint/2010/main" val="1705612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为了说明</a:t>
            </a:r>
            <a:r>
              <a:rPr lang="en-US" altLang="zh-CN" dirty="0" smtClean="0"/>
              <a:t>SE block</a:t>
            </a:r>
            <a:r>
              <a:rPr lang="zh-CN" altLang="en-US" dirty="0" smtClean="0"/>
              <a:t>在不同问题上的泛化性，作者还在场景分类和物体检测数据集上做了实验</a:t>
            </a:r>
            <a:endParaRPr lang="zh-CN" altLang="en-US" dirty="0"/>
          </a:p>
        </p:txBody>
      </p:sp>
      <p:sp>
        <p:nvSpPr>
          <p:cNvPr id="4" name="灯片编号占位符 3"/>
          <p:cNvSpPr>
            <a:spLocks noGrp="1"/>
          </p:cNvSpPr>
          <p:nvPr>
            <p:ph type="sldNum" sz="quarter" idx="10"/>
          </p:nvPr>
        </p:nvSpPr>
        <p:spPr/>
        <p:txBody>
          <a:bodyPr/>
          <a:lstStyle/>
          <a:p>
            <a:fld id="{CA0DC893-85FB-4B72-A5BA-8E5D4EDDF117}" type="slidenum">
              <a:rPr lang="zh-CN" altLang="en-US" smtClean="0"/>
              <a:t>10</a:t>
            </a:fld>
            <a:endParaRPr lang="zh-CN" altLang="en-US"/>
          </a:p>
        </p:txBody>
      </p:sp>
    </p:spTree>
    <p:extLst>
      <p:ext uri="{BB962C8B-B14F-4D97-AF65-F5344CB8AC3E}">
        <p14:creationId xmlns:p14="http://schemas.microsoft.com/office/powerpoint/2010/main" val="3230579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为了说明</a:t>
            </a:r>
            <a:r>
              <a:rPr lang="en-US" altLang="zh-CN" dirty="0" smtClean="0"/>
              <a:t>SE block</a:t>
            </a:r>
            <a:r>
              <a:rPr lang="zh-CN" altLang="en-US" dirty="0" smtClean="0"/>
              <a:t>在不同问题上的泛化性，作者还在场景分类和物体检测数据集上做了实验</a:t>
            </a:r>
            <a:endParaRPr lang="zh-CN" altLang="en-US" dirty="0"/>
          </a:p>
        </p:txBody>
      </p:sp>
      <p:sp>
        <p:nvSpPr>
          <p:cNvPr id="4" name="灯片编号占位符 3"/>
          <p:cNvSpPr>
            <a:spLocks noGrp="1"/>
          </p:cNvSpPr>
          <p:nvPr>
            <p:ph type="sldNum" sz="quarter" idx="10"/>
          </p:nvPr>
        </p:nvSpPr>
        <p:spPr/>
        <p:txBody>
          <a:bodyPr/>
          <a:lstStyle/>
          <a:p>
            <a:fld id="{CA0DC893-85FB-4B72-A5BA-8E5D4EDDF117}" type="slidenum">
              <a:rPr lang="zh-CN" altLang="en-US" smtClean="0"/>
              <a:t>11</a:t>
            </a:fld>
            <a:endParaRPr lang="zh-CN" altLang="en-US"/>
          </a:p>
        </p:txBody>
      </p:sp>
    </p:spTree>
    <p:extLst>
      <p:ext uri="{BB962C8B-B14F-4D97-AF65-F5344CB8AC3E}">
        <p14:creationId xmlns:p14="http://schemas.microsoft.com/office/powerpoint/2010/main" val="4151980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这个是关于超参数</a:t>
            </a:r>
            <a:r>
              <a:rPr lang="en-US" altLang="zh-CN" dirty="0" smtClean="0"/>
              <a:t>r</a:t>
            </a:r>
            <a:r>
              <a:rPr lang="zh-CN" altLang="en-US" dirty="0" smtClean="0"/>
              <a:t>的值的选取的实验，</a:t>
            </a:r>
            <a:r>
              <a:rPr lang="en-US" altLang="zh-CN" dirty="0" smtClean="0"/>
              <a:t>r</a:t>
            </a:r>
            <a:r>
              <a:rPr lang="zh-CN" altLang="en-US" dirty="0" smtClean="0"/>
              <a:t>越小，网络的计算量就越大，但是对网络的性能的影响却没有那么大，所以作者权衡了计算量和性能，取了</a:t>
            </a:r>
            <a:r>
              <a:rPr lang="en-US" altLang="zh-CN" dirty="0" smtClean="0"/>
              <a:t>r=16</a:t>
            </a:r>
            <a:endParaRPr lang="zh-CN" altLang="en-US" dirty="0"/>
          </a:p>
        </p:txBody>
      </p:sp>
      <p:sp>
        <p:nvSpPr>
          <p:cNvPr id="4" name="灯片编号占位符 3"/>
          <p:cNvSpPr>
            <a:spLocks noGrp="1"/>
          </p:cNvSpPr>
          <p:nvPr>
            <p:ph type="sldNum" sz="quarter" idx="10"/>
          </p:nvPr>
        </p:nvSpPr>
        <p:spPr/>
        <p:txBody>
          <a:bodyPr/>
          <a:lstStyle/>
          <a:p>
            <a:fld id="{CA0DC893-85FB-4B72-A5BA-8E5D4EDDF117}" type="slidenum">
              <a:rPr lang="zh-CN" altLang="en-US" smtClean="0"/>
              <a:t>12</a:t>
            </a:fld>
            <a:endParaRPr lang="zh-CN" altLang="en-US"/>
          </a:p>
        </p:txBody>
      </p:sp>
    </p:spTree>
    <p:extLst>
      <p:ext uri="{BB962C8B-B14F-4D97-AF65-F5344CB8AC3E}">
        <p14:creationId xmlns:p14="http://schemas.microsoft.com/office/powerpoint/2010/main" val="2296880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全局最大池化和全局平均池化都具有全局的感受野，都能代表全局的信息，作者就这两个池化方式哪个效果更好做了实验</a:t>
            </a:r>
            <a:endParaRPr lang="en-US" altLang="zh-CN" dirty="0" smtClean="0"/>
          </a:p>
          <a:p>
            <a:endParaRPr lang="en-US" altLang="zh-CN" dirty="0" smtClean="0"/>
          </a:p>
          <a:p>
            <a:r>
              <a:rPr lang="zh-CN" altLang="en-US" dirty="0" smtClean="0"/>
              <a:t>作者对第二层</a:t>
            </a:r>
            <a:r>
              <a:rPr lang="en-US" altLang="zh-CN" dirty="0" smtClean="0"/>
              <a:t>fc</a:t>
            </a:r>
            <a:r>
              <a:rPr lang="zh-CN" altLang="en-US" dirty="0" smtClean="0"/>
              <a:t>层后接的非线性做了实验</a:t>
            </a:r>
            <a:endParaRPr lang="zh-CN" altLang="en-US" dirty="0"/>
          </a:p>
        </p:txBody>
      </p:sp>
      <p:sp>
        <p:nvSpPr>
          <p:cNvPr id="4" name="灯片编号占位符 3"/>
          <p:cNvSpPr>
            <a:spLocks noGrp="1"/>
          </p:cNvSpPr>
          <p:nvPr>
            <p:ph type="sldNum" sz="quarter" idx="10"/>
          </p:nvPr>
        </p:nvSpPr>
        <p:spPr/>
        <p:txBody>
          <a:bodyPr/>
          <a:lstStyle/>
          <a:p>
            <a:fld id="{CA0DC893-85FB-4B72-A5BA-8E5D4EDDF117}" type="slidenum">
              <a:rPr lang="zh-CN" altLang="en-US" smtClean="0"/>
              <a:t>13</a:t>
            </a:fld>
            <a:endParaRPr lang="zh-CN" altLang="en-US"/>
          </a:p>
        </p:txBody>
      </p:sp>
    </p:spTree>
    <p:extLst>
      <p:ext uri="{BB962C8B-B14F-4D97-AF65-F5344CB8AC3E}">
        <p14:creationId xmlns:p14="http://schemas.microsoft.com/office/powerpoint/2010/main" val="40591825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为了说明</a:t>
            </a:r>
            <a:r>
              <a:rPr lang="en-US" altLang="zh-CN" dirty="0" smtClean="0"/>
              <a:t>Squeeze</a:t>
            </a:r>
            <a:r>
              <a:rPr lang="zh-CN" altLang="en-US" dirty="0" smtClean="0"/>
              <a:t>操作的重要性，作者移除了</a:t>
            </a:r>
            <a:r>
              <a:rPr lang="en-US" altLang="zh-CN" dirty="0" err="1" smtClean="0"/>
              <a:t>Squuence</a:t>
            </a:r>
            <a:r>
              <a:rPr lang="zh-CN" altLang="en-US" dirty="0" smtClean="0"/>
              <a:t>操作，把</a:t>
            </a:r>
            <a:r>
              <a:rPr lang="en-US" altLang="zh-CN" dirty="0" smtClean="0"/>
              <a:t>Excitation</a:t>
            </a:r>
            <a:r>
              <a:rPr lang="zh-CN" altLang="en-US" dirty="0" smtClean="0"/>
              <a:t>中的两个</a:t>
            </a:r>
            <a:r>
              <a:rPr lang="en-US" altLang="zh-CN" dirty="0" smtClean="0"/>
              <a:t>FC</a:t>
            </a:r>
            <a:r>
              <a:rPr lang="zh-CN" altLang="en-US" dirty="0" smtClean="0"/>
              <a:t>层换成了两个</a:t>
            </a:r>
            <a:r>
              <a:rPr lang="en-US" altLang="zh-CN" dirty="0" smtClean="0"/>
              <a:t>1</a:t>
            </a:r>
            <a:r>
              <a:rPr lang="zh-CN" altLang="en-US" dirty="0" smtClean="0"/>
              <a:t>*</a:t>
            </a:r>
            <a:r>
              <a:rPr lang="en-US" altLang="zh-CN" dirty="0" smtClean="0"/>
              <a:t>1</a:t>
            </a:r>
            <a:r>
              <a:rPr lang="zh-CN" altLang="en-US" dirty="0" smtClean="0"/>
              <a:t>的卷积，就是中间的</a:t>
            </a:r>
            <a:r>
              <a:rPr lang="en-US" altLang="zh-CN" dirty="0" err="1" smtClean="0"/>
              <a:t>NoSqueeze</a:t>
            </a:r>
            <a:r>
              <a:rPr lang="zh-CN" altLang="en-US" dirty="0" smtClean="0"/>
              <a:t>，在</a:t>
            </a:r>
            <a:r>
              <a:rPr lang="en-US" altLang="zh-CN" dirty="0" smtClean="0"/>
              <a:t>ResNet-50</a:t>
            </a:r>
            <a:r>
              <a:rPr lang="zh-CN" altLang="en-US" dirty="0" smtClean="0"/>
              <a:t>上做了对比实验，发现没有</a:t>
            </a:r>
            <a:r>
              <a:rPr lang="en-US" altLang="zh-CN" dirty="0" smtClean="0"/>
              <a:t>Squeeze</a:t>
            </a:r>
            <a:r>
              <a:rPr lang="zh-CN" altLang="en-US" dirty="0" smtClean="0"/>
              <a:t>层在一定程度上会增加性能，但是由于卷积层是局部的感受野，在全局的表示能力上不如全局平均池化</a:t>
            </a:r>
            <a:endParaRPr lang="zh-CN" altLang="en-US" dirty="0"/>
          </a:p>
        </p:txBody>
      </p:sp>
      <p:sp>
        <p:nvSpPr>
          <p:cNvPr id="4" name="灯片编号占位符 3"/>
          <p:cNvSpPr>
            <a:spLocks noGrp="1"/>
          </p:cNvSpPr>
          <p:nvPr>
            <p:ph type="sldNum" sz="quarter" idx="10"/>
          </p:nvPr>
        </p:nvSpPr>
        <p:spPr/>
        <p:txBody>
          <a:bodyPr/>
          <a:lstStyle/>
          <a:p>
            <a:fld id="{CA0DC893-85FB-4B72-A5BA-8E5D4EDDF117}" type="slidenum">
              <a:rPr lang="zh-CN" altLang="en-US" smtClean="0"/>
              <a:t>14</a:t>
            </a:fld>
            <a:endParaRPr lang="zh-CN" altLang="en-US"/>
          </a:p>
        </p:txBody>
      </p:sp>
    </p:spTree>
    <p:extLst>
      <p:ext uri="{BB962C8B-B14F-4D97-AF65-F5344CB8AC3E}">
        <p14:creationId xmlns:p14="http://schemas.microsoft.com/office/powerpoint/2010/main" val="603153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为了说明</a:t>
            </a:r>
            <a:r>
              <a:rPr lang="en-US" altLang="zh-CN" dirty="0" smtClean="0"/>
              <a:t>Squeeze</a:t>
            </a:r>
            <a:r>
              <a:rPr lang="zh-CN" altLang="en-US" dirty="0" smtClean="0"/>
              <a:t>操作的重要性，作者移除了</a:t>
            </a:r>
            <a:r>
              <a:rPr lang="en-US" altLang="zh-CN" dirty="0" err="1" smtClean="0"/>
              <a:t>Squuence</a:t>
            </a:r>
            <a:r>
              <a:rPr lang="zh-CN" altLang="en-US" dirty="0" smtClean="0"/>
              <a:t>操作，把</a:t>
            </a:r>
            <a:r>
              <a:rPr lang="en-US" altLang="zh-CN" dirty="0" smtClean="0"/>
              <a:t>Excitation</a:t>
            </a:r>
            <a:r>
              <a:rPr lang="zh-CN" altLang="en-US" dirty="0" smtClean="0"/>
              <a:t>中的两个</a:t>
            </a:r>
            <a:r>
              <a:rPr lang="en-US" altLang="zh-CN" dirty="0" smtClean="0"/>
              <a:t>FC</a:t>
            </a:r>
            <a:r>
              <a:rPr lang="zh-CN" altLang="en-US" dirty="0" smtClean="0"/>
              <a:t>层换成了两个</a:t>
            </a:r>
            <a:r>
              <a:rPr lang="en-US" altLang="zh-CN" dirty="0" smtClean="0"/>
              <a:t>1</a:t>
            </a:r>
            <a:r>
              <a:rPr lang="zh-CN" altLang="en-US" dirty="0" smtClean="0"/>
              <a:t>*</a:t>
            </a:r>
            <a:r>
              <a:rPr lang="en-US" altLang="zh-CN" dirty="0" smtClean="0"/>
              <a:t>1</a:t>
            </a:r>
            <a:r>
              <a:rPr lang="zh-CN" altLang="en-US" dirty="0" smtClean="0"/>
              <a:t>的卷积，就是中间的</a:t>
            </a:r>
            <a:r>
              <a:rPr lang="en-US" altLang="zh-CN" dirty="0" err="1" smtClean="0"/>
              <a:t>NoSqueeze</a:t>
            </a:r>
            <a:r>
              <a:rPr lang="zh-CN" altLang="en-US" dirty="0" smtClean="0"/>
              <a:t>，在</a:t>
            </a:r>
            <a:r>
              <a:rPr lang="en-US" altLang="zh-CN" dirty="0" smtClean="0"/>
              <a:t>ResNet-50</a:t>
            </a:r>
            <a:r>
              <a:rPr lang="zh-CN" altLang="en-US" dirty="0" smtClean="0"/>
              <a:t>上做了对比实验，发现没有</a:t>
            </a:r>
            <a:r>
              <a:rPr lang="en-US" altLang="zh-CN" dirty="0" smtClean="0"/>
              <a:t>Squeeze</a:t>
            </a:r>
            <a:r>
              <a:rPr lang="zh-CN" altLang="en-US" dirty="0" smtClean="0"/>
              <a:t>层在一定程度上会增加性能，但是由于卷积层是局部的感受野，在全局的表示能力上不如全局平均池化</a:t>
            </a:r>
            <a:endParaRPr lang="zh-CN" altLang="en-US" dirty="0"/>
          </a:p>
        </p:txBody>
      </p:sp>
      <p:sp>
        <p:nvSpPr>
          <p:cNvPr id="4" name="灯片编号占位符 3"/>
          <p:cNvSpPr>
            <a:spLocks noGrp="1"/>
          </p:cNvSpPr>
          <p:nvPr>
            <p:ph type="sldNum" sz="quarter" idx="10"/>
          </p:nvPr>
        </p:nvSpPr>
        <p:spPr/>
        <p:txBody>
          <a:bodyPr/>
          <a:lstStyle/>
          <a:p>
            <a:fld id="{CA0DC893-85FB-4B72-A5BA-8E5D4EDDF117}" type="slidenum">
              <a:rPr lang="zh-CN" altLang="en-US" smtClean="0"/>
              <a:t>15</a:t>
            </a:fld>
            <a:endParaRPr lang="zh-CN" altLang="en-US"/>
          </a:p>
        </p:txBody>
      </p:sp>
    </p:spTree>
    <p:extLst>
      <p:ext uri="{BB962C8B-B14F-4D97-AF65-F5344CB8AC3E}">
        <p14:creationId xmlns:p14="http://schemas.microsoft.com/office/powerpoint/2010/main" val="3845590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卷积操作时在局部感受野上，融合了空间和通道的信息特征</a:t>
            </a:r>
            <a:endParaRPr lang="en-US" altLang="zh-CN" dirty="0" smtClean="0"/>
          </a:p>
          <a:p>
            <a:r>
              <a:rPr lang="zh-CN" altLang="en-US" dirty="0" smtClean="0"/>
              <a:t>有很多网络试图从空间特征出发， 提高网络的性能</a:t>
            </a:r>
            <a:endParaRPr lang="en-US" altLang="zh-CN" dirty="0" smtClean="0"/>
          </a:p>
          <a:p>
            <a:r>
              <a:rPr lang="zh-CN" altLang="en-US" dirty="0" smtClean="0"/>
              <a:t>比如</a:t>
            </a:r>
            <a:r>
              <a:rPr lang="en-US" altLang="zh-CN" dirty="0" smtClean="0"/>
              <a:t>Inception</a:t>
            </a:r>
            <a:r>
              <a:rPr lang="zh-CN" altLang="en-US" dirty="0" smtClean="0"/>
              <a:t>网络，它利用多尺度的空间特征，改变感受野的大小来获得更好的性能</a:t>
            </a:r>
            <a:endParaRPr lang="zh-CN" altLang="en-US" dirty="0"/>
          </a:p>
        </p:txBody>
      </p:sp>
      <p:sp>
        <p:nvSpPr>
          <p:cNvPr id="4" name="灯片编号占位符 3"/>
          <p:cNvSpPr>
            <a:spLocks noGrp="1"/>
          </p:cNvSpPr>
          <p:nvPr>
            <p:ph type="sldNum" sz="quarter" idx="10"/>
          </p:nvPr>
        </p:nvSpPr>
        <p:spPr/>
        <p:txBody>
          <a:bodyPr/>
          <a:lstStyle/>
          <a:p>
            <a:fld id="{CA0DC893-85FB-4B72-A5BA-8E5D4EDDF117}" type="slidenum">
              <a:rPr lang="zh-CN" altLang="en-US" smtClean="0"/>
              <a:t>2</a:t>
            </a:fld>
            <a:endParaRPr lang="zh-CN" altLang="en-US"/>
          </a:p>
        </p:txBody>
      </p:sp>
    </p:spTree>
    <p:extLst>
      <p:ext uri="{BB962C8B-B14F-4D97-AF65-F5344CB8AC3E}">
        <p14:creationId xmlns:p14="http://schemas.microsoft.com/office/powerpoint/2010/main" val="2766201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比如</a:t>
            </a:r>
            <a:r>
              <a:rPr lang="en-US" altLang="zh-CN" dirty="0" smtClean="0"/>
              <a:t>Inception</a:t>
            </a:r>
            <a:r>
              <a:rPr lang="zh-CN" altLang="en-US" dirty="0" smtClean="0"/>
              <a:t>网络，它利用多尺度的空间特征，改变感受野的大小来获得更好的性能</a:t>
            </a:r>
            <a:endParaRPr lang="en-US" altLang="zh-CN" dirty="0" smtClean="0"/>
          </a:p>
          <a:p>
            <a:r>
              <a:rPr lang="zh-CN" altLang="en-US" dirty="0" smtClean="0"/>
              <a:t>那么，这篇文章想的是我能不能从</a:t>
            </a:r>
            <a:r>
              <a:rPr lang="en-US" altLang="zh-CN" dirty="0" smtClean="0"/>
              <a:t>channel</a:t>
            </a:r>
            <a:r>
              <a:rPr lang="zh-CN" altLang="en-US" dirty="0" smtClean="0"/>
              <a:t>的角度出发，来提高网络的性能</a:t>
            </a:r>
            <a:endParaRPr lang="zh-CN" altLang="en-US" dirty="0"/>
          </a:p>
        </p:txBody>
      </p:sp>
      <p:sp>
        <p:nvSpPr>
          <p:cNvPr id="4" name="灯片编号占位符 3"/>
          <p:cNvSpPr>
            <a:spLocks noGrp="1"/>
          </p:cNvSpPr>
          <p:nvPr>
            <p:ph type="sldNum" sz="quarter" idx="10"/>
          </p:nvPr>
        </p:nvSpPr>
        <p:spPr/>
        <p:txBody>
          <a:bodyPr/>
          <a:lstStyle/>
          <a:p>
            <a:fld id="{CA0DC893-85FB-4B72-A5BA-8E5D4EDDF117}" type="slidenum">
              <a:rPr lang="zh-CN" altLang="en-US" smtClean="0"/>
              <a:t>3</a:t>
            </a:fld>
            <a:endParaRPr lang="zh-CN" altLang="en-US"/>
          </a:p>
        </p:txBody>
      </p:sp>
    </p:spTree>
    <p:extLst>
      <p:ext uri="{BB962C8B-B14F-4D97-AF65-F5344CB8AC3E}">
        <p14:creationId xmlns:p14="http://schemas.microsoft.com/office/powerpoint/2010/main" val="1926813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X </a:t>
            </a:r>
            <a:r>
              <a:rPr lang="zh-CN" altLang="en-US" dirty="0" smtClean="0"/>
              <a:t>经过</a:t>
            </a:r>
            <a:r>
              <a:rPr lang="en-US" altLang="zh-CN" dirty="0" err="1" smtClean="0"/>
              <a:t>Ftr</a:t>
            </a:r>
            <a:r>
              <a:rPr lang="en-US" altLang="zh-CN" dirty="0" smtClean="0"/>
              <a:t> </a:t>
            </a:r>
            <a:r>
              <a:rPr lang="zh-CN" altLang="en-US" dirty="0" smtClean="0"/>
              <a:t>变成</a:t>
            </a:r>
            <a:r>
              <a:rPr lang="en-US" altLang="zh-CN" dirty="0" smtClean="0"/>
              <a:t>U</a:t>
            </a:r>
            <a:r>
              <a:rPr lang="zh-CN" altLang="en-US" dirty="0" smtClean="0"/>
              <a:t>，</a:t>
            </a:r>
            <a:r>
              <a:rPr lang="en-US" altLang="zh-CN" dirty="0" err="1" smtClean="0"/>
              <a:t>Ftr</a:t>
            </a:r>
            <a:r>
              <a:rPr lang="zh-CN" altLang="en-US" dirty="0" smtClean="0"/>
              <a:t>指的是一个转换方式，一个卷积层或者一个</a:t>
            </a:r>
            <a:r>
              <a:rPr lang="en-US" altLang="zh-CN" dirty="0" smtClean="0"/>
              <a:t>Inception block </a:t>
            </a:r>
            <a:r>
              <a:rPr lang="zh-CN" altLang="en-US" dirty="0" smtClean="0"/>
              <a:t>或者一个</a:t>
            </a:r>
            <a:r>
              <a:rPr lang="en-US" altLang="zh-CN" dirty="0" smtClean="0"/>
              <a:t>residual block</a:t>
            </a:r>
          </a:p>
          <a:p>
            <a:r>
              <a:rPr lang="en-US" altLang="zh-CN" sz="1200" b="0" i="0" kern="1200" dirty="0" smtClean="0">
                <a:solidFill>
                  <a:schemeClr val="tx1"/>
                </a:solidFill>
                <a:effectLst/>
                <a:latin typeface="+mn-lt"/>
                <a:ea typeface="+mn-ea"/>
                <a:cs typeface="+mn-cs"/>
              </a:rPr>
              <a:t>Squeeze </a:t>
            </a:r>
            <a:r>
              <a:rPr lang="zh-CN" altLang="en-US" sz="1200" b="0" i="0" kern="1200" dirty="0" smtClean="0">
                <a:solidFill>
                  <a:schemeClr val="tx1"/>
                </a:solidFill>
                <a:effectLst/>
                <a:latin typeface="+mn-lt"/>
                <a:ea typeface="+mn-ea"/>
                <a:cs typeface="+mn-cs"/>
              </a:rPr>
              <a:t>操作，顺着空间维度来进行特征压缩，将每个二维的特征通道变成一个实数，这个实数某种程度上具有全局的感受野，代表着该通道特征的全局分布</a:t>
            </a:r>
            <a:endParaRPr lang="en-US" altLang="zh-CN" dirty="0" smtClean="0"/>
          </a:p>
          <a:p>
            <a:r>
              <a:rPr lang="en-US" altLang="zh-CN" sz="1200" b="0" i="0" kern="1200" dirty="0" smtClean="0">
                <a:solidFill>
                  <a:schemeClr val="tx1"/>
                </a:solidFill>
                <a:effectLst/>
                <a:latin typeface="+mn-lt"/>
                <a:ea typeface="+mn-ea"/>
                <a:cs typeface="+mn-cs"/>
              </a:rPr>
              <a:t>Excitation </a:t>
            </a:r>
            <a:r>
              <a:rPr lang="zh-CN" altLang="en-US" sz="1200" b="0" i="0" kern="1200" dirty="0" smtClean="0">
                <a:solidFill>
                  <a:schemeClr val="tx1"/>
                </a:solidFill>
                <a:effectLst/>
                <a:latin typeface="+mn-lt"/>
                <a:ea typeface="+mn-ea"/>
                <a:cs typeface="+mn-cs"/>
              </a:rPr>
              <a:t>操作，它是一个门机制。通过参数 </a:t>
            </a:r>
            <a:r>
              <a:rPr lang="en-US" altLang="zh-CN" sz="1200" b="0" i="0" kern="1200" dirty="0" smtClean="0">
                <a:solidFill>
                  <a:schemeClr val="tx1"/>
                </a:solidFill>
                <a:effectLst/>
                <a:latin typeface="+mn-lt"/>
                <a:ea typeface="+mn-ea"/>
                <a:cs typeface="+mn-cs"/>
              </a:rPr>
              <a:t>w </a:t>
            </a:r>
            <a:r>
              <a:rPr lang="zh-CN" altLang="en-US" sz="1200" b="0" i="0" kern="1200" dirty="0" smtClean="0">
                <a:solidFill>
                  <a:schemeClr val="tx1"/>
                </a:solidFill>
                <a:effectLst/>
                <a:latin typeface="+mn-lt"/>
                <a:ea typeface="+mn-ea"/>
                <a:cs typeface="+mn-cs"/>
              </a:rPr>
              <a:t>来为每个特征通道生成权重，表示该通道的重要性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F scale</a:t>
            </a:r>
            <a:r>
              <a:rPr lang="zh-CN" altLang="en-US" sz="1200" b="0" i="0" kern="1200" dirty="0" smtClean="0">
                <a:solidFill>
                  <a:schemeClr val="tx1"/>
                </a:solidFill>
                <a:effectLst/>
                <a:latin typeface="+mn-lt"/>
                <a:ea typeface="+mn-ea"/>
                <a:cs typeface="+mn-cs"/>
              </a:rPr>
              <a:t>对原有的</a:t>
            </a:r>
            <a:r>
              <a:rPr lang="en-US" altLang="zh-CN" sz="1200" b="0" i="0" kern="1200" dirty="0" smtClean="0">
                <a:solidFill>
                  <a:schemeClr val="tx1"/>
                </a:solidFill>
                <a:effectLst/>
                <a:latin typeface="+mn-lt"/>
                <a:ea typeface="+mn-ea"/>
                <a:cs typeface="+mn-cs"/>
              </a:rPr>
              <a:t>feature</a:t>
            </a:r>
            <a:r>
              <a:rPr lang="en-US" altLang="zh-CN" sz="1200" b="0" i="0" kern="1200" baseline="0" dirty="0" smtClean="0">
                <a:solidFill>
                  <a:schemeClr val="tx1"/>
                </a:solidFill>
                <a:effectLst/>
                <a:latin typeface="+mn-lt"/>
                <a:ea typeface="+mn-ea"/>
                <a:cs typeface="+mn-cs"/>
              </a:rPr>
              <a:t> map</a:t>
            </a:r>
            <a:r>
              <a:rPr lang="zh-CN" altLang="en-US" sz="1200" b="0" i="0" kern="1200" baseline="0" dirty="0" smtClean="0">
                <a:solidFill>
                  <a:schemeClr val="tx1"/>
                </a:solidFill>
                <a:effectLst/>
                <a:latin typeface="+mn-lt"/>
                <a:ea typeface="+mn-ea"/>
                <a:cs typeface="+mn-cs"/>
              </a:rPr>
              <a:t>重新分配权重，生成一个新的特征图</a:t>
            </a:r>
            <a:endParaRPr lang="en-US" altLang="zh-CN" sz="1200" b="0" i="0" kern="1200" dirty="0" smtClean="0">
              <a:solidFill>
                <a:schemeClr val="tx1"/>
              </a:solidFill>
              <a:effectLst/>
              <a:latin typeface="+mn-lt"/>
              <a:ea typeface="+mn-ea"/>
              <a:cs typeface="+mn-cs"/>
            </a:endParaRPr>
          </a:p>
          <a:p>
            <a:r>
              <a:rPr lang="zh-CN" altLang="en-US" dirty="0" smtClean="0"/>
              <a:t>对</a:t>
            </a:r>
            <a:r>
              <a:rPr lang="en-US" altLang="zh-CN" dirty="0" smtClean="0"/>
              <a:t>feature map</a:t>
            </a:r>
            <a:r>
              <a:rPr lang="zh-CN" altLang="en-US" dirty="0" smtClean="0"/>
              <a:t>做一个</a:t>
            </a:r>
            <a:r>
              <a:rPr lang="en-US" altLang="zh-CN" dirty="0" smtClean="0"/>
              <a:t>channel-wise</a:t>
            </a:r>
            <a:r>
              <a:rPr lang="zh-CN" altLang="en-US" dirty="0" smtClean="0"/>
              <a:t>的</a:t>
            </a:r>
            <a:r>
              <a:rPr lang="en-US" altLang="zh-CN" dirty="0" smtClean="0"/>
              <a:t>attention</a:t>
            </a:r>
            <a:br>
              <a:rPr lang="en-US" altLang="zh-CN" dirty="0" smtClean="0"/>
            </a:br>
            <a:r>
              <a:rPr lang="zh-CN" altLang="en-US" dirty="0" smtClean="0"/>
              <a:t>就是说，每一层的</a:t>
            </a:r>
            <a:r>
              <a:rPr lang="en-US" altLang="zh-CN" dirty="0" smtClean="0"/>
              <a:t>feature map</a:t>
            </a:r>
            <a:r>
              <a:rPr lang="zh-CN" altLang="en-US" dirty="0" smtClean="0"/>
              <a:t>的</a:t>
            </a:r>
            <a:r>
              <a:rPr lang="en-US" altLang="zh-CN" dirty="0" smtClean="0"/>
              <a:t>channel</a:t>
            </a:r>
            <a:r>
              <a:rPr lang="zh-CN" altLang="en-US" dirty="0" smtClean="0"/>
              <a:t>上的重要性是不同的，这篇文章根据它的重要性来增强一些</a:t>
            </a:r>
            <a:r>
              <a:rPr lang="en-US" altLang="zh-CN" dirty="0" smtClean="0"/>
              <a:t>channel</a:t>
            </a:r>
            <a:r>
              <a:rPr lang="zh-CN" altLang="en-US" dirty="0" smtClean="0"/>
              <a:t>的特征，以此来提高网络的性能</a:t>
            </a:r>
            <a:endParaRPr lang="zh-CN" altLang="en-US" dirty="0"/>
          </a:p>
        </p:txBody>
      </p:sp>
      <p:sp>
        <p:nvSpPr>
          <p:cNvPr id="4" name="灯片编号占位符 3"/>
          <p:cNvSpPr>
            <a:spLocks noGrp="1"/>
          </p:cNvSpPr>
          <p:nvPr>
            <p:ph type="sldNum" sz="quarter" idx="10"/>
          </p:nvPr>
        </p:nvSpPr>
        <p:spPr/>
        <p:txBody>
          <a:bodyPr/>
          <a:lstStyle/>
          <a:p>
            <a:fld id="{CA0DC893-85FB-4B72-A5BA-8E5D4EDDF117}" type="slidenum">
              <a:rPr lang="zh-CN" altLang="en-US" smtClean="0"/>
              <a:t>4</a:t>
            </a:fld>
            <a:endParaRPr lang="zh-CN" altLang="en-US"/>
          </a:p>
        </p:txBody>
      </p:sp>
    </p:spTree>
    <p:extLst>
      <p:ext uri="{BB962C8B-B14F-4D97-AF65-F5344CB8AC3E}">
        <p14:creationId xmlns:p14="http://schemas.microsoft.com/office/powerpoint/2010/main" val="4175457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第一个公式是</a:t>
            </a:r>
            <a:r>
              <a:rPr lang="en-US" altLang="zh-CN" dirty="0" err="1" smtClean="0"/>
              <a:t>Ftr</a:t>
            </a:r>
            <a:r>
              <a:rPr lang="zh-CN" altLang="en-US" dirty="0" smtClean="0"/>
              <a:t>操作，就是一个卷积操作，</a:t>
            </a:r>
            <a:r>
              <a:rPr lang="en-US" altLang="zh-CN" dirty="0" err="1" smtClean="0"/>
              <a:t>vc</a:t>
            </a:r>
            <a:r>
              <a:rPr lang="zh-CN" altLang="en-US" dirty="0" smtClean="0"/>
              <a:t>是卷积核</a:t>
            </a:r>
            <a:endParaRPr lang="en-US" altLang="zh-CN" dirty="0" smtClean="0"/>
          </a:p>
          <a:p>
            <a:r>
              <a:rPr lang="zh-CN" altLang="en-US" dirty="0" smtClean="0"/>
              <a:t>第二个公式是</a:t>
            </a:r>
            <a:r>
              <a:rPr lang="en-US" altLang="zh-CN" dirty="0" smtClean="0"/>
              <a:t>squeeze</a:t>
            </a:r>
            <a:r>
              <a:rPr lang="zh-CN" altLang="en-US" dirty="0" smtClean="0"/>
              <a:t>操作，通过全局平均池化把整个通道的信息压缩成一个值作为该通道的描述符</a:t>
            </a:r>
            <a:endParaRPr lang="en-US" altLang="zh-CN" dirty="0" smtClean="0"/>
          </a:p>
          <a:p>
            <a:r>
              <a:rPr lang="zh-CN" altLang="en-US" dirty="0" smtClean="0"/>
              <a:t>第三个公式是</a:t>
            </a:r>
            <a:r>
              <a:rPr lang="en-US" altLang="zh-CN" dirty="0" smtClean="0"/>
              <a:t>excitation</a:t>
            </a:r>
            <a:r>
              <a:rPr lang="zh-CN" altLang="en-US" dirty="0" smtClean="0"/>
              <a:t>操作，</a:t>
            </a:r>
            <a:r>
              <a:rPr lang="en-US" altLang="zh-CN" dirty="0" smtClean="0"/>
              <a:t>z</a:t>
            </a:r>
            <a:r>
              <a:rPr lang="zh-CN" altLang="en-US" dirty="0" smtClean="0"/>
              <a:t>是</a:t>
            </a:r>
            <a:r>
              <a:rPr lang="en-US" altLang="zh-CN" dirty="0" smtClean="0"/>
              <a:t>squeeze</a:t>
            </a:r>
            <a:r>
              <a:rPr lang="zh-CN" altLang="en-US" dirty="0" smtClean="0"/>
              <a:t>后得到的向量，</a:t>
            </a:r>
            <a:r>
              <a:rPr lang="en-US" altLang="zh-CN" dirty="0" smtClean="0"/>
              <a:t>W1,W2</a:t>
            </a:r>
            <a:r>
              <a:rPr lang="zh-CN" altLang="en-US" dirty="0" smtClean="0"/>
              <a:t>是权重，中间是一个非线性文中使用的是</a:t>
            </a:r>
            <a:r>
              <a:rPr lang="en-US" altLang="zh-CN" dirty="0" err="1" smtClean="0"/>
              <a:t>relu</a:t>
            </a:r>
            <a:r>
              <a:rPr lang="zh-CN" altLang="en-US" dirty="0" smtClean="0"/>
              <a:t>，后面跟一个</a:t>
            </a:r>
            <a:r>
              <a:rPr lang="en-US" altLang="zh-CN" dirty="0" smtClean="0"/>
              <a:t>sigmoid</a:t>
            </a:r>
            <a:r>
              <a:rPr lang="zh-CN" altLang="en-US" dirty="0" smtClean="0"/>
              <a:t>，就是两个全连接层中间跟一个非线性，然后过一个</a:t>
            </a:r>
            <a:r>
              <a:rPr lang="en-US" altLang="zh-CN" dirty="0" smtClean="0"/>
              <a:t>sigmoid</a:t>
            </a:r>
            <a:r>
              <a:rPr lang="zh-CN" altLang="en-US" dirty="0" smtClean="0"/>
              <a:t>门</a:t>
            </a:r>
            <a:endParaRPr lang="en-US" altLang="zh-CN" dirty="0" smtClean="0"/>
          </a:p>
          <a:p>
            <a:r>
              <a:rPr lang="en-US" altLang="zh-CN" dirty="0" smtClean="0"/>
              <a:t>Se block</a:t>
            </a:r>
            <a:r>
              <a:rPr lang="zh-CN" altLang="en-US" dirty="0" smtClean="0"/>
              <a:t>的输出就是原来的</a:t>
            </a:r>
            <a:r>
              <a:rPr lang="en-US" altLang="zh-CN" dirty="0" smtClean="0"/>
              <a:t>feature map</a:t>
            </a:r>
            <a:r>
              <a:rPr lang="zh-CN" altLang="en-US" dirty="0" smtClean="0"/>
              <a:t>和</a:t>
            </a:r>
            <a:r>
              <a:rPr lang="en-US" altLang="zh-CN" dirty="0" smtClean="0"/>
              <a:t>excitation</a:t>
            </a:r>
            <a:r>
              <a:rPr lang="zh-CN" altLang="en-US" dirty="0" smtClean="0"/>
              <a:t>得到的向量进行一个</a:t>
            </a:r>
            <a:r>
              <a:rPr lang="en-US" altLang="zh-CN" dirty="0" smtClean="0"/>
              <a:t>channel-wise</a:t>
            </a:r>
            <a:r>
              <a:rPr lang="zh-CN" altLang="en-US" dirty="0" smtClean="0"/>
              <a:t>的乘法，得到一个根据每个</a:t>
            </a:r>
            <a:r>
              <a:rPr lang="en-US" altLang="zh-CN" dirty="0" smtClean="0"/>
              <a:t>channel</a:t>
            </a:r>
            <a:r>
              <a:rPr lang="zh-CN" altLang="en-US" dirty="0" smtClean="0"/>
              <a:t>的重要性放缩后的</a:t>
            </a:r>
            <a:r>
              <a:rPr lang="en-US" altLang="zh-CN" dirty="0" smtClean="0"/>
              <a:t>feature map</a:t>
            </a:r>
            <a:endParaRPr lang="zh-CN" altLang="en-US" dirty="0"/>
          </a:p>
        </p:txBody>
      </p:sp>
      <p:sp>
        <p:nvSpPr>
          <p:cNvPr id="4" name="灯片编号占位符 3"/>
          <p:cNvSpPr>
            <a:spLocks noGrp="1"/>
          </p:cNvSpPr>
          <p:nvPr>
            <p:ph type="sldNum" sz="quarter" idx="10"/>
          </p:nvPr>
        </p:nvSpPr>
        <p:spPr/>
        <p:txBody>
          <a:bodyPr/>
          <a:lstStyle/>
          <a:p>
            <a:fld id="{CA0DC893-85FB-4B72-A5BA-8E5D4EDDF117}" type="slidenum">
              <a:rPr lang="zh-CN" altLang="en-US" smtClean="0"/>
              <a:t>5</a:t>
            </a:fld>
            <a:endParaRPr lang="zh-CN" altLang="en-US"/>
          </a:p>
        </p:txBody>
      </p:sp>
    </p:spTree>
    <p:extLst>
      <p:ext uri="{BB962C8B-B14F-4D97-AF65-F5344CB8AC3E}">
        <p14:creationId xmlns:p14="http://schemas.microsoft.com/office/powerpoint/2010/main" val="167816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在过第一个全连接层的时候，通道数被减少成了</a:t>
            </a:r>
            <a:r>
              <a:rPr lang="en-US" altLang="zh-CN" dirty="0" smtClean="0"/>
              <a:t>C/R</a:t>
            </a:r>
            <a:r>
              <a:rPr lang="zh-CN" altLang="en-US" dirty="0" smtClean="0"/>
              <a:t>，</a:t>
            </a:r>
            <a:r>
              <a:rPr lang="en-US" altLang="zh-CN" dirty="0" smtClean="0"/>
              <a:t>R</a:t>
            </a:r>
            <a:r>
              <a:rPr lang="zh-CN" altLang="en-US" dirty="0" smtClean="0"/>
              <a:t>是一个超参数，是通道数的缩放比例，缩放通道的目的主要是减少计算量，在文章中</a:t>
            </a:r>
            <a:r>
              <a:rPr lang="en-US" altLang="zh-CN" dirty="0" smtClean="0"/>
              <a:t>R</a:t>
            </a:r>
            <a:r>
              <a:rPr lang="zh-CN" altLang="en-US" dirty="0" smtClean="0"/>
              <a:t>取</a:t>
            </a:r>
            <a:r>
              <a:rPr lang="en-US" altLang="zh-CN" dirty="0" smtClean="0"/>
              <a:t>16</a:t>
            </a:r>
            <a:r>
              <a:rPr lang="zh-CN" altLang="en-US" dirty="0" smtClean="0"/>
              <a:t>，后面也对</a:t>
            </a:r>
            <a:r>
              <a:rPr lang="en-US" altLang="zh-CN" dirty="0" smtClean="0"/>
              <a:t>r</a:t>
            </a:r>
            <a:r>
              <a:rPr lang="zh-CN" altLang="en-US" dirty="0" smtClean="0"/>
              <a:t>的不同取值做了实验。</a:t>
            </a:r>
            <a:endParaRPr lang="zh-CN" altLang="en-US" dirty="0"/>
          </a:p>
        </p:txBody>
      </p:sp>
      <p:sp>
        <p:nvSpPr>
          <p:cNvPr id="4" name="灯片编号占位符 3"/>
          <p:cNvSpPr>
            <a:spLocks noGrp="1"/>
          </p:cNvSpPr>
          <p:nvPr>
            <p:ph type="sldNum" sz="quarter" idx="10"/>
          </p:nvPr>
        </p:nvSpPr>
        <p:spPr/>
        <p:txBody>
          <a:bodyPr/>
          <a:lstStyle/>
          <a:p>
            <a:fld id="{CA0DC893-85FB-4B72-A5BA-8E5D4EDDF117}" type="slidenum">
              <a:rPr lang="zh-CN" altLang="en-US" smtClean="0"/>
              <a:t>6</a:t>
            </a:fld>
            <a:endParaRPr lang="zh-CN" altLang="en-US"/>
          </a:p>
        </p:txBody>
      </p:sp>
    </p:spTree>
    <p:extLst>
      <p:ext uri="{BB962C8B-B14F-4D97-AF65-F5344CB8AC3E}">
        <p14:creationId xmlns:p14="http://schemas.microsoft.com/office/powerpoint/2010/main" val="852373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首先是在</a:t>
            </a:r>
            <a:r>
              <a:rPr lang="en-US" altLang="zh-CN" dirty="0" smtClean="0"/>
              <a:t>ImageNet</a:t>
            </a:r>
            <a:r>
              <a:rPr lang="zh-CN" altLang="en-US" dirty="0" smtClean="0"/>
              <a:t>上对主流的分类网络做了对比实验，</a:t>
            </a:r>
            <a:endParaRPr lang="en-US" altLang="zh-CN" dirty="0" smtClean="0"/>
          </a:p>
          <a:p>
            <a:r>
              <a:rPr lang="zh-CN" altLang="en-US" dirty="0" smtClean="0"/>
              <a:t>在运算量增加不大的情况下，基本上都下降了一个百分点左右的错误率</a:t>
            </a:r>
            <a:endParaRPr lang="zh-CN" altLang="en-US" dirty="0"/>
          </a:p>
        </p:txBody>
      </p:sp>
      <p:sp>
        <p:nvSpPr>
          <p:cNvPr id="4" name="灯片编号占位符 3"/>
          <p:cNvSpPr>
            <a:spLocks noGrp="1"/>
          </p:cNvSpPr>
          <p:nvPr>
            <p:ph type="sldNum" sz="quarter" idx="10"/>
          </p:nvPr>
        </p:nvSpPr>
        <p:spPr/>
        <p:txBody>
          <a:bodyPr/>
          <a:lstStyle/>
          <a:p>
            <a:fld id="{CA0DC893-85FB-4B72-A5BA-8E5D4EDDF117}" type="slidenum">
              <a:rPr lang="zh-CN" altLang="en-US" smtClean="0"/>
              <a:t>7</a:t>
            </a:fld>
            <a:endParaRPr lang="zh-CN" altLang="en-US"/>
          </a:p>
        </p:txBody>
      </p:sp>
    </p:spTree>
    <p:extLst>
      <p:ext uri="{BB962C8B-B14F-4D97-AF65-F5344CB8AC3E}">
        <p14:creationId xmlns:p14="http://schemas.microsoft.com/office/powerpoint/2010/main" val="3480125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在轻量网络上也取得了很好的效果</a:t>
            </a:r>
            <a:endParaRPr lang="zh-CN" altLang="en-US" dirty="0"/>
          </a:p>
        </p:txBody>
      </p:sp>
      <p:sp>
        <p:nvSpPr>
          <p:cNvPr id="4" name="灯片编号占位符 3"/>
          <p:cNvSpPr>
            <a:spLocks noGrp="1"/>
          </p:cNvSpPr>
          <p:nvPr>
            <p:ph type="sldNum" sz="quarter" idx="10"/>
          </p:nvPr>
        </p:nvSpPr>
        <p:spPr/>
        <p:txBody>
          <a:bodyPr/>
          <a:lstStyle/>
          <a:p>
            <a:fld id="{CA0DC893-85FB-4B72-A5BA-8E5D4EDDF117}" type="slidenum">
              <a:rPr lang="zh-CN" altLang="en-US" smtClean="0"/>
              <a:t>8</a:t>
            </a:fld>
            <a:endParaRPr lang="zh-CN" altLang="en-US"/>
          </a:p>
        </p:txBody>
      </p:sp>
    </p:spTree>
    <p:extLst>
      <p:ext uri="{BB962C8B-B14F-4D97-AF65-F5344CB8AC3E}">
        <p14:creationId xmlns:p14="http://schemas.microsoft.com/office/powerpoint/2010/main" val="3800521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在轻量网络上也取得了很好的效果</a:t>
            </a:r>
            <a:endParaRPr lang="zh-CN" altLang="en-US" dirty="0"/>
          </a:p>
        </p:txBody>
      </p:sp>
      <p:sp>
        <p:nvSpPr>
          <p:cNvPr id="4" name="灯片编号占位符 3"/>
          <p:cNvSpPr>
            <a:spLocks noGrp="1"/>
          </p:cNvSpPr>
          <p:nvPr>
            <p:ph type="sldNum" sz="quarter" idx="10"/>
          </p:nvPr>
        </p:nvSpPr>
        <p:spPr/>
        <p:txBody>
          <a:bodyPr/>
          <a:lstStyle/>
          <a:p>
            <a:fld id="{CA0DC893-85FB-4B72-A5BA-8E5D4EDDF117}" type="slidenum">
              <a:rPr lang="zh-CN" altLang="en-US" smtClean="0"/>
              <a:t>9</a:t>
            </a:fld>
            <a:endParaRPr lang="zh-CN" altLang="en-US"/>
          </a:p>
        </p:txBody>
      </p:sp>
    </p:spTree>
    <p:extLst>
      <p:ext uri="{BB962C8B-B14F-4D97-AF65-F5344CB8AC3E}">
        <p14:creationId xmlns:p14="http://schemas.microsoft.com/office/powerpoint/2010/main" val="2651097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smtClean="0"/>
              <a:t>单击此处编辑母版标题样式</a:t>
            </a:r>
            <a:endParaRPr lang="en-US" dirty="0"/>
          </a:p>
        </p:txBody>
      </p:sp>
      <p:sp>
        <p:nvSpPr>
          <p:cNvPr id="3" name="Subtitle 2"/>
          <p:cNvSpPr>
            <a:spLocks noGrp="1"/>
          </p:cNvSpPr>
          <p:nvPr>
            <p:ph type="subTitle" idx="1" hasCustomPrompt="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8A87A34-81AB-432B-8DAE-1953F412C126}" type="datetimeFigureOut">
              <a:rPr lang="en-US" smtClean="0"/>
              <a:t>12/7/2018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ln>
          </p:spPr>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371600" y="2295525"/>
            <a:ext cx="9601200" cy="357187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1371600" y="624156"/>
            <a:ext cx="8179641" cy="5243244"/>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371600" y="677917"/>
            <a:ext cx="9697428" cy="1014214"/>
          </a:xfrm>
        </p:spPr>
        <p:txBody>
          <a:body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1371600" y="1864659"/>
            <a:ext cx="9697428" cy="39624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8A87A34-81AB-432B-8DAE-1953F412C126}" type="datetimeFigureOut">
              <a:rPr lang="en-US" smtClean="0"/>
              <a:t>12/7/2018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ln>
        </p:spPr>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sz="half" idx="1" hasCustomPrompt="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hasCustomPrompt="1"/>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hasCustomPrompt="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hasCustomPrompt="1"/>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hasCustomPrompt="1"/>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hasCustomPrompt="1"/>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hasCustomPrompt="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hasCustomPrompt="1"/>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12/7/2018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hasCustomPrompt="1"/>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8A87A34-81AB-432B-8DAE-1953F412C126}" type="datetimeFigureOut">
              <a:rPr lang="en-US" smtClean="0"/>
              <a:t>12/7/2018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D22F896-40B5-4ADD-8801-0D06FADFA095}" type="slidenum">
              <a:rPr lang="en-US" smtClean="0"/>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014214"/>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71600" y="1810869"/>
            <a:ext cx="9601200" cy="4267201"/>
          </a:xfrm>
          <a:prstGeom prst="rect">
            <a:avLst/>
          </a:prstGeom>
        </p:spPr>
        <p:txBody>
          <a:bodyPr vert="horz" lIns="91440" tIns="45720" rIns="91440" bIns="45720" rtlCol="0">
            <a:normAutofit/>
          </a:body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8A87A34-81AB-432B-8DAE-1953F412C126}" type="datetimeFigureOut">
              <a:rPr lang="en-US" smtClean="0"/>
              <a:t>12/7/2018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D22F896-40B5-4ADD-8801-0D06FADFA095}" type="slidenum">
              <a:rPr lang="en-US" smtClean="0"/>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175" indent="-384175"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175"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68842" y="1383527"/>
            <a:ext cx="9859617" cy="2572752"/>
          </a:xfrm>
        </p:spPr>
        <p:txBody>
          <a:bodyPr/>
          <a:lstStyle/>
          <a:p>
            <a:r>
              <a:rPr lang="en-US" altLang="zh-CN" cap="none" baseline="0" dirty="0"/>
              <a:t>Squeeze-and-Excitation Networks</a:t>
            </a:r>
            <a:endParaRPr lang="zh-CN" altLang="en-US" cap="none" baseline="0" dirty="0"/>
          </a:p>
        </p:txBody>
      </p:sp>
      <p:sp>
        <p:nvSpPr>
          <p:cNvPr id="3" name="副标题 2"/>
          <p:cNvSpPr>
            <a:spLocks noGrp="1"/>
          </p:cNvSpPr>
          <p:nvPr>
            <p:ph type="subTitle" idx="1"/>
          </p:nvPr>
        </p:nvSpPr>
        <p:spPr>
          <a:xfrm>
            <a:off x="3060906" y="3127604"/>
            <a:ext cx="6831673" cy="1086237"/>
          </a:xfrm>
        </p:spPr>
        <p:txBody>
          <a:bodyPr>
            <a:normAutofit/>
          </a:bodyPr>
          <a:lstStyle/>
          <a:p>
            <a:pPr algn="r"/>
            <a:r>
              <a:rPr lang="en-US" altLang="zh-CN" dirty="0" smtClean="0"/>
              <a:t>---CVPR 2018  </a:t>
            </a:r>
            <a:endParaRPr lang="zh-CN" altLang="en-US" dirty="0"/>
          </a:p>
        </p:txBody>
      </p:sp>
      <p:pic>
        <p:nvPicPr>
          <p:cNvPr id="4" name="图片 3"/>
          <p:cNvPicPr>
            <a:picLocks noChangeAspect="1"/>
          </p:cNvPicPr>
          <p:nvPr/>
        </p:nvPicPr>
        <p:blipFill>
          <a:blip r:embed="rId3"/>
          <a:stretch>
            <a:fillRect/>
          </a:stretch>
        </p:blipFill>
        <p:spPr>
          <a:xfrm>
            <a:off x="2800350" y="4022090"/>
            <a:ext cx="6737985" cy="996315"/>
          </a:xfrm>
          <a:prstGeom prst="rect">
            <a:avLst/>
          </a:prstGeom>
        </p:spPr>
      </p:pic>
      <p:sp>
        <p:nvSpPr>
          <p:cNvPr id="5" name="文本框 4"/>
          <p:cNvSpPr txBox="1"/>
          <p:nvPr/>
        </p:nvSpPr>
        <p:spPr>
          <a:xfrm>
            <a:off x="1844563" y="5603975"/>
            <a:ext cx="2432685" cy="707886"/>
          </a:xfrm>
          <a:prstGeom prst="rect">
            <a:avLst/>
          </a:prstGeom>
          <a:noFill/>
        </p:spPr>
        <p:txBody>
          <a:bodyPr wrap="square" rtlCol="0">
            <a:spAutoFit/>
          </a:bodyPr>
          <a:lstStyle/>
          <a:p>
            <a:r>
              <a:rPr lang="zh-CN" altLang="en-US" sz="2000" dirty="0"/>
              <a:t>导师：张文</a:t>
            </a:r>
            <a:r>
              <a:rPr lang="zh-CN" altLang="en-US" sz="2000" dirty="0" smtClean="0"/>
              <a:t>强</a:t>
            </a:r>
            <a:endParaRPr lang="en-US" altLang="zh-CN" sz="2000" dirty="0" smtClean="0"/>
          </a:p>
          <a:p>
            <a:r>
              <a:rPr lang="zh-CN" altLang="en-US" sz="2000" dirty="0" smtClean="0"/>
              <a:t>报告人</a:t>
            </a:r>
            <a:r>
              <a:rPr lang="zh-CN" altLang="en-US" sz="2000" dirty="0" smtClean="0"/>
              <a:t>：</a:t>
            </a:r>
            <a:r>
              <a:rPr lang="zh-CN" altLang="en-US" sz="2000" dirty="0"/>
              <a:t>高述</a:t>
            </a:r>
            <a:r>
              <a:rPr lang="zh-CN" altLang="en-US" sz="2000" dirty="0" smtClean="0"/>
              <a:t>勇</a:t>
            </a:r>
            <a:endParaRPr lang="en-US" altLang="zh-CN" sz="20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Experiments</a:t>
            </a:r>
            <a:endParaRPr lang="zh-CN" altLang="en-US" dirty="0"/>
          </a:p>
        </p:txBody>
      </p:sp>
      <p:sp>
        <p:nvSpPr>
          <p:cNvPr id="3" name="文本框 2"/>
          <p:cNvSpPr txBox="1"/>
          <p:nvPr/>
        </p:nvSpPr>
        <p:spPr>
          <a:xfrm>
            <a:off x="1847850" y="1692275"/>
            <a:ext cx="2540000" cy="368300"/>
          </a:xfrm>
          <a:prstGeom prst="rect">
            <a:avLst/>
          </a:prstGeom>
          <a:noFill/>
        </p:spPr>
        <p:txBody>
          <a:bodyPr wrap="square" rtlCol="0" anchor="t">
            <a:spAutoFit/>
          </a:bodyPr>
          <a:lstStyle/>
          <a:p>
            <a:r>
              <a:rPr lang="zh-CN" altLang="en-US"/>
              <a:t> </a:t>
            </a:r>
            <a:r>
              <a:rPr lang="zh-CN" altLang="en-US" b="1"/>
              <a:t>Scene Classification</a:t>
            </a:r>
            <a:r>
              <a:rPr lang="en-US" altLang="zh-CN" b="1"/>
              <a:t>:</a:t>
            </a:r>
          </a:p>
        </p:txBody>
      </p:sp>
      <p:pic>
        <p:nvPicPr>
          <p:cNvPr id="8" name="图片 7"/>
          <p:cNvPicPr>
            <a:picLocks noChangeAspect="1"/>
          </p:cNvPicPr>
          <p:nvPr/>
        </p:nvPicPr>
        <p:blipFill>
          <a:blip r:embed="rId3"/>
          <a:stretch>
            <a:fillRect/>
          </a:stretch>
        </p:blipFill>
        <p:spPr>
          <a:xfrm>
            <a:off x="3491230" y="2443480"/>
            <a:ext cx="5209540" cy="1800225"/>
          </a:xfrm>
          <a:prstGeom prst="rect">
            <a:avLst/>
          </a:prstGeom>
        </p:spPr>
      </p:pic>
      <p:sp>
        <p:nvSpPr>
          <p:cNvPr id="7" name="文本框 6"/>
          <p:cNvSpPr txBox="1"/>
          <p:nvPr/>
        </p:nvSpPr>
        <p:spPr>
          <a:xfrm>
            <a:off x="2127885" y="4733290"/>
            <a:ext cx="8674100" cy="1198880"/>
          </a:xfrm>
          <a:prstGeom prst="rect">
            <a:avLst/>
          </a:prstGeom>
          <a:noFill/>
        </p:spPr>
        <p:txBody>
          <a:bodyPr wrap="square" rtlCol="0">
            <a:spAutoFit/>
          </a:bodyPr>
          <a:lstStyle/>
          <a:p>
            <a:r>
              <a:rPr lang="zh-CN" altLang="en-US" dirty="0"/>
              <a:t>Relative to classification, the task of scene understanding can provide a better assessment of the ability of a model to generalise well and handle abstraction, since it requires the capture of more complex data associations and robustness to a greater level of appearance variation</a:t>
            </a:r>
            <a:r>
              <a:rPr lang="en-US" altLang="zh-CN" dirty="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Experiments</a:t>
            </a:r>
            <a:endParaRPr lang="zh-CN" altLang="en-US" dirty="0"/>
          </a:p>
        </p:txBody>
      </p:sp>
      <p:sp>
        <p:nvSpPr>
          <p:cNvPr id="3" name="文本框 2"/>
          <p:cNvSpPr txBox="1"/>
          <p:nvPr/>
        </p:nvSpPr>
        <p:spPr>
          <a:xfrm>
            <a:off x="1727835" y="1692275"/>
            <a:ext cx="3539490" cy="368300"/>
          </a:xfrm>
          <a:prstGeom prst="rect">
            <a:avLst/>
          </a:prstGeom>
          <a:noFill/>
        </p:spPr>
        <p:txBody>
          <a:bodyPr wrap="square" rtlCol="0" anchor="t">
            <a:spAutoFit/>
          </a:bodyPr>
          <a:lstStyle/>
          <a:p>
            <a:r>
              <a:rPr lang="zh-CN" altLang="en-US"/>
              <a:t> </a:t>
            </a:r>
            <a:r>
              <a:rPr b="1"/>
              <a:t>Object Detection on COCO</a:t>
            </a:r>
            <a:r>
              <a:rPr lang="en-US" b="1"/>
              <a:t>:</a:t>
            </a:r>
          </a:p>
        </p:txBody>
      </p:sp>
      <p:pic>
        <p:nvPicPr>
          <p:cNvPr id="8" name="图片 7"/>
          <p:cNvPicPr>
            <a:picLocks noChangeAspect="1"/>
          </p:cNvPicPr>
          <p:nvPr/>
        </p:nvPicPr>
        <p:blipFill>
          <a:blip r:embed="rId3"/>
          <a:stretch>
            <a:fillRect/>
          </a:stretch>
        </p:blipFill>
        <p:spPr>
          <a:xfrm>
            <a:off x="3491230" y="2443480"/>
            <a:ext cx="5209540" cy="1800225"/>
          </a:xfrm>
          <a:prstGeom prst="rect">
            <a:avLst/>
          </a:prstGeom>
        </p:spPr>
      </p:pic>
      <p:pic>
        <p:nvPicPr>
          <p:cNvPr id="4" name="图片 3"/>
          <p:cNvPicPr>
            <a:picLocks noChangeAspect="1"/>
          </p:cNvPicPr>
          <p:nvPr/>
        </p:nvPicPr>
        <p:blipFill>
          <a:blip r:embed="rId4"/>
          <a:stretch>
            <a:fillRect/>
          </a:stretch>
        </p:blipFill>
        <p:spPr>
          <a:xfrm>
            <a:off x="3500755" y="2338070"/>
            <a:ext cx="5190490" cy="2181225"/>
          </a:xfrm>
          <a:prstGeom prst="rect">
            <a:avLst/>
          </a:prstGeom>
        </p:spPr>
      </p:pic>
      <p:sp>
        <p:nvSpPr>
          <p:cNvPr id="7" name="文本框 6"/>
          <p:cNvSpPr txBox="1"/>
          <p:nvPr/>
        </p:nvSpPr>
        <p:spPr>
          <a:xfrm>
            <a:off x="1883264" y="4809634"/>
            <a:ext cx="8674100" cy="922020"/>
          </a:xfrm>
          <a:prstGeom prst="rect">
            <a:avLst/>
          </a:prstGeom>
          <a:noFill/>
        </p:spPr>
        <p:txBody>
          <a:bodyPr wrap="square" rtlCol="0">
            <a:spAutoFit/>
          </a:bodyPr>
          <a:lstStyle/>
          <a:p>
            <a:r>
              <a:rPr lang="zh-CN" altLang="en-US" dirty="0"/>
              <a:t>We further evaluate the generalisation of SE blocks on object detection task using</a:t>
            </a:r>
            <a:r>
              <a:rPr lang="zh-CN" altLang="en-US" b="1" dirty="0"/>
              <a:t> COCO </a:t>
            </a:r>
            <a:r>
              <a:rPr lang="zh-CN" altLang="en-US" dirty="0"/>
              <a:t>dataset which contains 80k training images and 40k validation images, following. We use </a:t>
            </a:r>
            <a:r>
              <a:rPr lang="zh-CN" altLang="en-US" b="1" dirty="0"/>
              <a:t>Faster R-CNN</a:t>
            </a:r>
            <a:r>
              <a:rPr lang="zh-CN" altLang="en-US" dirty="0"/>
              <a:t> [33] as the detection method</a:t>
            </a:r>
            <a:r>
              <a:rPr lang="en-US" altLang="zh-CN" dirty="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4 Analysis and Interpretation </a:t>
            </a:r>
          </a:p>
        </p:txBody>
      </p:sp>
      <p:pic>
        <p:nvPicPr>
          <p:cNvPr id="4" name="图片 3"/>
          <p:cNvPicPr>
            <a:picLocks noChangeAspect="1"/>
          </p:cNvPicPr>
          <p:nvPr/>
        </p:nvPicPr>
        <p:blipFill>
          <a:blip r:embed="rId3"/>
          <a:stretch>
            <a:fillRect/>
          </a:stretch>
        </p:blipFill>
        <p:spPr>
          <a:xfrm>
            <a:off x="3676015" y="1964055"/>
            <a:ext cx="5479415" cy="2453005"/>
          </a:xfrm>
          <a:prstGeom prst="rect">
            <a:avLst/>
          </a:prstGeom>
        </p:spPr>
      </p:pic>
      <p:sp>
        <p:nvSpPr>
          <p:cNvPr id="5" name="文本框 4"/>
          <p:cNvSpPr txBox="1"/>
          <p:nvPr/>
        </p:nvSpPr>
        <p:spPr>
          <a:xfrm>
            <a:off x="4147820" y="4992370"/>
            <a:ext cx="5007610" cy="922020"/>
          </a:xfrm>
          <a:prstGeom prst="rect">
            <a:avLst/>
          </a:prstGeom>
          <a:noFill/>
        </p:spPr>
        <p:txBody>
          <a:bodyPr wrap="square" rtlCol="0">
            <a:spAutoFit/>
          </a:bodyPr>
          <a:lstStyle/>
          <a:p>
            <a:r>
              <a:rPr lang="zh-CN" altLang="en-US" dirty="0"/>
              <a:t>To investigate this relationship, we conduct</a:t>
            </a:r>
          </a:p>
          <a:p>
            <a:r>
              <a:rPr lang="zh-CN" altLang="en-US" dirty="0"/>
              <a:t>experiments based on SE-ResNet-50 for a range of different r values. </a:t>
            </a:r>
          </a:p>
        </p:txBody>
      </p:sp>
      <p:sp>
        <p:nvSpPr>
          <p:cNvPr id="6" name="文本框 5"/>
          <p:cNvSpPr txBox="1"/>
          <p:nvPr/>
        </p:nvSpPr>
        <p:spPr>
          <a:xfrm>
            <a:off x="1621155" y="1824355"/>
            <a:ext cx="1838325" cy="368300"/>
          </a:xfrm>
          <a:prstGeom prst="rect">
            <a:avLst/>
          </a:prstGeom>
          <a:noFill/>
        </p:spPr>
        <p:txBody>
          <a:bodyPr wrap="square" rtlCol="0">
            <a:spAutoFit/>
          </a:bodyPr>
          <a:lstStyle/>
          <a:p>
            <a:r>
              <a:rPr lang="zh-CN" altLang="en-US" b="1"/>
              <a:t>Reduction ratio</a:t>
            </a:r>
            <a:r>
              <a:rPr lang="en-US" altLang="zh-CN" b="1"/>
              <a:t>:</a:t>
            </a:r>
          </a:p>
        </p:txBody>
      </p:sp>
      <p:cxnSp>
        <p:nvCxnSpPr>
          <p:cNvPr id="7" name="直接连接符 6"/>
          <p:cNvCxnSpPr/>
          <p:nvPr/>
        </p:nvCxnSpPr>
        <p:spPr>
          <a:xfrm flipV="1">
            <a:off x="6551629" y="3327662"/>
            <a:ext cx="537328" cy="942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V="1">
            <a:off x="6551629" y="3599586"/>
            <a:ext cx="537328" cy="942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normAutofit/>
          </a:bodyPr>
          <a:lstStyle/>
          <a:p>
            <a:r>
              <a:rPr lang="en-US" altLang="zh-CN" dirty="0" smtClean="0"/>
              <a:t>4 Analysis and Interpretation </a:t>
            </a:r>
          </a:p>
        </p:txBody>
      </p:sp>
      <p:pic>
        <p:nvPicPr>
          <p:cNvPr id="8" name="图片 7"/>
          <p:cNvPicPr>
            <a:picLocks noChangeAspect="1"/>
          </p:cNvPicPr>
          <p:nvPr/>
        </p:nvPicPr>
        <p:blipFill>
          <a:blip r:embed="rId3"/>
          <a:stretch>
            <a:fillRect/>
          </a:stretch>
        </p:blipFill>
        <p:spPr>
          <a:xfrm>
            <a:off x="1195705" y="1567180"/>
            <a:ext cx="10263505" cy="37242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503045" y="1403985"/>
            <a:ext cx="9434830" cy="4688840"/>
          </a:xfrm>
          <a:prstGeom prst="rect">
            <a:avLst/>
          </a:prstGeom>
        </p:spPr>
      </p:pic>
      <p:sp>
        <p:nvSpPr>
          <p:cNvPr id="7" name="标题 6"/>
          <p:cNvSpPr>
            <a:spLocks noGrp="1"/>
          </p:cNvSpPr>
          <p:nvPr>
            <p:ph type="title"/>
          </p:nvPr>
        </p:nvSpPr>
        <p:spPr>
          <a:xfrm>
            <a:off x="1311910" y="497577"/>
            <a:ext cx="9697428" cy="1014214"/>
          </a:xfrm>
        </p:spPr>
        <p:txBody>
          <a:bodyPr>
            <a:normAutofit/>
          </a:bodyPr>
          <a:lstStyle/>
          <a:p>
            <a:r>
              <a:rPr lang="en-US" altLang="zh-CN" dirty="0" smtClean="0"/>
              <a:t>4 Analysis and Interpretation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4102244" y="2609181"/>
            <a:ext cx="4985195" cy="1014214"/>
          </a:xfrm>
        </p:spPr>
        <p:txBody>
          <a:bodyPr>
            <a:normAutofit fontScale="90000"/>
          </a:bodyPr>
          <a:lstStyle/>
          <a:p>
            <a:r>
              <a:rPr lang="en-US" altLang="zh-CN" sz="6000" dirty="0" smtClean="0"/>
              <a:t>6</a:t>
            </a:r>
            <a:r>
              <a:rPr lang="en-US" altLang="zh-CN" dirty="0" smtClean="0"/>
              <a:t> </a:t>
            </a:r>
            <a:r>
              <a:rPr lang="en-US" altLang="zh-CN" sz="6700" dirty="0" smtClean="0"/>
              <a:t>Conclusion </a:t>
            </a:r>
            <a:r>
              <a:rPr lang="en-US" altLang="zh-CN" dirty="0"/>
              <a:t/>
            </a:r>
            <a:br>
              <a:rPr lang="en-US" altLang="zh-CN" dirty="0"/>
            </a:br>
            <a:endParaRPr lang="en-US" altLang="zh-CN" dirty="0" smtClean="0"/>
          </a:p>
        </p:txBody>
      </p:sp>
    </p:spTree>
    <p:extLst>
      <p:ext uri="{BB962C8B-B14F-4D97-AF65-F5344CB8AC3E}">
        <p14:creationId xmlns:p14="http://schemas.microsoft.com/office/powerpoint/2010/main" val="26981252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34205" y="2922270"/>
            <a:ext cx="3822700" cy="1014095"/>
          </a:xfrm>
        </p:spPr>
        <p:txBody>
          <a:bodyPr>
            <a:noAutofit/>
          </a:bodyPr>
          <a:lstStyle/>
          <a:p>
            <a:r>
              <a:rPr lang="zh-CN" altLang="en-US" sz="7200" dirty="0"/>
              <a:t>THANKS</a:t>
            </a:r>
            <a:r>
              <a:rPr lang="en-US" altLang="zh-CN" sz="7200" dirty="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592192"/>
            <a:ext cx="9697428" cy="1014214"/>
          </a:xfrm>
        </p:spPr>
        <p:txBody>
          <a:bodyPr/>
          <a:lstStyle/>
          <a:p>
            <a:r>
              <a:rPr lang="en-US" altLang="zh-CN" dirty="0"/>
              <a:t>1 M</a:t>
            </a:r>
            <a:r>
              <a:rPr lang="en-US" altLang="zh-CN" dirty="0" smtClean="0"/>
              <a:t>otivation</a:t>
            </a:r>
            <a:endParaRPr lang="zh-CN" altLang="en-US" dirty="0"/>
          </a:p>
        </p:txBody>
      </p:sp>
      <p:pic>
        <p:nvPicPr>
          <p:cNvPr id="4" name="图片 3"/>
          <p:cNvPicPr>
            <a:picLocks noChangeAspect="1"/>
          </p:cNvPicPr>
          <p:nvPr/>
        </p:nvPicPr>
        <p:blipFill>
          <a:blip r:embed="rId3"/>
          <a:stretch>
            <a:fillRect/>
          </a:stretch>
        </p:blipFill>
        <p:spPr>
          <a:xfrm>
            <a:off x="2634165" y="1864659"/>
            <a:ext cx="7172297" cy="39624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2889250" y="4757420"/>
            <a:ext cx="6733540" cy="1962150"/>
          </a:xfrm>
          <a:prstGeom prst="rect">
            <a:avLst/>
          </a:prstGeom>
        </p:spPr>
      </p:pic>
      <p:pic>
        <p:nvPicPr>
          <p:cNvPr id="7" name="图片 6"/>
          <p:cNvPicPr>
            <a:picLocks noChangeAspect="1"/>
          </p:cNvPicPr>
          <p:nvPr/>
        </p:nvPicPr>
        <p:blipFill>
          <a:blip r:embed="rId4"/>
          <a:stretch>
            <a:fillRect/>
          </a:stretch>
        </p:blipFill>
        <p:spPr>
          <a:xfrm>
            <a:off x="3200400" y="1466215"/>
            <a:ext cx="6111240" cy="3221355"/>
          </a:xfrm>
          <a:prstGeom prst="rect">
            <a:avLst/>
          </a:prstGeom>
        </p:spPr>
      </p:pic>
      <p:sp>
        <p:nvSpPr>
          <p:cNvPr id="8" name="标题 7"/>
          <p:cNvSpPr>
            <a:spLocks noGrp="1"/>
          </p:cNvSpPr>
          <p:nvPr>
            <p:ph type="title"/>
          </p:nvPr>
        </p:nvSpPr>
        <p:spPr>
          <a:xfrm>
            <a:off x="1371600" y="592192"/>
            <a:ext cx="9697428" cy="1014214"/>
          </a:xfrm>
        </p:spPr>
        <p:txBody>
          <a:bodyPr/>
          <a:lstStyle/>
          <a:p>
            <a:r>
              <a:rPr lang="en-US" altLang="zh-CN" dirty="0"/>
              <a:t>1 M</a:t>
            </a:r>
            <a:r>
              <a:rPr lang="en-US" altLang="zh-CN" dirty="0" smtClean="0"/>
              <a:t>otivation</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SE block</a:t>
            </a:r>
            <a:endParaRPr lang="zh-CN" altLang="en-US" baseline="0" dirty="0"/>
          </a:p>
        </p:txBody>
      </p:sp>
      <p:pic>
        <p:nvPicPr>
          <p:cNvPr id="4" name="图片 3"/>
          <p:cNvPicPr>
            <a:picLocks noChangeAspect="1"/>
          </p:cNvPicPr>
          <p:nvPr/>
        </p:nvPicPr>
        <p:blipFill>
          <a:blip r:embed="rId3"/>
          <a:stretch>
            <a:fillRect/>
          </a:stretch>
        </p:blipFill>
        <p:spPr>
          <a:xfrm>
            <a:off x="1590675" y="2444023"/>
            <a:ext cx="9538448" cy="241106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SE block</a:t>
            </a:r>
            <a:endParaRPr lang="zh-CN" altLang="en-US" baseline="0" dirty="0"/>
          </a:p>
        </p:txBody>
      </p:sp>
      <p:pic>
        <p:nvPicPr>
          <p:cNvPr id="4" name="图片 3"/>
          <p:cNvPicPr>
            <a:picLocks noChangeAspect="1"/>
          </p:cNvPicPr>
          <p:nvPr/>
        </p:nvPicPr>
        <p:blipFill>
          <a:blip r:embed="rId3"/>
          <a:stretch>
            <a:fillRect/>
          </a:stretch>
        </p:blipFill>
        <p:spPr>
          <a:xfrm>
            <a:off x="6060141" y="482504"/>
            <a:ext cx="5620872" cy="1420806"/>
          </a:xfrm>
          <a:prstGeom prst="rect">
            <a:avLst/>
          </a:prstGeom>
        </p:spPr>
      </p:pic>
      <p:pic>
        <p:nvPicPr>
          <p:cNvPr id="3" name="内容占位符 2"/>
          <p:cNvPicPr>
            <a:picLocks noGrp="1" noChangeAspect="1"/>
          </p:cNvPicPr>
          <p:nvPr>
            <p:ph idx="1"/>
          </p:nvPr>
        </p:nvPicPr>
        <p:blipFill>
          <a:blip r:embed="rId4"/>
          <a:stretch>
            <a:fillRect/>
          </a:stretch>
        </p:blipFill>
        <p:spPr>
          <a:xfrm>
            <a:off x="3552420" y="3415213"/>
            <a:ext cx="5354416" cy="1003953"/>
          </a:xfrm>
          <a:prstGeom prst="rect">
            <a:avLst/>
          </a:prstGeom>
        </p:spPr>
      </p:pic>
      <p:pic>
        <p:nvPicPr>
          <p:cNvPr id="6" name="图片 5"/>
          <p:cNvPicPr>
            <a:picLocks noChangeAspect="1"/>
          </p:cNvPicPr>
          <p:nvPr/>
        </p:nvPicPr>
        <p:blipFill>
          <a:blip r:embed="rId5"/>
          <a:stretch>
            <a:fillRect/>
          </a:stretch>
        </p:blipFill>
        <p:spPr>
          <a:xfrm>
            <a:off x="3524478" y="4650838"/>
            <a:ext cx="5391672" cy="458602"/>
          </a:xfrm>
          <a:prstGeom prst="rect">
            <a:avLst/>
          </a:prstGeom>
        </p:spPr>
      </p:pic>
      <p:pic>
        <p:nvPicPr>
          <p:cNvPr id="5" name="图片 4"/>
          <p:cNvPicPr>
            <a:picLocks noChangeAspect="1"/>
          </p:cNvPicPr>
          <p:nvPr/>
        </p:nvPicPr>
        <p:blipFill>
          <a:blip r:embed="rId6"/>
          <a:stretch>
            <a:fillRect/>
          </a:stretch>
        </p:blipFill>
        <p:spPr>
          <a:xfrm>
            <a:off x="4140200" y="2367915"/>
            <a:ext cx="3387090" cy="1047115"/>
          </a:xfrm>
          <a:prstGeom prst="rect">
            <a:avLst/>
          </a:prstGeom>
        </p:spPr>
      </p:pic>
      <p:pic>
        <p:nvPicPr>
          <p:cNvPr id="9" name="图片 8"/>
          <p:cNvPicPr>
            <a:picLocks noChangeAspect="1"/>
          </p:cNvPicPr>
          <p:nvPr/>
        </p:nvPicPr>
        <p:blipFill>
          <a:blip r:embed="rId7"/>
          <a:stretch>
            <a:fillRect/>
          </a:stretch>
        </p:blipFill>
        <p:spPr>
          <a:xfrm>
            <a:off x="4245610" y="5379720"/>
            <a:ext cx="3700780" cy="59626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aseline="0" dirty="0" smtClean="0"/>
              <a:t>3 SE-Inception &amp; SE-</a:t>
            </a:r>
            <a:r>
              <a:rPr lang="en-US" altLang="zh-CN" baseline="0" dirty="0" err="1" smtClean="0"/>
              <a:t>ResNet</a:t>
            </a:r>
            <a:r>
              <a:rPr lang="en-US" altLang="zh-CN" dirty="0" smtClean="0"/>
              <a:t> </a:t>
            </a:r>
            <a:r>
              <a:rPr lang="en-US" altLang="zh-CN" baseline="0" dirty="0" smtClean="0"/>
              <a:t>module</a:t>
            </a:r>
            <a:endParaRPr lang="zh-CN" altLang="en-US" baseline="0" dirty="0"/>
          </a:p>
        </p:txBody>
      </p:sp>
      <p:pic>
        <p:nvPicPr>
          <p:cNvPr id="4" name="图片 3"/>
          <p:cNvPicPr>
            <a:picLocks noChangeAspect="1"/>
          </p:cNvPicPr>
          <p:nvPr/>
        </p:nvPicPr>
        <p:blipFill>
          <a:blip r:embed="rId3"/>
          <a:stretch>
            <a:fillRect/>
          </a:stretch>
        </p:blipFill>
        <p:spPr>
          <a:xfrm>
            <a:off x="1371600" y="1701669"/>
            <a:ext cx="5203238" cy="3990919"/>
          </a:xfrm>
          <a:prstGeom prst="rect">
            <a:avLst/>
          </a:prstGeom>
        </p:spPr>
      </p:pic>
      <p:pic>
        <p:nvPicPr>
          <p:cNvPr id="5" name="内容占位符 3"/>
          <p:cNvPicPr>
            <a:picLocks noGrp="1" noChangeAspect="1"/>
          </p:cNvPicPr>
          <p:nvPr>
            <p:ph idx="1"/>
          </p:nvPr>
        </p:nvPicPr>
        <p:blipFill>
          <a:blip r:embed="rId4"/>
          <a:stretch>
            <a:fillRect/>
          </a:stretch>
        </p:blipFill>
        <p:spPr>
          <a:xfrm>
            <a:off x="7258550" y="1700015"/>
            <a:ext cx="4675409" cy="399257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Experiments</a:t>
            </a:r>
            <a:endParaRPr lang="zh-CN" altLang="en-US" dirty="0"/>
          </a:p>
        </p:txBody>
      </p:sp>
      <p:pic>
        <p:nvPicPr>
          <p:cNvPr id="4" name="图片 3"/>
          <p:cNvPicPr>
            <a:picLocks noChangeAspect="1"/>
          </p:cNvPicPr>
          <p:nvPr/>
        </p:nvPicPr>
        <p:blipFill>
          <a:blip r:embed="rId3"/>
          <a:stretch>
            <a:fillRect/>
          </a:stretch>
        </p:blipFill>
        <p:spPr>
          <a:xfrm>
            <a:off x="1371600" y="1700014"/>
            <a:ext cx="10513667" cy="3920939"/>
          </a:xfrm>
          <a:prstGeom prst="rect">
            <a:avLst/>
          </a:prstGeom>
        </p:spPr>
      </p:pic>
      <p:cxnSp>
        <p:nvCxnSpPr>
          <p:cNvPr id="6" name="直接连接符 5"/>
          <p:cNvCxnSpPr/>
          <p:nvPr/>
        </p:nvCxnSpPr>
        <p:spPr>
          <a:xfrm>
            <a:off x="9464512" y="2412449"/>
            <a:ext cx="725864" cy="0"/>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p:cNvCxnSpPr/>
          <p:nvPr/>
        </p:nvCxnSpPr>
        <p:spPr>
          <a:xfrm>
            <a:off x="6685176" y="2640263"/>
            <a:ext cx="725864" cy="0"/>
          </a:xfrm>
          <a:prstGeom prst="line">
            <a:avLst/>
          </a:prstGeom>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10531312" y="2412449"/>
            <a:ext cx="725864" cy="0"/>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7561869" y="2631594"/>
            <a:ext cx="725864" cy="0"/>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9464512" y="3102176"/>
            <a:ext cx="725864" cy="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6685176" y="3102176"/>
            <a:ext cx="725864" cy="0"/>
          </a:xfrm>
          <a:prstGeom prst="line">
            <a:avLst/>
          </a:prstGeom>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10343164" y="3112361"/>
            <a:ext cx="725864" cy="0"/>
          </a:xfrm>
          <a:prstGeom prst="line">
            <a:avLst/>
          </a:prstGeom>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7561869" y="3311895"/>
            <a:ext cx="725864" cy="0"/>
          </a:xfrm>
          <a:prstGeom prst="line">
            <a:avLst/>
          </a:prstGeom>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6685176" y="3311895"/>
            <a:ext cx="725864"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Experiments</a:t>
            </a:r>
            <a:endParaRPr lang="zh-CN" altLang="en-US" dirty="0"/>
          </a:p>
        </p:txBody>
      </p:sp>
      <p:pic>
        <p:nvPicPr>
          <p:cNvPr id="3" name="图片 2"/>
          <p:cNvPicPr>
            <a:picLocks noChangeAspect="1"/>
          </p:cNvPicPr>
          <p:nvPr/>
        </p:nvPicPr>
        <p:blipFill>
          <a:blip r:embed="rId3"/>
          <a:stretch>
            <a:fillRect/>
          </a:stretch>
        </p:blipFill>
        <p:spPr>
          <a:xfrm>
            <a:off x="3286125" y="1576705"/>
            <a:ext cx="6102350" cy="402336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4 Experiments</a:t>
            </a:r>
            <a:endParaRPr lang="zh-CN" altLang="en-US" dirty="0"/>
          </a:p>
        </p:txBody>
      </p:sp>
      <p:pic>
        <p:nvPicPr>
          <p:cNvPr id="4" name="图片 3"/>
          <p:cNvPicPr>
            <a:picLocks noChangeAspect="1"/>
          </p:cNvPicPr>
          <p:nvPr/>
        </p:nvPicPr>
        <p:blipFill>
          <a:blip r:embed="rId3"/>
          <a:stretch>
            <a:fillRect/>
          </a:stretch>
        </p:blipFill>
        <p:spPr>
          <a:xfrm>
            <a:off x="1371600" y="2449161"/>
            <a:ext cx="10612021" cy="182700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30</TotalTime>
  <Words>968</Words>
  <Application>Microsoft Office PowerPoint</Application>
  <PresentationFormat>宽屏</PresentationFormat>
  <Paragraphs>69</Paragraphs>
  <Slides>16</Slides>
  <Notes>15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16</vt:i4>
      </vt:variant>
    </vt:vector>
  </HeadingPairs>
  <TitlesOfParts>
    <vt:vector size="20" baseType="lpstr">
      <vt:lpstr>等线</vt:lpstr>
      <vt:lpstr>华文楷体</vt:lpstr>
      <vt:lpstr>Franklin Gothic Book</vt:lpstr>
      <vt:lpstr>Crop</vt:lpstr>
      <vt:lpstr>Squeeze-and-Excitation Networks</vt:lpstr>
      <vt:lpstr>1 Motivation</vt:lpstr>
      <vt:lpstr>1 Motivation</vt:lpstr>
      <vt:lpstr>2 SE block</vt:lpstr>
      <vt:lpstr>2 SE block</vt:lpstr>
      <vt:lpstr>3 SE-Inception &amp; SE-ResNet module</vt:lpstr>
      <vt:lpstr>4 Experiments</vt:lpstr>
      <vt:lpstr>4 Experiments</vt:lpstr>
      <vt:lpstr>4 Experiments</vt:lpstr>
      <vt:lpstr>4 Experiments</vt:lpstr>
      <vt:lpstr>4 Experiments</vt:lpstr>
      <vt:lpstr>4 Analysis and Interpretation </vt:lpstr>
      <vt:lpstr>4 Analysis and Interpretation </vt:lpstr>
      <vt:lpstr>4 Analysis and Interpretation </vt:lpstr>
      <vt:lpstr>6 Conclusion  </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Squeeze-and-Excitation Networks</dc:title>
  <dc:creator>张 传法</dc:creator>
  <cp:lastModifiedBy>Windows 用户</cp:lastModifiedBy>
  <cp:revision>25</cp:revision>
  <dcterms:created xsi:type="dcterms:W3CDTF">2018-11-24T05:13:00Z</dcterms:created>
  <dcterms:modified xsi:type="dcterms:W3CDTF">2018-12-07T10:10:35Z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