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5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EF91-26E7-442A-A643-FF51EC38A1B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CAC6-2858-499A-9812-F6B036D3D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没有扶手的办公椅，从稍高的位置向这边看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有两座尖塔的城堡和连接着它们的锯齿状城垛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CAC6-2858-499A-9812-F6B036D3D4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4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 Triplet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our top-performing model,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Triplet and classification loss.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 Siamese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 with Siamese and classification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 Triplet w/o Cat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 exclusively with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Triplet loss.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Siamese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 with Siamese and classification loss.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 Cat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 exclusively with the classification loss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Sketchy database. The sketch and photo networks are trained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independently, but as they predict the same 125 categories their final layer outputs are comparable. GN Cat is meant to represent a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“retrieval by categorization” method.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Photos are retrieved in random order.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Chance w/ Label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represents a hypothetical algorithm which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achieve perfect category recognition but ranks the results within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category randomly. This is a strong baseline for our test set –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125 categories and 10 images per category, this baseline will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find the matching photo within the top 10 out of 1250 retrieved photos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GALIF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Gabor local line based feature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Eitz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2012b]. This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describes sketches using a bank of Gabor filters. It was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sketch-based shape retrieval by rendering 3D objects as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sketches. We apply it to sketch-based image retrieval by performing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Canny edge detection on the photos before computing the feature.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another “retrieval by categorization” baseline, we fine-tune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250 category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Eitz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2012 dataset and then use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network as a feature extractor. Similar to GALIF approach, we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use edge detection on photos then extract features from both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 and edge images. We use the 1024 dimensional penultimate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layer activations as the feature.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w/ Label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Same as SN, except that we assume category recognition is perfect as in the Chance w/ Label baseline. The SN representation outperforms that baseline because it can still sort results within class. Even though this method has an oracle telling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ground truth sketch and photo category, it still performs worse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networks trained on fine-grained sketch-photo pairs for small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of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5CAC6-2858-499A-9812-F6B036D3D4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3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A165-F676-4667-B665-2EAC3302D3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Inception Scores</a:t>
            </a:r>
          </a:p>
          <a:p>
            <a:pPr marL="0" indent="0">
              <a:buNone/>
            </a:pPr>
            <a:r>
              <a:rPr lang="en-US" altLang="zh-CN" dirty="0"/>
              <a:t>A good synthesized image should have easily recognizable objects by an off-the-shelf recognition system</a:t>
            </a:r>
          </a:p>
          <a:p>
            <a:pPr marL="0" indent="0">
              <a:buNone/>
            </a:pPr>
            <a:endParaRPr lang="en-US" altLang="zh-CN" dirty="0"/>
          </a:p>
          <a:p>
            <a:pPr marL="228600" indent="-228600">
              <a:buAutoNum type="alphaLcParenBoth"/>
            </a:pPr>
            <a:r>
              <a:rPr lang="en-US" altLang="zh-CN" dirty="0"/>
              <a:t>pix2pix on Sketchy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Pix2pix on Augmented Sketchy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Label-supervised pix2pix on Augmented Sketchy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Our method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A165-F676-4667-B665-2EAC3302D3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 the performance of MRU, </a:t>
            </a:r>
            <a:r>
              <a:rPr lang="en-US" altLang="zh-CN" dirty="0" err="1"/>
              <a:t>ResNet</a:t>
            </a:r>
            <a:r>
              <a:rPr lang="en-US" altLang="zh-CN" dirty="0"/>
              <a:t>, Cascaded Refinement Network(CRN) and DCGAN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Improved </a:t>
            </a:r>
            <a:r>
              <a:rPr lang="en-US" altLang="zh-CN" dirty="0" err="1"/>
              <a:t>ResNet</a:t>
            </a:r>
            <a:r>
              <a:rPr lang="en-US" altLang="zh-CN" dirty="0"/>
              <a:t> blocks in both generator and discriminator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DCGAN structure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CRN in generator instead of MRU</a:t>
            </a:r>
          </a:p>
          <a:p>
            <a:pPr marL="228600" indent="-228600">
              <a:buAutoNum type="alphaLcParenBoth"/>
            </a:pPr>
            <a:r>
              <a:rPr lang="en-US" altLang="zh-CN" dirty="0"/>
              <a:t>MRU model using only GAN loss &amp; ACGAN loss</a:t>
            </a:r>
          </a:p>
          <a:p>
            <a:pPr marL="228600" indent="-228600">
              <a:buAutoNum type="alphaLcParenBoth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MRU model tends to produce higher quality foreground objects. This can be due to the internal masks of MRU serving as </a:t>
            </a:r>
          </a:p>
          <a:p>
            <a:pPr marL="0" indent="0">
              <a:buNone/>
            </a:pPr>
            <a:r>
              <a:rPr lang="en-US" altLang="zh-CN" dirty="0"/>
              <a:t>an attention mechanism, causing the network to selectively focus on the main 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A165-F676-4667-B665-2EAC3302D3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“Full” is the full model described in this work</a:t>
            </a:r>
          </a:p>
          <a:p>
            <a:r>
              <a:rPr lang="en-US" altLang="zh-CN" dirty="0"/>
              <a:t>“-GAN” means no GAN loss and no discriminator</a:t>
            </a:r>
          </a:p>
          <a:p>
            <a:r>
              <a:rPr lang="en-US" altLang="zh-CN" dirty="0"/>
              <a:t>“-L-GAN” means no labels-supervision on generator and no auxiliary loss on discriminator</a:t>
            </a:r>
          </a:p>
          <a:p>
            <a:r>
              <a:rPr lang="en-US" altLang="zh-CN" dirty="0"/>
              <a:t>“-P” means no L1 and no perceptual loss</a:t>
            </a:r>
          </a:p>
          <a:p>
            <a:r>
              <a:rPr lang="en-US" altLang="zh-CN" dirty="0"/>
              <a:t>“-DIV” means no diversity loss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A165-F676-4667-B665-2EAC3302D3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2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9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1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3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4D59-0FBB-43A9-B548-551CC284206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FEF6-06E3-426F-9D60-B16BAC426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8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chen342@gatech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4555" y="12958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 smtClean="0"/>
              <a:t>Sketch</a:t>
            </a:r>
            <a:endParaRPr lang="zh-CN" altLang="en-US" sz="9600" dirty="0"/>
          </a:p>
        </p:txBody>
      </p:sp>
      <p:sp>
        <p:nvSpPr>
          <p:cNvPr id="4" name="文本框 3"/>
          <p:cNvSpPr txBox="1"/>
          <p:nvPr/>
        </p:nvSpPr>
        <p:spPr>
          <a:xfrm>
            <a:off x="8856533" y="5599611"/>
            <a:ext cx="291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18210240044</a:t>
            </a:r>
          </a:p>
          <a:p>
            <a:pPr algn="ctr"/>
            <a:r>
              <a:rPr lang="zh-CN" altLang="en-US" sz="1400" dirty="0"/>
              <a:t>张兆龙</a:t>
            </a: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97" y="2517186"/>
            <a:ext cx="8856533" cy="2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6AE7EA4-130E-4A94-ACE5-8BD2066F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98" y="-1171"/>
            <a:ext cx="7391225" cy="68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CADAB8F-173B-4A93-A659-E33FE73F851C}"/>
              </a:ext>
            </a:extLst>
          </p:cNvPr>
          <p:cNvSpPr txBox="1"/>
          <p:nvPr/>
        </p:nvSpPr>
        <p:spPr>
          <a:xfrm>
            <a:off x="313150" y="200416"/>
            <a:ext cx="22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Introduction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048E822-82F8-42CF-AA83-A3DA440E2386}"/>
              </a:ext>
            </a:extLst>
          </p:cNvPr>
          <p:cNvSpPr txBox="1"/>
          <p:nvPr/>
        </p:nvSpPr>
        <p:spPr>
          <a:xfrm>
            <a:off x="626301" y="1415441"/>
            <a:ext cx="10747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exist several methods that use GANs to translate images from one domain to another. However, none of them is specifically designed for images synthesis from sketches.</a:t>
            </a:r>
          </a:p>
          <a:p>
            <a:endParaRPr lang="en-US" altLang="zh-CN" dirty="0"/>
          </a:p>
          <a:p>
            <a:r>
              <a:rPr lang="en-US" altLang="zh-CN" dirty="0" err="1"/>
              <a:t>SkecthyGAN</a:t>
            </a:r>
            <a:r>
              <a:rPr lang="en-US" altLang="zh-CN" dirty="0"/>
              <a:t> is proposed in this paper which can generate objects from 50 classes. The input is a sketch illustrating an object and the output is a realistic image containing that object in a similar pose.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Paired photos and sketches are difficult to acquire so there is no massive database to learn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is no established neural network method for sketch to image synthesis for diverse categories.</a:t>
            </a:r>
          </a:p>
          <a:p>
            <a:endParaRPr lang="en-US" altLang="zh-CN" dirty="0"/>
          </a:p>
          <a:p>
            <a:r>
              <a:rPr lang="en-US" altLang="zh-CN" dirty="0"/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Augmenting the Sketchy database by collecting 2,299,144 Flickr images from 50 categories and synthesizing edge maps from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Building a GAN-based model with a new building block, Masked Residual Unit(MRU)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1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B936F75-50E9-4D79-9496-6D81CF342AA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Contributions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0926C5B-FD61-4B20-B79B-0E0A9C373D73}"/>
              </a:ext>
            </a:extLst>
          </p:cNvPr>
          <p:cNvSpPr txBox="1"/>
          <p:nvPr/>
        </p:nvSpPr>
        <p:spPr>
          <a:xfrm>
            <a:off x="1022959" y="2329841"/>
            <a:ext cx="1014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Present </a:t>
            </a:r>
            <a:r>
              <a:rPr lang="en-US" altLang="zh-CN" dirty="0" err="1"/>
              <a:t>SketchyGAN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Demonstrate a data augmentation technique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Formulate a GAN model with additional objective functions and a new network building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9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406ACD4-0595-4FC0-9E81-657E67F31E34}"/>
              </a:ext>
            </a:extLst>
          </p:cNvPr>
          <p:cNvSpPr txBox="1"/>
          <p:nvPr/>
        </p:nvSpPr>
        <p:spPr>
          <a:xfrm>
            <a:off x="100207" y="128485"/>
            <a:ext cx="509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Related Work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71B920E-85F6-40F3-8B54-60848AA7719E}"/>
              </a:ext>
            </a:extLst>
          </p:cNvPr>
          <p:cNvSpPr txBox="1"/>
          <p:nvPr/>
        </p:nvSpPr>
        <p:spPr>
          <a:xfrm>
            <a:off x="100207" y="939452"/>
            <a:ext cx="119999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Sketch-Based Image Retrieval and Synthesis</a:t>
            </a:r>
            <a:br>
              <a:rPr lang="en-US" altLang="zh-CN" b="1" dirty="0"/>
            </a:br>
            <a:r>
              <a:rPr lang="en-US" altLang="zh-CN" dirty="0"/>
              <a:t>From category-level retrieval to instance-level retrieval. </a:t>
            </a:r>
            <a:br>
              <a:rPr lang="en-US" altLang="zh-CN" dirty="0"/>
            </a:br>
            <a:r>
              <a:rPr lang="en-US" altLang="zh-CN" dirty="0"/>
              <a:t>Sketch2Photo and </a:t>
            </a:r>
            <a:r>
              <a:rPr lang="en-US" altLang="zh-CN" dirty="0" err="1"/>
              <a:t>PhotoSketcher</a:t>
            </a:r>
            <a:r>
              <a:rPr lang="en-US" altLang="zh-CN" dirty="0"/>
              <a:t> synthesize realistic images by compositing objects and backgrounds retrieved from a given sketch.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Sketch-Based Datasets</a:t>
            </a:r>
            <a:br>
              <a:rPr lang="en-US" altLang="zh-CN" b="1" dirty="0"/>
            </a:br>
            <a:r>
              <a:rPr lang="en-US" altLang="zh-CN" dirty="0"/>
              <a:t>There are only a few datasets of human-drawn sketches and they are generally small due to the effort needed to collect drawings.</a:t>
            </a:r>
            <a:br>
              <a:rPr lang="en-US" altLang="zh-CN" dirty="0"/>
            </a:br>
            <a:r>
              <a:rPr lang="en-US" altLang="zh-CN" dirty="0"/>
              <a:t>TU-Berlin dataset: 20,000 human sketches spanning 250 categories</a:t>
            </a:r>
            <a:br>
              <a:rPr lang="en-US" altLang="zh-CN" dirty="0"/>
            </a:br>
            <a:r>
              <a:rPr lang="en-US" altLang="zh-CN" dirty="0"/>
              <a:t>Sketch me that shoe only contains two categories</a:t>
            </a:r>
            <a:br>
              <a:rPr lang="en-US" altLang="zh-CN" dirty="0"/>
            </a:br>
            <a:r>
              <a:rPr lang="en-US" altLang="zh-CN" dirty="0"/>
              <a:t>CUHK Face Sketches: 606 face sketches</a:t>
            </a:r>
            <a:br>
              <a:rPr lang="en-US" altLang="zh-CN" dirty="0"/>
            </a:br>
            <a:r>
              <a:rPr lang="en-US" altLang="zh-CN" dirty="0"/>
              <a:t>QuickDraw dataset : 50 million sketches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Image-to-Image Translation with GANs</a:t>
            </a:r>
            <a:br>
              <a:rPr lang="en-US" altLang="zh-CN" b="1" dirty="0"/>
            </a:br>
            <a:r>
              <a:rPr lang="en-US" altLang="zh-CN" dirty="0"/>
              <a:t>pix2pix Image-image translation with conditional adversarial networks</a:t>
            </a:r>
            <a:br>
              <a:rPr lang="en-US" altLang="zh-CN" dirty="0"/>
            </a:br>
            <a:r>
              <a:rPr lang="en-US" altLang="zh-CN" dirty="0"/>
              <a:t>sketch coloring, style transformation, domain adaptation</a:t>
            </a:r>
            <a:br>
              <a:rPr lang="en-US" altLang="zh-CN" dirty="0"/>
            </a:br>
            <a:r>
              <a:rPr lang="en-US" altLang="zh-CN" dirty="0" err="1"/>
              <a:t>cycleGAN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EF313F2-671A-4AEA-9693-F4CFABC655D5}"/>
              </a:ext>
            </a:extLst>
          </p:cNvPr>
          <p:cNvSpPr txBox="1"/>
          <p:nvPr/>
        </p:nvSpPr>
        <p:spPr>
          <a:xfrm>
            <a:off x="212941" y="288099"/>
            <a:ext cx="102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SketchyGAN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95410A6-8C07-409E-B22C-83E2FDA2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50" y="549709"/>
            <a:ext cx="6113841" cy="59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AF27B53-9DC5-4611-AC39-7BD80CAE309A}"/>
                  </a:ext>
                </a:extLst>
              </p:cNvPr>
              <p:cNvSpPr txBox="1"/>
              <p:nvPr/>
            </p:nvSpPr>
            <p:spPr>
              <a:xfrm>
                <a:off x="424497" y="1288836"/>
                <a:ext cx="4446739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Merge the information in input image </a:t>
                </a:r>
                <a:r>
                  <a:rPr lang="en-US" altLang="zh-CN" i="1" dirty="0"/>
                  <a:t>I </a:t>
                </a:r>
                <a:r>
                  <a:rPr lang="en-US" altLang="zh-CN" dirty="0"/>
                  <a:t>into input feature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𝐶𝑜𝑛𝑣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and decide how much information it wants to preserve upon receiving the new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𝐶𝑜𝑛𝑣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𝐶𝑜𝑛𝑣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a mask over the input feature maps</a:t>
                </a:r>
              </a:p>
              <a:p>
                <a:r>
                  <a:rPr lang="en-US" altLang="zh-CN" dirty="0"/>
                  <a:t>To dynamically combine the information from the newly convolved feature maps and the original input maps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𝐶𝑜𝑛𝑣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To combine the input feature maps with the new feature maps to get the final 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F27B53-9DC5-4611-AC39-7BD80CAE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7" y="1288836"/>
                <a:ext cx="4446739" cy="4647426"/>
              </a:xfrm>
              <a:prstGeom prst="rect">
                <a:avLst/>
              </a:prstGeom>
              <a:blipFill rotWithShape="0">
                <a:blip r:embed="rId2"/>
                <a:stretch>
                  <a:fillRect l="-1235" t="-655" r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431A2F8-0A65-4B80-A911-D5CED180790B}"/>
              </a:ext>
            </a:extLst>
          </p:cNvPr>
          <p:cNvSpPr txBox="1"/>
          <p:nvPr/>
        </p:nvSpPr>
        <p:spPr>
          <a:xfrm>
            <a:off x="175364" y="125260"/>
            <a:ext cx="76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Masked Residual Unit(MRU)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BA802C3-DF45-4022-9483-11CF9F76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11" y="281381"/>
            <a:ext cx="5047619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9C34FC4-B2A5-4A6D-855C-20F080A25767}"/>
              </a:ext>
            </a:extLst>
          </p:cNvPr>
          <p:cNvSpPr txBox="1"/>
          <p:nvPr/>
        </p:nvSpPr>
        <p:spPr>
          <a:xfrm>
            <a:off x="125260" y="150312"/>
            <a:ext cx="76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Objective Function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CE71C65-9028-45E5-8522-97AC0238CBC9}"/>
                  </a:ext>
                </a:extLst>
              </p:cNvPr>
              <p:cNvSpPr txBox="1"/>
              <p:nvPr/>
            </p:nvSpPr>
            <p:spPr>
              <a:xfrm>
                <a:off x="691019" y="1617356"/>
                <a:ext cx="9687421" cy="968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𝑠𝑘𝑒𝑡𝑐h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E71C65-9028-45E5-8522-97AC0238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9" y="1617356"/>
                <a:ext cx="9687421" cy="968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F8A2511-4BFD-4073-B3E3-85F07092E7B2}"/>
              </a:ext>
            </a:extLst>
          </p:cNvPr>
          <p:cNvSpPr txBox="1"/>
          <p:nvPr/>
        </p:nvSpPr>
        <p:spPr>
          <a:xfrm>
            <a:off x="901148" y="4055165"/>
            <a:ext cx="1102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Conditional instance normalization in the generator and pass in labels  of input sketches.</a:t>
            </a:r>
          </a:p>
          <a:p>
            <a:r>
              <a:rPr lang="en-US" altLang="zh-CN" dirty="0"/>
              <a:t>In addition, we let the discriminator predict class labels out of the images it sees.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F41A508F-3207-4F98-8EBC-04F0B78BF275}"/>
                  </a:ext>
                </a:extLst>
              </p:cNvPr>
              <p:cNvSpPr txBox="1"/>
              <p:nvPr/>
            </p:nvSpPr>
            <p:spPr>
              <a:xfrm>
                <a:off x="516835" y="437322"/>
                <a:ext cx="11211339" cy="496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Directly supervised the network with the paired image data.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Perceptual loss to encourage the network to generate diverse images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Given a pair of different noise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conditioned on the same image, the generator should output a pair of slightly different images.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Complete discriminator and generator losses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Discriminator maximizes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and the generator minimizes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1A508F-3207-4F98-8EBC-04F0B78BF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437322"/>
                <a:ext cx="11211339" cy="4962384"/>
              </a:xfrm>
              <a:prstGeom prst="rect">
                <a:avLst/>
              </a:prstGeom>
              <a:blipFill rotWithShape="0">
                <a:blip r:embed="rId3"/>
                <a:stretch>
                  <a:fillRect l="-489" b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EBEB6AA-B169-4884-B56A-5A9AE921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44" y="148595"/>
            <a:ext cx="5179508" cy="2692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5183C88-E23E-450D-AEDF-25D2056BE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02" y="2864129"/>
            <a:ext cx="4425818" cy="40167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1948D86-45CA-4195-B7E2-B3FB091B627E}"/>
              </a:ext>
            </a:extLst>
          </p:cNvPr>
          <p:cNvSpPr txBox="1"/>
          <p:nvPr/>
        </p:nvSpPr>
        <p:spPr>
          <a:xfrm>
            <a:off x="125260" y="150312"/>
            <a:ext cx="76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7A4BCB-3849-469E-8D5C-EEC007FDE394}"/>
              </a:ext>
            </a:extLst>
          </p:cNvPr>
          <p:cNvSpPr txBox="1"/>
          <p:nvPr/>
        </p:nvSpPr>
        <p:spPr>
          <a:xfrm>
            <a:off x="142142" y="1073426"/>
            <a:ext cx="11907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Dataset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sketch-image pairs among 50 categories</a:t>
            </a:r>
          </a:p>
          <a:p>
            <a:r>
              <a:rPr lang="en-US" altLang="zh-CN" dirty="0"/>
              <a:t>	edge map-image pairs</a:t>
            </a:r>
          </a:p>
          <a:p>
            <a:endParaRPr lang="en-US" altLang="zh-CN" dirty="0"/>
          </a:p>
          <a:p>
            <a:r>
              <a:rPr lang="en-US" altLang="zh-CN" b="1" dirty="0"/>
              <a:t>Evaluation Metrics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Inception Scores</a:t>
            </a:r>
          </a:p>
          <a:p>
            <a:r>
              <a:rPr lang="en-US" altLang="zh-CN" dirty="0"/>
              <a:t>	Human evaluation of realism and faithfulness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611EFC1-2F43-4F47-8537-A7B143DA8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358" y="2890450"/>
            <a:ext cx="36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CE415C2-E24F-441F-93EE-CC520DD950D1}"/>
              </a:ext>
            </a:extLst>
          </p:cNvPr>
          <p:cNvSpPr txBox="1"/>
          <p:nvPr/>
        </p:nvSpPr>
        <p:spPr>
          <a:xfrm>
            <a:off x="125260" y="150312"/>
            <a:ext cx="76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Comparison between MRU and other structures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7FB8A03-9F12-44D7-83A8-57DBCFD9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8" y="1712241"/>
            <a:ext cx="5559660" cy="34335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7A05913-F0BA-4E15-B240-7D87DB8B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54" y="1305263"/>
            <a:ext cx="4789074" cy="48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Research on sketches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87829" y="569900"/>
            <a:ext cx="10623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Sketch-based image retrieval (SBIR)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Sketchy Database: Learning to Retrieve Badly Drawn Bunnies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Sketch Me That Shoe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8" y="1471448"/>
            <a:ext cx="10913244" cy="2167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01" y="4495078"/>
            <a:ext cx="8190678" cy="23629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3543300"/>
            <a:ext cx="1090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Sketch to Image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SketchyGAN</a:t>
            </a:r>
            <a:r>
              <a:rPr lang="en-US" altLang="zh-CN" dirty="0" smtClean="0"/>
              <a:t>: Towards Diverse and Realistic Sketch to Image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Scribbler: Controlling Deep Image Synthesis with Sketch and Color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9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66B1FA9-8563-4526-A8F8-C33055FB672C}"/>
              </a:ext>
            </a:extLst>
          </p:cNvPr>
          <p:cNvSpPr txBox="1"/>
          <p:nvPr/>
        </p:nvSpPr>
        <p:spPr>
          <a:xfrm>
            <a:off x="125260" y="150312"/>
            <a:ext cx="76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Component Analysis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6D48CD-9AB7-4656-ACC1-BDD6209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16" y="892047"/>
            <a:ext cx="5730530" cy="50739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C45813-2013-4CF1-86F9-5E492AC48A56}"/>
              </a:ext>
            </a:extLst>
          </p:cNvPr>
          <p:cNvSpPr txBox="1"/>
          <p:nvPr/>
        </p:nvSpPr>
        <p:spPr>
          <a:xfrm>
            <a:off x="638354" y="1486085"/>
            <a:ext cx="458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Decouple the objective function and analyze the influence of each part of it</a:t>
            </a:r>
          </a:p>
          <a:p>
            <a:endParaRPr lang="en-US" altLang="zh-CN" dirty="0"/>
          </a:p>
          <a:p>
            <a:r>
              <a:rPr lang="en-US" altLang="zh-CN" dirty="0"/>
              <a:t>Class information helps a lot</a:t>
            </a:r>
          </a:p>
          <a:p>
            <a:endParaRPr lang="en-US" altLang="zh-CN" dirty="0"/>
          </a:p>
          <a:p>
            <a:r>
              <a:rPr lang="en-US" altLang="zh-CN" dirty="0"/>
              <a:t>Diversity loss encourages generator to find a solution to change the unconstrained areas when given different noise vectors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Sketch-based Image Retrieval (SBIR)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937" y="1515558"/>
            <a:ext cx="10937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The Sketchy Database: Learning to Retrieve Badly Drawn Bunnies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45177" y="4153988"/>
            <a:ext cx="10145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Patsorn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Sangkloy</a:t>
            </a:r>
            <a:r>
              <a:rPr lang="en-US" altLang="zh-CN" dirty="0" smtClean="0"/>
              <a:t>,      Nathan </a:t>
            </a:r>
            <a:r>
              <a:rPr lang="en-US" altLang="zh-CN" dirty="0" err="1" smtClean="0"/>
              <a:t>Burnell</a:t>
            </a:r>
            <a:r>
              <a:rPr lang="en-US" altLang="zh-CN" dirty="0" smtClean="0"/>
              <a:t>,      </a:t>
            </a:r>
            <a:r>
              <a:rPr lang="en-US" altLang="zh-CN" dirty="0" err="1" smtClean="0"/>
              <a:t>Cusuh</a:t>
            </a:r>
            <a:r>
              <a:rPr lang="en-US" altLang="zh-CN" dirty="0" smtClean="0"/>
              <a:t> Ham,     James Hays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Georgia Institute of Technology              Brown University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ACM Transactions on Graphics (proceedings of SIGGRAPH)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738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Motivation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20308" y="2144624"/>
            <a:ext cx="1153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Sketch-based image retrieval vs. Text-based image retrieval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0448" y="2646664"/>
            <a:ext cx="8630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Draw one specific item  vs. describe it</a:t>
            </a:r>
          </a:p>
          <a:p>
            <a:r>
              <a:rPr lang="en-US" altLang="zh-CN" dirty="0" smtClean="0"/>
              <a:t>“office chair with no arms viewed from slightly above and to this side”</a:t>
            </a:r>
          </a:p>
          <a:p>
            <a:r>
              <a:rPr lang="en-US" altLang="zh-CN" dirty="0" smtClean="0"/>
              <a:t>“castle with two pointy towers and a crenelated battlement joining them”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appeal of sketching is that it allows us to specify fine-grained aspects of an object – pose, parts, sub-type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2026" y="739302"/>
            <a:ext cx="1084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goal of Sketch-based image retrieval is to allow non-artist users to draw visual content and then find matching examples in an image collection. Sketch-based image retrieval is an alternative or a complement to widely used language-based image querying.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Cross-domain embedding</a:t>
            </a:r>
            <a:endParaRPr lang="zh-CN" altLang="en-US" sz="3200" dirty="0"/>
          </a:p>
        </p:txBody>
      </p:sp>
      <p:pic>
        <p:nvPicPr>
          <p:cNvPr id="3074" name="Picture 2" descr="https://github.com/CDOTAD/SBIR_record/raw/master/record/feature_vis/resnet_sepa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89" y="1192195"/>
            <a:ext cx="49815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36579" y="822863"/>
            <a:ext cx="46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Semantic gap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9482" y="5299495"/>
            <a:ext cx="359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bridge the distance?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7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Bridge the distance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81891" y="8104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Siamese Network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88" y="1358860"/>
            <a:ext cx="3963806" cy="3804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0628" y="8104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Triplet Network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03" y="1462200"/>
            <a:ext cx="2866650" cy="3597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7428" y="5590309"/>
                <a:ext cx="571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8" y="5590309"/>
                <a:ext cx="5715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79128" y="5590309"/>
                <a:ext cx="571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28" y="5590309"/>
                <a:ext cx="5715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Network Architecture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057602"/>
            <a:ext cx="6161905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670" y="46679"/>
            <a:ext cx="1141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61109" y="976745"/>
            <a:ext cx="10370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set : </a:t>
            </a:r>
            <a:r>
              <a:rPr lang="en-US" altLang="zh-CN" dirty="0" err="1" smtClean="0"/>
              <a:t>SketchyDataset</a:t>
            </a:r>
            <a:endParaRPr lang="en-US" altLang="zh-CN" dirty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125 categories sketches &amp; photos</a:t>
            </a:r>
          </a:p>
          <a:p>
            <a:endParaRPr lang="en-US" altLang="zh-CN" dirty="0"/>
          </a:p>
          <a:p>
            <a:r>
              <a:rPr lang="en-US" altLang="zh-CN" dirty="0" smtClean="0"/>
              <a:t>Test set:</a:t>
            </a:r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6312 query sketches and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1250 photos spanning 125 categories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68" y="631454"/>
            <a:ext cx="6361402" cy="53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FFE0A0-C320-4280-AA97-8482DA06D22E}"/>
              </a:ext>
            </a:extLst>
          </p:cNvPr>
          <p:cNvSpPr txBox="1">
            <a:spLocks/>
          </p:cNvSpPr>
          <p:nvPr/>
        </p:nvSpPr>
        <p:spPr>
          <a:xfrm>
            <a:off x="252607" y="1283682"/>
            <a:ext cx="11686784" cy="29337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 smtClean="0"/>
              <a:t>SketchyGAN</a:t>
            </a:r>
            <a:r>
              <a:rPr lang="en-US" altLang="zh-CN" dirty="0" smtClean="0"/>
              <a:t>: Towards Diverse </a:t>
            </a:r>
            <a:br>
              <a:rPr lang="en-US" altLang="zh-CN" dirty="0" smtClean="0"/>
            </a:br>
            <a:r>
              <a:rPr lang="en-US" altLang="zh-CN" dirty="0" smtClean="0"/>
              <a:t>and Realistic Sketch to Image Synthesis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6235269-984E-4327-B8A4-4F89E7D9FD15}"/>
              </a:ext>
            </a:extLst>
          </p:cNvPr>
          <p:cNvSpPr txBox="1">
            <a:spLocks/>
          </p:cNvSpPr>
          <p:nvPr/>
        </p:nvSpPr>
        <p:spPr>
          <a:xfrm>
            <a:off x="688409" y="3761201"/>
            <a:ext cx="10815181" cy="241099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 err="1"/>
              <a:t>Wengling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chen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altLang="zh-CN" sz="2400" dirty="0"/>
              <a:t>Georgia Institute of Technology</a:t>
            </a:r>
          </a:p>
          <a:p>
            <a:pPr marL="0" indent="0" algn="ctr">
              <a:buNone/>
            </a:pPr>
            <a:r>
              <a:rPr lang="en-US" altLang="zh-CN" sz="2400" dirty="0">
                <a:hlinkClick r:id="rId2"/>
              </a:rPr>
              <a:t>wchen342@gatech.edu</a:t>
            </a:r>
            <a:endParaRPr lang="en-US" altLang="zh-CN" sz="2400" dirty="0"/>
          </a:p>
          <a:p>
            <a:pPr marL="0" indent="0" algn="ctr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altLang="zh-CN" sz="2400" dirty="0"/>
              <a:t>James Hays</a:t>
            </a:r>
          </a:p>
          <a:p>
            <a:pPr marL="0" indent="0" algn="ctr">
              <a:buNone/>
            </a:pPr>
            <a:r>
              <a:rPr lang="en-US" altLang="zh-CN" sz="2400" dirty="0"/>
              <a:t>Georgia Institute of </a:t>
            </a:r>
            <a:r>
              <a:rPr lang="en-US" altLang="zh-CN" sz="2400" dirty="0" err="1"/>
              <a:t>Technology,Argo</a:t>
            </a:r>
            <a:r>
              <a:rPr lang="en-US" altLang="zh-CN" sz="2400" dirty="0"/>
              <a:t> AI</a:t>
            </a:r>
          </a:p>
          <a:p>
            <a:pPr marL="0" indent="0" algn="ctr">
              <a:buNone/>
            </a:pPr>
            <a:r>
              <a:rPr lang="en-US" altLang="zh-CN" sz="2400" dirty="0"/>
              <a:t>hays@gatech.edu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81148"/>
            <a:ext cx="4730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Sketch to Image generation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5424" y="5581650"/>
            <a:ext cx="1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CVPR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65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723</Words>
  <Application>Microsoft Office PowerPoint</Application>
  <PresentationFormat>宽屏</PresentationFormat>
  <Paragraphs>158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Office 主题</vt:lpstr>
      <vt:lpstr>Sketch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15</cp:revision>
  <dcterms:created xsi:type="dcterms:W3CDTF">2018-12-20T08:02:15Z</dcterms:created>
  <dcterms:modified xsi:type="dcterms:W3CDTF">2018-12-20T13:02:04Z</dcterms:modified>
</cp:coreProperties>
</file>