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36" r:id="rId3"/>
    <p:sldId id="463" r:id="rId4"/>
    <p:sldId id="458" r:id="rId5"/>
    <p:sldId id="447" r:id="rId6"/>
    <p:sldId id="459" r:id="rId7"/>
    <p:sldId id="448" r:id="rId8"/>
    <p:sldId id="460" r:id="rId9"/>
    <p:sldId id="330" r:id="rId10"/>
    <p:sldId id="450" r:id="rId11"/>
    <p:sldId id="451" r:id="rId12"/>
    <p:sldId id="452" r:id="rId13"/>
    <p:sldId id="453" r:id="rId14"/>
    <p:sldId id="454" r:id="rId15"/>
    <p:sldId id="461" r:id="rId16"/>
    <p:sldId id="464" r:id="rId17"/>
    <p:sldId id="455" r:id="rId18"/>
    <p:sldId id="456" r:id="rId19"/>
    <p:sldId id="462" r:id="rId20"/>
    <p:sldId id="457" r:id="rId21"/>
    <p:sldId id="3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00"/>
    <a:srgbClr val="0D3B8C"/>
    <a:srgbClr val="4DAE23"/>
    <a:srgbClr val="FAE013"/>
    <a:srgbClr val="7FC11C"/>
    <a:srgbClr val="3D5C7F"/>
    <a:srgbClr val="78BA1F"/>
    <a:srgbClr val="085221"/>
    <a:srgbClr val="F00201"/>
    <a:srgbClr val="FEE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77653" autoAdjust="0"/>
  </p:normalViewPr>
  <p:slideViewPr>
    <p:cSldViewPr snapToGrid="0">
      <p:cViewPr varScale="1">
        <p:scale>
          <a:sx n="67" d="100"/>
          <a:sy n="67" d="100"/>
        </p:scale>
        <p:origin x="115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9AB78-8C62-7A48-AB55-A95F82C9ABDE}" type="datetimeFigureOut">
              <a:rPr kumimoji="1" lang="zh-CN" altLang="en-US" smtClean="0"/>
              <a:t>2018/10/12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A6A9D-9794-FD4D-945D-7FDA8E93B8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491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A79E7-21E5-4194-8381-7630BC46B0DB}" type="datetimeFigureOut">
              <a:rPr lang="zh-CN" altLang="en-US" smtClean="0"/>
              <a:t>2018/10/12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CFB502-B0F8-4653-A0AD-185B7BE13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948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0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22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098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794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61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937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198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42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611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213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49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48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918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1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365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51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51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047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FB502-B0F8-4653-A0AD-185B7BE13F3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1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20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55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89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87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b="1"/>
          </a:p>
        </p:txBody>
      </p:sp>
      <p:sp>
        <p:nvSpPr>
          <p:cNvPr id="10" name="Freeform 6"/>
          <p:cNvSpPr>
            <a:spLocks noEditPoints="1"/>
          </p:cNvSpPr>
          <p:nvPr userDrawn="1"/>
        </p:nvSpPr>
        <p:spPr bwMode="auto">
          <a:xfrm rot="5400000" flipV="1">
            <a:off x="2645338" y="-1502630"/>
            <a:ext cx="1262527" cy="4217680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Freeform 6"/>
          <p:cNvSpPr>
            <a:spLocks noEditPoints="1"/>
          </p:cNvSpPr>
          <p:nvPr userDrawn="1"/>
        </p:nvSpPr>
        <p:spPr bwMode="auto">
          <a:xfrm rot="16200000">
            <a:off x="5726523" y="-1502629"/>
            <a:ext cx="1262527" cy="4217680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 rot="5400000" flipV="1">
            <a:off x="9298325" y="-1502627"/>
            <a:ext cx="1262527" cy="4217680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Freeform 6"/>
          <p:cNvSpPr>
            <a:spLocks noEditPoints="1"/>
          </p:cNvSpPr>
          <p:nvPr userDrawn="1"/>
        </p:nvSpPr>
        <p:spPr bwMode="auto">
          <a:xfrm rot="5400000" flipV="1">
            <a:off x="-1141001" y="-1477576"/>
            <a:ext cx="1262527" cy="4217680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BFB-63EF-4579-8522-40F7C6C04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96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与标题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873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b="1"/>
          </a:p>
        </p:txBody>
      </p:sp>
      <p:sp>
        <p:nvSpPr>
          <p:cNvPr id="10" name="Freeform 6"/>
          <p:cNvSpPr>
            <a:spLocks noEditPoints="1"/>
          </p:cNvSpPr>
          <p:nvPr userDrawn="1"/>
        </p:nvSpPr>
        <p:spPr bwMode="auto">
          <a:xfrm rot="5400000" flipV="1">
            <a:off x="2645338" y="-1502630"/>
            <a:ext cx="1262527" cy="4217680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Freeform 6"/>
          <p:cNvSpPr>
            <a:spLocks noEditPoints="1"/>
          </p:cNvSpPr>
          <p:nvPr userDrawn="1"/>
        </p:nvSpPr>
        <p:spPr bwMode="auto">
          <a:xfrm rot="16200000">
            <a:off x="5726523" y="-1502629"/>
            <a:ext cx="1262527" cy="4217680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" name="Freeform 6"/>
          <p:cNvSpPr>
            <a:spLocks noEditPoints="1"/>
          </p:cNvSpPr>
          <p:nvPr userDrawn="1"/>
        </p:nvSpPr>
        <p:spPr bwMode="auto">
          <a:xfrm rot="5400000" flipV="1">
            <a:off x="9298325" y="-1502627"/>
            <a:ext cx="1262527" cy="4217680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Freeform 6"/>
          <p:cNvSpPr>
            <a:spLocks noEditPoints="1"/>
          </p:cNvSpPr>
          <p:nvPr userDrawn="1"/>
        </p:nvSpPr>
        <p:spPr bwMode="auto">
          <a:xfrm rot="5400000" flipV="1">
            <a:off x="-1141001" y="-1477576"/>
            <a:ext cx="1262527" cy="4217680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BFB-63EF-4579-8522-40F7C6C0448A}" type="slidenum">
              <a:rPr lang="zh-CN" altLang="en-US" smtClean="0"/>
              <a:t>‹#›</a:t>
            </a:fld>
            <a:endParaRPr lang="zh-CN" alt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0800000">
            <a:off x="6115290" y="0"/>
            <a:ext cx="6076710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/>
              </a:gs>
              <a:gs pos="100000">
                <a:srgbClr val="0A172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F085E-C51B-4E4D-A83F-EA34A2593F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5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7BFB-63EF-4579-8522-40F7C6C044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87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2" r:id="rId3"/>
    <p:sldLayoutId id="2147483655" r:id="rId4"/>
    <p:sldLayoutId id="2147483669" r:id="rId5"/>
    <p:sldLayoutId id="2147483672" r:id="rId6"/>
    <p:sldLayoutId id="214748367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98977" y="1884363"/>
            <a:ext cx="11794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FFFF"/>
                </a:solidFill>
                <a:latin typeface="+mn-ea"/>
              </a:rPr>
              <a:t>Temporal Action Detection with Structured Segment Networks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485579" y="4530814"/>
            <a:ext cx="28977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宋  雪</a:t>
            </a:r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zh-CN" sz="2000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n-ea"/>
              </a:rPr>
              <a:t>18210860029</a:t>
            </a:r>
            <a:endParaRPr lang="zh-CN" altLang="en-US" sz="2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27812" y="2657380"/>
            <a:ext cx="1813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ICCV 2017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6" name="组合 488"/>
          <p:cNvGrpSpPr/>
          <p:nvPr/>
        </p:nvGrpSpPr>
        <p:grpSpPr>
          <a:xfrm>
            <a:off x="3573966" y="3396046"/>
            <a:ext cx="4721008" cy="48768"/>
            <a:chOff x="3899450" y="3457602"/>
            <a:chExt cx="4721008" cy="48768"/>
          </a:xfrm>
        </p:grpSpPr>
        <p:cxnSp>
          <p:nvCxnSpPr>
            <p:cNvPr id="7" name="直接连接符 485"/>
            <p:cNvCxnSpPr/>
            <p:nvPr/>
          </p:nvCxnSpPr>
          <p:spPr>
            <a:xfrm>
              <a:off x="3954012" y="3481986"/>
              <a:ext cx="4653500" cy="0"/>
            </a:xfrm>
            <a:prstGeom prst="line">
              <a:avLst/>
            </a:prstGeom>
            <a:noFill/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</p:cxnSp>
        <p:sp>
          <p:nvSpPr>
            <p:cNvPr id="8" name="椭圆 7"/>
            <p:cNvSpPr/>
            <p:nvPr/>
          </p:nvSpPr>
          <p:spPr>
            <a:xfrm>
              <a:off x="3899450" y="3457602"/>
              <a:ext cx="48768" cy="48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71690" y="3457602"/>
              <a:ext cx="48768" cy="48768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  <a:alpha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488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160721" y="148875"/>
            <a:ext cx="18705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Overview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798DFC9-3ACD-4AE6-B31B-EAD4EBE64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51" y="1349907"/>
            <a:ext cx="11004234" cy="48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1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38179" y="148875"/>
            <a:ext cx="451566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  Three-Stage Structures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2CB16B-B38E-4ED9-A115-363EB7040838}"/>
              </a:ext>
            </a:extLst>
          </p:cNvPr>
          <p:cNvSpPr txBox="1"/>
          <p:nvPr/>
        </p:nvSpPr>
        <p:spPr>
          <a:xfrm>
            <a:off x="662473" y="1446244"/>
            <a:ext cx="864947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Given a</a:t>
            </a:r>
            <a:r>
              <a:rPr lang="zh-CN" altLang="en-US" sz="2800" dirty="0"/>
              <a:t> </a:t>
            </a:r>
            <a:r>
              <a:rPr lang="en-US" altLang="zh-CN" sz="2800" dirty="0"/>
              <a:t>proposal</a:t>
            </a:r>
            <a:r>
              <a:rPr lang="zh-CN" altLang="en-US" sz="2800" dirty="0"/>
              <a:t> </a:t>
            </a:r>
            <a:r>
              <a:rPr lang="en-US" altLang="zh-CN" sz="2800" dirty="0"/>
              <a:t>p=[s,</a:t>
            </a:r>
            <a:r>
              <a:rPr lang="zh-CN" altLang="en-US" sz="2800" dirty="0"/>
              <a:t> </a:t>
            </a:r>
            <a:r>
              <a:rPr lang="en-US" altLang="zh-CN" sz="2800" dirty="0"/>
              <a:t>e]</a:t>
            </a:r>
            <a:r>
              <a:rPr lang="zh-CN" altLang="en-US" sz="2800" dirty="0"/>
              <a:t> </a:t>
            </a:r>
            <a:r>
              <a:rPr lang="en-US" altLang="zh-CN" sz="2800" dirty="0"/>
              <a:t>and its duration d=e-s</a:t>
            </a:r>
            <a:r>
              <a:rPr lang="zh-CN" altLang="en-US" sz="2800" dirty="0"/>
              <a:t>，</a:t>
            </a:r>
            <a:r>
              <a:rPr lang="en-US" altLang="zh-CN" sz="2800" dirty="0"/>
              <a:t>set</a:t>
            </a:r>
          </a:p>
          <a:p>
            <a:endParaRPr lang="en-US" altLang="zh-CN" sz="2800" dirty="0"/>
          </a:p>
          <a:p>
            <a:pPr marL="457200" indent="-457200">
              <a:buAutoNum type="arabicPeriod"/>
            </a:pPr>
            <a:r>
              <a:rPr lang="en-US" altLang="zh-CN" sz="2800" dirty="0"/>
              <a:t>[s-d/2, s] as starting</a:t>
            </a:r>
          </a:p>
          <a:p>
            <a:pPr marL="457200" indent="-457200">
              <a:buAutoNum type="arabicPeriod"/>
            </a:pPr>
            <a:endParaRPr lang="en-US" altLang="zh-CN" sz="2800" dirty="0"/>
          </a:p>
          <a:p>
            <a:pPr marL="457200" indent="-457200">
              <a:buAutoNum type="arabicPeriod"/>
            </a:pPr>
            <a:r>
              <a:rPr lang="en-US" altLang="zh-CN" sz="2800" dirty="0"/>
              <a:t>[s, e] as course</a:t>
            </a:r>
          </a:p>
          <a:p>
            <a:pPr marL="457200" indent="-457200">
              <a:buAutoNum type="arabicPeriod"/>
            </a:pPr>
            <a:endParaRPr lang="en-US" altLang="zh-CN" sz="2800" dirty="0"/>
          </a:p>
          <a:p>
            <a:pPr marL="457200" indent="-457200">
              <a:buAutoNum type="arabicPeriod"/>
            </a:pPr>
            <a:r>
              <a:rPr lang="en-US" altLang="zh-CN" sz="2800" dirty="0"/>
              <a:t>[e, </a:t>
            </a:r>
            <a:r>
              <a:rPr lang="en-US" altLang="zh-CN" sz="2800" dirty="0" err="1"/>
              <a:t>e+d</a:t>
            </a:r>
            <a:r>
              <a:rPr lang="en-US" altLang="zh-CN" sz="2800" dirty="0"/>
              <a:t>/2] as ending</a:t>
            </a:r>
          </a:p>
          <a:p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F4B3BC-397D-4EFA-A136-DD2FBD8BA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211" y="2069922"/>
            <a:ext cx="4968671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583256" y="148875"/>
            <a:ext cx="7025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Structured Temporal Pyramid Pooling 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A758A8-92F7-43AE-81C0-4FCCCF0C4CC0}"/>
              </a:ext>
            </a:extLst>
          </p:cNvPr>
          <p:cNvSpPr txBox="1"/>
          <p:nvPr/>
        </p:nvSpPr>
        <p:spPr>
          <a:xfrm>
            <a:off x="1073019" y="1791478"/>
            <a:ext cx="99464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compute the stage-wise feature vectors via temporal pyramid pooling</a:t>
            </a:r>
          </a:p>
          <a:p>
            <a:endParaRPr lang="en-US" altLang="zh-CN" sz="2400" dirty="0"/>
          </a:p>
          <a:p>
            <a:r>
              <a:rPr lang="en-US" altLang="zh-CN" sz="2400" dirty="0"/>
              <a:t>construct a L-level temporal pyramid where each level evenly divides            the interval into B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 parts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B5FC1F-1ABB-4C6C-A54A-49CE4BB65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98" y="3496863"/>
            <a:ext cx="1120947" cy="4622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FFE7C9-44DC-47A5-BBCE-89CB78A1C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98" y="4094834"/>
            <a:ext cx="2964437" cy="10440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8AFBDD-8A01-47E7-B569-3A738EC88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398" y="5415280"/>
            <a:ext cx="6754915" cy="6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5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583256" y="148875"/>
            <a:ext cx="7025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 Activity and Completeness Classiﬁers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A758A8-92F7-43AE-81C0-4FCCCF0C4CC0}"/>
              </a:ext>
            </a:extLst>
          </p:cNvPr>
          <p:cNvSpPr txBox="1"/>
          <p:nvPr/>
        </p:nvSpPr>
        <p:spPr>
          <a:xfrm>
            <a:off x="765109" y="2472612"/>
            <a:ext cx="10851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Activity classifiers make predictions based on feature vector of course stage.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Completeness classifiers make predictions based on global representation.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Location regressors make predictions based on global representation.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43026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2583256" y="148875"/>
            <a:ext cx="70255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 Activity and Completeness Classiﬁers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A758A8-92F7-43AE-81C0-4FCCCF0C4CC0}"/>
              </a:ext>
            </a:extLst>
          </p:cNvPr>
          <p:cNvSpPr txBox="1"/>
          <p:nvPr/>
        </p:nvSpPr>
        <p:spPr>
          <a:xfrm>
            <a:off x="1125893" y="1416053"/>
            <a:ext cx="10851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Loss function</a:t>
            </a:r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9C2F928-97A2-4D2F-81D0-DEB33F770F30}"/>
              </a:ext>
            </a:extLst>
          </p:cNvPr>
          <p:cNvSpPr txBox="1"/>
          <p:nvPr/>
        </p:nvSpPr>
        <p:spPr>
          <a:xfrm>
            <a:off x="1408922" y="2624728"/>
            <a:ext cx="69139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 uniﬁed classiﬁcation loss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EF8C65-51B6-45AD-B560-974455EF3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86" y="3230862"/>
            <a:ext cx="8104939" cy="61169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FEDB05-6E6A-468D-80F8-FAB796F25D02}"/>
              </a:ext>
            </a:extLst>
          </p:cNvPr>
          <p:cNvSpPr txBox="1"/>
          <p:nvPr/>
        </p:nvSpPr>
        <p:spPr>
          <a:xfrm>
            <a:off x="1408922" y="4105469"/>
            <a:ext cx="4525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  multitask loss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0ED677-438B-4847-AF03-A3B8321A7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486" y="4830048"/>
            <a:ext cx="6653032" cy="7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9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4658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b="1"/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4294967295"/>
          </p:nvPr>
        </p:nvSpPr>
        <p:spPr>
          <a:xfrm>
            <a:off x="11812588" y="6375400"/>
            <a:ext cx="379412" cy="201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22860" rIns="45720" bIns="2286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15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342" y="1446834"/>
            <a:ext cx="19463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600" dirty="0">
                <a:solidFill>
                  <a:schemeClr val="bg1"/>
                </a:solidFill>
              </a:rPr>
              <a:t>4</a:t>
            </a:r>
            <a:r>
              <a:rPr kumimoji="1" lang="en-US" altLang="zh-CN" sz="9600" dirty="0">
                <a:solidFill>
                  <a:schemeClr val="bg1"/>
                </a:solidFill>
              </a:rPr>
              <a:t>.</a:t>
            </a:r>
            <a:endParaRPr kumimoji="1" lang="zh-CN" altLang="en-US" sz="21600" dirty="0">
              <a:solidFill>
                <a:schemeClr val="bg1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 rot="16200000">
            <a:off x="7647109" y="-2321742"/>
            <a:ext cx="3220092" cy="10757249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45268" y="3400133"/>
            <a:ext cx="52969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rgbClr val="FFFFFF"/>
                </a:solidFill>
              </a:rPr>
              <a:t>Experimental Results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 rot="2838622">
            <a:off x="-559189" y="-4694375"/>
            <a:ext cx="3220092" cy="10757249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378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084180" y="148875"/>
            <a:ext cx="402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Experimental Results 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45725" y="1591953"/>
            <a:ext cx="1066286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/>
              <a:t>The Quality of Proposals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2617E70-AEB3-4310-8C34-8E201A123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388" y="2464722"/>
            <a:ext cx="4183743" cy="401608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5A52D4F-1FE2-4F4E-870D-7E40B182396B}"/>
              </a:ext>
            </a:extLst>
          </p:cNvPr>
          <p:cNvSpPr txBox="1"/>
          <p:nvPr/>
        </p:nvSpPr>
        <p:spPr>
          <a:xfrm>
            <a:off x="837965" y="2773421"/>
            <a:ext cx="5429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dirty="0"/>
              <a:t>IOU: intersection over union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307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084180" y="148875"/>
            <a:ext cx="402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Experimental Results 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8180" y="2934569"/>
            <a:ext cx="10797953" cy="5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mean average precision (</a:t>
            </a:r>
            <a:r>
              <a:rPr lang="en-US" altLang="zh-CN" sz="2800" dirty="0" err="1"/>
              <a:t>mAP</a:t>
            </a:r>
            <a:r>
              <a:rPr lang="en-US" altLang="zh-CN" sz="2800" dirty="0"/>
              <a:t>) at different </a:t>
            </a:r>
            <a:r>
              <a:rPr lang="en-US" altLang="zh-CN" sz="2800" dirty="0" err="1"/>
              <a:t>IoU</a:t>
            </a:r>
            <a:r>
              <a:rPr lang="en-US" altLang="zh-CN" sz="2800" dirty="0"/>
              <a:t> thresholds</a:t>
            </a:r>
          </a:p>
        </p:txBody>
      </p:sp>
      <p:sp>
        <p:nvSpPr>
          <p:cNvPr id="12" name="矩形 11"/>
          <p:cNvSpPr/>
          <p:nvPr/>
        </p:nvSpPr>
        <p:spPr>
          <a:xfrm>
            <a:off x="845725" y="1591953"/>
            <a:ext cx="1066286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/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232027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084180" y="148875"/>
            <a:ext cx="40236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Experimental Results 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74B3A3-8606-4183-B145-F0F9FABDE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8" y="1330665"/>
            <a:ext cx="5319221" cy="26291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10C6E7-FEFC-4CB2-A068-7658A850FA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788" y="4325440"/>
            <a:ext cx="5319221" cy="185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4658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b="1"/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4294967295"/>
          </p:nvPr>
        </p:nvSpPr>
        <p:spPr>
          <a:xfrm>
            <a:off x="11812588" y="6375400"/>
            <a:ext cx="379412" cy="201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22860" rIns="45720" bIns="2286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19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342" y="1446834"/>
            <a:ext cx="19463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600" dirty="0">
                <a:solidFill>
                  <a:schemeClr val="bg1"/>
                </a:solidFill>
              </a:rPr>
              <a:t>5</a:t>
            </a:r>
            <a:r>
              <a:rPr kumimoji="1" lang="en-US" altLang="zh-CN" sz="9600" dirty="0">
                <a:solidFill>
                  <a:schemeClr val="bg1"/>
                </a:solidFill>
              </a:rPr>
              <a:t>.</a:t>
            </a:r>
            <a:endParaRPr kumimoji="1" lang="zh-CN" altLang="en-US" sz="21600" dirty="0">
              <a:solidFill>
                <a:schemeClr val="bg1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 rot="16200000">
            <a:off x="7647109" y="-2321742"/>
            <a:ext cx="3220092" cy="10757249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45268" y="3400133"/>
            <a:ext cx="2924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rgbClr val="FFFFFF"/>
                </a:solidFill>
              </a:rPr>
              <a:t>Conclusion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 rot="2838622">
            <a:off x="-559189" y="-4694375"/>
            <a:ext cx="3220092" cy="10757249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79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79039" y="1599662"/>
            <a:ext cx="6798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9DAB27-C1F4-4D78-85C5-363E7A8D386A}"/>
              </a:ext>
            </a:extLst>
          </p:cNvPr>
          <p:cNvSpPr txBox="1"/>
          <p:nvPr/>
        </p:nvSpPr>
        <p:spPr>
          <a:xfrm>
            <a:off x="1801368" y="3121524"/>
            <a:ext cx="820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solidFill>
                  <a:schemeClr val="bg1"/>
                </a:solidFill>
              </a:rPr>
              <a:t>This paper presents the structured segment network (SSN), a novel framework which models the temporal structure of each action instance via a structured temporal pyramid.</a:t>
            </a:r>
            <a:endParaRPr kumimoji="1"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267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949709" y="148875"/>
            <a:ext cx="22926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 Conclusion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A758A8-92F7-43AE-81C0-4FCCCF0C4CC0}"/>
              </a:ext>
            </a:extLst>
          </p:cNvPr>
          <p:cNvSpPr txBox="1"/>
          <p:nvPr/>
        </p:nvSpPr>
        <p:spPr>
          <a:xfrm>
            <a:off x="670248" y="2472612"/>
            <a:ext cx="10851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the capability of discriminating between complete and incomplete proposals</a:t>
            </a:r>
          </a:p>
          <a:p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D6E6F1-553B-4E28-94A3-59D54AA3C066}"/>
              </a:ext>
            </a:extLst>
          </p:cNvPr>
          <p:cNvSpPr txBox="1"/>
          <p:nvPr/>
        </p:nvSpPr>
        <p:spPr>
          <a:xfrm>
            <a:off x="670248" y="3303609"/>
            <a:ext cx="8789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dirty="0"/>
              <a:t>end-to-end fashion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A7311C-9AC2-40F4-AB61-EAABA5AB8885}"/>
              </a:ext>
            </a:extLst>
          </p:cNvPr>
          <p:cNvSpPr txBox="1"/>
          <p:nvPr/>
        </p:nvSpPr>
        <p:spPr>
          <a:xfrm>
            <a:off x="670248" y="4134606"/>
            <a:ext cx="10424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/>
              <a:t>superior detection performance on standard benchmark datasets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859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78171" y="2812786"/>
            <a:ext cx="26356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70C0"/>
                </a:solidFill>
                <a:latin typeface="微软雅黑"/>
              </a:rPr>
              <a:t>THANKS</a:t>
            </a:r>
            <a:endParaRPr lang="zh-CN" altLang="en-US" sz="4400" b="1" dirty="0">
              <a:solidFill>
                <a:srgbClr val="0070C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197456588"/>
      </p:ext>
    </p:extLst>
  </p:cSld>
  <p:clrMapOvr>
    <a:masterClrMapping/>
  </p:clrMapOvr>
  <p:transition spd="slow" advClick="0" advTm="10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BF68F89-8165-4B10-9CB3-EFB0752FD7A8}"/>
              </a:ext>
            </a:extLst>
          </p:cNvPr>
          <p:cNvSpPr/>
          <p:nvPr/>
        </p:nvSpPr>
        <p:spPr>
          <a:xfrm>
            <a:off x="3435724" y="5484231"/>
            <a:ext cx="720762" cy="7207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00206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90947" y="148875"/>
            <a:ext cx="18101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7" name="矩形 6"/>
          <p:cNvSpPr/>
          <p:nvPr/>
        </p:nvSpPr>
        <p:spPr>
          <a:xfrm>
            <a:off x="3420932" y="1603361"/>
            <a:ext cx="720762" cy="7207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435724" y="2543872"/>
            <a:ext cx="720762" cy="7207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420932" y="3543796"/>
            <a:ext cx="720762" cy="7207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420932" y="4484307"/>
            <a:ext cx="720762" cy="7207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12311" y="1341546"/>
            <a:ext cx="6126421" cy="4863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 sz="3200" dirty="0">
                <a:solidFill>
                  <a:schemeClr val="bg1"/>
                </a:solidFill>
              </a:rPr>
              <a:t>   </a:t>
            </a:r>
            <a:r>
              <a:rPr kumimoji="1" lang="en-US" altLang="zh-CN" sz="3200" dirty="0"/>
              <a:t>Introduction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1" lang="zh-CN" altLang="en-US" sz="3200" dirty="0">
                <a:solidFill>
                  <a:schemeClr val="bg1"/>
                </a:solidFill>
              </a:rPr>
              <a:t>   </a:t>
            </a:r>
            <a:r>
              <a:rPr kumimoji="1" lang="en-US" altLang="zh-CN" sz="3200" dirty="0"/>
              <a:t>Temporal Region Proposals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1" lang="zh-CN" altLang="en-US" sz="3200" dirty="0">
                <a:solidFill>
                  <a:schemeClr val="bg1"/>
                </a:solidFill>
              </a:rPr>
              <a:t>   </a:t>
            </a:r>
            <a:r>
              <a:rPr kumimoji="1" lang="en-US" altLang="zh-CN" sz="3200" dirty="0"/>
              <a:t>Structured Segment Network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1" lang="zh-CN" altLang="en-US" sz="3200" dirty="0">
                <a:solidFill>
                  <a:schemeClr val="bg1"/>
                </a:solidFill>
              </a:rPr>
              <a:t>   </a:t>
            </a:r>
            <a:r>
              <a:rPr kumimoji="1" lang="en-US" altLang="zh-CN" sz="3200" dirty="0"/>
              <a:t>Experimental Results</a:t>
            </a:r>
          </a:p>
          <a:p>
            <a:pPr marL="342900" indent="-342900">
              <a:lnSpc>
                <a:spcPct val="200000"/>
              </a:lnSpc>
              <a:buFontTx/>
              <a:buAutoNum type="arabicPeriod"/>
            </a:pPr>
            <a:r>
              <a:rPr kumimoji="1" lang="en-US" altLang="zh-CN" sz="3200" dirty="0">
                <a:solidFill>
                  <a:schemeClr val="bg1"/>
                </a:solidFill>
              </a:rPr>
              <a:t>   </a:t>
            </a:r>
            <a:r>
              <a:rPr kumimoji="1" lang="en-US" altLang="zh-CN" sz="32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56167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4658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b="1"/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4294967295"/>
          </p:nvPr>
        </p:nvSpPr>
        <p:spPr>
          <a:xfrm>
            <a:off x="11812588" y="6375400"/>
            <a:ext cx="379412" cy="201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22860" rIns="45720" bIns="2286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4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342" y="1446834"/>
            <a:ext cx="18998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600" dirty="0">
                <a:solidFill>
                  <a:schemeClr val="bg1"/>
                </a:solidFill>
              </a:rPr>
              <a:t>1</a:t>
            </a:r>
            <a:r>
              <a:rPr kumimoji="1" lang="en-US" altLang="zh-CN" sz="9600" dirty="0">
                <a:solidFill>
                  <a:schemeClr val="bg1"/>
                </a:solidFill>
              </a:rPr>
              <a:t>.</a:t>
            </a:r>
            <a:endParaRPr kumimoji="1" lang="zh-CN" altLang="en-US" sz="21600" dirty="0">
              <a:solidFill>
                <a:schemeClr val="bg1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 rot="16200000">
            <a:off x="7647109" y="-2321742"/>
            <a:ext cx="3220092" cy="10757249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45268" y="3400133"/>
            <a:ext cx="3251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400" dirty="0">
                <a:solidFill>
                  <a:schemeClr val="bg1"/>
                </a:solidFill>
              </a:rPr>
              <a:t>Introduction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 rot="2838622">
            <a:off x="-559189" y="-4694375"/>
            <a:ext cx="3220092" cy="10757249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687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4886675" y="148875"/>
            <a:ext cx="2418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Introduction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8180" y="2934569"/>
            <a:ext cx="10797953" cy="561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“</a:t>
            </a:r>
            <a:r>
              <a:rPr lang="en-US" altLang="zh-CN" sz="2800" dirty="0" err="1"/>
              <a:t>proposal+classiﬁcation</a:t>
            </a:r>
            <a:r>
              <a:rPr lang="en-US" altLang="zh-CN" sz="2800" dirty="0"/>
              <a:t>”</a:t>
            </a:r>
          </a:p>
        </p:txBody>
      </p:sp>
      <p:sp>
        <p:nvSpPr>
          <p:cNvPr id="12" name="矩形 11"/>
          <p:cNvSpPr/>
          <p:nvPr/>
        </p:nvSpPr>
        <p:spPr>
          <a:xfrm>
            <a:off x="845725" y="1591953"/>
            <a:ext cx="1066286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paradigm</a:t>
            </a:r>
          </a:p>
        </p:txBody>
      </p:sp>
    </p:spTree>
    <p:extLst>
      <p:ext uri="{BB962C8B-B14F-4D97-AF65-F5344CB8AC3E}">
        <p14:creationId xmlns:p14="http://schemas.microsoft.com/office/powerpoint/2010/main" val="12809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4658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b="1"/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4294967295"/>
          </p:nvPr>
        </p:nvSpPr>
        <p:spPr>
          <a:xfrm>
            <a:off x="11812588" y="6375400"/>
            <a:ext cx="379412" cy="201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22860" rIns="45720" bIns="2286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6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342" y="1446834"/>
            <a:ext cx="18998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600" dirty="0">
                <a:solidFill>
                  <a:schemeClr val="bg1"/>
                </a:solidFill>
              </a:rPr>
              <a:t>2</a:t>
            </a:r>
            <a:r>
              <a:rPr kumimoji="1" lang="en-US" altLang="zh-CN" sz="9600" dirty="0">
                <a:solidFill>
                  <a:schemeClr val="bg1"/>
                </a:solidFill>
              </a:rPr>
              <a:t>.</a:t>
            </a:r>
            <a:endParaRPr kumimoji="1" lang="zh-CN" altLang="en-US" sz="21600" dirty="0">
              <a:solidFill>
                <a:schemeClr val="bg1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 rot="16200000">
            <a:off x="7647109" y="-2321742"/>
            <a:ext cx="3220092" cy="10757249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45268" y="3400133"/>
            <a:ext cx="6922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FFFFF"/>
                </a:solidFill>
              </a:rPr>
              <a:t>Temporal Region Proposals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 rot="2838622">
            <a:off x="-559189" y="-4694375"/>
            <a:ext cx="3220092" cy="10757249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08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437140" y="148875"/>
            <a:ext cx="5317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 Temporal Region Proposals </a:t>
            </a:r>
            <a:endParaRPr lang="zh-CN" altLang="en-US" sz="3200" dirty="0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4567" y="1330343"/>
            <a:ext cx="10662865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3200" b="1" dirty="0"/>
              <a:t>Temporal </a:t>
            </a:r>
            <a:r>
              <a:rPr lang="en-US" altLang="zh-CN" sz="3200" b="1" dirty="0" err="1"/>
              <a:t>Actionness</a:t>
            </a:r>
            <a:r>
              <a:rPr lang="en-US" altLang="zh-CN" sz="3200" b="1" dirty="0"/>
              <a:t> Grouping(TAG)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981A28-994C-475F-AEE5-9307FB926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37" y="2287922"/>
            <a:ext cx="4787206" cy="39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4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1"/>
            <a:ext cx="12192000" cy="46580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600" b="1"/>
          </a:p>
        </p:txBody>
      </p:sp>
      <p:sp>
        <p:nvSpPr>
          <p:cNvPr id="274" name="Shape 274"/>
          <p:cNvSpPr>
            <a:spLocks noGrp="1"/>
          </p:cNvSpPr>
          <p:nvPr>
            <p:ph type="sldNum" sz="quarter" idx="4294967295"/>
          </p:nvPr>
        </p:nvSpPr>
        <p:spPr>
          <a:xfrm>
            <a:off x="11812588" y="6375400"/>
            <a:ext cx="379412" cy="201613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20" tIns="22860" rIns="45720" bIns="22860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FFFFFF"/>
                </a:solidFill>
              </a:rPr>
              <a:t>8</a:t>
            </a:fld>
            <a:endParaRPr sz="120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15342" y="1446834"/>
            <a:ext cx="19463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1600" dirty="0">
                <a:solidFill>
                  <a:schemeClr val="bg1"/>
                </a:solidFill>
              </a:rPr>
              <a:t>3</a:t>
            </a:r>
            <a:r>
              <a:rPr kumimoji="1" lang="en-US" altLang="zh-CN" sz="9600" dirty="0">
                <a:solidFill>
                  <a:schemeClr val="bg1"/>
                </a:solidFill>
              </a:rPr>
              <a:t>.</a:t>
            </a:r>
            <a:endParaRPr kumimoji="1" lang="zh-CN" altLang="en-US" sz="21600" dirty="0">
              <a:solidFill>
                <a:schemeClr val="bg1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/>
        </p:nvSpPr>
        <p:spPr bwMode="auto">
          <a:xfrm rot="16200000">
            <a:off x="7647109" y="-2321742"/>
            <a:ext cx="3220092" cy="10757249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245268" y="3400133"/>
            <a:ext cx="74013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FFFFFF"/>
                </a:solidFill>
              </a:rPr>
              <a:t>Structured Segment Network</a:t>
            </a:r>
            <a:endParaRPr kumimoji="1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10" name="Freeform 6"/>
          <p:cNvSpPr>
            <a:spLocks noEditPoints="1"/>
          </p:cNvSpPr>
          <p:nvPr/>
        </p:nvSpPr>
        <p:spPr bwMode="auto">
          <a:xfrm rot="2838622">
            <a:off x="-559189" y="-4694375"/>
            <a:ext cx="3220092" cy="10757249"/>
          </a:xfrm>
          <a:custGeom>
            <a:avLst/>
            <a:gdLst>
              <a:gd name="T0" fmla="*/ 94 w 524"/>
              <a:gd name="T1" fmla="*/ 1264 h 1781"/>
              <a:gd name="T2" fmla="*/ 69 w 524"/>
              <a:gd name="T3" fmla="*/ 769 h 1781"/>
              <a:gd name="T4" fmla="*/ 67 w 524"/>
              <a:gd name="T5" fmla="*/ 769 h 1781"/>
              <a:gd name="T6" fmla="*/ 524 w 524"/>
              <a:gd name="T7" fmla="*/ 1173 h 1781"/>
              <a:gd name="T8" fmla="*/ 487 w 524"/>
              <a:gd name="T9" fmla="*/ 969 h 1781"/>
              <a:gd name="T10" fmla="*/ 422 w 524"/>
              <a:gd name="T11" fmla="*/ 886 h 1781"/>
              <a:gd name="T12" fmla="*/ 439 w 524"/>
              <a:gd name="T13" fmla="*/ 773 h 1781"/>
              <a:gd name="T14" fmla="*/ 406 w 524"/>
              <a:gd name="T15" fmla="*/ 543 h 1781"/>
              <a:gd name="T16" fmla="*/ 405 w 524"/>
              <a:gd name="T17" fmla="*/ 543 h 1781"/>
              <a:gd name="T18" fmla="*/ 239 w 524"/>
              <a:gd name="T19" fmla="*/ 305 h 1781"/>
              <a:gd name="T20" fmla="*/ 225 w 524"/>
              <a:gd name="T21" fmla="*/ 216 h 1781"/>
              <a:gd name="T22" fmla="*/ 0 w 524"/>
              <a:gd name="T23" fmla="*/ 0 h 1781"/>
              <a:gd name="T24" fmla="*/ 0 w 524"/>
              <a:gd name="T25" fmla="*/ 233 h 1781"/>
              <a:gd name="T26" fmla="*/ 66 w 524"/>
              <a:gd name="T27" fmla="*/ 366 h 1781"/>
              <a:gd name="T28" fmla="*/ 35 w 524"/>
              <a:gd name="T29" fmla="*/ 493 h 1781"/>
              <a:gd name="T30" fmla="*/ 99 w 524"/>
              <a:gd name="T31" fmla="*/ 762 h 1781"/>
              <a:gd name="T32" fmla="*/ 35 w 524"/>
              <a:gd name="T33" fmla="*/ 510 h 1781"/>
              <a:gd name="T34" fmla="*/ 0 w 524"/>
              <a:gd name="T35" fmla="*/ 492 h 1781"/>
              <a:gd name="T36" fmla="*/ 0 w 524"/>
              <a:gd name="T37" fmla="*/ 616 h 1781"/>
              <a:gd name="T38" fmla="*/ 10 w 524"/>
              <a:gd name="T39" fmla="*/ 652 h 1781"/>
              <a:gd name="T40" fmla="*/ 82 w 524"/>
              <a:gd name="T41" fmla="*/ 762 h 1781"/>
              <a:gd name="T42" fmla="*/ 0 w 524"/>
              <a:gd name="T43" fmla="*/ 1071 h 1781"/>
              <a:gd name="T44" fmla="*/ 167 w 524"/>
              <a:gd name="T45" fmla="*/ 1140 h 1781"/>
              <a:gd name="T46" fmla="*/ 226 w 524"/>
              <a:gd name="T47" fmla="*/ 1174 h 1781"/>
              <a:gd name="T48" fmla="*/ 22 w 524"/>
              <a:gd name="T49" fmla="*/ 1752 h 1781"/>
              <a:gd name="T50" fmla="*/ 159 w 524"/>
              <a:gd name="T51" fmla="*/ 1628 h 1781"/>
              <a:gd name="T52" fmla="*/ 455 w 524"/>
              <a:gd name="T53" fmla="*/ 1326 h 1781"/>
              <a:gd name="T54" fmla="*/ 524 w 524"/>
              <a:gd name="T55" fmla="*/ 1173 h 1781"/>
              <a:gd name="T56" fmla="*/ 178 w 524"/>
              <a:gd name="T57" fmla="*/ 181 h 1781"/>
              <a:gd name="T58" fmla="*/ 521 w 524"/>
              <a:gd name="T59" fmla="*/ 1173 h 1781"/>
              <a:gd name="T60" fmla="*/ 230 w 524"/>
              <a:gd name="T61" fmla="*/ 1174 h 1781"/>
              <a:gd name="T62" fmla="*/ 100 w 524"/>
              <a:gd name="T63" fmla="*/ 781 h 1781"/>
              <a:gd name="T64" fmla="*/ 294 w 524"/>
              <a:gd name="T65" fmla="*/ 865 h 1781"/>
              <a:gd name="T66" fmla="*/ 396 w 524"/>
              <a:gd name="T67" fmla="*/ 957 h 1781"/>
              <a:gd name="T68" fmla="*/ 486 w 524"/>
              <a:gd name="T69" fmla="*/ 968 h 1781"/>
              <a:gd name="T70" fmla="*/ 422 w 524"/>
              <a:gd name="T71" fmla="*/ 887 h 1781"/>
              <a:gd name="T72" fmla="*/ 439 w 524"/>
              <a:gd name="T73" fmla="*/ 775 h 1781"/>
              <a:gd name="T74" fmla="*/ 356 w 524"/>
              <a:gd name="T75" fmla="*/ 827 h 1781"/>
              <a:gd name="T76" fmla="*/ 103 w 524"/>
              <a:gd name="T77" fmla="*/ 772 h 1781"/>
              <a:gd name="T78" fmla="*/ 334 w 524"/>
              <a:gd name="T79" fmla="*/ 804 h 1781"/>
              <a:gd name="T80" fmla="*/ 216 w 524"/>
              <a:gd name="T81" fmla="*/ 219 h 1781"/>
              <a:gd name="T82" fmla="*/ 181 w 524"/>
              <a:gd name="T83" fmla="*/ 324 h 1781"/>
              <a:gd name="T84" fmla="*/ 133 w 524"/>
              <a:gd name="T85" fmla="*/ 401 h 1781"/>
              <a:gd name="T86" fmla="*/ 134 w 524"/>
              <a:gd name="T87" fmla="*/ 403 h 1781"/>
              <a:gd name="T88" fmla="*/ 403 w 524"/>
              <a:gd name="T89" fmla="*/ 546 h 1781"/>
              <a:gd name="T90" fmla="*/ 99 w 524"/>
              <a:gd name="T91" fmla="*/ 782 h 1781"/>
              <a:gd name="T92" fmla="*/ 38 w 524"/>
              <a:gd name="T93" fmla="*/ 955 h 1781"/>
              <a:gd name="T94" fmla="*/ 11 w 524"/>
              <a:gd name="T95" fmla="*/ 1052 h 1781"/>
              <a:gd name="T96" fmla="*/ 195 w 524"/>
              <a:gd name="T97" fmla="*/ 953 h 1781"/>
              <a:gd name="T98" fmla="*/ 391 w 524"/>
              <a:gd name="T99" fmla="*/ 1054 h 1781"/>
              <a:gd name="T100" fmla="*/ 387 w 524"/>
              <a:gd name="T101" fmla="*/ 1057 h 1781"/>
              <a:gd name="T102" fmla="*/ 125 w 524"/>
              <a:gd name="T103" fmla="*/ 1499 h 1781"/>
              <a:gd name="T104" fmla="*/ 152 w 524"/>
              <a:gd name="T105" fmla="*/ 1605 h 1781"/>
              <a:gd name="T106" fmla="*/ 159 w 524"/>
              <a:gd name="T107" fmla="*/ 1603 h 1781"/>
              <a:gd name="T108" fmla="*/ 170 w 524"/>
              <a:gd name="T109" fmla="*/ 1609 h 1781"/>
              <a:gd name="T110" fmla="*/ 303 w 524"/>
              <a:gd name="T111" fmla="*/ 1476 h 1781"/>
              <a:gd name="T112" fmla="*/ 501 w 524"/>
              <a:gd name="T113" fmla="*/ 1278 h 1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24" h="1781">
                <a:moveTo>
                  <a:pt x="96" y="1264"/>
                </a:moveTo>
                <a:cubicBezTo>
                  <a:pt x="96" y="1264"/>
                  <a:pt x="96" y="1263"/>
                  <a:pt x="96" y="1263"/>
                </a:cubicBezTo>
                <a:cubicBezTo>
                  <a:pt x="0" y="1178"/>
                  <a:pt x="0" y="1178"/>
                  <a:pt x="0" y="1178"/>
                </a:cubicBezTo>
                <a:cubicBezTo>
                  <a:pt x="0" y="1180"/>
                  <a:pt x="0" y="1180"/>
                  <a:pt x="0" y="1180"/>
                </a:cubicBezTo>
                <a:cubicBezTo>
                  <a:pt x="94" y="1264"/>
                  <a:pt x="94" y="1264"/>
                  <a:pt x="94" y="1264"/>
                </a:cubicBezTo>
                <a:cubicBezTo>
                  <a:pt x="0" y="1327"/>
                  <a:pt x="0" y="1327"/>
                  <a:pt x="0" y="1327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96" y="1264"/>
                  <a:pt x="96" y="1264"/>
                  <a:pt x="96" y="1264"/>
                </a:cubicBezTo>
                <a:cubicBezTo>
                  <a:pt x="96" y="1264"/>
                  <a:pt x="96" y="1264"/>
                  <a:pt x="96" y="1264"/>
                </a:cubicBezTo>
                <a:close/>
                <a:moveTo>
                  <a:pt x="69" y="769"/>
                </a:move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8"/>
                  <a:pt x="69" y="768"/>
                </a:cubicBezTo>
                <a:cubicBezTo>
                  <a:pt x="0" y="745"/>
                  <a:pt x="0" y="745"/>
                  <a:pt x="0" y="745"/>
                </a:cubicBezTo>
                <a:cubicBezTo>
                  <a:pt x="0" y="746"/>
                  <a:pt x="0" y="746"/>
                  <a:pt x="0" y="746"/>
                </a:cubicBezTo>
                <a:cubicBezTo>
                  <a:pt x="67" y="769"/>
                  <a:pt x="67" y="769"/>
                  <a:pt x="67" y="769"/>
                </a:cubicBezTo>
                <a:cubicBezTo>
                  <a:pt x="0" y="887"/>
                  <a:pt x="0" y="887"/>
                  <a:pt x="0" y="887"/>
                </a:cubicBezTo>
                <a:cubicBezTo>
                  <a:pt x="0" y="890"/>
                  <a:pt x="0" y="890"/>
                  <a:pt x="0" y="890"/>
                </a:cubicBezTo>
                <a:cubicBezTo>
                  <a:pt x="69" y="769"/>
                  <a:pt x="69" y="769"/>
                  <a:pt x="69" y="769"/>
                </a:cubicBezTo>
                <a:cubicBezTo>
                  <a:pt x="69" y="769"/>
                  <a:pt x="69" y="769"/>
                  <a:pt x="69" y="769"/>
                </a:cubicBezTo>
                <a:close/>
                <a:moveTo>
                  <a:pt x="524" y="1173"/>
                </a:move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3" y="1173"/>
                  <a:pt x="523" y="1173"/>
                  <a:pt x="523" y="1173"/>
                </a:cubicBezTo>
                <a:cubicBezTo>
                  <a:pt x="393" y="1054"/>
                  <a:pt x="393" y="1054"/>
                  <a:pt x="393" y="1054"/>
                </a:cubicBezTo>
                <a:cubicBezTo>
                  <a:pt x="487" y="969"/>
                  <a:pt x="487" y="969"/>
                  <a:pt x="487" y="969"/>
                </a:cubicBezTo>
                <a:cubicBezTo>
                  <a:pt x="489" y="970"/>
                  <a:pt x="491" y="970"/>
                  <a:pt x="493" y="970"/>
                </a:cubicBezTo>
                <a:cubicBezTo>
                  <a:pt x="500" y="970"/>
                  <a:pt x="506" y="964"/>
                  <a:pt x="506" y="957"/>
                </a:cubicBezTo>
                <a:cubicBezTo>
                  <a:pt x="506" y="950"/>
                  <a:pt x="500" y="944"/>
                  <a:pt x="493" y="944"/>
                </a:cubicBezTo>
                <a:cubicBezTo>
                  <a:pt x="491" y="944"/>
                  <a:pt x="488" y="945"/>
                  <a:pt x="487" y="946"/>
                </a:cubicBezTo>
                <a:cubicBezTo>
                  <a:pt x="422" y="886"/>
                  <a:pt x="422" y="886"/>
                  <a:pt x="422" y="886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4"/>
                  <a:pt x="441" y="774"/>
                  <a:pt x="441" y="774"/>
                </a:cubicBezTo>
                <a:cubicBezTo>
                  <a:pt x="441" y="773"/>
                  <a:pt x="440" y="773"/>
                  <a:pt x="440" y="773"/>
                </a:cubicBezTo>
                <a:cubicBezTo>
                  <a:pt x="440" y="773"/>
                  <a:pt x="439" y="773"/>
                  <a:pt x="439" y="773"/>
                </a:cubicBezTo>
                <a:cubicBezTo>
                  <a:pt x="357" y="825"/>
                  <a:pt x="357" y="825"/>
                  <a:pt x="357" y="825"/>
                </a:cubicBezTo>
                <a:cubicBezTo>
                  <a:pt x="336" y="805"/>
                  <a:pt x="336" y="805"/>
                  <a:pt x="336" y="805"/>
                </a:cubicBezTo>
                <a:cubicBezTo>
                  <a:pt x="406" y="544"/>
                  <a:pt x="406" y="544"/>
                  <a:pt x="406" y="544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6" y="543"/>
                </a:cubicBezTo>
                <a:cubicBezTo>
                  <a:pt x="406" y="543"/>
                  <a:pt x="406" y="543"/>
                  <a:pt x="405" y="543"/>
                </a:cubicBezTo>
                <a:cubicBezTo>
                  <a:pt x="405" y="543"/>
                  <a:pt x="405" y="543"/>
                  <a:pt x="405" y="543"/>
                </a:cubicBezTo>
                <a:cubicBezTo>
                  <a:pt x="135" y="402"/>
                  <a:pt x="135" y="402"/>
                  <a:pt x="135" y="402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5"/>
                  <a:pt x="239" y="305"/>
                  <a:pt x="239" y="305"/>
                </a:cubicBezTo>
                <a:cubicBezTo>
                  <a:pt x="239" y="304"/>
                  <a:pt x="239" y="304"/>
                  <a:pt x="239" y="304"/>
                </a:cubicBezTo>
                <a:cubicBezTo>
                  <a:pt x="229" y="241"/>
                  <a:pt x="229" y="241"/>
                  <a:pt x="229" y="241"/>
                </a:cubicBezTo>
                <a:cubicBezTo>
                  <a:pt x="234" y="239"/>
                  <a:pt x="238" y="234"/>
                  <a:pt x="238" y="228"/>
                </a:cubicBezTo>
                <a:cubicBezTo>
                  <a:pt x="238" y="221"/>
                  <a:pt x="232" y="216"/>
                  <a:pt x="225" y="216"/>
                </a:cubicBezTo>
                <a:cubicBezTo>
                  <a:pt x="222" y="216"/>
                  <a:pt x="220" y="216"/>
                  <a:pt x="218" y="218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7" y="197"/>
                </a:cubicBezTo>
                <a:cubicBezTo>
                  <a:pt x="197" y="197"/>
                  <a:pt x="197" y="197"/>
                  <a:pt x="196" y="197"/>
                </a:cubicBezTo>
                <a:cubicBezTo>
                  <a:pt x="0" y="0"/>
                  <a:pt x="0" y="0"/>
                  <a:pt x="0" y="0"/>
                </a:cubicBezTo>
                <a:cubicBezTo>
                  <a:pt x="0" y="2"/>
                  <a:pt x="0" y="2"/>
                  <a:pt x="0" y="2"/>
                </a:cubicBezTo>
                <a:cubicBezTo>
                  <a:pt x="41" y="43"/>
                  <a:pt x="41" y="43"/>
                  <a:pt x="41" y="43"/>
                </a:cubicBezTo>
                <a:cubicBezTo>
                  <a:pt x="56" y="216"/>
                  <a:pt x="56" y="216"/>
                  <a:pt x="56" y="216"/>
                </a:cubicBezTo>
                <a:cubicBezTo>
                  <a:pt x="0" y="232"/>
                  <a:pt x="0" y="232"/>
                  <a:pt x="0" y="232"/>
                </a:cubicBezTo>
                <a:cubicBezTo>
                  <a:pt x="0" y="233"/>
                  <a:pt x="0" y="233"/>
                  <a:pt x="0" y="233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57" y="217"/>
                  <a:pt x="57" y="217"/>
                  <a:pt x="57" y="217"/>
                </a:cubicBezTo>
                <a:cubicBezTo>
                  <a:pt x="180" y="182"/>
                  <a:pt x="180" y="182"/>
                  <a:pt x="180" y="182"/>
                </a:cubicBezTo>
                <a:cubicBezTo>
                  <a:pt x="195" y="197"/>
                  <a:pt x="195" y="197"/>
                  <a:pt x="195" y="197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6"/>
                  <a:pt x="66" y="366"/>
                  <a:pt x="66" y="366"/>
                </a:cubicBezTo>
                <a:cubicBezTo>
                  <a:pt x="66" y="367"/>
                  <a:pt x="66" y="367"/>
                  <a:pt x="66" y="367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35" y="493"/>
                  <a:pt x="35" y="493"/>
                  <a:pt x="35" y="493"/>
                </a:cubicBezTo>
                <a:cubicBezTo>
                  <a:pt x="231" y="667"/>
                  <a:pt x="231" y="667"/>
                  <a:pt x="231" y="667"/>
                </a:cubicBezTo>
                <a:cubicBezTo>
                  <a:pt x="99" y="762"/>
                  <a:pt x="99" y="762"/>
                  <a:pt x="99" y="762"/>
                </a:cubicBezTo>
                <a:cubicBezTo>
                  <a:pt x="97" y="760"/>
                  <a:pt x="94" y="759"/>
                  <a:pt x="91" y="759"/>
                </a:cubicBezTo>
                <a:cubicBezTo>
                  <a:pt x="88" y="759"/>
                  <a:pt x="85" y="760"/>
                  <a:pt x="83" y="762"/>
                </a:cubicBezTo>
                <a:cubicBezTo>
                  <a:pt x="83" y="761"/>
                  <a:pt x="83" y="761"/>
                  <a:pt x="83" y="761"/>
                </a:cubicBezTo>
                <a:cubicBezTo>
                  <a:pt x="12" y="651"/>
                  <a:pt x="12" y="651"/>
                  <a:pt x="12" y="651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10"/>
                  <a:pt x="35" y="510"/>
                  <a:pt x="35" y="510"/>
                </a:cubicBezTo>
                <a:cubicBezTo>
                  <a:pt x="35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34" y="509"/>
                  <a:pt x="34" y="509"/>
                  <a:pt x="34" y="509"/>
                </a:cubicBezTo>
                <a:cubicBezTo>
                  <a:pt x="0" y="492"/>
                  <a:pt x="0" y="492"/>
                  <a:pt x="0" y="492"/>
                </a:cubicBezTo>
                <a:cubicBezTo>
                  <a:pt x="0" y="494"/>
                  <a:pt x="0" y="494"/>
                  <a:pt x="0" y="494"/>
                </a:cubicBezTo>
                <a:cubicBezTo>
                  <a:pt x="33" y="510"/>
                  <a:pt x="33" y="510"/>
                  <a:pt x="33" y="510"/>
                </a:cubicBezTo>
                <a:cubicBezTo>
                  <a:pt x="10" y="579"/>
                  <a:pt x="10" y="579"/>
                  <a:pt x="10" y="579"/>
                </a:cubicBezTo>
                <a:cubicBezTo>
                  <a:pt x="0" y="611"/>
                  <a:pt x="0" y="611"/>
                  <a:pt x="0" y="611"/>
                </a:cubicBezTo>
                <a:cubicBezTo>
                  <a:pt x="0" y="616"/>
                  <a:pt x="0" y="616"/>
                  <a:pt x="0" y="616"/>
                </a:cubicBezTo>
                <a:cubicBezTo>
                  <a:pt x="32" y="519"/>
                  <a:pt x="32" y="519"/>
                  <a:pt x="32" y="519"/>
                </a:cubicBezTo>
                <a:cubicBezTo>
                  <a:pt x="10" y="650"/>
                  <a:pt x="10" y="650"/>
                  <a:pt x="10" y="650"/>
                </a:cubicBezTo>
                <a:cubicBezTo>
                  <a:pt x="0" y="634"/>
                  <a:pt x="0" y="634"/>
                  <a:pt x="0" y="634"/>
                </a:cubicBezTo>
                <a:cubicBezTo>
                  <a:pt x="0" y="636"/>
                  <a:pt x="0" y="636"/>
                  <a:pt x="0" y="636"/>
                </a:cubicBezTo>
                <a:cubicBezTo>
                  <a:pt x="10" y="652"/>
                  <a:pt x="10" y="652"/>
                  <a:pt x="10" y="652"/>
                </a:cubicBezTo>
                <a:cubicBezTo>
                  <a:pt x="0" y="713"/>
                  <a:pt x="0" y="713"/>
                  <a:pt x="0" y="713"/>
                </a:cubicBezTo>
                <a:cubicBezTo>
                  <a:pt x="0" y="723"/>
                  <a:pt x="0" y="723"/>
                  <a:pt x="0" y="723"/>
                </a:cubicBezTo>
                <a:cubicBezTo>
                  <a:pt x="11" y="654"/>
                  <a:pt x="11" y="654"/>
                  <a:pt x="11" y="654"/>
                </a:cubicBezTo>
                <a:cubicBezTo>
                  <a:pt x="73" y="749"/>
                  <a:pt x="73" y="749"/>
                  <a:pt x="73" y="749"/>
                </a:cubicBezTo>
                <a:cubicBezTo>
                  <a:pt x="82" y="762"/>
                  <a:pt x="82" y="762"/>
                  <a:pt x="82" y="762"/>
                </a:cubicBezTo>
                <a:cubicBezTo>
                  <a:pt x="80" y="765"/>
                  <a:pt x="78" y="768"/>
                  <a:pt x="78" y="772"/>
                </a:cubicBezTo>
                <a:cubicBezTo>
                  <a:pt x="78" y="777"/>
                  <a:pt x="80" y="781"/>
                  <a:pt x="84" y="783"/>
                </a:cubicBezTo>
                <a:cubicBezTo>
                  <a:pt x="84" y="785"/>
                  <a:pt x="84" y="785"/>
                  <a:pt x="84" y="785"/>
                </a:cubicBezTo>
                <a:cubicBezTo>
                  <a:pt x="9" y="1054"/>
                  <a:pt x="9" y="1054"/>
                  <a:pt x="9" y="105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1074"/>
                  <a:pt x="0" y="1074"/>
                  <a:pt x="0" y="1074"/>
                </a:cubicBezTo>
                <a:cubicBezTo>
                  <a:pt x="10" y="1055"/>
                  <a:pt x="10" y="1055"/>
                  <a:pt x="10" y="1055"/>
                </a:cubicBezTo>
                <a:cubicBezTo>
                  <a:pt x="32" y="1067"/>
                  <a:pt x="32" y="1067"/>
                  <a:pt x="32" y="1067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0"/>
                  <a:pt x="167" y="1140"/>
                </a:cubicBezTo>
                <a:cubicBezTo>
                  <a:pt x="167" y="1140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167" y="1141"/>
                  <a:pt x="167" y="1141"/>
                  <a:pt x="167" y="1141"/>
                </a:cubicBezTo>
                <a:cubicBezTo>
                  <a:pt x="226" y="1174"/>
                  <a:pt x="226" y="1174"/>
                  <a:pt x="226" y="1174"/>
                </a:cubicBezTo>
                <a:cubicBezTo>
                  <a:pt x="99" y="1520"/>
                  <a:pt x="99" y="1520"/>
                  <a:pt x="99" y="1520"/>
                </a:cubicBezTo>
                <a:cubicBezTo>
                  <a:pt x="0" y="1399"/>
                  <a:pt x="0" y="1399"/>
                  <a:pt x="0" y="1399"/>
                </a:cubicBezTo>
                <a:cubicBezTo>
                  <a:pt x="0" y="1401"/>
                  <a:pt x="0" y="1401"/>
                  <a:pt x="0" y="1401"/>
                </a:cubicBezTo>
                <a:cubicBezTo>
                  <a:pt x="99" y="1521"/>
                  <a:pt x="99" y="1521"/>
                  <a:pt x="99" y="1521"/>
                </a:cubicBezTo>
                <a:cubicBezTo>
                  <a:pt x="22" y="1752"/>
                  <a:pt x="22" y="1752"/>
                  <a:pt x="22" y="1752"/>
                </a:cubicBezTo>
                <a:cubicBezTo>
                  <a:pt x="19" y="1760"/>
                  <a:pt x="19" y="1760"/>
                  <a:pt x="19" y="1760"/>
                </a:cubicBezTo>
                <a:cubicBezTo>
                  <a:pt x="0" y="1779"/>
                  <a:pt x="0" y="1779"/>
                  <a:pt x="0" y="1779"/>
                </a:cubicBezTo>
                <a:cubicBezTo>
                  <a:pt x="0" y="1781"/>
                  <a:pt x="0" y="1781"/>
                  <a:pt x="0" y="1781"/>
                </a:cubicBezTo>
                <a:cubicBezTo>
                  <a:pt x="154" y="1627"/>
                  <a:pt x="154" y="1627"/>
                  <a:pt x="154" y="1627"/>
                </a:cubicBezTo>
                <a:cubicBezTo>
                  <a:pt x="155" y="1628"/>
                  <a:pt x="157" y="1628"/>
                  <a:pt x="159" y="1628"/>
                </a:cubicBezTo>
                <a:cubicBezTo>
                  <a:pt x="166" y="1628"/>
                  <a:pt x="172" y="1622"/>
                  <a:pt x="172" y="1615"/>
                </a:cubicBezTo>
                <a:cubicBezTo>
                  <a:pt x="172" y="1614"/>
                  <a:pt x="171" y="1612"/>
                  <a:pt x="171" y="1610"/>
                </a:cubicBezTo>
                <a:cubicBezTo>
                  <a:pt x="304" y="1477"/>
                  <a:pt x="304" y="1477"/>
                  <a:pt x="304" y="1477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455" y="1326"/>
                  <a:pt x="455" y="1326"/>
                  <a:pt x="455" y="1326"/>
                </a:cubicBezTo>
                <a:cubicBezTo>
                  <a:pt x="502" y="1279"/>
                  <a:pt x="502" y="1279"/>
                  <a:pt x="502" y="1279"/>
                </a:cubicBezTo>
                <a:cubicBezTo>
                  <a:pt x="503" y="1279"/>
                  <a:pt x="503" y="1278"/>
                  <a:pt x="503" y="1278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ubicBezTo>
                  <a:pt x="524" y="1173"/>
                  <a:pt x="524" y="1173"/>
                  <a:pt x="524" y="1173"/>
                </a:cubicBezTo>
                <a:close/>
                <a:moveTo>
                  <a:pt x="58" y="215"/>
                </a:moveTo>
                <a:cubicBezTo>
                  <a:pt x="43" y="45"/>
                  <a:pt x="43" y="45"/>
                  <a:pt x="43" y="45"/>
                </a:cubicBezTo>
                <a:cubicBezTo>
                  <a:pt x="178" y="181"/>
                  <a:pt x="178" y="181"/>
                  <a:pt x="178" y="181"/>
                </a:cubicBezTo>
                <a:lnTo>
                  <a:pt x="58" y="215"/>
                </a:lnTo>
                <a:close/>
                <a:moveTo>
                  <a:pt x="521" y="1173"/>
                </a:moveTo>
                <a:cubicBezTo>
                  <a:pt x="230" y="1173"/>
                  <a:pt x="230" y="1173"/>
                  <a:pt x="230" y="1173"/>
                </a:cubicBezTo>
                <a:cubicBezTo>
                  <a:pt x="392" y="1055"/>
                  <a:pt x="392" y="1055"/>
                  <a:pt x="392" y="1055"/>
                </a:cubicBezTo>
                <a:lnTo>
                  <a:pt x="521" y="1173"/>
                </a:lnTo>
                <a:close/>
                <a:moveTo>
                  <a:pt x="521" y="1174"/>
                </a:moveTo>
                <a:cubicBezTo>
                  <a:pt x="446" y="1235"/>
                  <a:pt x="446" y="1235"/>
                  <a:pt x="446" y="1235"/>
                </a:cubicBezTo>
                <a:cubicBezTo>
                  <a:pt x="390" y="1281"/>
                  <a:pt x="390" y="1281"/>
                  <a:pt x="390" y="1281"/>
                </a:cubicBezTo>
                <a:cubicBezTo>
                  <a:pt x="257" y="1192"/>
                  <a:pt x="257" y="1192"/>
                  <a:pt x="257" y="1192"/>
                </a:cubicBezTo>
                <a:cubicBezTo>
                  <a:pt x="230" y="1174"/>
                  <a:pt x="230" y="1174"/>
                  <a:pt x="230" y="1174"/>
                </a:cubicBezTo>
                <a:lnTo>
                  <a:pt x="521" y="1174"/>
                </a:lnTo>
                <a:close/>
                <a:moveTo>
                  <a:pt x="395" y="958"/>
                </a:moveTo>
                <a:cubicBezTo>
                  <a:pt x="395" y="959"/>
                  <a:pt x="395" y="959"/>
                  <a:pt x="395" y="959"/>
                </a:cubicBezTo>
                <a:cubicBezTo>
                  <a:pt x="391" y="1052"/>
                  <a:pt x="391" y="1052"/>
                  <a:pt x="391" y="1052"/>
                </a:cubicBezTo>
                <a:cubicBezTo>
                  <a:pt x="100" y="781"/>
                  <a:pt x="100" y="781"/>
                  <a:pt x="100" y="781"/>
                </a:cubicBezTo>
                <a:cubicBezTo>
                  <a:pt x="101" y="780"/>
                  <a:pt x="101" y="780"/>
                  <a:pt x="101" y="779"/>
                </a:cubicBezTo>
                <a:lnTo>
                  <a:pt x="395" y="958"/>
                </a:lnTo>
                <a:close/>
                <a:moveTo>
                  <a:pt x="102" y="778"/>
                </a:moveTo>
                <a:cubicBezTo>
                  <a:pt x="102" y="778"/>
                  <a:pt x="102" y="778"/>
                  <a:pt x="102" y="778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294" y="865"/>
                  <a:pt x="294" y="865"/>
                  <a:pt x="294" y="865"/>
                </a:cubicBezTo>
                <a:cubicBezTo>
                  <a:pt x="365" y="898"/>
                  <a:pt x="365" y="898"/>
                  <a:pt x="365" y="898"/>
                </a:cubicBezTo>
                <a:cubicBezTo>
                  <a:pt x="482" y="951"/>
                  <a:pt x="482" y="951"/>
                  <a:pt x="482" y="951"/>
                </a:cubicBezTo>
                <a:cubicBezTo>
                  <a:pt x="481" y="953"/>
                  <a:pt x="480" y="955"/>
                  <a:pt x="480" y="957"/>
                </a:cubicBezTo>
                <a:cubicBezTo>
                  <a:pt x="396" y="957"/>
                  <a:pt x="396" y="957"/>
                  <a:pt x="396" y="957"/>
                </a:cubicBezTo>
                <a:lnTo>
                  <a:pt x="102" y="778"/>
                </a:lnTo>
                <a:close/>
                <a:moveTo>
                  <a:pt x="393" y="1052"/>
                </a:moveTo>
                <a:cubicBezTo>
                  <a:pt x="396" y="959"/>
                  <a:pt x="396" y="959"/>
                  <a:pt x="396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1" y="963"/>
                  <a:pt x="483" y="966"/>
                  <a:pt x="486" y="968"/>
                </a:cubicBezTo>
                <a:lnTo>
                  <a:pt x="393" y="1052"/>
                </a:lnTo>
                <a:close/>
                <a:moveTo>
                  <a:pt x="485" y="947"/>
                </a:moveTo>
                <a:cubicBezTo>
                  <a:pt x="484" y="948"/>
                  <a:pt x="483" y="949"/>
                  <a:pt x="482" y="950"/>
                </a:cubicBezTo>
                <a:cubicBezTo>
                  <a:pt x="416" y="920"/>
                  <a:pt x="416" y="920"/>
                  <a:pt x="416" y="920"/>
                </a:cubicBezTo>
                <a:cubicBezTo>
                  <a:pt x="422" y="887"/>
                  <a:pt x="422" y="887"/>
                  <a:pt x="422" y="887"/>
                </a:cubicBezTo>
                <a:lnTo>
                  <a:pt x="485" y="947"/>
                </a:lnTo>
                <a:close/>
                <a:moveTo>
                  <a:pt x="439" y="775"/>
                </a:moveTo>
                <a:cubicBezTo>
                  <a:pt x="421" y="884"/>
                  <a:pt x="421" y="884"/>
                  <a:pt x="421" y="884"/>
                </a:cubicBezTo>
                <a:cubicBezTo>
                  <a:pt x="358" y="826"/>
                  <a:pt x="358" y="826"/>
                  <a:pt x="358" y="826"/>
                </a:cubicBezTo>
                <a:lnTo>
                  <a:pt x="439" y="775"/>
                </a:lnTo>
                <a:close/>
                <a:moveTo>
                  <a:pt x="420" y="886"/>
                </a:moveTo>
                <a:cubicBezTo>
                  <a:pt x="415" y="919"/>
                  <a:pt x="415" y="919"/>
                  <a:pt x="415" y="919"/>
                </a:cubicBezTo>
                <a:cubicBezTo>
                  <a:pt x="338" y="884"/>
                  <a:pt x="338" y="884"/>
                  <a:pt x="338" y="884"/>
                </a:cubicBezTo>
                <a:cubicBezTo>
                  <a:pt x="296" y="864"/>
                  <a:pt x="296" y="864"/>
                  <a:pt x="296" y="864"/>
                </a:cubicBezTo>
                <a:cubicBezTo>
                  <a:pt x="356" y="827"/>
                  <a:pt x="356" y="827"/>
                  <a:pt x="356" y="827"/>
                </a:cubicBezTo>
                <a:lnTo>
                  <a:pt x="420" y="886"/>
                </a:lnTo>
                <a:close/>
                <a:moveTo>
                  <a:pt x="355" y="826"/>
                </a:moveTo>
                <a:cubicBezTo>
                  <a:pt x="294" y="864"/>
                  <a:pt x="294" y="864"/>
                  <a:pt x="294" y="864"/>
                </a:cubicBezTo>
                <a:cubicBezTo>
                  <a:pt x="103" y="776"/>
                  <a:pt x="103" y="776"/>
                  <a:pt x="103" y="776"/>
                </a:cubicBezTo>
                <a:cubicBezTo>
                  <a:pt x="103" y="775"/>
                  <a:pt x="103" y="774"/>
                  <a:pt x="103" y="772"/>
                </a:cubicBezTo>
                <a:cubicBezTo>
                  <a:pt x="103" y="772"/>
                  <a:pt x="103" y="772"/>
                  <a:pt x="103" y="771"/>
                </a:cubicBezTo>
                <a:cubicBezTo>
                  <a:pt x="297" y="771"/>
                  <a:pt x="297" y="771"/>
                  <a:pt x="297" y="771"/>
                </a:cubicBezTo>
                <a:cubicBezTo>
                  <a:pt x="298" y="772"/>
                  <a:pt x="298" y="772"/>
                  <a:pt x="298" y="772"/>
                </a:cubicBezTo>
                <a:lnTo>
                  <a:pt x="355" y="826"/>
                </a:lnTo>
                <a:close/>
                <a:moveTo>
                  <a:pt x="334" y="804"/>
                </a:moveTo>
                <a:cubicBezTo>
                  <a:pt x="299" y="771"/>
                  <a:pt x="299" y="771"/>
                  <a:pt x="299" y="771"/>
                </a:cubicBezTo>
                <a:cubicBezTo>
                  <a:pt x="402" y="551"/>
                  <a:pt x="402" y="551"/>
                  <a:pt x="402" y="551"/>
                </a:cubicBezTo>
                <a:lnTo>
                  <a:pt x="334" y="804"/>
                </a:lnTo>
                <a:close/>
                <a:moveTo>
                  <a:pt x="196" y="198"/>
                </a:moveTo>
                <a:cubicBezTo>
                  <a:pt x="216" y="219"/>
                  <a:pt x="216" y="219"/>
                  <a:pt x="216" y="219"/>
                </a:cubicBezTo>
                <a:cubicBezTo>
                  <a:pt x="214" y="221"/>
                  <a:pt x="212" y="225"/>
                  <a:pt x="212" y="228"/>
                </a:cubicBezTo>
                <a:cubicBezTo>
                  <a:pt x="212" y="235"/>
                  <a:pt x="218" y="241"/>
                  <a:pt x="225" y="241"/>
                </a:cubicBezTo>
                <a:cubicBezTo>
                  <a:pt x="226" y="241"/>
                  <a:pt x="226" y="241"/>
                  <a:pt x="227" y="241"/>
                </a:cubicBezTo>
                <a:cubicBezTo>
                  <a:pt x="238" y="304"/>
                  <a:pt x="238" y="304"/>
                  <a:pt x="238" y="304"/>
                </a:cubicBezTo>
                <a:cubicBezTo>
                  <a:pt x="181" y="324"/>
                  <a:pt x="181" y="324"/>
                  <a:pt x="181" y="324"/>
                </a:cubicBezTo>
                <a:cubicBezTo>
                  <a:pt x="69" y="365"/>
                  <a:pt x="69" y="365"/>
                  <a:pt x="69" y="365"/>
                </a:cubicBezTo>
                <a:lnTo>
                  <a:pt x="196" y="198"/>
                </a:lnTo>
                <a:close/>
                <a:moveTo>
                  <a:pt x="67" y="367"/>
                </a:moveTo>
                <a:cubicBezTo>
                  <a:pt x="235" y="306"/>
                  <a:pt x="235" y="306"/>
                  <a:pt x="235" y="306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133" y="401"/>
                  <a:pt x="133" y="401"/>
                  <a:pt x="133" y="401"/>
                </a:cubicBezTo>
                <a:cubicBezTo>
                  <a:pt x="37" y="490"/>
                  <a:pt x="37" y="490"/>
                  <a:pt x="37" y="490"/>
                </a:cubicBezTo>
                <a:lnTo>
                  <a:pt x="67" y="367"/>
                </a:lnTo>
                <a:close/>
                <a:moveTo>
                  <a:pt x="37" y="493"/>
                </a:moveTo>
                <a:cubicBezTo>
                  <a:pt x="134" y="403"/>
                  <a:pt x="134" y="403"/>
                  <a:pt x="134" y="403"/>
                </a:cubicBezTo>
                <a:cubicBezTo>
                  <a:pt x="404" y="543"/>
                  <a:pt x="404" y="543"/>
                  <a:pt x="404" y="543"/>
                </a:cubicBezTo>
                <a:cubicBezTo>
                  <a:pt x="391" y="553"/>
                  <a:pt x="391" y="553"/>
                  <a:pt x="391" y="553"/>
                </a:cubicBezTo>
                <a:cubicBezTo>
                  <a:pt x="233" y="666"/>
                  <a:pt x="233" y="666"/>
                  <a:pt x="233" y="666"/>
                </a:cubicBezTo>
                <a:lnTo>
                  <a:pt x="37" y="493"/>
                </a:lnTo>
                <a:close/>
                <a:moveTo>
                  <a:pt x="403" y="546"/>
                </a:moveTo>
                <a:cubicBezTo>
                  <a:pt x="297" y="770"/>
                  <a:pt x="297" y="770"/>
                  <a:pt x="297" y="770"/>
                </a:cubicBezTo>
                <a:cubicBezTo>
                  <a:pt x="103" y="770"/>
                  <a:pt x="103" y="770"/>
                  <a:pt x="103" y="770"/>
                </a:cubicBezTo>
                <a:cubicBezTo>
                  <a:pt x="103" y="767"/>
                  <a:pt x="102" y="765"/>
                  <a:pt x="100" y="763"/>
                </a:cubicBezTo>
                <a:lnTo>
                  <a:pt x="403" y="546"/>
                </a:lnTo>
                <a:close/>
                <a:moveTo>
                  <a:pt x="99" y="782"/>
                </a:moveTo>
                <a:cubicBezTo>
                  <a:pt x="281" y="951"/>
                  <a:pt x="281" y="951"/>
                  <a:pt x="281" y="951"/>
                </a:cubicBezTo>
                <a:cubicBezTo>
                  <a:pt x="196" y="951"/>
                  <a:pt x="196" y="951"/>
                  <a:pt x="196" y="951"/>
                </a:cubicBezTo>
                <a:cubicBezTo>
                  <a:pt x="97" y="783"/>
                  <a:pt x="97" y="783"/>
                  <a:pt x="97" y="783"/>
                </a:cubicBezTo>
                <a:cubicBezTo>
                  <a:pt x="98" y="783"/>
                  <a:pt x="98" y="782"/>
                  <a:pt x="99" y="782"/>
                </a:cubicBezTo>
                <a:close/>
                <a:moveTo>
                  <a:pt x="38" y="955"/>
                </a:moveTo>
                <a:cubicBezTo>
                  <a:pt x="86" y="784"/>
                  <a:pt x="86" y="784"/>
                  <a:pt x="86" y="784"/>
                </a:cubicBezTo>
                <a:cubicBezTo>
                  <a:pt x="87" y="784"/>
                  <a:pt x="89" y="785"/>
                  <a:pt x="91" y="785"/>
                </a:cubicBezTo>
                <a:cubicBezTo>
                  <a:pt x="92" y="785"/>
                  <a:pt x="94" y="785"/>
                  <a:pt x="95" y="784"/>
                </a:cubicBezTo>
                <a:cubicBezTo>
                  <a:pt x="195" y="952"/>
                  <a:pt x="195" y="952"/>
                  <a:pt x="195" y="952"/>
                </a:cubicBezTo>
                <a:cubicBezTo>
                  <a:pt x="11" y="1052"/>
                  <a:pt x="11" y="1052"/>
                  <a:pt x="11" y="1052"/>
                </a:cubicBezTo>
                <a:lnTo>
                  <a:pt x="38" y="955"/>
                </a:lnTo>
                <a:close/>
                <a:moveTo>
                  <a:pt x="167" y="1139"/>
                </a:moveTo>
                <a:cubicBezTo>
                  <a:pt x="67" y="1084"/>
                  <a:pt x="67" y="1084"/>
                  <a:pt x="67" y="1084"/>
                </a:cubicBezTo>
                <a:cubicBezTo>
                  <a:pt x="12" y="1054"/>
                  <a:pt x="12" y="1054"/>
                  <a:pt x="12" y="1054"/>
                </a:cubicBezTo>
                <a:cubicBezTo>
                  <a:pt x="195" y="953"/>
                  <a:pt x="195" y="953"/>
                  <a:pt x="195" y="953"/>
                </a:cubicBezTo>
                <a:cubicBezTo>
                  <a:pt x="190" y="986"/>
                  <a:pt x="190" y="986"/>
                  <a:pt x="190" y="986"/>
                </a:cubicBezTo>
                <a:lnTo>
                  <a:pt x="167" y="1139"/>
                </a:lnTo>
                <a:close/>
                <a:moveTo>
                  <a:pt x="197" y="953"/>
                </a:moveTo>
                <a:cubicBezTo>
                  <a:pt x="282" y="953"/>
                  <a:pt x="282" y="953"/>
                  <a:pt x="282" y="953"/>
                </a:cubicBezTo>
                <a:cubicBezTo>
                  <a:pt x="391" y="1054"/>
                  <a:pt x="391" y="1054"/>
                  <a:pt x="391" y="1054"/>
                </a:cubicBezTo>
                <a:cubicBezTo>
                  <a:pt x="168" y="1139"/>
                  <a:pt x="168" y="1139"/>
                  <a:pt x="168" y="1139"/>
                </a:cubicBezTo>
                <a:lnTo>
                  <a:pt x="197" y="953"/>
                </a:lnTo>
                <a:close/>
                <a:moveTo>
                  <a:pt x="169" y="1140"/>
                </a:moveTo>
                <a:cubicBezTo>
                  <a:pt x="248" y="1110"/>
                  <a:pt x="248" y="1110"/>
                  <a:pt x="248" y="1110"/>
                </a:cubicBezTo>
                <a:cubicBezTo>
                  <a:pt x="387" y="1057"/>
                  <a:pt x="387" y="1057"/>
                  <a:pt x="387" y="1057"/>
                </a:cubicBezTo>
                <a:cubicBezTo>
                  <a:pt x="227" y="1172"/>
                  <a:pt x="227" y="1172"/>
                  <a:pt x="227" y="1172"/>
                </a:cubicBezTo>
                <a:lnTo>
                  <a:pt x="169" y="1140"/>
                </a:lnTo>
                <a:close/>
                <a:moveTo>
                  <a:pt x="228" y="1174"/>
                </a:moveTo>
                <a:cubicBezTo>
                  <a:pt x="389" y="1282"/>
                  <a:pt x="389" y="1282"/>
                  <a:pt x="389" y="1282"/>
                </a:cubicBezTo>
                <a:cubicBezTo>
                  <a:pt x="125" y="1499"/>
                  <a:pt x="125" y="1499"/>
                  <a:pt x="125" y="1499"/>
                </a:cubicBezTo>
                <a:cubicBezTo>
                  <a:pt x="101" y="1519"/>
                  <a:pt x="101" y="1519"/>
                  <a:pt x="101" y="1519"/>
                </a:cubicBezTo>
                <a:lnTo>
                  <a:pt x="228" y="1174"/>
                </a:lnTo>
                <a:close/>
                <a:moveTo>
                  <a:pt x="21" y="1758"/>
                </a:moveTo>
                <a:cubicBezTo>
                  <a:pt x="100" y="1523"/>
                  <a:pt x="100" y="1523"/>
                  <a:pt x="100" y="1523"/>
                </a:cubicBezTo>
                <a:cubicBezTo>
                  <a:pt x="152" y="1605"/>
                  <a:pt x="152" y="1605"/>
                  <a:pt x="152" y="1605"/>
                </a:cubicBezTo>
                <a:cubicBezTo>
                  <a:pt x="148" y="1607"/>
                  <a:pt x="146" y="1611"/>
                  <a:pt x="146" y="1615"/>
                </a:cubicBezTo>
                <a:cubicBezTo>
                  <a:pt x="146" y="1620"/>
                  <a:pt x="149" y="1624"/>
                  <a:pt x="153" y="1626"/>
                </a:cubicBezTo>
                <a:lnTo>
                  <a:pt x="21" y="1758"/>
                </a:lnTo>
                <a:close/>
                <a:moveTo>
                  <a:pt x="170" y="1609"/>
                </a:moveTo>
                <a:cubicBezTo>
                  <a:pt x="168" y="1605"/>
                  <a:pt x="164" y="1603"/>
                  <a:pt x="159" y="1603"/>
                </a:cubicBezTo>
                <a:cubicBezTo>
                  <a:pt x="157" y="1603"/>
                  <a:pt x="155" y="1603"/>
                  <a:pt x="153" y="1604"/>
                </a:cubicBezTo>
                <a:cubicBezTo>
                  <a:pt x="101" y="1522"/>
                  <a:pt x="101" y="1522"/>
                  <a:pt x="101" y="1522"/>
                </a:cubicBezTo>
                <a:cubicBezTo>
                  <a:pt x="172" y="1506"/>
                  <a:pt x="172" y="1506"/>
                  <a:pt x="172" y="1506"/>
                </a:cubicBezTo>
                <a:cubicBezTo>
                  <a:pt x="301" y="1478"/>
                  <a:pt x="301" y="1478"/>
                  <a:pt x="301" y="1478"/>
                </a:cubicBezTo>
                <a:lnTo>
                  <a:pt x="170" y="1609"/>
                </a:lnTo>
                <a:close/>
                <a:moveTo>
                  <a:pt x="303" y="1476"/>
                </a:moveTo>
                <a:cubicBezTo>
                  <a:pt x="102" y="1520"/>
                  <a:pt x="102" y="1520"/>
                  <a:pt x="102" y="1520"/>
                </a:cubicBezTo>
                <a:cubicBezTo>
                  <a:pt x="390" y="1283"/>
                  <a:pt x="390" y="1283"/>
                  <a:pt x="390" y="1283"/>
                </a:cubicBezTo>
                <a:cubicBezTo>
                  <a:pt x="454" y="1325"/>
                  <a:pt x="454" y="1325"/>
                  <a:pt x="454" y="1325"/>
                </a:cubicBezTo>
                <a:lnTo>
                  <a:pt x="303" y="1476"/>
                </a:lnTo>
                <a:close/>
                <a:moveTo>
                  <a:pt x="501" y="1278"/>
                </a:moveTo>
                <a:cubicBezTo>
                  <a:pt x="455" y="1324"/>
                  <a:pt x="455" y="1324"/>
                  <a:pt x="455" y="1324"/>
                </a:cubicBezTo>
                <a:cubicBezTo>
                  <a:pt x="392" y="1282"/>
                  <a:pt x="392" y="1282"/>
                  <a:pt x="392" y="1282"/>
                </a:cubicBezTo>
                <a:cubicBezTo>
                  <a:pt x="522" y="1175"/>
                  <a:pt x="522" y="1175"/>
                  <a:pt x="522" y="1175"/>
                </a:cubicBezTo>
                <a:lnTo>
                  <a:pt x="501" y="1278"/>
                </a:ln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768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18126" y="148875"/>
            <a:ext cx="55557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altLang="zh-CN" sz="3200" dirty="0">
                <a:solidFill>
                  <a:srgbClr val="FFFFFF"/>
                </a:solidFill>
              </a:rPr>
              <a:t> Structured Segment Network</a:t>
            </a:r>
          </a:p>
        </p:txBody>
      </p:sp>
      <p:sp>
        <p:nvSpPr>
          <p:cNvPr id="24" name="幻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7BFB-63EF-4579-8522-40F7C6C0448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74289" y="1904359"/>
            <a:ext cx="720762" cy="7207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489281" y="2854014"/>
            <a:ext cx="720762" cy="7207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507942" y="3889358"/>
            <a:ext cx="720762" cy="7207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504273" y="4902137"/>
            <a:ext cx="720762" cy="72076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46582" y="1675465"/>
            <a:ext cx="8307757" cy="4863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 sz="3200" dirty="0">
                <a:solidFill>
                  <a:schemeClr val="bg1"/>
                </a:solidFill>
              </a:rPr>
              <a:t>    </a:t>
            </a:r>
            <a:r>
              <a:rPr kumimoji="1" lang="en-US" altLang="zh-CN" sz="3200" dirty="0"/>
              <a:t>Overview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 sz="3200" dirty="0">
                <a:solidFill>
                  <a:schemeClr val="bg1"/>
                </a:solidFill>
              </a:rPr>
              <a:t>    </a:t>
            </a:r>
            <a:r>
              <a:rPr kumimoji="1" lang="en-US" altLang="zh-CN" sz="3200" dirty="0"/>
              <a:t>Three-Stage Structures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 sz="3200" dirty="0">
                <a:solidFill>
                  <a:schemeClr val="bg1"/>
                </a:solidFill>
              </a:rPr>
              <a:t>    </a:t>
            </a:r>
            <a:r>
              <a:rPr kumimoji="1" lang="en-US" altLang="zh-CN" sz="3200" dirty="0"/>
              <a:t>Structured Temporal Pyramid Pooling 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kumimoji="1" lang="zh-CN" altLang="en-US" sz="3200" dirty="0">
                <a:solidFill>
                  <a:schemeClr val="bg1"/>
                </a:solidFill>
              </a:rPr>
              <a:t>  </a:t>
            </a:r>
            <a:r>
              <a:rPr kumimoji="1" lang="zh-CN" altLang="en-US" sz="3200" dirty="0"/>
              <a:t>  </a:t>
            </a:r>
            <a:r>
              <a:rPr kumimoji="1" lang="en-US" altLang="zh-CN" sz="3200" dirty="0"/>
              <a:t>Activity and Completeness Classiﬁers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3007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世界杯巴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DAE23"/>
      </a:accent1>
      <a:accent2>
        <a:srgbClr val="92D050"/>
      </a:accent2>
      <a:accent3>
        <a:srgbClr val="6CCEE5"/>
      </a:accent3>
      <a:accent4>
        <a:srgbClr val="0D3B8C"/>
      </a:accent4>
      <a:accent5>
        <a:srgbClr val="FFC000"/>
      </a:accent5>
      <a:accent6>
        <a:srgbClr val="FAE013"/>
      </a:accent6>
      <a:hlink>
        <a:srgbClr val="7F7F7F"/>
      </a:hlink>
      <a:folHlink>
        <a:srgbClr val="954F72"/>
      </a:folHlink>
    </a:clrScheme>
    <a:fontScheme name="自定义 4">
      <a:majorFont>
        <a:latin typeface="Segoe UI Light 8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7023</TotalTime>
  <Words>311</Words>
  <Application>Microsoft Office PowerPoint</Application>
  <PresentationFormat>宽屏</PresentationFormat>
  <Paragraphs>93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Segoe UI Light 8</vt:lpstr>
      <vt:lpstr>宋体</vt:lpstr>
      <vt:lpstr>微软雅黑</vt:lpstr>
      <vt:lpstr>Arial</vt:lpstr>
      <vt:lpstr>Calibri</vt:lpstr>
      <vt:lpstr>Segoe UI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SIMON</dc:creator>
  <cp:lastModifiedBy>雪 宋</cp:lastModifiedBy>
  <cp:revision>446</cp:revision>
  <dcterms:created xsi:type="dcterms:W3CDTF">2014-06-12T14:35:04Z</dcterms:created>
  <dcterms:modified xsi:type="dcterms:W3CDTF">2018-10-12T06:29:13Z</dcterms:modified>
</cp:coreProperties>
</file>