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7" r:id="rId4"/>
    <p:sldId id="262" r:id="rId5"/>
    <p:sldId id="264" r:id="rId6"/>
    <p:sldId id="265" r:id="rId7"/>
    <p:sldId id="260" r:id="rId8"/>
    <p:sldId id="261" r:id="rId9"/>
    <p:sldId id="263" r:id="rId10"/>
    <p:sldId id="259" r:id="rId11"/>
    <p:sldId id="266" r:id="rId12"/>
    <p:sldId id="267" r:id="rId13"/>
    <p:sldId id="270" r:id="rId14"/>
    <p:sldId id="258" r:id="rId15"/>
    <p:sldId id="275" r:id="rId16"/>
    <p:sldId id="271" r:id="rId17"/>
    <p:sldId id="285" r:id="rId18"/>
    <p:sldId id="272" r:id="rId19"/>
    <p:sldId id="282" r:id="rId20"/>
    <p:sldId id="269" r:id="rId21"/>
    <p:sldId id="283" r:id="rId22"/>
    <p:sldId id="273" r:id="rId23"/>
    <p:sldId id="284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zdyzhaha@126.com" initials="d" lastIdx="1" clrIdx="0">
    <p:extLst>
      <p:ext uri="{19B8F6BF-5375-455C-9EA6-DF929625EA0E}">
        <p15:presenceInfo xmlns:p15="http://schemas.microsoft.com/office/powerpoint/2012/main" userId="6817d497df06ae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8A"/>
    <a:srgbClr val="0066CC"/>
    <a:srgbClr val="E93800"/>
    <a:srgbClr val="EB3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0908" autoAdjust="0"/>
  </p:normalViewPr>
  <p:slideViewPr>
    <p:cSldViewPr snapToGrid="0">
      <p:cViewPr varScale="1">
        <p:scale>
          <a:sx n="80" d="100"/>
          <a:sy n="80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03F02-176D-48BB-8F78-254A917AE60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4D629-A81F-4A64-9C41-B91F7F397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32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3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3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0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97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7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2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06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45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8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39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63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52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37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7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73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2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9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8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8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46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3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629-A81F-4A64-9C41-B91F7F397B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1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9A56-B494-45CE-91B8-2AC1A0F7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CB102C-00FD-4FA1-A91D-E34570AA4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9F537-072F-49CA-A8C9-F89914F9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B3217-D565-43B6-BA23-E929A08C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398D2-18AD-4BA2-B9CB-CE581CB0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6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EACC-0575-46F1-B28D-1F3A9F15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292FD2-8D38-406B-AB82-6A5BD8BB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5C2C7-BDBB-43AE-8031-24174D55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FCE89-C787-4237-9F35-A317D995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E150D-2FA5-4696-90E4-3DFC21EE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9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79478-1BD6-49AE-8934-9C9E4731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68CAA-F52F-4551-AFFA-A18F56690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07D7B-D998-4F8D-ACA3-493387C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C2998-538D-4863-A65B-D4F1001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052F7-D9CD-40AF-8868-DD98DA83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80F67-FB6F-4784-81F5-C96C428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A0E4-5FE7-42D2-92F5-9BEF6A2F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C1507-5149-4EAA-A8F2-9EC13E53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FC6CE-806F-41E6-B05B-FC83F89C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D7605-2453-48C3-B5F4-1C2EEE99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FE779-93C5-4E78-B74C-2B4AD4DE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362E7-47DA-4CC1-A0AF-49FE280C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40A7F-73FC-488F-B391-68CC570A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6AB5D-D7CD-4230-9C07-46E91D18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6683B-7843-4882-8A12-45F120B0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6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C798A-BBF3-4E79-B5B1-C51AEF69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C820A-0AEB-4A52-9650-B5BA83673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93C22-73B6-4CF6-BE82-56B7ACE5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57AB2-116D-4500-BB0E-5C96E439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3C8E7-0CA8-4047-B91E-B08F3334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4A001-0A38-44AE-858B-99DFB89F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3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E6E00-6A99-401D-B0AB-96A7AD71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6CAF1-DB3A-4B6F-AB80-FB32DBFF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5B8A39-6E9D-4F35-915C-ACDE54AF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65CB05-CD8B-48C2-9AAD-D2BF220A3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27ECD-7802-4DCD-B8AF-336A8E486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EBBF24-3648-4EC6-BADC-E2F9E8A5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A2056-DBBF-4FA0-B7C8-5BDF98C8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1B8B6-EFCC-4379-940E-E0A35E85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3EBCF-4920-42FC-916A-AFBBFCB0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470EC-39EC-4089-85A7-3E628831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7BE634-4336-47A1-B198-E44F0103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6C654-633D-4285-B893-D3319E4C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31345-6F84-4EFE-A46D-91C2194C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F357A-CC4B-484D-8D18-FB29A3EB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0CD7D-D85A-4E4C-B408-63AD8D78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A5E32-164A-400E-98F7-E9C2525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89C78-CBAC-46F9-A34D-B9D2CD46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0A2AD-0BCF-4F00-B02C-3C1D082F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C018D-097B-42EA-B599-ADE70E48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6BD58-CF7D-49DF-98D2-0CEBAE1E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0D773-8880-4B9A-A2C4-852F8616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1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1E8C1-3757-40E4-9D9B-4DC7706B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1B780-82C7-47B4-9B45-ED134169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97B63-BBE5-4298-9795-346240890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523F2-6635-4D6B-9967-C96984F2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8951C-C5F7-4138-844C-B113DDDC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851C3-180D-41AA-AE14-6396CD7A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6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559AC-FC72-40A5-B4CD-C55611E5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BC973-4220-43D0-A32D-EA705615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C5C5D-ED70-4B7B-8383-27B6A4D4D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0F9D-FC44-4024-A662-B80A36E521F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63DCB-CA88-4210-B234-8D8132CF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54D9F-6251-4C70-BD22-59FF278DF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E6F7-796B-42D4-9C5B-26A33A4B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9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2A9BAB-46D4-417D-B126-E3FC060342EC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5" y="187811"/>
            <a:ext cx="823768" cy="8237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C194FF-0A23-4A85-A27D-8D1C5708D817}"/>
              </a:ext>
            </a:extLst>
          </p:cNvPr>
          <p:cNvSpPr/>
          <p:nvPr/>
        </p:nvSpPr>
        <p:spPr>
          <a:xfrm>
            <a:off x="1280895" y="1870363"/>
            <a:ext cx="96302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Top-Down Feedback for Crowd Counting Convolutional Neural Network</a:t>
            </a:r>
          </a:p>
          <a:p>
            <a:pPr algn="ctr"/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Deepak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 and R. Venkatesh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Analytics Lab, Indian Institute of Science,</a:t>
            </a: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560012, INDIA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259FC0-486F-4914-AD05-8A5CBA1A362E}"/>
              </a:ext>
            </a:extLst>
          </p:cNvPr>
          <p:cNvSpPr txBox="1"/>
          <p:nvPr/>
        </p:nvSpPr>
        <p:spPr>
          <a:xfrm>
            <a:off x="8331199" y="5273964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Reporter: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王倩</a:t>
            </a:r>
          </a:p>
        </p:txBody>
      </p:sp>
    </p:spTree>
    <p:extLst>
      <p:ext uri="{BB962C8B-B14F-4D97-AF65-F5344CB8AC3E}">
        <p14:creationId xmlns:p14="http://schemas.microsoft.com/office/powerpoint/2010/main" val="16166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CF07AF-956D-49EA-8FE4-D596955DA95E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FFD5EC-D0BD-4B67-85FE-4DD615250F65}"/>
              </a:ext>
            </a:extLst>
          </p:cNvPr>
          <p:cNvSpPr/>
          <p:nvPr/>
        </p:nvSpPr>
        <p:spPr>
          <a:xfrm>
            <a:off x="1500716" y="2888628"/>
            <a:ext cx="91905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bottom-up CNN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            Separate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top-down CNN -&gt; generate feedback.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552C5A-7469-471F-B4DC-098216DDD6F0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5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F30DC5-2BDB-4B62-BA7F-F7CDCFDD1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56" b="12444"/>
          <a:stretch/>
        </p:blipFill>
        <p:spPr>
          <a:xfrm>
            <a:off x="7154690" y="581223"/>
            <a:ext cx="3855688" cy="56626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9C55F2-413E-4A8B-89B6-A776D047E407}"/>
              </a:ext>
            </a:extLst>
          </p:cNvPr>
          <p:cNvSpPr/>
          <p:nvPr/>
        </p:nvSpPr>
        <p:spPr>
          <a:xfrm>
            <a:off x="406929" y="1890117"/>
            <a:ext cx="585608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b="1" dirty="0">
                <a:latin typeface="NimbusRomNo9L-Regu"/>
              </a:rPr>
              <a:t>• </a:t>
            </a:r>
            <a:r>
              <a:rPr lang="en-US" altLang="zh-CN" sz="2800" b="1" dirty="0">
                <a:latin typeface="NimbusRomNo9L-Regu"/>
              </a:rPr>
              <a:t>The bottom-up network </a:t>
            </a:r>
            <a:r>
              <a:rPr lang="en-US" altLang="zh-CN" sz="2400" dirty="0">
                <a:latin typeface="NimbusRomNo9L-Regu"/>
              </a:rPr>
              <a:t>regresses the crowd density map, has two columns of CNN with different receptive fields, generated features from various layers .</a:t>
            </a:r>
          </a:p>
          <a:p>
            <a:endParaRPr lang="en-US" altLang="zh-CN" sz="2400" dirty="0">
              <a:latin typeface="NimbusRomNo9L-Regu"/>
            </a:endParaRPr>
          </a:p>
          <a:p>
            <a:endParaRPr lang="en-US" altLang="zh-CN" sz="2400" dirty="0">
              <a:latin typeface="NimbusRomNo9L-Regu"/>
            </a:endParaRPr>
          </a:p>
          <a:p>
            <a:endParaRPr lang="en-US" altLang="zh-CN" sz="2400" dirty="0">
              <a:latin typeface="NimbusRomNo9L-Regu"/>
            </a:endParaRPr>
          </a:p>
          <a:p>
            <a:pPr algn="ctr"/>
            <a:r>
              <a:rPr lang="en-US" altLang="zh-CN" sz="2400" dirty="0">
                <a:latin typeface="NimbusRomNo9L-Regu"/>
              </a:rPr>
              <a:t>Two column CNN</a:t>
            </a:r>
          </a:p>
          <a:p>
            <a:endParaRPr lang="en-US" altLang="zh-CN" sz="2400" dirty="0">
              <a:latin typeface="NimbusRomNo9L-Regu"/>
            </a:endParaRPr>
          </a:p>
          <a:p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03F82-F118-46F5-AB86-75684BB19E27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14227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6708AD-3E17-4AEB-AB1D-D47D497F7F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74" r="35179" b="13219"/>
          <a:stretch/>
        </p:blipFill>
        <p:spPr>
          <a:xfrm>
            <a:off x="7928976" y="362342"/>
            <a:ext cx="3657600" cy="56125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525F096-E661-4FA4-B8C0-FECDABCA388D}"/>
              </a:ext>
            </a:extLst>
          </p:cNvPr>
          <p:cNvSpPr/>
          <p:nvPr/>
        </p:nvSpPr>
        <p:spPr>
          <a:xfrm>
            <a:off x="2524235" y="4588939"/>
            <a:ext cx="63692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latin typeface="NimbusRomNo9L-Regu"/>
            </a:endParaRPr>
          </a:p>
          <a:p>
            <a:endParaRPr lang="en-US" altLang="zh-CN" sz="2800" dirty="0">
              <a:latin typeface="NimbusRomNo9L-Regu"/>
            </a:endParaRPr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1BB1CD-58E1-4402-AED5-0D8D7EFDE884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6211ED-EAC7-420A-99D1-7E1F1019EE6C}"/>
              </a:ext>
            </a:extLst>
          </p:cNvPr>
          <p:cNvSpPr/>
          <p:nvPr/>
        </p:nvSpPr>
        <p:spPr>
          <a:xfrm>
            <a:off x="406929" y="1890117"/>
            <a:ext cx="585608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b="1" dirty="0">
                <a:latin typeface="NimbusRomNo9L-Regu"/>
              </a:rPr>
              <a:t>• </a:t>
            </a:r>
            <a:r>
              <a:rPr lang="en-US" altLang="zh-CN" sz="2800" b="1" dirty="0">
                <a:latin typeface="NimbusRomNo9L-Regu"/>
              </a:rPr>
              <a:t>The top-down network </a:t>
            </a:r>
            <a:r>
              <a:rPr lang="en-US" altLang="zh-CN" sz="2400" dirty="0">
                <a:latin typeface="NimbusRomNo9L-Regu"/>
              </a:rPr>
              <a:t>generated multiplicative gating as the activations of the bottom-up network to correct the density prediction.</a:t>
            </a:r>
          </a:p>
        </p:txBody>
      </p:sp>
    </p:spTree>
    <p:extLst>
      <p:ext uri="{BB962C8B-B14F-4D97-AF65-F5344CB8AC3E}">
        <p14:creationId xmlns:p14="http://schemas.microsoft.com/office/powerpoint/2010/main" val="339172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8E80CD-A9FA-4D84-8DFB-82EC29D90A11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390FBE-3EC3-4FC1-96F4-DE6DE3E24907}"/>
              </a:ext>
            </a:extLst>
          </p:cNvPr>
          <p:cNvSpPr/>
          <p:nvPr/>
        </p:nvSpPr>
        <p:spPr>
          <a:xfrm>
            <a:off x="253324" y="1563056"/>
            <a:ext cx="3941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NimbusRomNo9L-Medi"/>
              </a:rPr>
              <a:t>Top-Down Feedback CNN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411CC-0628-9944-80A4-80625B12E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74" r="35179" b="13219"/>
          <a:stretch/>
        </p:blipFill>
        <p:spPr>
          <a:xfrm>
            <a:off x="7928976" y="362342"/>
            <a:ext cx="3657600" cy="56125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43DF485-7846-D34F-871B-AB826E581505}"/>
              </a:ext>
            </a:extLst>
          </p:cNvPr>
          <p:cNvSpPr/>
          <p:nvPr/>
        </p:nvSpPr>
        <p:spPr>
          <a:xfrm>
            <a:off x="253324" y="2544434"/>
            <a:ext cx="7366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High-level feature maps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from the bottom-up network to generate feedback 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EFD9B-1277-2E47-B762-C3864E3DBABA}"/>
              </a:ext>
            </a:extLst>
          </p:cNvPr>
          <p:cNvSpPr/>
          <p:nvPr/>
        </p:nvSpPr>
        <p:spPr>
          <a:xfrm>
            <a:off x="253324" y="3720160"/>
            <a:ext cx="7788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feature maps are taken from the layers immediately before pooling layers of the bottom-up CNN. </a:t>
            </a:r>
          </a:p>
        </p:txBody>
      </p:sp>
    </p:spTree>
    <p:extLst>
      <p:ext uri="{BB962C8B-B14F-4D97-AF65-F5344CB8AC3E}">
        <p14:creationId xmlns:p14="http://schemas.microsoft.com/office/powerpoint/2010/main" val="17233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0A82A2-1224-41E1-AB3D-0D78FF8D8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94" y="169339"/>
            <a:ext cx="5035464" cy="65640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19637B-3272-49FA-9E62-0D6ACD98E554}"/>
              </a:ext>
            </a:extLst>
          </p:cNvPr>
          <p:cNvSpPr/>
          <p:nvPr/>
        </p:nvSpPr>
        <p:spPr>
          <a:xfrm>
            <a:off x="258344" y="2066174"/>
            <a:ext cx="7371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unrolled computation graph used for training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top-down network.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8CD72-B4D6-EF43-B4B2-879C95A4D2CA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1512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0C699ED-E42C-43BA-9414-D7C93B2EA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9" y="1677412"/>
            <a:ext cx="10915161" cy="3116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A3C6AF-3216-47B8-BE01-621F80A38887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0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6D53E1-04A5-4301-9563-8899A019C7B3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467FCA-37B0-4506-BFF3-F83B54263069}"/>
              </a:ext>
            </a:extLst>
          </p:cNvPr>
          <p:cNvSpPr/>
          <p:nvPr/>
        </p:nvSpPr>
        <p:spPr>
          <a:xfrm>
            <a:off x="1256140" y="1252696"/>
            <a:ext cx="3661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NimbusRomNo9L-Medi"/>
              </a:rPr>
              <a:t>Training of Bottom-Up CNN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9A3037-F086-1D45-AD5A-888E59B9D843}"/>
              </a:ext>
            </a:extLst>
          </p:cNvPr>
          <p:cNvSpPr/>
          <p:nvPr/>
        </p:nvSpPr>
        <p:spPr>
          <a:xfrm>
            <a:off x="1256140" y="2523282"/>
            <a:ext cx="4384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bottom-up network is pre-trained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A32812-D7C8-984D-81DC-CFEA6A4D717D}"/>
              </a:ext>
            </a:extLst>
          </p:cNvPr>
          <p:cNvSpPr/>
          <p:nvPr/>
        </p:nvSpPr>
        <p:spPr>
          <a:xfrm>
            <a:off x="1256140" y="3929245"/>
            <a:ext cx="8802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Both columns of the bottom-up network are individually pretrained.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3AAA02-0BFC-4AE6-8A4D-666D15B62FDB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4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6D53E1-04A5-4301-9563-8899A019C7B3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9A3037-F086-1D45-AD5A-888E59B9D843}"/>
              </a:ext>
            </a:extLst>
          </p:cNvPr>
          <p:cNvSpPr/>
          <p:nvPr/>
        </p:nvSpPr>
        <p:spPr>
          <a:xfrm>
            <a:off x="1168457" y="3167390"/>
            <a:ext cx="140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6BB3F-5AF7-1944-9340-553B1D68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831" y="2772949"/>
            <a:ext cx="8276835" cy="15125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42B910-2BE9-4245-819B-8FED95A2D631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B674F0-E6B4-4973-969E-F4B990508009}"/>
              </a:ext>
            </a:extLst>
          </p:cNvPr>
          <p:cNvSpPr/>
          <p:nvPr/>
        </p:nvSpPr>
        <p:spPr>
          <a:xfrm>
            <a:off x="1256140" y="1252696"/>
            <a:ext cx="3661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NimbusRomNo9L-Medi"/>
              </a:rPr>
              <a:t>Training of Bottom-Up CNN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6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2BA9CAA-4A5A-49F9-BAF7-E851EA8345A7}"/>
              </a:ext>
            </a:extLst>
          </p:cNvPr>
          <p:cNvSpPr/>
          <p:nvPr/>
        </p:nvSpPr>
        <p:spPr>
          <a:xfrm>
            <a:off x="1032164" y="1268680"/>
            <a:ext cx="3542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NimbusRomNo9L-Medi"/>
              </a:rPr>
              <a:t>Training of Top-Down CNN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43F3EE-B661-4B47-930D-999634A3EE14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CA5EA6-03E6-5243-B015-119F91A1AB1C}"/>
              </a:ext>
            </a:extLst>
          </p:cNvPr>
          <p:cNvSpPr/>
          <p:nvPr/>
        </p:nvSpPr>
        <p:spPr>
          <a:xfrm>
            <a:off x="1071417" y="2249675"/>
            <a:ext cx="8152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NimbusRomNo9L"/>
              </a:rPr>
              <a:t>After</a:t>
            </a:r>
            <a:r>
              <a:rPr lang="zh-CN" altLang="en-US" sz="2400" dirty="0">
                <a:latin typeface="NimbusRomNo9L"/>
              </a:rPr>
              <a:t> </a:t>
            </a:r>
            <a:r>
              <a:rPr lang="en" altLang="zh-CN" sz="2400" dirty="0">
                <a:latin typeface="NimbusRomNo9L"/>
              </a:rPr>
              <a:t>bottom-up network is trained, its parameters are fixed. </a:t>
            </a:r>
            <a:endParaRPr lang="en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ABC13E-38CC-4441-A053-B64C963E04FF}"/>
              </a:ext>
            </a:extLst>
          </p:cNvPr>
          <p:cNvSpPr/>
          <p:nvPr/>
        </p:nvSpPr>
        <p:spPr>
          <a:xfrm>
            <a:off x="1071416" y="3388114"/>
            <a:ext cx="10001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NimbusRomNo9L"/>
              </a:rPr>
              <a:t>While training, only the parameters of the top-down network are updated. </a:t>
            </a:r>
            <a:endParaRPr lang="e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D9743-0CC6-4659-8F9E-5ECAAAB99C34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1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2BA9CAA-4A5A-49F9-BAF7-E851EA8345A7}"/>
              </a:ext>
            </a:extLst>
          </p:cNvPr>
          <p:cNvSpPr/>
          <p:nvPr/>
        </p:nvSpPr>
        <p:spPr>
          <a:xfrm>
            <a:off x="1256140" y="2302235"/>
            <a:ext cx="998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NimbusRomNo9L-Medi"/>
              </a:rPr>
              <a:t>Loss 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43F3EE-B661-4B47-930D-999634A3EE14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Architecture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9A871B-A896-9040-A7CE-2179332A7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43" y="1765045"/>
            <a:ext cx="6982040" cy="17582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400499-8732-F145-96D2-F51776B2BFBF}"/>
              </a:ext>
            </a:extLst>
          </p:cNvPr>
          <p:cNvSpPr/>
          <p:nvPr/>
        </p:nvSpPr>
        <p:spPr>
          <a:xfrm>
            <a:off x="0" y="419429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add l</a:t>
            </a:r>
            <a:r>
              <a:rPr lang="en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final loss function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7A4F18-5E10-104C-8BA7-9773D9942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162" y="1976004"/>
            <a:ext cx="8006836" cy="15781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707F96-C558-684C-9DF7-B852CE019F65}"/>
              </a:ext>
            </a:extLst>
          </p:cNvPr>
          <p:cNvSpPr/>
          <p:nvPr/>
        </p:nvSpPr>
        <p:spPr>
          <a:xfrm>
            <a:off x="5690884" y="3640170"/>
            <a:ext cx="519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imbusRomNo9L"/>
              </a:rPr>
              <a:t>（</a:t>
            </a:r>
            <a:r>
              <a:rPr lang="en" altLang="zh-CN" dirty="0">
                <a:latin typeface="NimbusRomNo9L"/>
              </a:rPr>
              <a:t>scalar </a:t>
            </a:r>
            <a:r>
              <a:rPr lang="en" altLang="zh-CN" dirty="0" err="1">
                <a:latin typeface="CMMI10"/>
              </a:rPr>
              <a:t>G</a:t>
            </a:r>
            <a:r>
              <a:rPr lang="en" altLang="zh-CN" sz="800" dirty="0" err="1">
                <a:latin typeface="CMMI7"/>
              </a:rPr>
              <a:t>X</a:t>
            </a:r>
            <a:r>
              <a:rPr lang="en" altLang="zh-CN" sz="800" dirty="0" err="1">
                <a:latin typeface="CMMI5"/>
              </a:rPr>
              <a:t>i</a:t>
            </a:r>
            <a:r>
              <a:rPr lang="en" altLang="zh-CN" sz="800" dirty="0">
                <a:latin typeface="CMMI5"/>
              </a:rPr>
              <a:t> </a:t>
            </a:r>
            <a:r>
              <a:rPr lang="zh-CN" altLang="en-US" sz="800" dirty="0">
                <a:latin typeface="CMMI5"/>
              </a:rPr>
              <a:t>  </a:t>
            </a:r>
            <a:r>
              <a:rPr lang="en" altLang="zh-CN" dirty="0">
                <a:latin typeface="NimbusRomNo9L"/>
              </a:rPr>
              <a:t>is the sum of all feedback gate features</a:t>
            </a:r>
            <a:r>
              <a:rPr lang="zh-CN" altLang="en-US" dirty="0">
                <a:latin typeface="NimbusRomNo9L"/>
              </a:rPr>
              <a:t>）</a:t>
            </a:r>
            <a:r>
              <a:rPr lang="en" altLang="zh-CN" dirty="0">
                <a:latin typeface="NimbusRomNo9L"/>
              </a:rPr>
              <a:t> </a:t>
            </a:r>
            <a:endParaRPr lang="en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0F0D2B-0D25-4203-8CCD-1A676420B80E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AB51AB8-9908-4FDB-B3BE-BF078E647FFA}"/>
              </a:ext>
            </a:extLst>
          </p:cNvPr>
          <p:cNvSpPr/>
          <p:nvPr/>
        </p:nvSpPr>
        <p:spPr>
          <a:xfrm>
            <a:off x="1611586" y="3272163"/>
            <a:ext cx="288098" cy="5847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67B578A-A250-4BB0-8F6E-CED462307812}"/>
              </a:ext>
            </a:extLst>
          </p:cNvPr>
          <p:cNvSpPr/>
          <p:nvPr/>
        </p:nvSpPr>
        <p:spPr>
          <a:xfrm rot="16200000">
            <a:off x="2747356" y="2301313"/>
            <a:ext cx="288098" cy="5847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08A8BB7-2E64-4134-9AE0-AEE8C6E2D6FD}"/>
              </a:ext>
            </a:extLst>
          </p:cNvPr>
          <p:cNvSpPr/>
          <p:nvPr/>
        </p:nvSpPr>
        <p:spPr>
          <a:xfrm rot="13911859">
            <a:off x="3451703" y="3225559"/>
            <a:ext cx="401410" cy="11745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3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7" grpId="0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023BD8E-7A65-4009-B486-8CC40068EA78}"/>
              </a:ext>
            </a:extLst>
          </p:cNvPr>
          <p:cNvCxnSpPr>
            <a:cxnSpLocks/>
          </p:cNvCxnSpPr>
          <p:nvPr/>
        </p:nvCxnSpPr>
        <p:spPr>
          <a:xfrm>
            <a:off x="1736437" y="1092554"/>
            <a:ext cx="0" cy="5465264"/>
          </a:xfrm>
          <a:prstGeom prst="line">
            <a:avLst/>
          </a:prstGeom>
          <a:ln w="38100">
            <a:solidFill>
              <a:srgbClr val="144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7E21DD3-791F-4263-9BF4-D012B78615BE}"/>
              </a:ext>
            </a:extLst>
          </p:cNvPr>
          <p:cNvSpPr/>
          <p:nvPr/>
        </p:nvSpPr>
        <p:spPr>
          <a:xfrm>
            <a:off x="1630223" y="1092554"/>
            <a:ext cx="230900" cy="230900"/>
          </a:xfrm>
          <a:prstGeom prst="ellipse">
            <a:avLst/>
          </a:prstGeom>
          <a:solidFill>
            <a:srgbClr val="144E8A"/>
          </a:solidFill>
          <a:ln>
            <a:solidFill>
              <a:srgbClr val="14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9EC7EA-8C16-46EC-963C-C02AE599BF8A}"/>
              </a:ext>
            </a:extLst>
          </p:cNvPr>
          <p:cNvSpPr/>
          <p:nvPr/>
        </p:nvSpPr>
        <p:spPr>
          <a:xfrm>
            <a:off x="1620987" y="2440212"/>
            <a:ext cx="230900" cy="230900"/>
          </a:xfrm>
          <a:prstGeom prst="ellipse">
            <a:avLst/>
          </a:prstGeom>
          <a:solidFill>
            <a:srgbClr val="144E8A"/>
          </a:solidFill>
          <a:ln>
            <a:solidFill>
              <a:srgbClr val="14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0510BC7-55A1-48D5-8125-736105B9884D}"/>
              </a:ext>
            </a:extLst>
          </p:cNvPr>
          <p:cNvSpPr/>
          <p:nvPr/>
        </p:nvSpPr>
        <p:spPr>
          <a:xfrm>
            <a:off x="1620987" y="3787871"/>
            <a:ext cx="230900" cy="230900"/>
          </a:xfrm>
          <a:prstGeom prst="ellipse">
            <a:avLst/>
          </a:prstGeom>
          <a:solidFill>
            <a:srgbClr val="144E8A"/>
          </a:solidFill>
          <a:ln>
            <a:solidFill>
              <a:srgbClr val="14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C86F89A-2F1D-464F-B28F-0AB5EA4C709C}"/>
              </a:ext>
            </a:extLst>
          </p:cNvPr>
          <p:cNvSpPr/>
          <p:nvPr/>
        </p:nvSpPr>
        <p:spPr>
          <a:xfrm>
            <a:off x="1620987" y="5135529"/>
            <a:ext cx="230900" cy="230900"/>
          </a:xfrm>
          <a:prstGeom prst="ellipse">
            <a:avLst/>
          </a:prstGeom>
          <a:solidFill>
            <a:srgbClr val="144E8A"/>
          </a:solidFill>
          <a:ln>
            <a:solidFill>
              <a:srgbClr val="14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2C1EFE-F42A-4408-A8AB-EFF1D222F82F}"/>
              </a:ext>
            </a:extLst>
          </p:cNvPr>
          <p:cNvSpPr txBox="1"/>
          <p:nvPr/>
        </p:nvSpPr>
        <p:spPr>
          <a:xfrm>
            <a:off x="2179782" y="915616"/>
            <a:ext cx="264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44E8A"/>
                </a:solidFill>
              </a:rPr>
              <a:t>Related Work</a:t>
            </a:r>
            <a:endParaRPr lang="zh-CN" altLang="en-US" sz="2800" b="1" dirty="0">
              <a:solidFill>
                <a:srgbClr val="144E8A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3F1672-6E2B-4E18-A567-9A14C4680A3F}"/>
              </a:ext>
            </a:extLst>
          </p:cNvPr>
          <p:cNvSpPr txBox="1"/>
          <p:nvPr/>
        </p:nvSpPr>
        <p:spPr>
          <a:xfrm>
            <a:off x="2179781" y="2294052"/>
            <a:ext cx="264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44E8A"/>
                </a:solidFill>
              </a:rPr>
              <a:t>Introduction</a:t>
            </a:r>
            <a:endParaRPr lang="zh-CN" altLang="en-US" sz="2800" b="1" dirty="0">
              <a:solidFill>
                <a:srgbClr val="144E8A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FC30F8-8159-4E9B-B142-DB5DD7867BE0}"/>
              </a:ext>
            </a:extLst>
          </p:cNvPr>
          <p:cNvSpPr txBox="1"/>
          <p:nvPr/>
        </p:nvSpPr>
        <p:spPr>
          <a:xfrm>
            <a:off x="2179780" y="3641711"/>
            <a:ext cx="264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44E8A"/>
                </a:solidFill>
              </a:rPr>
              <a:t>Architecture</a:t>
            </a:r>
            <a:endParaRPr lang="zh-CN" altLang="en-US" sz="2800" b="1" dirty="0">
              <a:solidFill>
                <a:srgbClr val="144E8A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BD4BB4-0180-4C07-BAA8-28E5D6E557F3}"/>
              </a:ext>
            </a:extLst>
          </p:cNvPr>
          <p:cNvSpPr txBox="1"/>
          <p:nvPr/>
        </p:nvSpPr>
        <p:spPr>
          <a:xfrm>
            <a:off x="2179779" y="5020147"/>
            <a:ext cx="264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44E8A"/>
                </a:solidFill>
              </a:rPr>
              <a:t>Experiment</a:t>
            </a:r>
            <a:endParaRPr lang="zh-CN" altLang="en-US" sz="2800" b="1" dirty="0">
              <a:solidFill>
                <a:srgbClr val="144E8A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7C391EA-74E1-4C7E-836B-6A837880CFC6}"/>
              </a:ext>
            </a:extLst>
          </p:cNvPr>
          <p:cNvSpPr/>
          <p:nvPr/>
        </p:nvSpPr>
        <p:spPr>
          <a:xfrm>
            <a:off x="1620987" y="6326918"/>
            <a:ext cx="230900" cy="230900"/>
          </a:xfrm>
          <a:prstGeom prst="ellipse">
            <a:avLst/>
          </a:prstGeom>
          <a:solidFill>
            <a:srgbClr val="144E8A"/>
          </a:solidFill>
          <a:ln>
            <a:solidFill>
              <a:srgbClr val="14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6E024B-5713-4761-A841-EDA12573827C}"/>
              </a:ext>
            </a:extLst>
          </p:cNvPr>
          <p:cNvSpPr txBox="1"/>
          <p:nvPr/>
        </p:nvSpPr>
        <p:spPr>
          <a:xfrm>
            <a:off x="2179779" y="6180758"/>
            <a:ext cx="264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44E8A"/>
                </a:solidFill>
              </a:rPr>
              <a:t>Analysis</a:t>
            </a:r>
            <a:endParaRPr lang="zh-CN" altLang="en-US" sz="2800" b="1" dirty="0">
              <a:solidFill>
                <a:srgbClr val="144E8A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8A2188-E4EF-417A-A1C0-66738D6E2B73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03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F3C538-A8B9-4598-AF5A-607609CA43C9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Experiment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8F6898-E37B-440C-979E-9EC1A84BCE7B}"/>
              </a:ext>
            </a:extLst>
          </p:cNvPr>
          <p:cNvSpPr/>
          <p:nvPr/>
        </p:nvSpPr>
        <p:spPr>
          <a:xfrm>
            <a:off x="1256140" y="1250198"/>
            <a:ext cx="2810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Evaluation Scheme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8E4D2F-1DE0-4F17-B096-732ADEA82FB6}"/>
              </a:ext>
            </a:extLst>
          </p:cNvPr>
          <p:cNvSpPr/>
          <p:nvPr/>
        </p:nvSpPr>
        <p:spPr>
          <a:xfrm>
            <a:off x="1032164" y="2277405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Mean Absolute Error</a:t>
            </a:r>
            <a:r>
              <a:rPr lang="en-US" altLang="zh-CN" sz="2000" b="1" dirty="0"/>
              <a:t>(MAE): </a:t>
            </a:r>
            <a:endParaRPr lang="zh-CN" altLang="en-US" sz="2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810CF-0945-4C44-8163-62C025C175B5}"/>
              </a:ext>
            </a:extLst>
          </p:cNvPr>
          <p:cNvSpPr/>
          <p:nvPr/>
        </p:nvSpPr>
        <p:spPr>
          <a:xfrm>
            <a:off x="1018525" y="350641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000" b="1" dirty="0"/>
              <a:t>Mean squared error(MSE)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A6D47C-1BB1-432A-9418-4036EABD7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64" y="1668941"/>
            <a:ext cx="4886722" cy="12169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B1E4FE-4E7C-47FD-945D-BF0A1B7AB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654" y="3159794"/>
            <a:ext cx="3959118" cy="10874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376479-73C4-477D-817E-25DFE4AC6323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ADE82C-1001-4CBA-B8DF-92414B13CF85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BAD8DC-09B9-4AA5-A003-5677C58E8B80}"/>
              </a:ext>
            </a:extLst>
          </p:cNvPr>
          <p:cNvSpPr/>
          <p:nvPr/>
        </p:nvSpPr>
        <p:spPr>
          <a:xfrm>
            <a:off x="1256140" y="114581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rowd counting datasets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38D0A0-966E-41A8-BB83-CD0439ECEE0A}"/>
              </a:ext>
            </a:extLst>
          </p:cNvPr>
          <p:cNvSpPr/>
          <p:nvPr/>
        </p:nvSpPr>
        <p:spPr>
          <a:xfrm>
            <a:off x="1383575" y="16328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1.Shanghaitech dataset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07BC18-1B49-4589-83E4-D6C1D1A94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522" y="2137489"/>
            <a:ext cx="4024708" cy="25830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CBA7EB-C3B0-45DF-A257-F152E325D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08095"/>
            <a:ext cx="7406016" cy="39549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5408F5-4A7D-4846-9E4E-622BA0724AA9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9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ADE82C-1001-4CBA-B8DF-92414B13CF85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Experiment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38D0A0-966E-41A8-BB83-CD0439ECEE0A}"/>
              </a:ext>
            </a:extLst>
          </p:cNvPr>
          <p:cNvSpPr/>
          <p:nvPr/>
        </p:nvSpPr>
        <p:spPr>
          <a:xfrm>
            <a:off x="2443103" y="1652916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UCF CC 50 dataset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FA10A0-3AB6-4141-9A54-D6A345AA3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96" y="2129243"/>
            <a:ext cx="5753647" cy="35424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4E5A95-DC60-4113-82C8-D46D692EF461}"/>
              </a:ext>
            </a:extLst>
          </p:cNvPr>
          <p:cNvSpPr txBox="1"/>
          <p:nvPr/>
        </p:nvSpPr>
        <p:spPr>
          <a:xfrm>
            <a:off x="7949624" y="4985358"/>
            <a:ext cx="5128991" cy="253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A4FF73-8A73-4D6D-A65B-3312F870B987}"/>
              </a:ext>
            </a:extLst>
          </p:cNvPr>
          <p:cNvSpPr/>
          <p:nvPr/>
        </p:nvSpPr>
        <p:spPr>
          <a:xfrm>
            <a:off x="1256140" y="114581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rowd counting datasets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E4515E-E50E-454E-94BF-38C173070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37582"/>
            <a:ext cx="5689024" cy="37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ADE82C-1001-4CBA-B8DF-92414B13CF85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Experiment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38D0A0-966E-41A8-BB83-CD0439ECEE0A}"/>
              </a:ext>
            </a:extLst>
          </p:cNvPr>
          <p:cNvSpPr/>
          <p:nvPr/>
        </p:nvSpPr>
        <p:spPr>
          <a:xfrm>
            <a:off x="1610133" y="1929688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WorldExpo’10 dataset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9B919B-2E02-426D-92C1-ADF5E39C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78" y="2682788"/>
            <a:ext cx="10705755" cy="25205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84E3A-CB32-4513-BAF6-3B393F8372DD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84874C-ABFA-4036-B99A-99E23CAD2FA9}"/>
              </a:ext>
            </a:extLst>
          </p:cNvPr>
          <p:cNvSpPr/>
          <p:nvPr/>
        </p:nvSpPr>
        <p:spPr>
          <a:xfrm>
            <a:off x="1256140" y="114581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rowd counting datasets</a:t>
            </a:r>
          </a:p>
        </p:txBody>
      </p:sp>
    </p:spTree>
    <p:extLst>
      <p:ext uri="{BB962C8B-B14F-4D97-AF65-F5344CB8AC3E}">
        <p14:creationId xmlns:p14="http://schemas.microsoft.com/office/powerpoint/2010/main" val="2670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0D74B6-2859-4CBF-ACEB-0A96DDC7539D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Analysis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32B04F-2633-4191-99AB-1CCA335F5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10" y="1577365"/>
            <a:ext cx="7472842" cy="40629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D352CB-E59D-2940-BA87-1FF83CCF7359}"/>
              </a:ext>
            </a:extLst>
          </p:cNvPr>
          <p:cNvSpPr txBox="1"/>
          <p:nvPr/>
        </p:nvSpPr>
        <p:spPr>
          <a:xfrm>
            <a:off x="1256140" y="1177255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955217-ECFA-4D89-92A0-171156A81E70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1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C72F27-BC85-44B1-852A-5E21ECA33340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Analysis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CEB618-83A8-404A-B827-75E699F56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96" y="3690034"/>
            <a:ext cx="10589146" cy="4164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F84768-D54B-BC43-90B0-E16D22C33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140" y="1962114"/>
            <a:ext cx="9132301" cy="4020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22C9ED-8215-4EF0-8A8C-B52C24B18C94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5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F2ED75-71CE-43B0-999D-90AD2F79AE29}"/>
              </a:ext>
            </a:extLst>
          </p:cNvPr>
          <p:cNvSpPr txBox="1"/>
          <p:nvPr/>
        </p:nvSpPr>
        <p:spPr>
          <a:xfrm>
            <a:off x="1256140" y="289411"/>
            <a:ext cx="2863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200" b="1" dirty="0"/>
              <a:t>Conclusion </a:t>
            </a:r>
          </a:p>
          <a:p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7227E9-66BD-F642-ABCC-424C7FDE8766}"/>
              </a:ext>
            </a:extLst>
          </p:cNvPr>
          <p:cNvSpPr/>
          <p:nvPr/>
        </p:nvSpPr>
        <p:spPr>
          <a:xfrm>
            <a:off x="805542" y="2291583"/>
            <a:ext cx="1138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Typical crowd counting CNNs are trained to look for crowd patterns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105A3E-0F9C-8A4E-9779-78863EE72539}"/>
              </a:ext>
            </a:extLst>
          </p:cNvPr>
          <p:cNvSpPr/>
          <p:nvPr/>
        </p:nvSpPr>
        <p:spPr>
          <a:xfrm>
            <a:off x="805543" y="3738936"/>
            <a:ext cx="1288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igh-level scene context to correct spurious detections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911E81-8B0C-4ADA-96AB-F2D7C7BEED3C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3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C71594-6477-4841-B9DE-1BC4D11AC3AE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4D63EB8-C52D-9348-845C-02970430D1B4}"/>
              </a:ext>
            </a:extLst>
          </p:cNvPr>
          <p:cNvSpPr txBox="1">
            <a:spLocks/>
          </p:cNvSpPr>
          <p:nvPr/>
        </p:nvSpPr>
        <p:spPr>
          <a:xfrm>
            <a:off x="1676400" y="159179"/>
            <a:ext cx="10515600" cy="134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Crowding</a:t>
            </a:r>
            <a:r>
              <a:rPr kumimoji="1"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Counting</a:t>
            </a:r>
            <a:endParaRPr kumimoji="1" lang="zh-CN" alt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8D43CF6-A88E-0D41-BEEB-D3433C8E1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74" y="2078486"/>
            <a:ext cx="8029066" cy="30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B83ACAC-BEB9-4522-843D-0131B9EB1701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478EDE-E52E-485D-9C0E-4C58E4B0EFCC}"/>
              </a:ext>
            </a:extLst>
          </p:cNvPr>
          <p:cNvSpPr txBox="1"/>
          <p:nvPr/>
        </p:nvSpPr>
        <p:spPr>
          <a:xfrm>
            <a:off x="1267026" y="322068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Related Work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5EE44F-0F75-4110-9693-FD1F21FDEAEF}"/>
              </a:ext>
            </a:extLst>
          </p:cNvPr>
          <p:cNvSpPr/>
          <p:nvPr/>
        </p:nvSpPr>
        <p:spPr>
          <a:xfrm>
            <a:off x="2459034" y="1509110"/>
            <a:ext cx="7661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works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2011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，head detections（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appearance features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ADEFB3-7B63-4FF7-ACB0-97FC3B15FCED}"/>
              </a:ext>
            </a:extLst>
          </p:cNvPr>
          <p:cNvSpPr/>
          <p:nvPr/>
        </p:nvSpPr>
        <p:spPr>
          <a:xfrm>
            <a:off x="1267026" y="2953590"/>
            <a:ext cx="102443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2013 Idrees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use HOG based head detectors, SIFT interest point vectors and Fourier transform features to regress the count.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Zhang, train a counting CNN by alternatively backpropagating crowd density loss and crowd count loss.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Wang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deep CNN is employed to regress directly the crowd count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instead of a density map.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error rates</a:t>
            </a:r>
          </a:p>
          <a:p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Onoro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-Rubio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feed images at different scales to separate CNNs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Zhang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 three columns of CNN having different filter sizes to capture crowd scenes at multiple scales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1129FE-E6B1-4D0D-9F35-76441469BE83}"/>
              </a:ext>
            </a:extLst>
          </p:cNvPr>
          <p:cNvGrpSpPr/>
          <p:nvPr/>
        </p:nvGrpSpPr>
        <p:grpSpPr>
          <a:xfrm>
            <a:off x="5208882" y="1970729"/>
            <a:ext cx="1774237" cy="890574"/>
            <a:chOff x="5208882" y="1970729"/>
            <a:chExt cx="1774237" cy="89057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911C494-AA8C-429D-8205-131931E0EDBF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82" y="1970729"/>
              <a:ext cx="0" cy="8905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155FB9-3E7A-4839-A3C6-E3791756AF2B}"/>
                </a:ext>
              </a:extLst>
            </p:cNvPr>
            <p:cNvSpPr/>
            <p:nvPr/>
          </p:nvSpPr>
          <p:spPr>
            <a:xfrm>
              <a:off x="5249952" y="2142155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crowd counting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1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74755-62A9-4F04-8FFF-E32A62ABB38D}"/>
              </a:ext>
            </a:extLst>
          </p:cNvPr>
          <p:cNvSpPr txBox="1"/>
          <p:nvPr/>
        </p:nvSpPr>
        <p:spPr>
          <a:xfrm>
            <a:off x="1267026" y="322068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Related Work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D85D1D-4E7A-43EA-89A2-16F13886DE6F}"/>
              </a:ext>
            </a:extLst>
          </p:cNvPr>
          <p:cNvSpPr/>
          <p:nvPr/>
        </p:nvSpPr>
        <p:spPr>
          <a:xfrm>
            <a:off x="2495715" y="1462893"/>
            <a:ext cx="7200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However, these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incur lot of false detections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5A85E3-B114-42FE-A292-F07EBD32E540}"/>
              </a:ext>
            </a:extLst>
          </p:cNvPr>
          <p:cNvSpPr/>
          <p:nvPr/>
        </p:nvSpPr>
        <p:spPr>
          <a:xfrm>
            <a:off x="1267026" y="3519194"/>
            <a:ext cx="102318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Because of the absence of high-level context information to the lower layers of the CNN regressor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24EB149-045F-4C29-856D-90511BFB2186}"/>
              </a:ext>
            </a:extLst>
          </p:cNvPr>
          <p:cNvSpPr/>
          <p:nvPr/>
        </p:nvSpPr>
        <p:spPr>
          <a:xfrm>
            <a:off x="5448822" y="2196811"/>
            <a:ext cx="851770" cy="11116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51E34A-9819-430A-84EB-932CA42430B6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7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D9E7683-9E51-4431-A162-455CEF33541E}"/>
              </a:ext>
            </a:extLst>
          </p:cNvPr>
          <p:cNvSpPr/>
          <p:nvPr/>
        </p:nvSpPr>
        <p:spPr>
          <a:xfrm>
            <a:off x="1407089" y="2458734"/>
            <a:ext cx="10066751" cy="970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eedback in the form of multiplicative gating. The final prediction is output by the bottom-up network using the feedback gated activations.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3DAA8-0294-4959-A65B-EC05068ED5D1}"/>
              </a:ext>
            </a:extLst>
          </p:cNvPr>
          <p:cNvSpPr txBox="1"/>
          <p:nvPr/>
        </p:nvSpPr>
        <p:spPr>
          <a:xfrm>
            <a:off x="1267026" y="322068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Related Work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901AA-8815-4EC4-B261-B9A88CAC20D4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06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7702E9-0E57-48EA-958C-78FE5D19D1A7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Introduction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EC323-EBAE-4970-9671-CA917CB3E2E2}"/>
              </a:ext>
            </a:extLst>
          </p:cNvPr>
          <p:cNvSpPr/>
          <p:nvPr/>
        </p:nvSpPr>
        <p:spPr>
          <a:xfrm>
            <a:off x="1071416" y="1378681"/>
            <a:ext cx="9387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Q1: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xtremely dense crowds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people occupy only few pixels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 People are seen as bunch of blobs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 Occlusion, pose changes, view-point variations and illumination conditions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4. 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aking it difficult to individually detect and count people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crowd features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head-shoulder pair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individual human features × facial features like eyes or nose</a:t>
            </a: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F49E4-A19C-4952-892D-FF5C16A4D943}"/>
              </a:ext>
            </a:extLst>
          </p:cNvPr>
          <p:cNvSpPr/>
          <p:nvPr/>
        </p:nvSpPr>
        <p:spPr>
          <a:xfrm>
            <a:off x="1032164" y="4541943"/>
            <a:ext cx="11581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A1: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 (CNN)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regressor regress crowd density(number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of people per unit area)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71594-6477-4841-B9DE-1BC4D11AC3AE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2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650DE78-627C-4A90-BBB5-0B22A7C7E19C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45B62E-747A-406E-9D1A-266D711A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14" y="847989"/>
            <a:ext cx="4323000" cy="42196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387416-2BBE-4955-9B3E-E7681E789CD7}"/>
              </a:ext>
            </a:extLst>
          </p:cNvPr>
          <p:cNvSpPr/>
          <p:nvPr/>
        </p:nvSpPr>
        <p:spPr>
          <a:xfrm>
            <a:off x="121824" y="1324522"/>
            <a:ext cx="91861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Q2: CNN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regressor as a bottom-up network ,causing: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Low-level feature detectors do not have enough context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information to decide on the input.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crowd like patterns in the image created by leaves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trees, buildings, cluttered backgrounds etc.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 High level context information indicate these are irrelevant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patterns, losing useful information in the initial layers ,causing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misclassified as people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C622F4-8409-43F3-A8D6-14E5794DFC48}"/>
              </a:ext>
            </a:extLst>
          </p:cNvPr>
          <p:cNvSpPr/>
          <p:nvPr/>
        </p:nvSpPr>
        <p:spPr>
          <a:xfrm>
            <a:off x="92332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68AD69-1254-4115-A191-FC21E29A43B8}"/>
              </a:ext>
            </a:extLst>
          </p:cNvPr>
          <p:cNvSpPr/>
          <p:nvPr/>
        </p:nvSpPr>
        <p:spPr>
          <a:xfrm>
            <a:off x="208396" y="4833350"/>
            <a:ext cx="9679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A2: 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 top-down feedback mechanism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( use high-level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context information to correct false density predictions of the counting CNN. )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45EE1B-ADEC-466B-AB4C-026FC999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" y="169339"/>
            <a:ext cx="823768" cy="8237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3019C92-3A47-437A-878E-25B2767BE9AB}"/>
              </a:ext>
            </a:extLst>
          </p:cNvPr>
          <p:cNvSpPr/>
          <p:nvPr/>
        </p:nvSpPr>
        <p:spPr>
          <a:xfrm>
            <a:off x="1256140" y="2491717"/>
            <a:ext cx="956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 A generic architecture to deliver top-down information in</a:t>
            </a:r>
          </a:p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form of feedback to the bottom-up network.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 A crowd counting system that uses top-down feedback</a:t>
            </a:r>
          </a:p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framework to correct its density predictions.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86003E-F71C-4FF9-A7A5-4787D534B94C}"/>
              </a:ext>
            </a:extLst>
          </p:cNvPr>
          <p:cNvSpPr txBox="1"/>
          <p:nvPr/>
        </p:nvSpPr>
        <p:spPr>
          <a:xfrm>
            <a:off x="1256140" y="289411"/>
            <a:ext cx="286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Introduction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7A3F25-AD89-4DC1-B941-B060FFEBC9F0}"/>
              </a:ext>
            </a:extLst>
          </p:cNvPr>
          <p:cNvSpPr/>
          <p:nvPr/>
        </p:nvSpPr>
        <p:spPr>
          <a:xfrm>
            <a:off x="1256140" y="1433584"/>
            <a:ext cx="5856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summary, the major contributions of this paper 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9DCF93-2A84-4081-8A53-54858390736B}"/>
              </a:ext>
            </a:extLst>
          </p:cNvPr>
          <p:cNvSpPr txBox="1"/>
          <p:nvPr/>
        </p:nvSpPr>
        <p:spPr>
          <a:xfrm>
            <a:off x="7716522" y="4895886"/>
            <a:ext cx="5328918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9500" dirty="0">
                <a:solidFill>
                  <a:schemeClr val="bg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VTS</a:t>
            </a:r>
            <a:endParaRPr lang="zh-CN" altLang="en-US" sz="19500" dirty="0">
              <a:solidFill>
                <a:schemeClr val="bg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5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752</Words>
  <Application>Microsoft Macintosh PowerPoint</Application>
  <PresentationFormat>宽屏</PresentationFormat>
  <Paragraphs>162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等线 Light</vt:lpstr>
      <vt:lpstr>微软雅黑</vt:lpstr>
      <vt:lpstr>CMMI10</vt:lpstr>
      <vt:lpstr>CMMI5</vt:lpstr>
      <vt:lpstr>CMMI7</vt:lpstr>
      <vt:lpstr>NimbusRomNo9L</vt:lpstr>
      <vt:lpstr>NimbusRomNo9L-Medi</vt:lpstr>
      <vt:lpstr>NimbusRomNo9L-Regu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dyzdyzhaha@126.com</dc:creator>
  <cp:lastModifiedBy>Microsoft Office User</cp:lastModifiedBy>
  <cp:revision>268</cp:revision>
  <dcterms:created xsi:type="dcterms:W3CDTF">2018-11-10T10:31:34Z</dcterms:created>
  <dcterms:modified xsi:type="dcterms:W3CDTF">2018-12-07T14:13:42Z</dcterms:modified>
</cp:coreProperties>
</file>