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8" r:id="rId3"/>
    <p:sldId id="257" r:id="rId4"/>
    <p:sldId id="259" r:id="rId5"/>
    <p:sldId id="260" r:id="rId6"/>
    <p:sldId id="261" r:id="rId7"/>
    <p:sldId id="262" r:id="rId8"/>
    <p:sldId id="264" r:id="rId9"/>
    <p:sldId id="266" r:id="rId10"/>
    <p:sldId id="267" r:id="rId11"/>
    <p:sldId id="268" r:id="rId12"/>
    <p:sldId id="269" r:id="rId13"/>
    <p:sldId id="270" r:id="rId14"/>
    <p:sldId id="265" r:id="rId15"/>
    <p:sldId id="272" r:id="rId16"/>
    <p:sldId id="273" r:id="rId17"/>
    <p:sldId id="276" r:id="rId18"/>
    <p:sldId id="274" r:id="rId19"/>
    <p:sldId id="275" r:id="rId20"/>
    <p:sldId id="271" r:id="rId21"/>
    <p:sldId id="277" r:id="rId22"/>
    <p:sldId id="279" r:id="rId23"/>
    <p:sldId id="280" r:id="rId24"/>
    <p:sldId id="282" r:id="rId25"/>
    <p:sldId id="281" r:id="rId26"/>
    <p:sldId id="28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33"/>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B6BD-591E-D348-93B1-AB8E07B6DECE}" type="datetimeFigureOut">
              <a:rPr kumimoji="1" lang="zh-CN" altLang="en-US" smtClean="0"/>
              <a:t>2019/11/13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37FDD-0138-6944-A8A6-13D88633450F}" type="slidenum">
              <a:rPr kumimoji="1" lang="zh-CN" altLang="en-US" smtClean="0"/>
              <a:t>‹#›</a:t>
            </a:fld>
            <a:endParaRPr kumimoji="1" lang="zh-CN" altLang="en-US"/>
          </a:p>
        </p:txBody>
      </p:sp>
    </p:spTree>
    <p:extLst>
      <p:ext uri="{BB962C8B-B14F-4D97-AF65-F5344CB8AC3E}">
        <p14:creationId xmlns:p14="http://schemas.microsoft.com/office/powerpoint/2010/main" val="281891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过去的工作可以把监督学习做的很好 但是对无监督域的适应性不好</a:t>
            </a:r>
            <a:endParaRPr kumimoji="1" lang="en-US" altLang="zh-CN" dirty="0"/>
          </a:p>
          <a:p>
            <a:r>
              <a:rPr kumimoji="1" lang="zh-CN" altLang="en-US" dirty="0"/>
              <a:t>大部分的</a:t>
            </a:r>
            <a:r>
              <a:rPr kumimoji="1" lang="en-US" altLang="zh-CN" dirty="0"/>
              <a:t>UDA</a:t>
            </a:r>
            <a:r>
              <a:rPr kumimoji="1" lang="zh-CN" altLang="en-US" dirty="0"/>
              <a:t>目标域都是在闭集合里</a:t>
            </a:r>
            <a:endParaRPr kumimoji="1" lang="en-US" altLang="zh-CN" dirty="0"/>
          </a:p>
          <a:p>
            <a:r>
              <a:rPr kumimoji="1" lang="zh-CN" altLang="en-US" dirty="0"/>
              <a:t>人群充实别是开集合问题</a:t>
            </a:r>
            <a:endParaRPr kumimoji="1" lang="en-US" altLang="zh-CN" dirty="0"/>
          </a:p>
          <a:p>
            <a:r>
              <a:rPr kumimoji="1" lang="zh-CN" altLang="en-US" dirty="0"/>
              <a:t>目前的工作处理</a:t>
            </a:r>
            <a:r>
              <a:rPr kumimoji="1" lang="en-US" altLang="zh-CN" dirty="0"/>
              <a:t>UDA</a:t>
            </a:r>
            <a:r>
              <a:rPr kumimoji="1" lang="zh-CN" altLang="en-US" dirty="0"/>
              <a:t>问题都是在照片或者特征图的层面降低差距</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61E37FDD-0138-6944-A8A6-13D88633450F}" type="slidenum">
              <a:rPr kumimoji="1" lang="zh-CN" altLang="en-US" smtClean="0"/>
              <a:t>4</a:t>
            </a:fld>
            <a:endParaRPr kumimoji="1" lang="zh-CN" altLang="en-US"/>
          </a:p>
        </p:txBody>
      </p:sp>
    </p:spTree>
    <p:extLst>
      <p:ext uri="{BB962C8B-B14F-4D97-AF65-F5344CB8AC3E}">
        <p14:creationId xmlns:p14="http://schemas.microsoft.com/office/powerpoint/2010/main" val="329778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首先在过去的高分模型中，发现往往查询的都是表观视觉上差不多的图像，所以学习的是表观信息而不是语义相似性，所以要训练使得与别人不同 而与自己相似。</a:t>
            </a:r>
            <a:endParaRPr kumimoji="1" lang="en-US" altLang="zh-CN" dirty="0"/>
          </a:p>
          <a:p>
            <a:r>
              <a:rPr kumimoji="1" lang="zh-CN" altLang="en-US" dirty="0"/>
              <a:t>要排除不同相机风格的影响，同一个对象的不同相机风格应该要相似，</a:t>
            </a:r>
            <a:endParaRPr kumimoji="1" lang="en-US" altLang="zh-CN" dirty="0"/>
          </a:p>
          <a:p>
            <a:r>
              <a:rPr kumimoji="1" lang="zh-CN" altLang="en-US" dirty="0"/>
              <a:t>最相近的一个 和 最相近的几个可能都是共享同一身份的，所以要使得最相近的</a:t>
            </a:r>
            <a:r>
              <a:rPr kumimoji="1" lang="en-US" altLang="zh-CN" dirty="0"/>
              <a:t>k</a:t>
            </a:r>
            <a:r>
              <a:rPr kumimoji="1" lang="zh-CN" altLang="en-US" dirty="0"/>
              <a:t>个对象尽可能相近，模型更加健壮</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61E37FDD-0138-6944-A8A6-13D88633450F}" type="slidenum">
              <a:rPr kumimoji="1" lang="zh-CN" altLang="en-US" smtClean="0"/>
              <a:t>6</a:t>
            </a:fld>
            <a:endParaRPr kumimoji="1" lang="zh-CN" altLang="en-US"/>
          </a:p>
        </p:txBody>
      </p:sp>
    </p:spTree>
    <p:extLst>
      <p:ext uri="{BB962C8B-B14F-4D97-AF65-F5344CB8AC3E}">
        <p14:creationId xmlns:p14="http://schemas.microsoft.com/office/powerpoint/2010/main" val="408095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使用在</a:t>
            </a:r>
            <a:r>
              <a:rPr kumimoji="1" lang="en-US" altLang="zh-CN" dirty="0"/>
              <a:t>ImageNet</a:t>
            </a:r>
            <a:r>
              <a:rPr kumimoji="1" lang="zh-CN" altLang="en-US" dirty="0"/>
              <a:t>预先训练的</a:t>
            </a:r>
            <a:r>
              <a:rPr kumimoji="1" lang="en-US" altLang="zh-CN" dirty="0"/>
              <a:t>resnet-50</a:t>
            </a:r>
            <a:r>
              <a:rPr kumimoji="1" lang="zh-CN" altLang="en-US" dirty="0"/>
              <a:t>作为主体框架，后面接池化和</a:t>
            </a:r>
            <a:r>
              <a:rPr kumimoji="1" lang="en-US" altLang="zh-CN" dirty="0"/>
              <a:t>FC</a:t>
            </a:r>
            <a:r>
              <a:rPr kumimoji="1" lang="zh-CN" altLang="en-US" dirty="0"/>
              <a:t> </a:t>
            </a:r>
            <a:r>
              <a:rPr kumimoji="1" lang="en-US" altLang="zh-CN" dirty="0"/>
              <a:t>bn</a:t>
            </a:r>
            <a:r>
              <a:rPr kumimoji="1" lang="zh-CN" altLang="en-US" dirty="0"/>
              <a:t> </a:t>
            </a:r>
            <a:r>
              <a:rPr kumimoji="1" lang="en-US" altLang="zh-CN" dirty="0"/>
              <a:t>dropout</a:t>
            </a:r>
            <a:r>
              <a:rPr kumimoji="1" lang="zh-CN" altLang="en-US" dirty="0"/>
              <a:t> 和两块部分，首先是分类器部分，针对于有标签样本的，全连接层和</a:t>
            </a:r>
            <a:r>
              <a:rPr kumimoji="1" lang="en-US" altLang="zh-CN" dirty="0" err="1"/>
              <a:t>softmax</a:t>
            </a:r>
            <a:r>
              <a:rPr kumimoji="1" lang="zh-CN" altLang="en-US" dirty="0"/>
              <a:t>激活，使用交叉熵损失来计算源域损失，另一部分是样本记忆器模块针对目标域数据。这是用来存储最新提取的特征。计算一致性学习的损失通过估计输入图片相似度和记忆器中的存储内容。</a:t>
            </a:r>
          </a:p>
        </p:txBody>
      </p:sp>
      <p:sp>
        <p:nvSpPr>
          <p:cNvPr id="4" name="灯片编号占位符 3"/>
          <p:cNvSpPr>
            <a:spLocks noGrp="1"/>
          </p:cNvSpPr>
          <p:nvPr>
            <p:ph type="sldNum" sz="quarter" idx="5"/>
          </p:nvPr>
        </p:nvSpPr>
        <p:spPr/>
        <p:txBody>
          <a:bodyPr/>
          <a:lstStyle/>
          <a:p>
            <a:fld id="{61E37FDD-0138-6944-A8A6-13D88633450F}" type="slidenum">
              <a:rPr kumimoji="1" lang="zh-CN" altLang="en-US" smtClean="0"/>
              <a:t>8</a:t>
            </a:fld>
            <a:endParaRPr kumimoji="1" lang="zh-CN" altLang="en-US"/>
          </a:p>
        </p:txBody>
      </p:sp>
    </p:spTree>
    <p:extLst>
      <p:ext uri="{BB962C8B-B14F-4D97-AF65-F5344CB8AC3E}">
        <p14:creationId xmlns:p14="http://schemas.microsoft.com/office/powerpoint/2010/main" val="799895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将每个个体尽可能不能有利于模型捕获最明显的特征（防止与他人混淆起来）  </a:t>
            </a:r>
            <a:r>
              <a:rPr kumimoji="1" lang="en-US" altLang="zh-CN" dirty="0"/>
              <a:t>beta</a:t>
            </a:r>
            <a:r>
              <a:rPr kumimoji="1" lang="zh-CN" altLang="en-US" dirty="0"/>
              <a:t>是温度系数来平衡尺度</a:t>
            </a:r>
          </a:p>
        </p:txBody>
      </p:sp>
      <p:sp>
        <p:nvSpPr>
          <p:cNvPr id="4" name="灯片编号占位符 3"/>
          <p:cNvSpPr>
            <a:spLocks noGrp="1"/>
          </p:cNvSpPr>
          <p:nvPr>
            <p:ph type="sldNum" sz="quarter" idx="5"/>
          </p:nvPr>
        </p:nvSpPr>
        <p:spPr/>
        <p:txBody>
          <a:bodyPr/>
          <a:lstStyle/>
          <a:p>
            <a:fld id="{61E37FDD-0138-6944-A8A6-13D88633450F}" type="slidenum">
              <a:rPr kumimoji="1" lang="zh-CN" altLang="en-US" smtClean="0"/>
              <a:t>12</a:t>
            </a:fld>
            <a:endParaRPr kumimoji="1" lang="zh-CN" altLang="en-US"/>
          </a:p>
        </p:txBody>
      </p:sp>
    </p:spTree>
    <p:extLst>
      <p:ext uri="{BB962C8B-B14F-4D97-AF65-F5344CB8AC3E}">
        <p14:creationId xmlns:p14="http://schemas.microsoft.com/office/powerpoint/2010/main" val="2858307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X_hat</a:t>
            </a:r>
            <a:r>
              <a:rPr kumimoji="1" lang="zh-CN" altLang="en-US" dirty="0"/>
              <a:t>是照相机风格转换副本</a:t>
            </a:r>
          </a:p>
        </p:txBody>
      </p:sp>
      <p:sp>
        <p:nvSpPr>
          <p:cNvPr id="4" name="灯片编号占位符 3"/>
          <p:cNvSpPr>
            <a:spLocks noGrp="1"/>
          </p:cNvSpPr>
          <p:nvPr>
            <p:ph type="sldNum" sz="quarter" idx="5"/>
          </p:nvPr>
        </p:nvSpPr>
        <p:spPr/>
        <p:txBody>
          <a:bodyPr/>
          <a:lstStyle/>
          <a:p>
            <a:fld id="{61E37FDD-0138-6944-A8A6-13D88633450F}" type="slidenum">
              <a:rPr kumimoji="1" lang="zh-CN" altLang="en-US" smtClean="0"/>
              <a:t>13</a:t>
            </a:fld>
            <a:endParaRPr kumimoji="1" lang="zh-CN" altLang="en-US"/>
          </a:p>
        </p:txBody>
      </p:sp>
    </p:spTree>
    <p:extLst>
      <p:ext uri="{BB962C8B-B14F-4D97-AF65-F5344CB8AC3E}">
        <p14:creationId xmlns:p14="http://schemas.microsoft.com/office/powerpoint/2010/main" val="490642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J</a:t>
            </a:r>
            <a:r>
              <a:rPr kumimoji="1" lang="zh-CN" altLang="en-US" dirty="0"/>
              <a:t>就是前</a:t>
            </a:r>
            <a:r>
              <a:rPr kumimoji="1" lang="en-US" altLang="zh-CN" dirty="0"/>
              <a:t>k</a:t>
            </a:r>
            <a:r>
              <a:rPr kumimoji="1" lang="zh-CN" altLang="en-US" dirty="0"/>
              <a:t>个个数</a:t>
            </a:r>
          </a:p>
        </p:txBody>
      </p:sp>
      <p:sp>
        <p:nvSpPr>
          <p:cNvPr id="4" name="灯片编号占位符 3"/>
          <p:cNvSpPr>
            <a:spLocks noGrp="1"/>
          </p:cNvSpPr>
          <p:nvPr>
            <p:ph type="sldNum" sz="quarter" idx="5"/>
          </p:nvPr>
        </p:nvSpPr>
        <p:spPr/>
        <p:txBody>
          <a:bodyPr/>
          <a:lstStyle/>
          <a:p>
            <a:fld id="{61E37FDD-0138-6944-A8A6-13D88633450F}" type="slidenum">
              <a:rPr kumimoji="1" lang="zh-CN" altLang="en-US" smtClean="0"/>
              <a:t>15</a:t>
            </a:fld>
            <a:endParaRPr kumimoji="1" lang="zh-CN" altLang="en-US"/>
          </a:p>
        </p:txBody>
      </p:sp>
    </p:spTree>
    <p:extLst>
      <p:ext uri="{BB962C8B-B14F-4D97-AF65-F5344CB8AC3E}">
        <p14:creationId xmlns:p14="http://schemas.microsoft.com/office/powerpoint/2010/main" val="308500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CFD65-B448-A246-BF99-2CB88A7467E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E588FFD-2F95-464B-9F9F-CD7D23944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26783CD-0D40-814B-817B-FC5513446B49}"/>
              </a:ext>
            </a:extLst>
          </p:cNvPr>
          <p:cNvSpPr>
            <a:spLocks noGrp="1"/>
          </p:cNvSpPr>
          <p:nvPr>
            <p:ph type="dt" sz="half" idx="10"/>
          </p:nvPr>
        </p:nvSpPr>
        <p:spPr/>
        <p:txBody>
          <a:bodyPr/>
          <a:lstStyle/>
          <a:p>
            <a:fld id="{8FCE5BD8-8C79-0045-A9DD-2EDF09A1A66F}" type="datetimeFigureOut">
              <a:rPr kumimoji="1" lang="zh-CN" altLang="en-US" smtClean="0"/>
              <a:t>2019/11/13</a:t>
            </a:fld>
            <a:endParaRPr kumimoji="1" lang="zh-CN" altLang="en-US"/>
          </a:p>
        </p:txBody>
      </p:sp>
      <p:sp>
        <p:nvSpPr>
          <p:cNvPr id="5" name="页脚占位符 4">
            <a:extLst>
              <a:ext uri="{FF2B5EF4-FFF2-40B4-BE49-F238E27FC236}">
                <a16:creationId xmlns:a16="http://schemas.microsoft.com/office/drawing/2014/main" id="{E840A5B9-E7D5-CA48-97E2-2F97A40294A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84B2448-7772-7946-B615-1228423D38FB}"/>
              </a:ext>
            </a:extLst>
          </p:cNvPr>
          <p:cNvSpPr>
            <a:spLocks noGrp="1"/>
          </p:cNvSpPr>
          <p:nvPr>
            <p:ph type="sldNum" sz="quarter" idx="12"/>
          </p:nvPr>
        </p:nvSpPr>
        <p:spPr/>
        <p:txBody>
          <a:bodyPr/>
          <a:lstStyle/>
          <a:p>
            <a:fld id="{BEE1798A-6E03-A945-B383-C19BA19ECAC1}" type="slidenum">
              <a:rPr kumimoji="1" lang="zh-CN" altLang="en-US" smtClean="0"/>
              <a:t>‹#›</a:t>
            </a:fld>
            <a:endParaRPr kumimoji="1" lang="zh-CN" altLang="en-US"/>
          </a:p>
        </p:txBody>
      </p:sp>
    </p:spTree>
    <p:extLst>
      <p:ext uri="{BB962C8B-B14F-4D97-AF65-F5344CB8AC3E}">
        <p14:creationId xmlns:p14="http://schemas.microsoft.com/office/powerpoint/2010/main" val="4006769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1ECF3-2F82-C941-A305-9684F10549D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EAA7DD9-40AE-874A-BBD5-90246BE681B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E6018FA-A896-4644-8A91-876F9DC0FC35}"/>
              </a:ext>
            </a:extLst>
          </p:cNvPr>
          <p:cNvSpPr>
            <a:spLocks noGrp="1"/>
          </p:cNvSpPr>
          <p:nvPr>
            <p:ph type="dt" sz="half" idx="10"/>
          </p:nvPr>
        </p:nvSpPr>
        <p:spPr/>
        <p:txBody>
          <a:bodyPr/>
          <a:lstStyle/>
          <a:p>
            <a:fld id="{8FCE5BD8-8C79-0045-A9DD-2EDF09A1A66F}" type="datetimeFigureOut">
              <a:rPr kumimoji="1" lang="zh-CN" altLang="en-US" smtClean="0"/>
              <a:t>2019/11/13</a:t>
            </a:fld>
            <a:endParaRPr kumimoji="1" lang="zh-CN" altLang="en-US"/>
          </a:p>
        </p:txBody>
      </p:sp>
      <p:sp>
        <p:nvSpPr>
          <p:cNvPr id="5" name="页脚占位符 4">
            <a:extLst>
              <a:ext uri="{FF2B5EF4-FFF2-40B4-BE49-F238E27FC236}">
                <a16:creationId xmlns:a16="http://schemas.microsoft.com/office/drawing/2014/main" id="{F0F18AF7-68B1-7E48-88FA-16FA4DCDBC8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5B02B8C-9014-B149-AE92-7DFCC7253945}"/>
              </a:ext>
            </a:extLst>
          </p:cNvPr>
          <p:cNvSpPr>
            <a:spLocks noGrp="1"/>
          </p:cNvSpPr>
          <p:nvPr>
            <p:ph type="sldNum" sz="quarter" idx="12"/>
          </p:nvPr>
        </p:nvSpPr>
        <p:spPr/>
        <p:txBody>
          <a:bodyPr/>
          <a:lstStyle/>
          <a:p>
            <a:fld id="{BEE1798A-6E03-A945-B383-C19BA19ECAC1}" type="slidenum">
              <a:rPr kumimoji="1" lang="zh-CN" altLang="en-US" smtClean="0"/>
              <a:t>‹#›</a:t>
            </a:fld>
            <a:endParaRPr kumimoji="1" lang="zh-CN" altLang="en-US"/>
          </a:p>
        </p:txBody>
      </p:sp>
    </p:spTree>
    <p:extLst>
      <p:ext uri="{BB962C8B-B14F-4D97-AF65-F5344CB8AC3E}">
        <p14:creationId xmlns:p14="http://schemas.microsoft.com/office/powerpoint/2010/main" val="3869317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1C9291-8F5F-E947-81BF-BC3BD7CFC17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4C1D5C4-B54E-BC4F-845B-61A0A3C3F43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BFBE6F5-2573-B349-852F-3B2F286C6C90}"/>
              </a:ext>
            </a:extLst>
          </p:cNvPr>
          <p:cNvSpPr>
            <a:spLocks noGrp="1"/>
          </p:cNvSpPr>
          <p:nvPr>
            <p:ph type="dt" sz="half" idx="10"/>
          </p:nvPr>
        </p:nvSpPr>
        <p:spPr/>
        <p:txBody>
          <a:bodyPr/>
          <a:lstStyle/>
          <a:p>
            <a:fld id="{8FCE5BD8-8C79-0045-A9DD-2EDF09A1A66F}" type="datetimeFigureOut">
              <a:rPr kumimoji="1" lang="zh-CN" altLang="en-US" smtClean="0"/>
              <a:t>2019/11/13</a:t>
            </a:fld>
            <a:endParaRPr kumimoji="1" lang="zh-CN" altLang="en-US"/>
          </a:p>
        </p:txBody>
      </p:sp>
      <p:sp>
        <p:nvSpPr>
          <p:cNvPr id="5" name="页脚占位符 4">
            <a:extLst>
              <a:ext uri="{FF2B5EF4-FFF2-40B4-BE49-F238E27FC236}">
                <a16:creationId xmlns:a16="http://schemas.microsoft.com/office/drawing/2014/main" id="{09D3E5E8-927F-5442-BD8C-ECAEDE9FF87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49D17C9-CE60-304C-8344-B2CCFA2EB4D5}"/>
              </a:ext>
            </a:extLst>
          </p:cNvPr>
          <p:cNvSpPr>
            <a:spLocks noGrp="1"/>
          </p:cNvSpPr>
          <p:nvPr>
            <p:ph type="sldNum" sz="quarter" idx="12"/>
          </p:nvPr>
        </p:nvSpPr>
        <p:spPr/>
        <p:txBody>
          <a:bodyPr/>
          <a:lstStyle/>
          <a:p>
            <a:fld id="{BEE1798A-6E03-A945-B383-C19BA19ECAC1}" type="slidenum">
              <a:rPr kumimoji="1" lang="zh-CN" altLang="en-US" smtClean="0"/>
              <a:t>‹#›</a:t>
            </a:fld>
            <a:endParaRPr kumimoji="1" lang="zh-CN" altLang="en-US"/>
          </a:p>
        </p:txBody>
      </p:sp>
    </p:spTree>
    <p:extLst>
      <p:ext uri="{BB962C8B-B14F-4D97-AF65-F5344CB8AC3E}">
        <p14:creationId xmlns:p14="http://schemas.microsoft.com/office/powerpoint/2010/main" val="169639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3853A-7E7C-8D4C-8AFB-24A0B0E6580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F01D77A-ABDC-F24B-A699-678BA107214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32EA187-BFEA-B94F-9564-19F2689749CB}"/>
              </a:ext>
            </a:extLst>
          </p:cNvPr>
          <p:cNvSpPr>
            <a:spLocks noGrp="1"/>
          </p:cNvSpPr>
          <p:nvPr>
            <p:ph type="dt" sz="half" idx="10"/>
          </p:nvPr>
        </p:nvSpPr>
        <p:spPr/>
        <p:txBody>
          <a:bodyPr/>
          <a:lstStyle/>
          <a:p>
            <a:fld id="{8FCE5BD8-8C79-0045-A9DD-2EDF09A1A66F}" type="datetimeFigureOut">
              <a:rPr kumimoji="1" lang="zh-CN" altLang="en-US" smtClean="0"/>
              <a:t>2019/11/13</a:t>
            </a:fld>
            <a:endParaRPr kumimoji="1" lang="zh-CN" altLang="en-US"/>
          </a:p>
        </p:txBody>
      </p:sp>
      <p:sp>
        <p:nvSpPr>
          <p:cNvPr id="5" name="页脚占位符 4">
            <a:extLst>
              <a:ext uri="{FF2B5EF4-FFF2-40B4-BE49-F238E27FC236}">
                <a16:creationId xmlns:a16="http://schemas.microsoft.com/office/drawing/2014/main" id="{2A0B3331-F2AF-C848-BA51-DBA94D8244E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2C0FD87-B9D5-2A49-9CD0-B77564E195EA}"/>
              </a:ext>
            </a:extLst>
          </p:cNvPr>
          <p:cNvSpPr>
            <a:spLocks noGrp="1"/>
          </p:cNvSpPr>
          <p:nvPr>
            <p:ph type="sldNum" sz="quarter" idx="12"/>
          </p:nvPr>
        </p:nvSpPr>
        <p:spPr/>
        <p:txBody>
          <a:bodyPr/>
          <a:lstStyle/>
          <a:p>
            <a:fld id="{BEE1798A-6E03-A945-B383-C19BA19ECAC1}" type="slidenum">
              <a:rPr kumimoji="1" lang="zh-CN" altLang="en-US" smtClean="0"/>
              <a:t>‹#›</a:t>
            </a:fld>
            <a:endParaRPr kumimoji="1" lang="zh-CN" altLang="en-US"/>
          </a:p>
        </p:txBody>
      </p:sp>
    </p:spTree>
    <p:extLst>
      <p:ext uri="{BB962C8B-B14F-4D97-AF65-F5344CB8AC3E}">
        <p14:creationId xmlns:p14="http://schemas.microsoft.com/office/powerpoint/2010/main" val="303635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2D199-C879-BA43-A389-70ED9D5CE3C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0F8B657-5940-6D45-9848-056BB10DD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19C1746-83B2-4140-A8C1-3F23D9DB4D14}"/>
              </a:ext>
            </a:extLst>
          </p:cNvPr>
          <p:cNvSpPr>
            <a:spLocks noGrp="1"/>
          </p:cNvSpPr>
          <p:nvPr>
            <p:ph type="dt" sz="half" idx="10"/>
          </p:nvPr>
        </p:nvSpPr>
        <p:spPr/>
        <p:txBody>
          <a:bodyPr/>
          <a:lstStyle/>
          <a:p>
            <a:fld id="{8FCE5BD8-8C79-0045-A9DD-2EDF09A1A66F}" type="datetimeFigureOut">
              <a:rPr kumimoji="1" lang="zh-CN" altLang="en-US" smtClean="0"/>
              <a:t>2019/11/13</a:t>
            </a:fld>
            <a:endParaRPr kumimoji="1" lang="zh-CN" altLang="en-US"/>
          </a:p>
        </p:txBody>
      </p:sp>
      <p:sp>
        <p:nvSpPr>
          <p:cNvPr id="5" name="页脚占位符 4">
            <a:extLst>
              <a:ext uri="{FF2B5EF4-FFF2-40B4-BE49-F238E27FC236}">
                <a16:creationId xmlns:a16="http://schemas.microsoft.com/office/drawing/2014/main" id="{A476751D-4607-2D48-9AEE-35CEE55CE2E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B80384F-B80F-9047-AFED-EA0C5D841F63}"/>
              </a:ext>
            </a:extLst>
          </p:cNvPr>
          <p:cNvSpPr>
            <a:spLocks noGrp="1"/>
          </p:cNvSpPr>
          <p:nvPr>
            <p:ph type="sldNum" sz="quarter" idx="12"/>
          </p:nvPr>
        </p:nvSpPr>
        <p:spPr/>
        <p:txBody>
          <a:bodyPr/>
          <a:lstStyle/>
          <a:p>
            <a:fld id="{BEE1798A-6E03-A945-B383-C19BA19ECAC1}" type="slidenum">
              <a:rPr kumimoji="1" lang="zh-CN" altLang="en-US" smtClean="0"/>
              <a:t>‹#›</a:t>
            </a:fld>
            <a:endParaRPr kumimoji="1" lang="zh-CN" altLang="en-US"/>
          </a:p>
        </p:txBody>
      </p:sp>
    </p:spTree>
    <p:extLst>
      <p:ext uri="{BB962C8B-B14F-4D97-AF65-F5344CB8AC3E}">
        <p14:creationId xmlns:p14="http://schemas.microsoft.com/office/powerpoint/2010/main" val="2770352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3F2ED-5237-5846-B3F1-CFCD94532C2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2EE7784-FBBC-E545-9D0B-53ED85B48BF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D54852B-0108-2543-8713-162E870EF8E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8425A7A-990F-724F-A66B-B7E7857FFDE3}"/>
              </a:ext>
            </a:extLst>
          </p:cNvPr>
          <p:cNvSpPr>
            <a:spLocks noGrp="1"/>
          </p:cNvSpPr>
          <p:nvPr>
            <p:ph type="dt" sz="half" idx="10"/>
          </p:nvPr>
        </p:nvSpPr>
        <p:spPr/>
        <p:txBody>
          <a:bodyPr/>
          <a:lstStyle/>
          <a:p>
            <a:fld id="{8FCE5BD8-8C79-0045-A9DD-2EDF09A1A66F}" type="datetimeFigureOut">
              <a:rPr kumimoji="1" lang="zh-CN" altLang="en-US" smtClean="0"/>
              <a:t>2019/11/13</a:t>
            </a:fld>
            <a:endParaRPr kumimoji="1" lang="zh-CN" altLang="en-US"/>
          </a:p>
        </p:txBody>
      </p:sp>
      <p:sp>
        <p:nvSpPr>
          <p:cNvPr id="6" name="页脚占位符 5">
            <a:extLst>
              <a:ext uri="{FF2B5EF4-FFF2-40B4-BE49-F238E27FC236}">
                <a16:creationId xmlns:a16="http://schemas.microsoft.com/office/drawing/2014/main" id="{AB27EF61-DACD-044A-A7F6-4FE4312747C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A828C6B-8D04-1941-9475-FDC413892901}"/>
              </a:ext>
            </a:extLst>
          </p:cNvPr>
          <p:cNvSpPr>
            <a:spLocks noGrp="1"/>
          </p:cNvSpPr>
          <p:nvPr>
            <p:ph type="sldNum" sz="quarter" idx="12"/>
          </p:nvPr>
        </p:nvSpPr>
        <p:spPr/>
        <p:txBody>
          <a:bodyPr/>
          <a:lstStyle/>
          <a:p>
            <a:fld id="{BEE1798A-6E03-A945-B383-C19BA19ECAC1}" type="slidenum">
              <a:rPr kumimoji="1" lang="zh-CN" altLang="en-US" smtClean="0"/>
              <a:t>‹#›</a:t>
            </a:fld>
            <a:endParaRPr kumimoji="1" lang="zh-CN" altLang="en-US"/>
          </a:p>
        </p:txBody>
      </p:sp>
    </p:spTree>
    <p:extLst>
      <p:ext uri="{BB962C8B-B14F-4D97-AF65-F5344CB8AC3E}">
        <p14:creationId xmlns:p14="http://schemas.microsoft.com/office/powerpoint/2010/main" val="2673871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75767-170C-FB4E-A6E1-EE3C30E4CEE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FB6A947-FEE9-4249-AA5E-C1130C5BB7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87D17A0-1DEA-1E4C-98CB-78C53735EC0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848C377-2351-DE40-B930-3A5064B56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16A7E6C-C159-A24D-B30F-85694658C33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DC5A2E0D-A69A-B140-9DB0-60CBB645E9B6}"/>
              </a:ext>
            </a:extLst>
          </p:cNvPr>
          <p:cNvSpPr>
            <a:spLocks noGrp="1"/>
          </p:cNvSpPr>
          <p:nvPr>
            <p:ph type="dt" sz="half" idx="10"/>
          </p:nvPr>
        </p:nvSpPr>
        <p:spPr/>
        <p:txBody>
          <a:bodyPr/>
          <a:lstStyle/>
          <a:p>
            <a:fld id="{8FCE5BD8-8C79-0045-A9DD-2EDF09A1A66F}" type="datetimeFigureOut">
              <a:rPr kumimoji="1" lang="zh-CN" altLang="en-US" smtClean="0"/>
              <a:t>2019/11/13</a:t>
            </a:fld>
            <a:endParaRPr kumimoji="1" lang="zh-CN" altLang="en-US"/>
          </a:p>
        </p:txBody>
      </p:sp>
      <p:sp>
        <p:nvSpPr>
          <p:cNvPr id="8" name="页脚占位符 7">
            <a:extLst>
              <a:ext uri="{FF2B5EF4-FFF2-40B4-BE49-F238E27FC236}">
                <a16:creationId xmlns:a16="http://schemas.microsoft.com/office/drawing/2014/main" id="{E7D9F5FC-3725-134E-B766-ACDC5912A7B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B15891D-47A3-E64E-9DAE-929E3A7A5A28}"/>
              </a:ext>
            </a:extLst>
          </p:cNvPr>
          <p:cNvSpPr>
            <a:spLocks noGrp="1"/>
          </p:cNvSpPr>
          <p:nvPr>
            <p:ph type="sldNum" sz="quarter" idx="12"/>
          </p:nvPr>
        </p:nvSpPr>
        <p:spPr/>
        <p:txBody>
          <a:bodyPr/>
          <a:lstStyle/>
          <a:p>
            <a:fld id="{BEE1798A-6E03-A945-B383-C19BA19ECAC1}" type="slidenum">
              <a:rPr kumimoji="1" lang="zh-CN" altLang="en-US" smtClean="0"/>
              <a:t>‹#›</a:t>
            </a:fld>
            <a:endParaRPr kumimoji="1" lang="zh-CN" altLang="en-US"/>
          </a:p>
        </p:txBody>
      </p:sp>
    </p:spTree>
    <p:extLst>
      <p:ext uri="{BB962C8B-B14F-4D97-AF65-F5344CB8AC3E}">
        <p14:creationId xmlns:p14="http://schemas.microsoft.com/office/powerpoint/2010/main" val="4323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E6F6-BDFB-3545-8A25-D82D00EAE94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44E8116-CAE4-4443-AC32-74063F604196}"/>
              </a:ext>
            </a:extLst>
          </p:cNvPr>
          <p:cNvSpPr>
            <a:spLocks noGrp="1"/>
          </p:cNvSpPr>
          <p:nvPr>
            <p:ph type="dt" sz="half" idx="10"/>
          </p:nvPr>
        </p:nvSpPr>
        <p:spPr/>
        <p:txBody>
          <a:bodyPr/>
          <a:lstStyle/>
          <a:p>
            <a:fld id="{8FCE5BD8-8C79-0045-A9DD-2EDF09A1A66F}" type="datetimeFigureOut">
              <a:rPr kumimoji="1" lang="zh-CN" altLang="en-US" smtClean="0"/>
              <a:t>2019/11/13</a:t>
            </a:fld>
            <a:endParaRPr kumimoji="1" lang="zh-CN" altLang="en-US"/>
          </a:p>
        </p:txBody>
      </p:sp>
      <p:sp>
        <p:nvSpPr>
          <p:cNvPr id="4" name="页脚占位符 3">
            <a:extLst>
              <a:ext uri="{FF2B5EF4-FFF2-40B4-BE49-F238E27FC236}">
                <a16:creationId xmlns:a16="http://schemas.microsoft.com/office/drawing/2014/main" id="{B8D046FC-D96B-134D-8377-E7329487779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7973788-FA0D-AD40-B6DF-C9AAD8C3D46C}"/>
              </a:ext>
            </a:extLst>
          </p:cNvPr>
          <p:cNvSpPr>
            <a:spLocks noGrp="1"/>
          </p:cNvSpPr>
          <p:nvPr>
            <p:ph type="sldNum" sz="quarter" idx="12"/>
          </p:nvPr>
        </p:nvSpPr>
        <p:spPr/>
        <p:txBody>
          <a:bodyPr/>
          <a:lstStyle/>
          <a:p>
            <a:fld id="{BEE1798A-6E03-A945-B383-C19BA19ECAC1}" type="slidenum">
              <a:rPr kumimoji="1" lang="zh-CN" altLang="en-US" smtClean="0"/>
              <a:t>‹#›</a:t>
            </a:fld>
            <a:endParaRPr kumimoji="1" lang="zh-CN" altLang="en-US"/>
          </a:p>
        </p:txBody>
      </p:sp>
    </p:spTree>
    <p:extLst>
      <p:ext uri="{BB962C8B-B14F-4D97-AF65-F5344CB8AC3E}">
        <p14:creationId xmlns:p14="http://schemas.microsoft.com/office/powerpoint/2010/main" val="2629917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70042F-A74B-7842-9305-14E7D82E75EC}"/>
              </a:ext>
            </a:extLst>
          </p:cNvPr>
          <p:cNvSpPr>
            <a:spLocks noGrp="1"/>
          </p:cNvSpPr>
          <p:nvPr>
            <p:ph type="dt" sz="half" idx="10"/>
          </p:nvPr>
        </p:nvSpPr>
        <p:spPr/>
        <p:txBody>
          <a:bodyPr/>
          <a:lstStyle/>
          <a:p>
            <a:fld id="{8FCE5BD8-8C79-0045-A9DD-2EDF09A1A66F}" type="datetimeFigureOut">
              <a:rPr kumimoji="1" lang="zh-CN" altLang="en-US" smtClean="0"/>
              <a:t>2019/11/13</a:t>
            </a:fld>
            <a:endParaRPr kumimoji="1" lang="zh-CN" altLang="en-US"/>
          </a:p>
        </p:txBody>
      </p:sp>
      <p:sp>
        <p:nvSpPr>
          <p:cNvPr id="3" name="页脚占位符 2">
            <a:extLst>
              <a:ext uri="{FF2B5EF4-FFF2-40B4-BE49-F238E27FC236}">
                <a16:creationId xmlns:a16="http://schemas.microsoft.com/office/drawing/2014/main" id="{EE1A9742-E453-5B41-9E41-52DDF78529D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359DC77-7265-A548-8D18-EE3BACA14447}"/>
              </a:ext>
            </a:extLst>
          </p:cNvPr>
          <p:cNvSpPr>
            <a:spLocks noGrp="1"/>
          </p:cNvSpPr>
          <p:nvPr>
            <p:ph type="sldNum" sz="quarter" idx="12"/>
          </p:nvPr>
        </p:nvSpPr>
        <p:spPr/>
        <p:txBody>
          <a:bodyPr/>
          <a:lstStyle/>
          <a:p>
            <a:fld id="{BEE1798A-6E03-A945-B383-C19BA19ECAC1}" type="slidenum">
              <a:rPr kumimoji="1" lang="zh-CN" altLang="en-US" smtClean="0"/>
              <a:t>‹#›</a:t>
            </a:fld>
            <a:endParaRPr kumimoji="1" lang="zh-CN" altLang="en-US"/>
          </a:p>
        </p:txBody>
      </p:sp>
    </p:spTree>
    <p:extLst>
      <p:ext uri="{BB962C8B-B14F-4D97-AF65-F5344CB8AC3E}">
        <p14:creationId xmlns:p14="http://schemas.microsoft.com/office/powerpoint/2010/main" val="103211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963C1-B2E4-E849-90FF-BCB3ED4FAD1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155BEEE-D404-1246-BFDD-418F4E5499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B7479BC-DE29-9844-801A-3B1F61B6B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821B224-79E5-2649-BCD8-6ACA6DD2A42C}"/>
              </a:ext>
            </a:extLst>
          </p:cNvPr>
          <p:cNvSpPr>
            <a:spLocks noGrp="1"/>
          </p:cNvSpPr>
          <p:nvPr>
            <p:ph type="dt" sz="half" idx="10"/>
          </p:nvPr>
        </p:nvSpPr>
        <p:spPr/>
        <p:txBody>
          <a:bodyPr/>
          <a:lstStyle/>
          <a:p>
            <a:fld id="{8FCE5BD8-8C79-0045-A9DD-2EDF09A1A66F}" type="datetimeFigureOut">
              <a:rPr kumimoji="1" lang="zh-CN" altLang="en-US" smtClean="0"/>
              <a:t>2019/11/13</a:t>
            </a:fld>
            <a:endParaRPr kumimoji="1" lang="zh-CN" altLang="en-US"/>
          </a:p>
        </p:txBody>
      </p:sp>
      <p:sp>
        <p:nvSpPr>
          <p:cNvPr id="6" name="页脚占位符 5">
            <a:extLst>
              <a:ext uri="{FF2B5EF4-FFF2-40B4-BE49-F238E27FC236}">
                <a16:creationId xmlns:a16="http://schemas.microsoft.com/office/drawing/2014/main" id="{9111C016-95E3-7748-919E-3C984D74906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C3DAAAD-5D37-9347-BBB5-35D367B57888}"/>
              </a:ext>
            </a:extLst>
          </p:cNvPr>
          <p:cNvSpPr>
            <a:spLocks noGrp="1"/>
          </p:cNvSpPr>
          <p:nvPr>
            <p:ph type="sldNum" sz="quarter" idx="12"/>
          </p:nvPr>
        </p:nvSpPr>
        <p:spPr/>
        <p:txBody>
          <a:bodyPr/>
          <a:lstStyle/>
          <a:p>
            <a:fld id="{BEE1798A-6E03-A945-B383-C19BA19ECAC1}" type="slidenum">
              <a:rPr kumimoji="1" lang="zh-CN" altLang="en-US" smtClean="0"/>
              <a:t>‹#›</a:t>
            </a:fld>
            <a:endParaRPr kumimoji="1" lang="zh-CN" altLang="en-US"/>
          </a:p>
        </p:txBody>
      </p:sp>
    </p:spTree>
    <p:extLst>
      <p:ext uri="{BB962C8B-B14F-4D97-AF65-F5344CB8AC3E}">
        <p14:creationId xmlns:p14="http://schemas.microsoft.com/office/powerpoint/2010/main" val="25075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2E848-B381-DF44-916A-271663665A8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6A55E9A-850D-DF44-9153-834BFA04A5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CCE3F82-AAAD-1E43-A82D-D00680728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6C8609F-134D-8F4B-AD95-6A874EC98147}"/>
              </a:ext>
            </a:extLst>
          </p:cNvPr>
          <p:cNvSpPr>
            <a:spLocks noGrp="1"/>
          </p:cNvSpPr>
          <p:nvPr>
            <p:ph type="dt" sz="half" idx="10"/>
          </p:nvPr>
        </p:nvSpPr>
        <p:spPr/>
        <p:txBody>
          <a:bodyPr/>
          <a:lstStyle/>
          <a:p>
            <a:fld id="{8FCE5BD8-8C79-0045-A9DD-2EDF09A1A66F}" type="datetimeFigureOut">
              <a:rPr kumimoji="1" lang="zh-CN" altLang="en-US" smtClean="0"/>
              <a:t>2019/11/13</a:t>
            </a:fld>
            <a:endParaRPr kumimoji="1" lang="zh-CN" altLang="en-US"/>
          </a:p>
        </p:txBody>
      </p:sp>
      <p:sp>
        <p:nvSpPr>
          <p:cNvPr id="6" name="页脚占位符 5">
            <a:extLst>
              <a:ext uri="{FF2B5EF4-FFF2-40B4-BE49-F238E27FC236}">
                <a16:creationId xmlns:a16="http://schemas.microsoft.com/office/drawing/2014/main" id="{609F5279-F13F-6346-8BFE-D000687E704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79A0866-4666-FF4A-B2E5-9A5769FB50CA}"/>
              </a:ext>
            </a:extLst>
          </p:cNvPr>
          <p:cNvSpPr>
            <a:spLocks noGrp="1"/>
          </p:cNvSpPr>
          <p:nvPr>
            <p:ph type="sldNum" sz="quarter" idx="12"/>
          </p:nvPr>
        </p:nvSpPr>
        <p:spPr/>
        <p:txBody>
          <a:bodyPr/>
          <a:lstStyle/>
          <a:p>
            <a:fld id="{BEE1798A-6E03-A945-B383-C19BA19ECAC1}" type="slidenum">
              <a:rPr kumimoji="1" lang="zh-CN" altLang="en-US" smtClean="0"/>
              <a:t>‹#›</a:t>
            </a:fld>
            <a:endParaRPr kumimoji="1" lang="zh-CN" altLang="en-US"/>
          </a:p>
        </p:txBody>
      </p:sp>
    </p:spTree>
    <p:extLst>
      <p:ext uri="{BB962C8B-B14F-4D97-AF65-F5344CB8AC3E}">
        <p14:creationId xmlns:p14="http://schemas.microsoft.com/office/powerpoint/2010/main" val="167526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5BC7C18-E59E-5A42-9AA3-A2A707E57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BD5CB42-04B5-5E4C-AE09-C9FF92ED0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D8C6351-6D71-1B48-AC80-1BEB867BC7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E5BD8-8C79-0045-A9DD-2EDF09A1A66F}" type="datetimeFigureOut">
              <a:rPr kumimoji="1" lang="zh-CN" altLang="en-US" smtClean="0"/>
              <a:t>2019/11/13</a:t>
            </a:fld>
            <a:endParaRPr kumimoji="1" lang="zh-CN" altLang="en-US"/>
          </a:p>
        </p:txBody>
      </p:sp>
      <p:sp>
        <p:nvSpPr>
          <p:cNvPr id="5" name="页脚占位符 4">
            <a:extLst>
              <a:ext uri="{FF2B5EF4-FFF2-40B4-BE49-F238E27FC236}">
                <a16:creationId xmlns:a16="http://schemas.microsoft.com/office/drawing/2014/main" id="{13C916DD-0F4C-E042-8140-AF560E79FA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58D0EB9-26D7-B246-9BBB-61E69AC5B5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1798A-6E03-A945-B383-C19BA19ECAC1}" type="slidenum">
              <a:rPr kumimoji="1" lang="zh-CN" altLang="en-US" smtClean="0"/>
              <a:t>‹#›</a:t>
            </a:fld>
            <a:endParaRPr kumimoji="1" lang="zh-CN" altLang="en-US"/>
          </a:p>
        </p:txBody>
      </p:sp>
    </p:spTree>
    <p:extLst>
      <p:ext uri="{BB962C8B-B14F-4D97-AF65-F5344CB8AC3E}">
        <p14:creationId xmlns:p14="http://schemas.microsoft.com/office/powerpoint/2010/main" val="1035519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505E0-8616-924B-AF0D-9AB73A7CF822}"/>
              </a:ext>
            </a:extLst>
          </p:cNvPr>
          <p:cNvSpPr>
            <a:spLocks noGrp="1"/>
          </p:cNvSpPr>
          <p:nvPr>
            <p:ph type="ctrTitle"/>
          </p:nvPr>
        </p:nvSpPr>
        <p:spPr>
          <a:xfrm>
            <a:off x="1524000" y="1944913"/>
            <a:ext cx="9144000" cy="1311049"/>
          </a:xfrm>
        </p:spPr>
        <p:txBody>
          <a:bodyPr>
            <a:normAutofit/>
          </a:bodyPr>
          <a:lstStyle/>
          <a:p>
            <a:r>
              <a:rPr lang="en" altLang="zh-CN" sz="3200" dirty="0">
                <a:latin typeface="Times New Roman" panose="02020603050405020304" pitchFamily="18" charset="0"/>
                <a:cs typeface="Times New Roman" panose="02020603050405020304" pitchFamily="18" charset="0"/>
              </a:rPr>
              <a:t>Invariance Matters: Exemplar Memory for Domain Adaptive Person Re-identification </a:t>
            </a:r>
            <a:endParaRPr kumimoji="1" lang="zh-CN" altLang="en-US" sz="32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A3540D6B-C2C3-F64C-8EAA-A048F545F20C}"/>
              </a:ext>
            </a:extLst>
          </p:cNvPr>
          <p:cNvSpPr>
            <a:spLocks noGrp="1"/>
          </p:cNvSpPr>
          <p:nvPr>
            <p:ph type="subTitle" idx="1"/>
          </p:nvPr>
        </p:nvSpPr>
        <p:spPr/>
        <p:txBody>
          <a:bodyPr>
            <a:normAutofit fontScale="92500" lnSpcReduction="20000"/>
          </a:bodyPr>
          <a:lstStyle/>
          <a:p>
            <a:r>
              <a:rPr kumimoji="1" lang="en-US" altLang="zh-CN" dirty="0">
                <a:latin typeface="Times New Roman" panose="02020603050405020304" pitchFamily="18" charset="0"/>
                <a:cs typeface="Times New Roman" panose="02020603050405020304" pitchFamily="18" charset="0"/>
              </a:rPr>
              <a:t>CVPR2019</a:t>
            </a:r>
          </a:p>
          <a:p>
            <a:r>
              <a:rPr lang="en" altLang="zh-CN" sz="2000" dirty="0" err="1">
                <a:latin typeface="Times New Roman" panose="02020603050405020304" pitchFamily="18" charset="0"/>
                <a:cs typeface="Times New Roman" panose="02020603050405020304" pitchFamily="18" charset="0"/>
              </a:rPr>
              <a:t>Zhun</a:t>
            </a:r>
            <a:r>
              <a:rPr lang="en" altLang="zh-CN" sz="2000" dirty="0">
                <a:latin typeface="Times New Roman" panose="02020603050405020304" pitchFamily="18" charset="0"/>
                <a:cs typeface="Times New Roman" panose="02020603050405020304" pitchFamily="18" charset="0"/>
              </a:rPr>
              <a:t> Zhong, Liang Zheng, </a:t>
            </a:r>
            <a:r>
              <a:rPr lang="en" altLang="zh-CN" sz="2000" dirty="0" err="1">
                <a:latin typeface="Times New Roman" panose="02020603050405020304" pitchFamily="18" charset="0"/>
                <a:cs typeface="Times New Roman" panose="02020603050405020304" pitchFamily="18" charset="0"/>
              </a:rPr>
              <a:t>Zhiming</a:t>
            </a:r>
            <a:r>
              <a:rPr lang="en" altLang="zh-CN" sz="2000" dirty="0">
                <a:latin typeface="Times New Roman" panose="02020603050405020304" pitchFamily="18" charset="0"/>
                <a:cs typeface="Times New Roman" panose="02020603050405020304" pitchFamily="18" charset="0"/>
              </a:rPr>
              <a:t> Luo, </a:t>
            </a:r>
            <a:r>
              <a:rPr lang="en" altLang="zh-CN" sz="2000" dirty="0" err="1">
                <a:latin typeface="Times New Roman" panose="02020603050405020304" pitchFamily="18" charset="0"/>
                <a:cs typeface="Times New Roman" panose="02020603050405020304" pitchFamily="18" charset="0"/>
              </a:rPr>
              <a:t>Shaozi</a:t>
            </a:r>
            <a:r>
              <a:rPr lang="en" altLang="zh-CN" sz="2000" dirty="0">
                <a:latin typeface="Times New Roman" panose="02020603050405020304" pitchFamily="18" charset="0"/>
                <a:cs typeface="Times New Roman" panose="02020603050405020304" pitchFamily="18" charset="0"/>
              </a:rPr>
              <a:t> Li, Yi Yang</a:t>
            </a:r>
          </a:p>
          <a:p>
            <a:endParaRPr lang="en" altLang="zh-CN" sz="2000" dirty="0">
              <a:latin typeface="Times New Roman" panose="02020603050405020304" pitchFamily="18" charset="0"/>
              <a:cs typeface="Times New Roman" panose="02020603050405020304" pitchFamily="18" charset="0"/>
            </a:endParaRPr>
          </a:p>
          <a:p>
            <a:r>
              <a:rPr lang="zh-CN" altLang="en" sz="2000" dirty="0">
                <a:latin typeface="Songti SC" panose="02010600040101010101" pitchFamily="2" charset="-122"/>
                <a:ea typeface="Songti SC" panose="02010600040101010101" pitchFamily="2" charset="-122"/>
              </a:rPr>
              <a:t>汇报人</a:t>
            </a:r>
            <a:r>
              <a:rPr lang="zh-CN" altLang="en-US" sz="2000" dirty="0">
                <a:latin typeface="Songti SC" panose="02010600040101010101" pitchFamily="2" charset="-122"/>
                <a:ea typeface="Songti SC" panose="02010600040101010101" pitchFamily="2" charset="-122"/>
              </a:rPr>
              <a:t>：沈祥龙</a:t>
            </a:r>
            <a:br>
              <a:rPr lang="en" altLang="zh-CN" dirty="0">
                <a:latin typeface="Songti SC" panose="02010600040101010101" pitchFamily="2" charset="-122"/>
                <a:ea typeface="Songti SC" panose="02010600040101010101" pitchFamily="2" charset="-122"/>
              </a:rPr>
            </a:br>
            <a:endParaRPr lang="en" altLang="zh-CN" dirty="0">
              <a:latin typeface="Songti SC" panose="02010600040101010101" pitchFamily="2" charset="-122"/>
              <a:ea typeface="Songti SC" panose="02010600040101010101" pitchFamily="2" charset="-122"/>
            </a:endParaRPr>
          </a:p>
          <a:p>
            <a:endParaRPr kumimoji="1" lang="zh-CN" altLang="en-US" dirty="0"/>
          </a:p>
        </p:txBody>
      </p:sp>
    </p:spTree>
    <p:extLst>
      <p:ext uri="{BB962C8B-B14F-4D97-AF65-F5344CB8AC3E}">
        <p14:creationId xmlns:p14="http://schemas.microsoft.com/office/powerpoint/2010/main" val="98306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BE279-8AE1-CA48-A597-385C95A3DB48}"/>
              </a:ext>
            </a:extLst>
          </p:cNvPr>
          <p:cNvSpPr>
            <a:spLocks noGrp="1"/>
          </p:cNvSpPr>
          <p:nvPr>
            <p:ph type="title"/>
          </p:nvPr>
        </p:nvSpPr>
        <p:spPr/>
        <p:txBody>
          <a:bodyPr/>
          <a:lstStyle/>
          <a:p>
            <a:r>
              <a:rPr lang="en" altLang="zh-CN" dirty="0">
                <a:latin typeface="Times New Roman" panose="02020603050405020304" pitchFamily="18" charset="0"/>
                <a:cs typeface="Times New Roman" panose="02020603050405020304" pitchFamily="18" charset="0"/>
              </a:rPr>
              <a:t>Exemplar Memory </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BA0DD3B-FC1D-0A4E-882C-D41AB0790C5E}"/>
              </a:ext>
            </a:extLst>
          </p:cNvPr>
          <p:cNvSpPr>
            <a:spLocks noGrp="1"/>
          </p:cNvSpPr>
          <p:nvPr>
            <p:ph idx="1"/>
          </p:nvPr>
        </p:nvSpPr>
        <p:spPr/>
        <p:txBody>
          <a:bodyPr/>
          <a:lstStyle/>
          <a:p>
            <a:r>
              <a:rPr lang="en" altLang="zh-CN" dirty="0">
                <a:latin typeface="Times New Roman" panose="02020603050405020304" pitchFamily="18" charset="0"/>
                <a:cs typeface="Times New Roman" panose="02020603050405020304" pitchFamily="18" charset="0"/>
              </a:rPr>
              <a:t>key-value structure </a:t>
            </a:r>
          </a:p>
          <a:p>
            <a:r>
              <a:rPr lang="en" altLang="zh-CN" dirty="0">
                <a:latin typeface="Times New Roman" panose="02020603050405020304" pitchFamily="18" charset="0"/>
                <a:cs typeface="Times New Roman" panose="02020603050405020304" pitchFamily="18" charset="0"/>
              </a:rPr>
              <a:t>regard each image instance as an individual category </a:t>
            </a:r>
          </a:p>
          <a:p>
            <a:r>
              <a:rPr lang="en" altLang="zh-CN" dirty="0">
                <a:latin typeface="Times New Roman" panose="02020603050405020304" pitchFamily="18" charset="0"/>
                <a:cs typeface="Times New Roman" panose="02020603050405020304" pitchFamily="18" charset="0"/>
              </a:rPr>
              <a:t>initialize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zeros</a:t>
            </a:r>
          </a:p>
          <a:p>
            <a:r>
              <a:rPr lang="en" altLang="zh-CN" dirty="0">
                <a:latin typeface="Times New Roman" panose="02020603050405020304" pitchFamily="18" charset="0"/>
                <a:cs typeface="Times New Roman" panose="02020603050405020304" pitchFamily="18" charset="0"/>
              </a:rPr>
              <a:t>Update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L2-normalized.</a:t>
            </a:r>
          </a:p>
          <a:p>
            <a:endParaRPr lang="en" altLang="zh-CN" dirty="0"/>
          </a:p>
          <a:p>
            <a:endParaRPr kumimoji="1" lang="zh-CN" altLang="en-US" dirty="0"/>
          </a:p>
        </p:txBody>
      </p:sp>
      <p:pic>
        <p:nvPicPr>
          <p:cNvPr id="5" name="图片 4">
            <a:extLst>
              <a:ext uri="{FF2B5EF4-FFF2-40B4-BE49-F238E27FC236}">
                <a16:creationId xmlns:a16="http://schemas.microsoft.com/office/drawing/2014/main" id="{B47EE9B5-A2AE-D84C-B4E8-388F55A1BC2D}"/>
              </a:ext>
            </a:extLst>
          </p:cNvPr>
          <p:cNvPicPr>
            <a:picLocks noChangeAspect="1"/>
          </p:cNvPicPr>
          <p:nvPr/>
        </p:nvPicPr>
        <p:blipFill>
          <a:blip r:embed="rId2"/>
          <a:stretch>
            <a:fillRect/>
          </a:stretch>
        </p:blipFill>
        <p:spPr>
          <a:xfrm>
            <a:off x="2786060" y="4121188"/>
            <a:ext cx="7178675" cy="990564"/>
          </a:xfrm>
          <a:prstGeom prst="rect">
            <a:avLst/>
          </a:prstGeom>
        </p:spPr>
      </p:pic>
      <p:pic>
        <p:nvPicPr>
          <p:cNvPr id="6" name="图片 5">
            <a:extLst>
              <a:ext uri="{FF2B5EF4-FFF2-40B4-BE49-F238E27FC236}">
                <a16:creationId xmlns:a16="http://schemas.microsoft.com/office/drawing/2014/main" id="{D6A46525-9E71-0742-B327-5745E5595DB1}"/>
              </a:ext>
            </a:extLst>
          </p:cNvPr>
          <p:cNvPicPr>
            <a:picLocks noChangeAspect="1"/>
          </p:cNvPicPr>
          <p:nvPr/>
        </p:nvPicPr>
        <p:blipFill>
          <a:blip r:embed="rId3"/>
          <a:stretch>
            <a:fillRect/>
          </a:stretch>
        </p:blipFill>
        <p:spPr>
          <a:xfrm>
            <a:off x="2108201" y="5354642"/>
            <a:ext cx="800100" cy="571500"/>
          </a:xfrm>
          <a:prstGeom prst="rect">
            <a:avLst/>
          </a:prstGeom>
        </p:spPr>
      </p:pic>
    </p:spTree>
    <p:extLst>
      <p:ext uri="{BB962C8B-B14F-4D97-AF65-F5344CB8AC3E}">
        <p14:creationId xmlns:p14="http://schemas.microsoft.com/office/powerpoint/2010/main" val="159872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BE279-8AE1-CA48-A597-385C95A3DB48}"/>
              </a:ext>
            </a:extLst>
          </p:cNvPr>
          <p:cNvSpPr>
            <a:spLocks noGrp="1"/>
          </p:cNvSpPr>
          <p:nvPr>
            <p:ph type="title"/>
          </p:nvPr>
        </p:nvSpPr>
        <p:spPr/>
        <p:txBody>
          <a:bodyPr/>
          <a:lstStyle/>
          <a:p>
            <a:r>
              <a:rPr lang="en" altLang="zh-CN" dirty="0">
                <a:latin typeface="Times New Roman" panose="02020603050405020304" pitchFamily="18" charset="0"/>
                <a:cs typeface="Times New Roman" panose="02020603050405020304" pitchFamily="18" charset="0"/>
              </a:rPr>
              <a:t>Invariance Learning for Target Domain </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BA0DD3B-FC1D-0A4E-882C-D41AB0790C5E}"/>
              </a:ext>
            </a:extLst>
          </p:cNvPr>
          <p:cNvSpPr>
            <a:spLocks noGrp="1"/>
          </p:cNvSpPr>
          <p:nvPr>
            <p:ph idx="1"/>
          </p:nvPr>
        </p:nvSpPr>
        <p:spPr/>
        <p:txBody>
          <a:bodyPr/>
          <a:lstStyle/>
          <a:p>
            <a:r>
              <a:rPr lang="en" altLang="zh-CN" dirty="0">
                <a:latin typeface="Times New Roman" panose="02020603050405020304" pitchFamily="18" charset="0"/>
                <a:cs typeface="Times New Roman" panose="02020603050405020304" pitchFamily="18" charset="0"/>
              </a:rPr>
              <a:t>Exemplar-invariance</a:t>
            </a:r>
          </a:p>
          <a:p>
            <a:endParaRPr lang="en" altLang="zh-CN" dirty="0">
              <a:latin typeface="Times New Roman" panose="02020603050405020304" pitchFamily="18" charset="0"/>
              <a:cs typeface="Times New Roman" panose="02020603050405020304" pitchFamily="18" charset="0"/>
            </a:endParaRPr>
          </a:p>
          <a:p>
            <a:endParaRPr lang="en" altLang="zh-CN" dirty="0">
              <a:latin typeface="Times New Roman" panose="02020603050405020304" pitchFamily="18" charset="0"/>
              <a:cs typeface="Times New Roman" panose="02020603050405020304" pitchFamily="18" charset="0"/>
            </a:endParaRPr>
          </a:p>
          <a:p>
            <a:r>
              <a:rPr lang="en" altLang="zh-CN" dirty="0">
                <a:latin typeface="Times New Roman" panose="02020603050405020304" pitchFamily="18" charset="0"/>
                <a:cs typeface="Times New Roman" panose="02020603050405020304" pitchFamily="18" charset="0"/>
              </a:rPr>
              <a:t>Camera-invariance </a:t>
            </a:r>
          </a:p>
          <a:p>
            <a:pPr marL="0" indent="0">
              <a:buNone/>
            </a:pPr>
            <a:endParaRPr lang="en" altLang="zh-CN" dirty="0">
              <a:latin typeface="Times New Roman" panose="02020603050405020304" pitchFamily="18" charset="0"/>
              <a:cs typeface="Times New Roman" panose="02020603050405020304" pitchFamily="18" charset="0"/>
            </a:endParaRPr>
          </a:p>
          <a:p>
            <a:pPr marL="0" indent="0">
              <a:buNone/>
            </a:pPr>
            <a:endParaRPr lang="en" altLang="zh-CN" dirty="0">
              <a:latin typeface="Times New Roman" panose="02020603050405020304" pitchFamily="18" charset="0"/>
              <a:cs typeface="Times New Roman" panose="02020603050405020304" pitchFamily="18" charset="0"/>
            </a:endParaRPr>
          </a:p>
          <a:p>
            <a:r>
              <a:rPr lang="en" altLang="zh-CN" dirty="0">
                <a:latin typeface="Times New Roman" panose="02020603050405020304" pitchFamily="18" charset="0"/>
                <a:cs typeface="Times New Roman" panose="02020603050405020304" pitchFamily="18" charset="0"/>
              </a:rPr>
              <a:t>Neighborhood-invariance </a:t>
            </a:r>
          </a:p>
          <a:p>
            <a:endParaRPr lang="en" altLang="zh-CN" dirty="0"/>
          </a:p>
          <a:p>
            <a:endParaRPr lang="en" altLang="zh-CN" dirty="0"/>
          </a:p>
        </p:txBody>
      </p:sp>
    </p:spTree>
    <p:extLst>
      <p:ext uri="{BB962C8B-B14F-4D97-AF65-F5344CB8AC3E}">
        <p14:creationId xmlns:p14="http://schemas.microsoft.com/office/powerpoint/2010/main" val="284470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BE279-8AE1-CA48-A597-385C95A3DB48}"/>
              </a:ext>
            </a:extLst>
          </p:cNvPr>
          <p:cNvSpPr>
            <a:spLocks noGrp="1"/>
          </p:cNvSpPr>
          <p:nvPr>
            <p:ph type="title"/>
          </p:nvPr>
        </p:nvSpPr>
        <p:spPr/>
        <p:txBody>
          <a:bodyPr/>
          <a:lstStyle/>
          <a:p>
            <a:r>
              <a:rPr lang="en" altLang="zh-CN" dirty="0">
                <a:latin typeface="Times New Roman" panose="02020603050405020304" pitchFamily="18" charset="0"/>
                <a:cs typeface="Times New Roman" panose="02020603050405020304" pitchFamily="18" charset="0"/>
              </a:rPr>
              <a:t>Exemplar-invariance </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BA0DD3B-FC1D-0A4E-882C-D41AB0790C5E}"/>
              </a:ext>
            </a:extLst>
          </p:cNvPr>
          <p:cNvSpPr>
            <a:spLocks noGrp="1"/>
          </p:cNvSpPr>
          <p:nvPr>
            <p:ph idx="1"/>
          </p:nvPr>
        </p:nvSpPr>
        <p:spPr/>
        <p:txBody>
          <a:bodyPr/>
          <a:lstStyle/>
          <a:p>
            <a:r>
              <a:rPr lang="en" altLang="zh-CN" dirty="0">
                <a:latin typeface="Times New Roman" panose="02020603050405020304" pitchFamily="18" charset="0"/>
                <a:cs typeface="Times New Roman" panose="02020603050405020304" pitchFamily="18" charset="0"/>
              </a:rPr>
              <a:t>regard the </a:t>
            </a:r>
            <a:r>
              <a:rPr lang="en" altLang="zh-CN" dirty="0" err="1">
                <a:latin typeface="Times New Roman" panose="02020603050405020304" pitchFamily="18" charset="0"/>
                <a:cs typeface="Times New Roman" panose="02020603050405020304" pitchFamily="18" charset="0"/>
              </a:rPr>
              <a:t>Nt</a:t>
            </a:r>
            <a:r>
              <a:rPr lang="en" altLang="zh-CN" dirty="0">
                <a:latin typeface="Times New Roman" panose="02020603050405020304" pitchFamily="18" charset="0"/>
                <a:cs typeface="Times New Roman" panose="02020603050405020304" pitchFamily="18" charset="0"/>
              </a:rPr>
              <a:t> target images as </a:t>
            </a:r>
            <a:r>
              <a:rPr lang="en" altLang="zh-CN" dirty="0" err="1">
                <a:latin typeface="Times New Roman" panose="02020603050405020304" pitchFamily="18" charset="0"/>
                <a:cs typeface="Times New Roman" panose="02020603050405020304" pitchFamily="18" charset="0"/>
              </a:rPr>
              <a:t>Nt</a:t>
            </a:r>
            <a:r>
              <a:rPr lang="en" altLang="zh-CN" dirty="0">
                <a:latin typeface="Times New Roman" panose="02020603050405020304" pitchFamily="18" charset="0"/>
                <a:cs typeface="Times New Roman" panose="02020603050405020304" pitchFamily="18" charset="0"/>
              </a:rPr>
              <a:t> different classes </a:t>
            </a:r>
          </a:p>
          <a:p>
            <a:r>
              <a:rPr lang="en" altLang="zh-CN" dirty="0">
                <a:latin typeface="Times New Roman" panose="02020603050405020304" pitchFamily="18" charset="0"/>
                <a:cs typeface="Times New Roman" panose="02020603050405020304" pitchFamily="18" charset="0"/>
              </a:rPr>
              <a:t>first compute the cosine similarities </a:t>
            </a:r>
          </a:p>
          <a:p>
            <a:r>
              <a:rPr kumimoji="1" lang="en-US" altLang="zh-CN" dirty="0">
                <a:latin typeface="Times New Roman" panose="02020603050405020304" pitchFamily="18" charset="0"/>
                <a:cs typeface="Times New Roman" panose="02020603050405020304" pitchFamily="18" charset="0"/>
              </a:rPr>
              <a:t>use</a:t>
            </a:r>
            <a:r>
              <a:rPr kumimoji="1" lang="zh-CN" altLang="en-US" dirty="0">
                <a:latin typeface="Times New Roman" panose="02020603050405020304" pitchFamily="18" charset="0"/>
                <a:cs typeface="Times New Roman" panose="02020603050405020304" pitchFamily="18" charset="0"/>
              </a:rPr>
              <a:t> </a:t>
            </a:r>
            <a:r>
              <a:rPr kumimoji="1" lang="en-US" altLang="zh-CN" dirty="0" err="1">
                <a:latin typeface="Times New Roman" panose="02020603050405020304" pitchFamily="18" charset="0"/>
                <a:cs typeface="Times New Roman" panose="02020603050405020304" pitchFamily="18" charset="0"/>
              </a:rPr>
              <a:t>softmax</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to</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predict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a:t>
            </a: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Loss:</a:t>
            </a:r>
          </a:p>
          <a:p>
            <a:endParaRPr kumimoji="1" lang="en-US" altLang="zh-CN" dirty="0"/>
          </a:p>
          <a:p>
            <a:endParaRPr kumimoji="1" lang="zh-CN" altLang="en-US" dirty="0"/>
          </a:p>
        </p:txBody>
      </p:sp>
      <p:pic>
        <p:nvPicPr>
          <p:cNvPr id="4" name="图片 3">
            <a:extLst>
              <a:ext uri="{FF2B5EF4-FFF2-40B4-BE49-F238E27FC236}">
                <a16:creationId xmlns:a16="http://schemas.microsoft.com/office/drawing/2014/main" id="{244A64C1-3D94-0447-A2F0-5D4991480C67}"/>
              </a:ext>
            </a:extLst>
          </p:cNvPr>
          <p:cNvPicPr>
            <a:picLocks noChangeAspect="1"/>
          </p:cNvPicPr>
          <p:nvPr/>
        </p:nvPicPr>
        <p:blipFill>
          <a:blip r:embed="rId3"/>
          <a:stretch>
            <a:fillRect/>
          </a:stretch>
        </p:blipFill>
        <p:spPr>
          <a:xfrm>
            <a:off x="2838450" y="3429006"/>
            <a:ext cx="6515100" cy="1143000"/>
          </a:xfrm>
          <a:prstGeom prst="rect">
            <a:avLst/>
          </a:prstGeom>
        </p:spPr>
      </p:pic>
      <p:pic>
        <p:nvPicPr>
          <p:cNvPr id="6" name="图片 5">
            <a:extLst>
              <a:ext uri="{FF2B5EF4-FFF2-40B4-BE49-F238E27FC236}">
                <a16:creationId xmlns:a16="http://schemas.microsoft.com/office/drawing/2014/main" id="{4D640CE5-6AA9-814E-8903-B650111B755B}"/>
              </a:ext>
            </a:extLst>
          </p:cNvPr>
          <p:cNvPicPr>
            <a:picLocks noChangeAspect="1"/>
          </p:cNvPicPr>
          <p:nvPr/>
        </p:nvPicPr>
        <p:blipFill>
          <a:blip r:embed="rId4"/>
          <a:stretch>
            <a:fillRect/>
          </a:stretch>
        </p:blipFill>
        <p:spPr>
          <a:xfrm>
            <a:off x="4102100" y="4968886"/>
            <a:ext cx="3987800" cy="749300"/>
          </a:xfrm>
          <a:prstGeom prst="rect">
            <a:avLst/>
          </a:prstGeom>
        </p:spPr>
      </p:pic>
    </p:spTree>
    <p:extLst>
      <p:ext uri="{BB962C8B-B14F-4D97-AF65-F5344CB8AC3E}">
        <p14:creationId xmlns:p14="http://schemas.microsoft.com/office/powerpoint/2010/main" val="292326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BE279-8AE1-CA48-A597-385C95A3DB48}"/>
              </a:ext>
            </a:extLst>
          </p:cNvPr>
          <p:cNvSpPr>
            <a:spLocks noGrp="1"/>
          </p:cNvSpPr>
          <p:nvPr>
            <p:ph type="title"/>
          </p:nvPr>
        </p:nvSpPr>
        <p:spPr/>
        <p:txBody>
          <a:bodyPr/>
          <a:lstStyle/>
          <a:p>
            <a:r>
              <a:rPr lang="en" altLang="zh-CN" dirty="0">
                <a:latin typeface="Times New Roman" panose="02020603050405020304" pitchFamily="18" charset="0"/>
                <a:cs typeface="Times New Roman" panose="02020603050405020304" pitchFamily="18" charset="0"/>
              </a:rPr>
              <a:t>Camera-invariance </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BA0DD3B-FC1D-0A4E-882C-D41AB0790C5E}"/>
              </a:ext>
            </a:extLst>
          </p:cNvPr>
          <p:cNvSpPr>
            <a:spLocks noGrp="1"/>
          </p:cNvSpPr>
          <p:nvPr>
            <p:ph idx="1"/>
          </p:nvPr>
        </p:nvSpPr>
        <p:spPr/>
        <p:txBody>
          <a:bodyPr/>
          <a:lstStyle/>
          <a:p>
            <a:r>
              <a:rPr lang="en" altLang="zh-CN" dirty="0">
                <a:latin typeface="Times New Roman" panose="02020603050405020304" pitchFamily="18" charset="0"/>
                <a:cs typeface="Times New Roman" panose="02020603050405020304" pitchFamily="18" charset="0"/>
              </a:rPr>
              <a:t>consider each camera as a style domain </a:t>
            </a:r>
          </a:p>
          <a:p>
            <a:r>
              <a:rPr lang="en" altLang="zh-CN" dirty="0">
                <a:latin typeface="Times New Roman" panose="02020603050405020304" pitchFamily="18" charset="0"/>
                <a:cs typeface="Times New Roman" panose="02020603050405020304" pitchFamily="18" charset="0"/>
              </a:rPr>
              <a:t>adopt </a:t>
            </a:r>
            <a:r>
              <a:rPr lang="en" altLang="zh-CN" dirty="0" err="1">
                <a:latin typeface="Times New Roman" panose="02020603050405020304" pitchFamily="18" charset="0"/>
                <a:cs typeface="Times New Roman" panose="02020603050405020304" pitchFamily="18" charset="0"/>
              </a:rPr>
              <a:t>StarGAN</a:t>
            </a:r>
            <a:r>
              <a:rPr lang="en" altLang="zh-CN" dirty="0">
                <a:latin typeface="Times New Roman" panose="02020603050405020304" pitchFamily="18" charset="0"/>
                <a:cs typeface="Times New Roman" panose="02020603050405020304" pitchFamily="18" charset="0"/>
              </a:rPr>
              <a:t> to train a camera style (</a:t>
            </a:r>
            <a:r>
              <a:rPr lang="en" altLang="zh-CN" dirty="0" err="1">
                <a:latin typeface="Times New Roman" panose="02020603050405020304" pitchFamily="18" charset="0"/>
                <a:cs typeface="Times New Roman" panose="02020603050405020304" pitchFamily="18" charset="0"/>
              </a:rPr>
              <a:t>CamStyle</a:t>
            </a:r>
            <a:r>
              <a:rPr lang="en" altLang="zh-CN" dirty="0">
                <a:latin typeface="Times New Roman" panose="02020603050405020304" pitchFamily="18" charset="0"/>
                <a:cs typeface="Times New Roman" panose="02020603050405020304" pitchFamily="18" charset="0"/>
              </a:rPr>
              <a:t>) transfer model </a:t>
            </a:r>
          </a:p>
          <a:p>
            <a:r>
              <a:rPr lang="en" altLang="zh-CN" dirty="0">
                <a:latin typeface="Times New Roman" panose="02020603050405020304" pitchFamily="18" charset="0"/>
                <a:cs typeface="Times New Roman" panose="02020603050405020304" pitchFamily="18" charset="0"/>
              </a:rPr>
              <a:t>each real target image collected from camera c is augmented with C − 1 images in the styles of other cameras</a:t>
            </a:r>
          </a:p>
          <a:p>
            <a:r>
              <a:rPr lang="en" altLang="zh-CN" dirty="0">
                <a:latin typeface="Times New Roman" panose="02020603050405020304" pitchFamily="18" charset="0"/>
                <a:cs typeface="Times New Roman" panose="02020603050405020304" pitchFamily="18" charset="0"/>
              </a:rPr>
              <a:t>Loss</a:t>
            </a:r>
            <a:r>
              <a:rPr lang="en-US" altLang="zh-CN" dirty="0">
                <a:latin typeface="Times New Roman" panose="02020603050405020304" pitchFamily="18" charset="0"/>
                <a:cs typeface="Times New Roman" panose="02020603050405020304" pitchFamily="18" charset="0"/>
              </a:rPr>
              <a:t>:</a:t>
            </a:r>
          </a:p>
          <a:p>
            <a:endParaRPr lang="en" altLang="zh-CN" dirty="0">
              <a:latin typeface="Times New Roman" panose="02020603050405020304" pitchFamily="18" charset="0"/>
              <a:cs typeface="Times New Roman" panose="02020603050405020304" pitchFamily="18" charset="0"/>
            </a:endParaRPr>
          </a:p>
          <a:p>
            <a:pPr marL="0" indent="0">
              <a:buNone/>
            </a:pPr>
            <a:endParaRPr lang="en" altLang="zh-CN" dirty="0"/>
          </a:p>
          <a:p>
            <a:endParaRPr kumimoji="1" lang="zh-CN" altLang="en-US" dirty="0"/>
          </a:p>
        </p:txBody>
      </p:sp>
      <p:pic>
        <p:nvPicPr>
          <p:cNvPr id="4" name="图片 3">
            <a:extLst>
              <a:ext uri="{FF2B5EF4-FFF2-40B4-BE49-F238E27FC236}">
                <a16:creationId xmlns:a16="http://schemas.microsoft.com/office/drawing/2014/main" id="{4718813D-5072-444F-A550-9503F7010F4A}"/>
              </a:ext>
            </a:extLst>
          </p:cNvPr>
          <p:cNvPicPr>
            <a:picLocks noChangeAspect="1"/>
          </p:cNvPicPr>
          <p:nvPr/>
        </p:nvPicPr>
        <p:blipFill>
          <a:blip r:embed="rId3"/>
          <a:stretch>
            <a:fillRect/>
          </a:stretch>
        </p:blipFill>
        <p:spPr>
          <a:xfrm>
            <a:off x="4171950" y="4429132"/>
            <a:ext cx="3848100" cy="685800"/>
          </a:xfrm>
          <a:prstGeom prst="rect">
            <a:avLst/>
          </a:prstGeom>
        </p:spPr>
      </p:pic>
    </p:spTree>
    <p:extLst>
      <p:ext uri="{BB962C8B-B14F-4D97-AF65-F5344CB8AC3E}">
        <p14:creationId xmlns:p14="http://schemas.microsoft.com/office/powerpoint/2010/main" val="97723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BE279-8AE1-CA48-A597-385C95A3DB48}"/>
              </a:ext>
            </a:extLst>
          </p:cNvPr>
          <p:cNvSpPr>
            <a:spLocks noGrp="1"/>
          </p:cNvSpPr>
          <p:nvPr>
            <p:ph type="title"/>
          </p:nvPr>
        </p:nvSpPr>
        <p:spPr/>
        <p:txBody>
          <a:bodyPr/>
          <a:lstStyle/>
          <a:p>
            <a:r>
              <a:rPr lang="en" altLang="zh-CN" dirty="0">
                <a:latin typeface="Times New Roman" panose="02020603050405020304" pitchFamily="18" charset="0"/>
                <a:cs typeface="Times New Roman" panose="02020603050405020304" pitchFamily="18" charset="0"/>
              </a:rPr>
              <a:t>Neighborhood-invariance </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BA0DD3B-FC1D-0A4E-882C-D41AB0790C5E}"/>
              </a:ext>
            </a:extLst>
          </p:cNvPr>
          <p:cNvSpPr>
            <a:spLocks noGrp="1"/>
          </p:cNvSpPr>
          <p:nvPr>
            <p:ph idx="1"/>
          </p:nvPr>
        </p:nvSpPr>
        <p:spPr/>
        <p:txBody>
          <a:bodyPr/>
          <a:lstStyle/>
          <a:p>
            <a:r>
              <a:rPr lang="en" altLang="zh-CN" dirty="0">
                <a:latin typeface="Times New Roman" panose="02020603050405020304" pitchFamily="18" charset="0"/>
                <a:cs typeface="Times New Roman" panose="02020603050405020304" pitchFamily="18" charset="0"/>
              </a:rPr>
              <a:t>find the k-nearest neighbors of</a:t>
            </a:r>
            <a:r>
              <a:rPr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 and define the indexes of them as </a:t>
            </a:r>
          </a:p>
          <a:p>
            <a:r>
              <a:rPr kumimoji="1" lang="en-US" altLang="zh-CN" dirty="0">
                <a:latin typeface="Times New Roman" panose="02020603050405020304" pitchFamily="18" charset="0"/>
                <a:cs typeface="Times New Roman" panose="02020603050405020304" pitchFamily="18" charset="0"/>
              </a:rPr>
              <a:t>Loss:</a:t>
            </a:r>
          </a:p>
          <a:p>
            <a:endParaRPr kumimoji="1" lang="en-US" altLang="zh-CN" dirty="0">
              <a:latin typeface="Times New Roman" panose="02020603050405020304" pitchFamily="18" charset="0"/>
              <a:cs typeface="Times New Roman" panose="02020603050405020304" pitchFamily="18" charset="0"/>
            </a:endParaRPr>
          </a:p>
          <a:p>
            <a:pPr marL="0" indent="0">
              <a:buNone/>
            </a:pPr>
            <a:endParaRPr kumimoji="1" lang="en-US" altLang="zh-CN" dirty="0">
              <a:latin typeface="Times New Roman" panose="02020603050405020304" pitchFamily="18" charset="0"/>
              <a:cs typeface="Times New Roman" panose="02020603050405020304" pitchFamily="18" charset="0"/>
            </a:endParaRPr>
          </a:p>
          <a:p>
            <a:pPr marL="0" indent="0">
              <a:buNone/>
            </a:pPr>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Weight:</a:t>
            </a:r>
          </a:p>
          <a:p>
            <a:endParaRPr kumimoji="1" lang="en-US" altLang="zh-CN"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54F222C0-F01F-E640-9BEF-10AC7840A87C}"/>
              </a:ext>
            </a:extLst>
          </p:cNvPr>
          <p:cNvPicPr>
            <a:picLocks noChangeAspect="1"/>
          </p:cNvPicPr>
          <p:nvPr/>
        </p:nvPicPr>
        <p:blipFill>
          <a:blip r:embed="rId2"/>
          <a:stretch>
            <a:fillRect/>
          </a:stretch>
        </p:blipFill>
        <p:spPr>
          <a:xfrm>
            <a:off x="5740400" y="1871652"/>
            <a:ext cx="711200" cy="457200"/>
          </a:xfrm>
          <a:prstGeom prst="rect">
            <a:avLst/>
          </a:prstGeom>
        </p:spPr>
      </p:pic>
      <p:pic>
        <p:nvPicPr>
          <p:cNvPr id="5" name="图片 4">
            <a:extLst>
              <a:ext uri="{FF2B5EF4-FFF2-40B4-BE49-F238E27FC236}">
                <a16:creationId xmlns:a16="http://schemas.microsoft.com/office/drawing/2014/main" id="{C7C1DB70-3D00-A747-880D-5EC1B78F817E}"/>
              </a:ext>
            </a:extLst>
          </p:cNvPr>
          <p:cNvPicPr>
            <a:picLocks noChangeAspect="1"/>
          </p:cNvPicPr>
          <p:nvPr/>
        </p:nvPicPr>
        <p:blipFill>
          <a:blip r:embed="rId3"/>
          <a:stretch>
            <a:fillRect/>
          </a:stretch>
        </p:blipFill>
        <p:spPr>
          <a:xfrm>
            <a:off x="6969135" y="1822438"/>
            <a:ext cx="368300" cy="469900"/>
          </a:xfrm>
          <a:prstGeom prst="rect">
            <a:avLst/>
          </a:prstGeom>
        </p:spPr>
      </p:pic>
      <p:pic>
        <p:nvPicPr>
          <p:cNvPr id="6" name="图片 5">
            <a:extLst>
              <a:ext uri="{FF2B5EF4-FFF2-40B4-BE49-F238E27FC236}">
                <a16:creationId xmlns:a16="http://schemas.microsoft.com/office/drawing/2014/main" id="{983D8227-4D08-A940-9274-D5F0B8CC0766}"/>
              </a:ext>
            </a:extLst>
          </p:cNvPr>
          <p:cNvPicPr>
            <a:picLocks noChangeAspect="1"/>
          </p:cNvPicPr>
          <p:nvPr/>
        </p:nvPicPr>
        <p:blipFill>
          <a:blip r:embed="rId4"/>
          <a:stretch>
            <a:fillRect/>
          </a:stretch>
        </p:blipFill>
        <p:spPr>
          <a:xfrm>
            <a:off x="2352668" y="2208203"/>
            <a:ext cx="1790708" cy="643719"/>
          </a:xfrm>
          <a:prstGeom prst="rect">
            <a:avLst/>
          </a:prstGeom>
        </p:spPr>
      </p:pic>
      <p:pic>
        <p:nvPicPr>
          <p:cNvPr id="7" name="图片 6">
            <a:extLst>
              <a:ext uri="{FF2B5EF4-FFF2-40B4-BE49-F238E27FC236}">
                <a16:creationId xmlns:a16="http://schemas.microsoft.com/office/drawing/2014/main" id="{B682D090-E26E-8448-A645-5ED3DCEBE90B}"/>
              </a:ext>
            </a:extLst>
          </p:cNvPr>
          <p:cNvPicPr>
            <a:picLocks noChangeAspect="1"/>
          </p:cNvPicPr>
          <p:nvPr/>
        </p:nvPicPr>
        <p:blipFill>
          <a:blip r:embed="rId5"/>
          <a:stretch>
            <a:fillRect/>
          </a:stretch>
        </p:blipFill>
        <p:spPr>
          <a:xfrm>
            <a:off x="1670050" y="3421068"/>
            <a:ext cx="8851900" cy="1130300"/>
          </a:xfrm>
          <a:prstGeom prst="rect">
            <a:avLst/>
          </a:prstGeom>
        </p:spPr>
      </p:pic>
      <p:pic>
        <p:nvPicPr>
          <p:cNvPr id="8" name="图片 7">
            <a:extLst>
              <a:ext uri="{FF2B5EF4-FFF2-40B4-BE49-F238E27FC236}">
                <a16:creationId xmlns:a16="http://schemas.microsoft.com/office/drawing/2014/main" id="{9C5A6A21-A978-D44E-B03B-8A8A26ED7AA6}"/>
              </a:ext>
            </a:extLst>
          </p:cNvPr>
          <p:cNvPicPr>
            <a:picLocks noChangeAspect="1"/>
          </p:cNvPicPr>
          <p:nvPr/>
        </p:nvPicPr>
        <p:blipFill>
          <a:blip r:embed="rId6"/>
          <a:stretch>
            <a:fillRect/>
          </a:stretch>
        </p:blipFill>
        <p:spPr>
          <a:xfrm>
            <a:off x="2533650" y="4953010"/>
            <a:ext cx="7124700" cy="1524000"/>
          </a:xfrm>
          <a:prstGeom prst="rect">
            <a:avLst/>
          </a:prstGeom>
        </p:spPr>
      </p:pic>
    </p:spTree>
    <p:extLst>
      <p:ext uri="{BB962C8B-B14F-4D97-AF65-F5344CB8AC3E}">
        <p14:creationId xmlns:p14="http://schemas.microsoft.com/office/powerpoint/2010/main" val="1598456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4C43-6CB1-554E-A647-FAB0FEDB9331}"/>
              </a:ext>
            </a:extLst>
          </p:cNvPr>
          <p:cNvSpPr>
            <a:spLocks noGrp="1"/>
          </p:cNvSpPr>
          <p:nvPr>
            <p:ph type="title"/>
          </p:nvPr>
        </p:nvSpPr>
        <p:spPr/>
        <p:txBody>
          <a:bodyPr/>
          <a:lstStyle/>
          <a:p>
            <a:r>
              <a:rPr lang="en" altLang="zh-CN" dirty="0">
                <a:latin typeface="Times New Roman" panose="02020603050405020304" pitchFamily="18" charset="0"/>
                <a:cs typeface="Times New Roman" panose="02020603050405020304" pitchFamily="18" charset="0"/>
              </a:rPr>
              <a:t>Overall loss of invariance learning </a:t>
            </a:r>
            <a:endParaRPr kumimoji="1"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12DE4B48-00D6-7A4C-8EA6-237DF85B488E}"/>
              </a:ext>
            </a:extLst>
          </p:cNvPr>
          <p:cNvPicPr>
            <a:picLocks noGrp="1" noChangeAspect="1"/>
          </p:cNvPicPr>
          <p:nvPr>
            <p:ph idx="1"/>
          </p:nvPr>
        </p:nvPicPr>
        <p:blipFill>
          <a:blip r:embed="rId3"/>
          <a:stretch>
            <a:fillRect/>
          </a:stretch>
        </p:blipFill>
        <p:spPr>
          <a:xfrm>
            <a:off x="2298700" y="2040717"/>
            <a:ext cx="7594600" cy="1206500"/>
          </a:xfrm>
          <a:prstGeom prst="rect">
            <a:avLst/>
          </a:prstGeom>
        </p:spPr>
      </p:pic>
      <p:sp>
        <p:nvSpPr>
          <p:cNvPr id="5" name="标题 1">
            <a:extLst>
              <a:ext uri="{FF2B5EF4-FFF2-40B4-BE49-F238E27FC236}">
                <a16:creationId xmlns:a16="http://schemas.microsoft.com/office/drawing/2014/main" id="{2F5304D5-D956-D84A-B7E7-B4ED38BA21C2}"/>
              </a:ext>
            </a:extLst>
          </p:cNvPr>
          <p:cNvSpPr txBox="1">
            <a:spLocks/>
          </p:cNvSpPr>
          <p:nvPr/>
        </p:nvSpPr>
        <p:spPr>
          <a:xfrm>
            <a:off x="876296" y="30464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altLang="zh-CN">
                <a:latin typeface="Times New Roman" panose="02020603050405020304" pitchFamily="18" charset="0"/>
                <a:cs typeface="Times New Roman" panose="02020603050405020304" pitchFamily="18" charset="0"/>
              </a:rPr>
              <a:t>Final Loss for Network </a:t>
            </a:r>
            <a:endParaRPr kumimoji="1"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BC0EBCE9-B918-1A41-AC98-5DA228A634D6}"/>
              </a:ext>
            </a:extLst>
          </p:cNvPr>
          <p:cNvPicPr>
            <a:picLocks noChangeAspect="1"/>
          </p:cNvPicPr>
          <p:nvPr/>
        </p:nvPicPr>
        <p:blipFill>
          <a:blip r:embed="rId4"/>
          <a:stretch>
            <a:fillRect/>
          </a:stretch>
        </p:blipFill>
        <p:spPr>
          <a:xfrm>
            <a:off x="2901950" y="4435482"/>
            <a:ext cx="6388100" cy="1130300"/>
          </a:xfrm>
          <a:prstGeom prst="rect">
            <a:avLst/>
          </a:prstGeom>
        </p:spPr>
      </p:pic>
    </p:spTree>
    <p:extLst>
      <p:ext uri="{BB962C8B-B14F-4D97-AF65-F5344CB8AC3E}">
        <p14:creationId xmlns:p14="http://schemas.microsoft.com/office/powerpoint/2010/main" val="683003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4C43-6CB1-554E-A647-FAB0FEDB9331}"/>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Discussion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274C462-2886-054B-B361-901080B6568E}"/>
              </a:ext>
            </a:extLst>
          </p:cNvPr>
          <p:cNvSpPr>
            <a:spLocks noGrp="1"/>
          </p:cNvSpPr>
          <p:nvPr>
            <p:ph idx="1"/>
          </p:nvPr>
        </p:nvSpPr>
        <p:spPr/>
        <p:txBody>
          <a:bodyPr/>
          <a:lstStyle/>
          <a:p>
            <a:r>
              <a:rPr lang="en" altLang="zh-CN" dirty="0">
                <a:latin typeface="Times New Roman" panose="02020603050405020304" pitchFamily="18" charset="0"/>
                <a:cs typeface="Times New Roman" panose="02020603050405020304" pitchFamily="18" charset="0"/>
              </a:rPr>
              <a:t>Exemplar-invariance</a:t>
            </a:r>
          </a:p>
          <a:p>
            <a:pPr lvl="1"/>
            <a:r>
              <a:rPr lang="en" altLang="zh-CN"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same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identity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not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unique?</a:t>
            </a:r>
            <a:endParaRPr lang="en" altLang="zh-CN" dirty="0">
              <a:latin typeface="Times New Roman" panose="02020603050405020304" pitchFamily="18" charset="0"/>
              <a:cs typeface="Times New Roman" panose="02020603050405020304" pitchFamily="18" charset="0"/>
            </a:endParaRPr>
          </a:p>
          <a:p>
            <a:pPr lvl="1"/>
            <a:endParaRPr lang="en" altLang="zh-CN" dirty="0">
              <a:latin typeface="Times New Roman" panose="02020603050405020304" pitchFamily="18" charset="0"/>
              <a:cs typeface="Times New Roman" panose="02020603050405020304" pitchFamily="18" charset="0"/>
            </a:endParaRPr>
          </a:p>
          <a:p>
            <a:pPr marL="0" indent="0">
              <a:buNone/>
            </a:pPr>
            <a:endParaRPr lang="en" altLang="zh-CN" dirty="0">
              <a:latin typeface="Times New Roman" panose="02020603050405020304" pitchFamily="18" charset="0"/>
              <a:cs typeface="Times New Roman" panose="02020603050405020304" pitchFamily="18" charset="0"/>
            </a:endParaRPr>
          </a:p>
          <a:p>
            <a:r>
              <a:rPr lang="en" altLang="zh-CN" dirty="0">
                <a:latin typeface="Times New Roman" panose="02020603050405020304" pitchFamily="18" charset="0"/>
                <a:cs typeface="Times New Roman" panose="02020603050405020304" pitchFamily="18" charset="0"/>
              </a:rPr>
              <a:t>Neighborhood-invariance </a:t>
            </a:r>
          </a:p>
          <a:p>
            <a:pPr lvl="1"/>
            <a:r>
              <a:rPr kumimoji="1" lang="en-US" altLang="zh-CN" dirty="0">
                <a:latin typeface="Times New Roman" panose="02020603050405020304" pitchFamily="18" charset="0"/>
                <a:cs typeface="Times New Roman" panose="02020603050405020304" pitchFamily="18" charset="0"/>
              </a:rPr>
              <a:t>If</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the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neighbors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are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not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the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same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identity?</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8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69337-8F1F-AA4D-8C06-4339E7EC4D60}"/>
              </a:ext>
            </a:extLst>
          </p:cNvPr>
          <p:cNvSpPr>
            <a:spLocks noGrp="1"/>
          </p:cNvSpPr>
          <p:nvPr>
            <p:ph type="title"/>
          </p:nvPr>
        </p:nvSpPr>
        <p:spPr>
          <a:xfrm>
            <a:off x="838200" y="2455182"/>
            <a:ext cx="10515600" cy="1325563"/>
          </a:xfrm>
        </p:spPr>
        <p:txBody>
          <a:bodyPr/>
          <a:lstStyle/>
          <a:p>
            <a:pPr algn="ctr"/>
            <a:r>
              <a:rPr kumimoji="1" lang="en-US" altLang="zh-CN" dirty="0">
                <a:latin typeface="Times New Roman" panose="02020603050405020304" pitchFamily="18" charset="0"/>
                <a:cs typeface="Times New Roman" panose="02020603050405020304" pitchFamily="18" charset="0"/>
              </a:rPr>
              <a:t>Experiment</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444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4C43-6CB1-554E-A647-FAB0FEDB9331}"/>
              </a:ext>
            </a:extLst>
          </p:cNvPr>
          <p:cNvSpPr>
            <a:spLocks noGrp="1"/>
          </p:cNvSpPr>
          <p:nvPr>
            <p:ph type="title"/>
          </p:nvPr>
        </p:nvSpPr>
        <p:spPr/>
        <p:txBody>
          <a:bodyPr/>
          <a:lstStyle/>
          <a:p>
            <a:r>
              <a:rPr lang="en" altLang="zh-CN" dirty="0">
                <a:latin typeface="Times New Roman" panose="02020603050405020304" pitchFamily="18" charset="0"/>
                <a:cs typeface="Times New Roman" panose="02020603050405020304" pitchFamily="18" charset="0"/>
              </a:rPr>
              <a:t>Experiment </a:t>
            </a:r>
            <a:endParaRPr kumimoji="1"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40A88195-DF3F-7F4E-8933-314B5B6ED2B8}"/>
              </a:ext>
            </a:extLst>
          </p:cNvPr>
          <p:cNvPicPr>
            <a:picLocks noGrp="1" noChangeAspect="1"/>
          </p:cNvPicPr>
          <p:nvPr>
            <p:ph idx="1"/>
          </p:nvPr>
        </p:nvPicPr>
        <p:blipFill>
          <a:blip r:embed="rId2"/>
          <a:stretch>
            <a:fillRect/>
          </a:stretch>
        </p:blipFill>
        <p:spPr>
          <a:xfrm>
            <a:off x="1573104" y="1797049"/>
            <a:ext cx="9045792" cy="4351338"/>
          </a:xfrm>
          <a:prstGeom prst="rect">
            <a:avLst/>
          </a:prstGeom>
        </p:spPr>
      </p:pic>
    </p:spTree>
    <p:extLst>
      <p:ext uri="{BB962C8B-B14F-4D97-AF65-F5344CB8AC3E}">
        <p14:creationId xmlns:p14="http://schemas.microsoft.com/office/powerpoint/2010/main" val="3738486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4C43-6CB1-554E-A647-FAB0FEDB9331}"/>
              </a:ext>
            </a:extLst>
          </p:cNvPr>
          <p:cNvSpPr>
            <a:spLocks noGrp="1"/>
          </p:cNvSpPr>
          <p:nvPr>
            <p:ph type="title"/>
          </p:nvPr>
        </p:nvSpPr>
        <p:spPr/>
        <p:txBody>
          <a:bodyPr/>
          <a:lstStyle/>
          <a:p>
            <a:r>
              <a:rPr lang="en" altLang="zh-CN" dirty="0">
                <a:latin typeface="Times New Roman" panose="02020603050405020304" pitchFamily="18" charset="0"/>
                <a:cs typeface="Times New Roman" panose="02020603050405020304" pitchFamily="18" charset="0"/>
              </a:rPr>
              <a:t>Experiment </a:t>
            </a:r>
            <a:endParaRPr kumimoji="1" lang="zh-CN" altLang="en-US" dirty="0"/>
          </a:p>
        </p:txBody>
      </p:sp>
      <p:pic>
        <p:nvPicPr>
          <p:cNvPr id="4" name="内容占位符 3">
            <a:extLst>
              <a:ext uri="{FF2B5EF4-FFF2-40B4-BE49-F238E27FC236}">
                <a16:creationId xmlns:a16="http://schemas.microsoft.com/office/drawing/2014/main" id="{C9740242-DF3C-364B-A5B6-072E8B8DD901}"/>
              </a:ext>
            </a:extLst>
          </p:cNvPr>
          <p:cNvPicPr>
            <a:picLocks noGrp="1" noChangeAspect="1"/>
          </p:cNvPicPr>
          <p:nvPr>
            <p:ph idx="1"/>
          </p:nvPr>
        </p:nvPicPr>
        <p:blipFill>
          <a:blip r:embed="rId2"/>
          <a:stretch>
            <a:fillRect/>
          </a:stretch>
        </p:blipFill>
        <p:spPr>
          <a:xfrm>
            <a:off x="1259131" y="1825625"/>
            <a:ext cx="9673737" cy="4351338"/>
          </a:xfrm>
          <a:prstGeom prst="rect">
            <a:avLst/>
          </a:prstGeom>
        </p:spPr>
      </p:pic>
    </p:spTree>
    <p:extLst>
      <p:ext uri="{BB962C8B-B14F-4D97-AF65-F5344CB8AC3E}">
        <p14:creationId xmlns:p14="http://schemas.microsoft.com/office/powerpoint/2010/main" val="91059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69337-8F1F-AA4D-8C06-4339E7EC4D60}"/>
              </a:ext>
            </a:extLst>
          </p:cNvPr>
          <p:cNvSpPr>
            <a:spLocks noGrp="1"/>
          </p:cNvSpPr>
          <p:nvPr>
            <p:ph type="title"/>
          </p:nvPr>
        </p:nvSpPr>
        <p:spPr>
          <a:xfrm>
            <a:off x="838200" y="2455182"/>
            <a:ext cx="10515600" cy="1325563"/>
          </a:xfrm>
        </p:spPr>
        <p:txBody>
          <a:bodyPr/>
          <a:lstStyle/>
          <a:p>
            <a:pPr algn="ctr"/>
            <a:r>
              <a:rPr kumimoji="1" lang="en-US" altLang="zh-CN" dirty="0">
                <a:latin typeface="Times New Roman" panose="02020603050405020304" pitchFamily="18" charset="0"/>
                <a:cs typeface="Times New Roman" panose="02020603050405020304" pitchFamily="18" charset="0"/>
              </a:rPr>
              <a:t>Introduction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090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4C43-6CB1-554E-A647-FAB0FEDB9331}"/>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Experiment</a:t>
            </a:r>
            <a:endParaRPr kumimoji="1"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C2F983D1-2EDA-D94D-90D6-E7D7DCD6822F}"/>
              </a:ext>
            </a:extLst>
          </p:cNvPr>
          <p:cNvPicPr>
            <a:picLocks noGrp="1" noChangeAspect="1"/>
          </p:cNvPicPr>
          <p:nvPr>
            <p:ph idx="1"/>
          </p:nvPr>
        </p:nvPicPr>
        <p:blipFill>
          <a:blip r:embed="rId2"/>
          <a:stretch>
            <a:fillRect/>
          </a:stretch>
        </p:blipFill>
        <p:spPr>
          <a:xfrm>
            <a:off x="2704837" y="1314450"/>
            <a:ext cx="6996713" cy="5543550"/>
          </a:xfrm>
          <a:prstGeom prst="rect">
            <a:avLst/>
          </a:prstGeom>
        </p:spPr>
      </p:pic>
    </p:spTree>
    <p:extLst>
      <p:ext uri="{BB962C8B-B14F-4D97-AF65-F5344CB8AC3E}">
        <p14:creationId xmlns:p14="http://schemas.microsoft.com/office/powerpoint/2010/main" val="1717181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69337-8F1F-AA4D-8C06-4339E7EC4D60}"/>
              </a:ext>
            </a:extLst>
          </p:cNvPr>
          <p:cNvSpPr>
            <a:spLocks noGrp="1"/>
          </p:cNvSpPr>
          <p:nvPr>
            <p:ph type="title"/>
          </p:nvPr>
        </p:nvSpPr>
        <p:spPr>
          <a:xfrm>
            <a:off x="838200" y="2455182"/>
            <a:ext cx="10515600" cy="1325563"/>
          </a:xfrm>
        </p:spPr>
        <p:txBody>
          <a:bodyPr/>
          <a:lstStyle/>
          <a:p>
            <a:pPr algn="ctr"/>
            <a:r>
              <a:rPr kumimoji="1" lang="en-US" altLang="zh-CN" dirty="0">
                <a:latin typeface="Times New Roman" panose="02020603050405020304" pitchFamily="18" charset="0"/>
                <a:cs typeface="Times New Roman" panose="02020603050405020304" pitchFamily="18" charset="0"/>
              </a:rPr>
              <a:t>Evaluation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188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3C8591D-F3CC-AA4C-AB0C-8A52B79C639F}"/>
              </a:ext>
            </a:extLst>
          </p:cNvPr>
          <p:cNvPicPr>
            <a:picLocks noChangeAspect="1"/>
          </p:cNvPicPr>
          <p:nvPr/>
        </p:nvPicPr>
        <p:blipFill>
          <a:blip r:embed="rId2"/>
          <a:stretch>
            <a:fillRect/>
          </a:stretch>
        </p:blipFill>
        <p:spPr>
          <a:xfrm>
            <a:off x="0" y="1631243"/>
            <a:ext cx="12192000" cy="3595514"/>
          </a:xfrm>
          <a:prstGeom prst="rect">
            <a:avLst/>
          </a:prstGeom>
        </p:spPr>
      </p:pic>
      <p:sp>
        <p:nvSpPr>
          <p:cNvPr id="2" name="标题 1">
            <a:extLst>
              <a:ext uri="{FF2B5EF4-FFF2-40B4-BE49-F238E27FC236}">
                <a16:creationId xmlns:a16="http://schemas.microsoft.com/office/drawing/2014/main" id="{E6BB7227-86D7-274D-8BA2-B8B5222356F6}"/>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Evaluation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558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B7227-86D7-274D-8BA2-B8B5222356F6}"/>
              </a:ext>
            </a:extLst>
          </p:cNvPr>
          <p:cNvSpPr>
            <a:spLocks noGrp="1"/>
          </p:cNvSpPr>
          <p:nvPr>
            <p:ph type="title"/>
          </p:nvPr>
        </p:nvSpPr>
        <p:spPr/>
        <p:txBody>
          <a:bodyPr/>
          <a:lstStyle/>
          <a:p>
            <a:r>
              <a:rPr lang="en" altLang="zh-CN" dirty="0">
                <a:latin typeface="Times New Roman" panose="02020603050405020304" pitchFamily="18" charset="0"/>
                <a:cs typeface="Times New Roman" panose="02020603050405020304" pitchFamily="18" charset="0"/>
              </a:rPr>
              <a:t>Comparison with State-of-the-art Methods </a:t>
            </a:r>
            <a:endParaRPr kumimoji="1"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B865440D-8CDC-0940-B8C5-6AA40443C8DA}"/>
              </a:ext>
            </a:extLst>
          </p:cNvPr>
          <p:cNvPicPr>
            <a:picLocks noGrp="1" noChangeAspect="1"/>
          </p:cNvPicPr>
          <p:nvPr>
            <p:ph idx="1"/>
          </p:nvPr>
        </p:nvPicPr>
        <p:blipFill>
          <a:blip r:embed="rId2"/>
          <a:stretch>
            <a:fillRect/>
          </a:stretch>
        </p:blipFill>
        <p:spPr>
          <a:xfrm>
            <a:off x="243891" y="1543051"/>
            <a:ext cx="11109909" cy="4762500"/>
          </a:xfrm>
          <a:prstGeom prst="rect">
            <a:avLst/>
          </a:prstGeom>
        </p:spPr>
      </p:pic>
    </p:spTree>
    <p:extLst>
      <p:ext uri="{BB962C8B-B14F-4D97-AF65-F5344CB8AC3E}">
        <p14:creationId xmlns:p14="http://schemas.microsoft.com/office/powerpoint/2010/main" val="1909216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69337-8F1F-AA4D-8C06-4339E7EC4D60}"/>
              </a:ext>
            </a:extLst>
          </p:cNvPr>
          <p:cNvSpPr>
            <a:spLocks noGrp="1"/>
          </p:cNvSpPr>
          <p:nvPr>
            <p:ph type="title"/>
          </p:nvPr>
        </p:nvSpPr>
        <p:spPr>
          <a:xfrm>
            <a:off x="838200" y="2455182"/>
            <a:ext cx="10515600" cy="1325563"/>
          </a:xfrm>
        </p:spPr>
        <p:txBody>
          <a:bodyPr/>
          <a:lstStyle/>
          <a:p>
            <a:pPr algn="ctr"/>
            <a:r>
              <a:rPr kumimoji="1" lang="en-US" altLang="zh-CN" dirty="0">
                <a:latin typeface="Times New Roman" panose="02020603050405020304" pitchFamily="18" charset="0"/>
                <a:cs typeface="Times New Roman" panose="02020603050405020304" pitchFamily="18" charset="0"/>
              </a:rPr>
              <a:t>Conclusion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392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2E47A3-D586-9D44-B904-C370F5CE1425}"/>
              </a:ext>
            </a:extLst>
          </p:cNvPr>
          <p:cNvSpPr>
            <a:spLocks noGrp="1"/>
          </p:cNvSpPr>
          <p:nvPr>
            <p:ph idx="1"/>
          </p:nvPr>
        </p:nvSpPr>
        <p:spPr>
          <a:xfrm>
            <a:off x="838200" y="439838"/>
            <a:ext cx="10515600" cy="5737125"/>
          </a:xfrm>
        </p:spPr>
        <p:txBody>
          <a:bodyPr/>
          <a:lstStyle/>
          <a:p>
            <a:endParaRPr kumimoji="1" lang="en" altLang="zh-CN" dirty="0">
              <a:latin typeface="Times New Roman" panose="02020603050405020304" pitchFamily="18" charset="0"/>
              <a:cs typeface="Times New Roman" panose="02020603050405020304" pitchFamily="18" charset="0"/>
            </a:endParaRPr>
          </a:p>
          <a:p>
            <a:r>
              <a:rPr kumimoji="1" lang="en" altLang="zh-CN" dirty="0">
                <a:latin typeface="Times New Roman" panose="02020603050405020304" pitchFamily="18" charset="0"/>
                <a:cs typeface="Times New Roman" panose="02020603050405020304" pitchFamily="18" charset="0"/>
              </a:rPr>
              <a:t>Advantages</a:t>
            </a:r>
          </a:p>
          <a:p>
            <a:pPr lvl="1"/>
            <a:r>
              <a:rPr lang="en" altLang="zh-CN" dirty="0">
                <a:latin typeface="Times New Roman" panose="02020603050405020304" pitchFamily="18" charset="0"/>
                <a:cs typeface="Times New Roman" panose="02020603050405020304" pitchFamily="18" charset="0"/>
              </a:rPr>
              <a:t>comprehensively study three underlying invariances of the target domain </a:t>
            </a:r>
          </a:p>
          <a:p>
            <a:pPr lvl="1"/>
            <a:r>
              <a:rPr lang="en" altLang="zh-CN" dirty="0">
                <a:latin typeface="Times New Roman" panose="02020603050405020304" pitchFamily="18" charset="0"/>
                <a:cs typeface="Times New Roman" panose="02020603050405020304" pitchFamily="18" charset="0"/>
              </a:rPr>
              <a:t>propose a memory module to effectively enforce the three invariance properties into the system </a:t>
            </a:r>
          </a:p>
          <a:p>
            <a:pPr lvl="1"/>
            <a:r>
              <a:rPr lang="en" altLang="zh-CN" dirty="0">
                <a:latin typeface="Times New Roman" panose="02020603050405020304" pitchFamily="18" charset="0"/>
                <a:cs typeface="Times New Roman" panose="02020603050405020304" pitchFamily="18" charset="0"/>
              </a:rPr>
              <a:t>outperform the state-of-the-art UDA approaches </a:t>
            </a:r>
          </a:p>
          <a:p>
            <a:pPr marL="0" indent="0">
              <a:buNone/>
            </a:pPr>
            <a:endParaRPr kumimoji="1" lang="en" altLang="zh-CN" dirty="0">
              <a:latin typeface="Times New Roman" panose="02020603050405020304" pitchFamily="18" charset="0"/>
              <a:cs typeface="Times New Roman" panose="02020603050405020304" pitchFamily="18" charset="0"/>
            </a:endParaRPr>
          </a:p>
          <a:p>
            <a:r>
              <a:rPr kumimoji="1" lang="en" altLang="zh-CN" dirty="0">
                <a:latin typeface="Times New Roman" panose="02020603050405020304" pitchFamily="18" charset="0"/>
                <a:cs typeface="Times New Roman" panose="02020603050405020304" pitchFamily="18" charset="0"/>
              </a:rPr>
              <a:t>Disadvantages</a:t>
            </a:r>
          </a:p>
          <a:p>
            <a:pPr lvl="1"/>
            <a:r>
              <a:rPr kumimoji="1" lang="en-US" altLang="zh-CN" dirty="0">
                <a:latin typeface="Times New Roman" panose="02020603050405020304" pitchFamily="18" charset="0"/>
                <a:cs typeface="Times New Roman" panose="02020603050405020304" pitchFamily="18" charset="0"/>
              </a:rPr>
              <a:t>When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perform</a:t>
            </a:r>
            <a:r>
              <a:rPr kumimoji="1"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Exemplar-</a:t>
            </a:r>
            <a:r>
              <a:rPr lang="en" altLang="zh-CN" dirty="0" err="1">
                <a:latin typeface="Times New Roman" panose="02020603050405020304" pitchFamily="18" charset="0"/>
                <a:cs typeface="Times New Roman" panose="02020603050405020304" pitchFamily="18" charset="0"/>
              </a:rPr>
              <a:t>invarianc</a:t>
            </a:r>
            <a:r>
              <a:rPr lang="en-US" altLang="zh-CN" dirty="0">
                <a:latin typeface="Times New Roman" panose="02020603050405020304" pitchFamily="18" charset="0"/>
                <a:cs typeface="Times New Roman" panose="02020603050405020304" pitchFamily="18" charset="0"/>
              </a:rPr>
              <a:t>e</a:t>
            </a:r>
            <a:r>
              <a:rPr lang="en"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paper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ignored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exemplar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shared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same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identity</a:t>
            </a:r>
          </a:p>
          <a:p>
            <a:pPr lvl="1"/>
            <a:r>
              <a:rPr kumimoji="1" lang="en-US" altLang="zh-CN" dirty="0">
                <a:latin typeface="Times New Roman" panose="02020603050405020304" pitchFamily="18" charset="0"/>
                <a:cs typeface="Times New Roman" panose="02020603050405020304" pitchFamily="18" charset="0"/>
              </a:rPr>
              <a:t>When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perform</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Neighborhood</a:t>
            </a:r>
            <a:r>
              <a:rPr lang="en" altLang="zh-CN" dirty="0">
                <a:latin typeface="Times New Roman" panose="02020603050405020304" pitchFamily="18" charset="0"/>
                <a:cs typeface="Times New Roman" panose="02020603050405020304" pitchFamily="18" charset="0"/>
              </a:rPr>
              <a:t>-</a:t>
            </a:r>
            <a:r>
              <a:rPr lang="en" altLang="zh-CN" dirty="0" err="1">
                <a:latin typeface="Times New Roman" panose="02020603050405020304" pitchFamily="18" charset="0"/>
                <a:cs typeface="Times New Roman" panose="02020603050405020304" pitchFamily="18" charset="0"/>
              </a:rPr>
              <a:t>invarianc</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paper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will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lead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exemplar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belong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different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identities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close.</a:t>
            </a:r>
            <a:endParaRPr lang="en" altLang="zh-CN" dirty="0">
              <a:latin typeface="Times New Roman" panose="02020603050405020304" pitchFamily="18" charset="0"/>
              <a:cs typeface="Times New Roman" panose="02020603050405020304" pitchFamily="18" charset="0"/>
            </a:endParaRPr>
          </a:p>
          <a:p>
            <a:pPr lvl="1"/>
            <a:endParaRPr kumimoji="1" lang="en" altLang="zh-CN" dirty="0">
              <a:latin typeface="Times New Roman" panose="02020603050405020304" pitchFamily="18" charset="0"/>
              <a:cs typeface="Times New Roman" panose="02020603050405020304" pitchFamily="18" charset="0"/>
            </a:endParaRPr>
          </a:p>
          <a:p>
            <a:pPr lvl="1"/>
            <a:endParaRPr kumimoji="1" lang="en" altLang="zh-CN" dirty="0">
              <a:latin typeface="Times New Roman" panose="02020603050405020304" pitchFamily="18" charset="0"/>
              <a:cs typeface="Times New Roman" panose="02020603050405020304" pitchFamily="18" charset="0"/>
            </a:endParaRPr>
          </a:p>
          <a:p>
            <a:pPr lvl="1"/>
            <a:endParaRPr lang="e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323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69337-8F1F-AA4D-8C06-4339E7EC4D60}"/>
              </a:ext>
            </a:extLst>
          </p:cNvPr>
          <p:cNvSpPr>
            <a:spLocks noGrp="1"/>
          </p:cNvSpPr>
          <p:nvPr>
            <p:ph type="title"/>
          </p:nvPr>
        </p:nvSpPr>
        <p:spPr>
          <a:xfrm>
            <a:off x="838200" y="2455182"/>
            <a:ext cx="10515600" cy="1325563"/>
          </a:xfrm>
        </p:spPr>
        <p:txBody>
          <a:bodyPr/>
          <a:lstStyle/>
          <a:p>
            <a:pPr algn="ctr"/>
            <a:r>
              <a:rPr kumimoji="1" lang="en-US" altLang="zh-CN" dirty="0">
                <a:latin typeface="Times New Roman" panose="02020603050405020304" pitchFamily="18" charset="0"/>
                <a:cs typeface="Times New Roman" panose="02020603050405020304" pitchFamily="18" charset="0"/>
              </a:rPr>
              <a:t>Thanks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29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CA51E-4B9E-0046-B79D-8425A2CCD1D1}"/>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What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Re-ID</a:t>
            </a:r>
            <a:r>
              <a:rPr kumimoji="1" lang="zh-CN" altLang="en-US" dirty="0">
                <a:latin typeface="Times New Roman" panose="02020603050405020304" pitchFamily="18" charset="0"/>
                <a:cs typeface="Times New Roman" panose="02020603050405020304" pitchFamily="18" charset="0"/>
              </a:rPr>
              <a:t> </a:t>
            </a:r>
            <a:r>
              <a:rPr kumimoji="1" lang="en-US" altLang="zh-CN" sz="3200" dirty="0">
                <a:latin typeface="Times New Roman" panose="02020603050405020304" pitchFamily="18" charset="0"/>
                <a:cs typeface="Times New Roman" panose="02020603050405020304" pitchFamily="18" charset="0"/>
              </a:rPr>
              <a:t>(Person Re-identification)</a:t>
            </a:r>
            <a:r>
              <a:rPr kumimoji="1" lang="en-US" altLang="zh-CN" dirty="0">
                <a:latin typeface="Times New Roman" panose="02020603050405020304" pitchFamily="18" charset="0"/>
                <a:cs typeface="Times New Roman" panose="02020603050405020304" pitchFamily="18" charset="0"/>
              </a:rPr>
              <a:t>?</a:t>
            </a:r>
            <a:endParaRPr kumimoji="1"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7D166DC2-68BC-624E-906E-FA5F3F3EC6B5}"/>
              </a:ext>
            </a:extLst>
          </p:cNvPr>
          <p:cNvPicPr>
            <a:picLocks noGrp="1" noChangeAspect="1"/>
          </p:cNvPicPr>
          <p:nvPr>
            <p:ph idx="1"/>
          </p:nvPr>
        </p:nvPicPr>
        <p:blipFill>
          <a:blip r:embed="rId2"/>
          <a:stretch>
            <a:fillRect/>
          </a:stretch>
        </p:blipFill>
        <p:spPr>
          <a:xfrm>
            <a:off x="979714" y="2775858"/>
            <a:ext cx="8757287" cy="2656114"/>
          </a:xfrm>
          <a:prstGeom prst="rect">
            <a:avLst/>
          </a:prstGeom>
        </p:spPr>
      </p:pic>
      <p:sp>
        <p:nvSpPr>
          <p:cNvPr id="5" name="文本框 4">
            <a:extLst>
              <a:ext uri="{FF2B5EF4-FFF2-40B4-BE49-F238E27FC236}">
                <a16:creationId xmlns:a16="http://schemas.microsoft.com/office/drawing/2014/main" id="{81AC0996-8429-5E4D-BF81-CDC1617E1168}"/>
              </a:ext>
            </a:extLst>
          </p:cNvPr>
          <p:cNvSpPr txBox="1"/>
          <p:nvPr/>
        </p:nvSpPr>
        <p:spPr>
          <a:xfrm>
            <a:off x="1045029" y="1690688"/>
            <a:ext cx="9797142" cy="646331"/>
          </a:xfrm>
          <a:prstGeom prst="rect">
            <a:avLst/>
          </a:prstGeom>
          <a:noFill/>
        </p:spPr>
        <p:txBody>
          <a:bodyPr wrap="square" rtlCol="0">
            <a:spAutoFit/>
          </a:bodyPr>
          <a:lstStyle/>
          <a:p>
            <a:r>
              <a:rPr kumimoji="1" lang="en" altLang="zh-CN" dirty="0">
                <a:latin typeface="Times New Roman" panose="02020603050405020304" pitchFamily="18" charset="0"/>
                <a:cs typeface="Times New Roman" panose="02020603050405020304" pitchFamily="18" charset="0"/>
              </a:rPr>
              <a:t>Use</a:t>
            </a:r>
            <a:r>
              <a:rPr kumimoji="1" lang="zh-CN" altLang="en-US"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computer vision technology to determine whether a particular pedestrian exists in an image or video sequence</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44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86DE0-C1D6-F844-9B92-044C3E8D7ADE}"/>
              </a:ext>
            </a:extLst>
          </p:cNvPr>
          <p:cNvSpPr>
            <a:spLocks noGrp="1"/>
          </p:cNvSpPr>
          <p:nvPr>
            <p:ph type="title"/>
          </p:nvPr>
        </p:nvSpPr>
        <p:spPr/>
        <p:txBody>
          <a:bodyPr/>
          <a:lstStyle/>
          <a:p>
            <a:r>
              <a:rPr lang="en" altLang="zh-CN" dirty="0">
                <a:latin typeface="Times New Roman" panose="02020603050405020304" pitchFamily="18" charset="0"/>
                <a:cs typeface="Times New Roman" panose="02020603050405020304" pitchFamily="18" charset="0"/>
              </a:rPr>
              <a:t>unsupervised domain adaptation (UDA) </a:t>
            </a:r>
            <a:endParaRPr kumimoji="1" lang="zh-CN" altLang="en-US" dirty="0">
              <a:latin typeface="Times New Roman" panose="02020603050405020304" pitchFamily="18" charset="0"/>
              <a:cs typeface="Times New Roman" panose="02020603050405020304" pitchFamily="18" charset="0"/>
            </a:endParaRPr>
          </a:p>
        </p:txBody>
      </p:sp>
      <p:sp>
        <p:nvSpPr>
          <p:cNvPr id="5" name="右箭头 4">
            <a:extLst>
              <a:ext uri="{FF2B5EF4-FFF2-40B4-BE49-F238E27FC236}">
                <a16:creationId xmlns:a16="http://schemas.microsoft.com/office/drawing/2014/main" id="{8B5C0F84-C040-254A-B43B-6643D20D150D}"/>
              </a:ext>
            </a:extLst>
          </p:cNvPr>
          <p:cNvSpPr/>
          <p:nvPr/>
        </p:nvSpPr>
        <p:spPr>
          <a:xfrm>
            <a:off x="5121061" y="2559761"/>
            <a:ext cx="1970315" cy="239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000" dirty="0">
                <a:solidFill>
                  <a:srgbClr val="C00000"/>
                </a:solidFill>
              </a:rPr>
              <a:t>UDA</a:t>
            </a:r>
            <a:endParaRPr kumimoji="1" lang="zh-CN" altLang="en-US" sz="4000" dirty="0">
              <a:solidFill>
                <a:srgbClr val="C00000"/>
              </a:solidFill>
            </a:endParaRPr>
          </a:p>
        </p:txBody>
      </p:sp>
      <p:sp>
        <p:nvSpPr>
          <p:cNvPr id="6" name="圆角矩形 5">
            <a:extLst>
              <a:ext uri="{FF2B5EF4-FFF2-40B4-BE49-F238E27FC236}">
                <a16:creationId xmlns:a16="http://schemas.microsoft.com/office/drawing/2014/main" id="{23064BBB-C51E-9E4D-B94D-69B7B062F167}"/>
              </a:ext>
            </a:extLst>
          </p:cNvPr>
          <p:cNvSpPr/>
          <p:nvPr/>
        </p:nvSpPr>
        <p:spPr>
          <a:xfrm>
            <a:off x="1076330" y="2269932"/>
            <a:ext cx="3477985"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498C0734-0AB9-B844-829C-EAF0992FAEF3}"/>
              </a:ext>
            </a:extLst>
          </p:cNvPr>
          <p:cNvSpPr txBox="1"/>
          <p:nvPr/>
        </p:nvSpPr>
        <p:spPr>
          <a:xfrm>
            <a:off x="1076330" y="2378913"/>
            <a:ext cx="3867150" cy="523220"/>
          </a:xfrm>
          <a:prstGeom prst="rect">
            <a:avLst/>
          </a:prstGeom>
          <a:noFill/>
        </p:spPr>
        <p:txBody>
          <a:bodyPr wrap="square" rtlCol="0">
            <a:spAutoFit/>
          </a:bodyPr>
          <a:lstStyle/>
          <a:p>
            <a:r>
              <a:rPr lang="en" altLang="zh-CN" sz="2800" dirty="0">
                <a:latin typeface="Times New Roman" panose="02020603050405020304" pitchFamily="18" charset="0"/>
                <a:cs typeface="Times New Roman" panose="02020603050405020304" pitchFamily="18" charset="0"/>
              </a:rPr>
              <a:t>labeled source</a:t>
            </a:r>
            <a:r>
              <a:rPr lang="zh-CN" altLang="en-US" sz="2800" dirty="0">
                <a:latin typeface="Times New Roman" panose="02020603050405020304" pitchFamily="18" charset="0"/>
                <a:cs typeface="Times New Roman" panose="02020603050405020304" pitchFamily="18" charset="0"/>
              </a:rPr>
              <a:t> </a:t>
            </a:r>
            <a:r>
              <a:rPr lang="en" altLang="zh-CN" sz="2800" dirty="0">
                <a:latin typeface="Times New Roman" panose="02020603050405020304" pitchFamily="18" charset="0"/>
                <a:cs typeface="Times New Roman" panose="02020603050405020304" pitchFamily="18" charset="0"/>
              </a:rPr>
              <a:t>domain </a:t>
            </a:r>
          </a:p>
        </p:txBody>
      </p:sp>
      <p:sp>
        <p:nvSpPr>
          <p:cNvPr id="9" name="圆角矩形 8">
            <a:extLst>
              <a:ext uri="{FF2B5EF4-FFF2-40B4-BE49-F238E27FC236}">
                <a16:creationId xmlns:a16="http://schemas.microsoft.com/office/drawing/2014/main" id="{36070FBA-1598-7043-B585-CCBCF2E41885}"/>
              </a:ext>
            </a:extLst>
          </p:cNvPr>
          <p:cNvSpPr/>
          <p:nvPr/>
        </p:nvSpPr>
        <p:spPr>
          <a:xfrm>
            <a:off x="7658123" y="2279454"/>
            <a:ext cx="3629007" cy="8001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2">
                  <a:lumMod val="75000"/>
                </a:schemeClr>
              </a:solidFill>
            </a:endParaRPr>
          </a:p>
        </p:txBody>
      </p:sp>
      <p:sp>
        <p:nvSpPr>
          <p:cNvPr id="10" name="文本框 9">
            <a:extLst>
              <a:ext uri="{FF2B5EF4-FFF2-40B4-BE49-F238E27FC236}">
                <a16:creationId xmlns:a16="http://schemas.microsoft.com/office/drawing/2014/main" id="{5C1D86FC-F541-A346-9254-52BB59CFFE5A}"/>
              </a:ext>
            </a:extLst>
          </p:cNvPr>
          <p:cNvSpPr txBox="1"/>
          <p:nvPr/>
        </p:nvSpPr>
        <p:spPr>
          <a:xfrm>
            <a:off x="7658123" y="2388435"/>
            <a:ext cx="3867150" cy="523220"/>
          </a:xfrm>
          <a:prstGeom prst="rect">
            <a:avLst/>
          </a:prstGeom>
          <a:noFill/>
        </p:spPr>
        <p:txBody>
          <a:bodyPr wrap="square" rtlCol="0">
            <a:spAutoFit/>
          </a:bodyPr>
          <a:lstStyle/>
          <a:p>
            <a:r>
              <a:rPr lang="en" altLang="zh-CN" sz="2800" dirty="0">
                <a:latin typeface="Times New Roman" panose="02020603050405020304" pitchFamily="18" charset="0"/>
                <a:cs typeface="Times New Roman" panose="02020603050405020304" pitchFamily="18" charset="0"/>
              </a:rPr>
              <a:t>unlabeled </a:t>
            </a:r>
            <a:r>
              <a:rPr lang="en-US" altLang="zh-CN" sz="2800" dirty="0">
                <a:latin typeface="Times New Roman" panose="02020603050405020304" pitchFamily="18" charset="0"/>
                <a:cs typeface="Times New Roman" panose="02020603050405020304" pitchFamily="18" charset="0"/>
              </a:rPr>
              <a:t>target</a:t>
            </a:r>
            <a:r>
              <a:rPr lang="zh-CN" altLang="en-US" sz="2800" dirty="0">
                <a:latin typeface="Times New Roman" panose="02020603050405020304" pitchFamily="18" charset="0"/>
                <a:cs typeface="Times New Roman" panose="02020603050405020304" pitchFamily="18" charset="0"/>
              </a:rPr>
              <a:t> </a:t>
            </a:r>
            <a:r>
              <a:rPr lang="en" altLang="zh-CN" sz="2800" dirty="0">
                <a:latin typeface="Times New Roman" panose="02020603050405020304" pitchFamily="18" charset="0"/>
                <a:cs typeface="Times New Roman" panose="02020603050405020304" pitchFamily="18" charset="0"/>
              </a:rPr>
              <a:t>domain </a:t>
            </a:r>
          </a:p>
        </p:txBody>
      </p:sp>
      <p:pic>
        <p:nvPicPr>
          <p:cNvPr id="11" name="图片 10">
            <a:extLst>
              <a:ext uri="{FF2B5EF4-FFF2-40B4-BE49-F238E27FC236}">
                <a16:creationId xmlns:a16="http://schemas.microsoft.com/office/drawing/2014/main" id="{F65B1781-041A-BA42-8D57-08752F1DC119}"/>
              </a:ext>
            </a:extLst>
          </p:cNvPr>
          <p:cNvPicPr>
            <a:picLocks noChangeAspect="1"/>
          </p:cNvPicPr>
          <p:nvPr/>
        </p:nvPicPr>
        <p:blipFill>
          <a:blip r:embed="rId3"/>
          <a:stretch>
            <a:fillRect/>
          </a:stretch>
        </p:blipFill>
        <p:spPr>
          <a:xfrm>
            <a:off x="1076330" y="3346444"/>
            <a:ext cx="3263900" cy="2336800"/>
          </a:xfrm>
          <a:prstGeom prst="rect">
            <a:avLst/>
          </a:prstGeom>
        </p:spPr>
      </p:pic>
      <p:pic>
        <p:nvPicPr>
          <p:cNvPr id="12" name="图片 11">
            <a:extLst>
              <a:ext uri="{FF2B5EF4-FFF2-40B4-BE49-F238E27FC236}">
                <a16:creationId xmlns:a16="http://schemas.microsoft.com/office/drawing/2014/main" id="{BA1A8060-CC5C-B84F-912E-71E143C4A9D9}"/>
              </a:ext>
            </a:extLst>
          </p:cNvPr>
          <p:cNvPicPr>
            <a:picLocks noChangeAspect="1"/>
          </p:cNvPicPr>
          <p:nvPr/>
        </p:nvPicPr>
        <p:blipFill>
          <a:blip r:embed="rId4"/>
          <a:stretch>
            <a:fillRect/>
          </a:stretch>
        </p:blipFill>
        <p:spPr>
          <a:xfrm>
            <a:off x="7899420" y="3422640"/>
            <a:ext cx="3213100" cy="1955800"/>
          </a:xfrm>
          <a:prstGeom prst="rect">
            <a:avLst/>
          </a:prstGeom>
        </p:spPr>
      </p:pic>
    </p:spTree>
    <p:extLst>
      <p:ext uri="{BB962C8B-B14F-4D97-AF65-F5344CB8AC3E}">
        <p14:creationId xmlns:p14="http://schemas.microsoft.com/office/powerpoint/2010/main" val="377268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a:extLst>
              <a:ext uri="{FF2B5EF4-FFF2-40B4-BE49-F238E27FC236}">
                <a16:creationId xmlns:a16="http://schemas.microsoft.com/office/drawing/2014/main" id="{A83AD161-5172-014F-AE17-F3C74CE2AD21}"/>
              </a:ext>
            </a:extLst>
          </p:cNvPr>
          <p:cNvSpPr/>
          <p:nvPr/>
        </p:nvSpPr>
        <p:spPr>
          <a:xfrm>
            <a:off x="6889983" y="1612704"/>
            <a:ext cx="4812505" cy="230524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2">
                  <a:lumMod val="75000"/>
                </a:schemeClr>
              </a:solidFill>
            </a:endParaRPr>
          </a:p>
        </p:txBody>
      </p:sp>
      <p:sp>
        <p:nvSpPr>
          <p:cNvPr id="7" name="圆角矩形 6">
            <a:extLst>
              <a:ext uri="{FF2B5EF4-FFF2-40B4-BE49-F238E27FC236}">
                <a16:creationId xmlns:a16="http://schemas.microsoft.com/office/drawing/2014/main" id="{D4C44445-1FE5-9646-A2E9-91D0ABB2FA2E}"/>
              </a:ext>
            </a:extLst>
          </p:cNvPr>
          <p:cNvSpPr/>
          <p:nvPr/>
        </p:nvSpPr>
        <p:spPr>
          <a:xfrm>
            <a:off x="865583" y="1612703"/>
            <a:ext cx="3678010" cy="2305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4366F4BF-0B0C-CB40-A67E-33C0C58E43C9}"/>
              </a:ext>
            </a:extLst>
          </p:cNvPr>
          <p:cNvSpPr>
            <a:spLocks noGrp="1"/>
          </p:cNvSpPr>
          <p:nvPr>
            <p:ph type="title"/>
          </p:nvPr>
        </p:nvSpPr>
        <p:spPr/>
        <p:txBody>
          <a:bodyPr/>
          <a:lstStyle/>
          <a:p>
            <a:r>
              <a:rPr lang="en-US" altLang="zh-CN" b="1" dirty="0"/>
              <a:t>Recent</a:t>
            </a:r>
            <a:r>
              <a:rPr lang="zh-CN" altLang="en-US" b="1" dirty="0"/>
              <a:t> </a:t>
            </a:r>
            <a:r>
              <a:rPr lang="en-US" altLang="zh-CN" b="1" dirty="0"/>
              <a:t>advanced</a:t>
            </a:r>
            <a:r>
              <a:rPr lang="zh-CN" altLang="en-US" b="1" dirty="0"/>
              <a:t> </a:t>
            </a:r>
            <a:r>
              <a:rPr lang="en-US" altLang="zh-CN" b="1" dirty="0"/>
              <a:t>methods</a:t>
            </a:r>
            <a:r>
              <a:rPr lang="zh-CN" altLang="en-US" b="1" dirty="0"/>
              <a:t> </a:t>
            </a:r>
            <a:r>
              <a:rPr lang="en-US" altLang="zh-CN" b="1" dirty="0"/>
              <a:t>VS</a:t>
            </a:r>
            <a:r>
              <a:rPr lang="zh-CN" altLang="en-US" b="1" dirty="0"/>
              <a:t> </a:t>
            </a:r>
            <a:r>
              <a:rPr lang="en-US" altLang="zh-CN" b="1" dirty="0"/>
              <a:t>This</a:t>
            </a:r>
            <a:r>
              <a:rPr lang="zh-CN" altLang="en-US" b="1" dirty="0"/>
              <a:t> </a:t>
            </a:r>
            <a:r>
              <a:rPr lang="en-US" altLang="zh-CN" b="1" dirty="0"/>
              <a:t>paper</a:t>
            </a:r>
            <a:br>
              <a:rPr lang="en-US" altLang="zh-CN" b="1" dirty="0"/>
            </a:br>
            <a:endParaRPr kumimoji="1" lang="zh-CN" altLang="en-US" dirty="0"/>
          </a:p>
        </p:txBody>
      </p:sp>
      <p:sp>
        <p:nvSpPr>
          <p:cNvPr id="3" name="内容占位符 2">
            <a:extLst>
              <a:ext uri="{FF2B5EF4-FFF2-40B4-BE49-F238E27FC236}">
                <a16:creationId xmlns:a16="http://schemas.microsoft.com/office/drawing/2014/main" id="{DE334241-C040-434D-A236-B69A0B727492}"/>
              </a:ext>
            </a:extLst>
          </p:cNvPr>
          <p:cNvSpPr>
            <a:spLocks noGrp="1"/>
          </p:cNvSpPr>
          <p:nvPr>
            <p:ph idx="1"/>
          </p:nvPr>
        </p:nvSpPr>
        <p:spPr>
          <a:xfrm>
            <a:off x="1104900" y="1800225"/>
            <a:ext cx="3367088" cy="4351338"/>
          </a:xfrm>
        </p:spPr>
        <p:txBody>
          <a:bodyPr/>
          <a:lstStyle/>
          <a:p>
            <a:pPr marL="0" indent="0">
              <a:buNone/>
            </a:pPr>
            <a:r>
              <a:rPr lang="en-US" altLang="zh-CN" b="1" dirty="0"/>
              <a:t>Recent</a:t>
            </a:r>
            <a:r>
              <a:rPr lang="zh-CN" altLang="en-US" b="1" dirty="0"/>
              <a:t> </a:t>
            </a:r>
            <a:r>
              <a:rPr lang="en-US" altLang="zh-CN" b="1" dirty="0"/>
              <a:t>advanced</a:t>
            </a:r>
            <a:r>
              <a:rPr lang="zh-CN" altLang="en-US" b="1" dirty="0"/>
              <a:t> </a:t>
            </a:r>
            <a:r>
              <a:rPr lang="en-US" altLang="zh-CN" b="1" dirty="0"/>
              <a:t>methods</a:t>
            </a:r>
          </a:p>
          <a:p>
            <a:r>
              <a:rPr lang="en-US" altLang="zh-CN" b="1" dirty="0"/>
              <a:t>Image-level</a:t>
            </a:r>
          </a:p>
          <a:p>
            <a:r>
              <a:rPr lang="en-US" altLang="zh-CN" b="1" dirty="0"/>
              <a:t>Feature-level</a:t>
            </a:r>
          </a:p>
          <a:p>
            <a:endParaRPr lang="en-US" altLang="zh-CN" b="1" dirty="0"/>
          </a:p>
          <a:p>
            <a:endParaRPr lang="en" altLang="zh-CN" b="1" dirty="0"/>
          </a:p>
        </p:txBody>
      </p:sp>
      <p:sp>
        <p:nvSpPr>
          <p:cNvPr id="4" name="文本框 3">
            <a:extLst>
              <a:ext uri="{FF2B5EF4-FFF2-40B4-BE49-F238E27FC236}">
                <a16:creationId xmlns:a16="http://schemas.microsoft.com/office/drawing/2014/main" id="{3F2A7CC2-5D9F-4D42-8957-B1A9A1031E56}"/>
              </a:ext>
            </a:extLst>
          </p:cNvPr>
          <p:cNvSpPr txBox="1"/>
          <p:nvPr/>
        </p:nvSpPr>
        <p:spPr>
          <a:xfrm>
            <a:off x="7000875" y="1800225"/>
            <a:ext cx="4814888" cy="2305246"/>
          </a:xfrm>
          <a:prstGeom prst="rect">
            <a:avLst/>
          </a:prstGeom>
          <a:noFill/>
        </p:spPr>
        <p:txBody>
          <a:bodyPr wrap="square" rtlCol="0">
            <a:spAutoFit/>
          </a:bodyPr>
          <a:lstStyle/>
          <a:p>
            <a:pPr lvl="0">
              <a:lnSpc>
                <a:spcPct val="90000"/>
              </a:lnSpc>
              <a:spcBef>
                <a:spcPts val="1000"/>
              </a:spcBef>
            </a:pPr>
            <a:r>
              <a:rPr lang="en-US" altLang="zh-CN" sz="2800" b="1" dirty="0">
                <a:solidFill>
                  <a:prstClr val="black"/>
                </a:solidFill>
              </a:rPr>
              <a:t>This</a:t>
            </a:r>
            <a:r>
              <a:rPr lang="zh-CN" altLang="en-US" sz="2800" b="1" dirty="0">
                <a:solidFill>
                  <a:prstClr val="black"/>
                </a:solidFill>
              </a:rPr>
              <a:t> </a:t>
            </a:r>
            <a:r>
              <a:rPr lang="en-US" altLang="zh-CN" sz="2800" b="1" dirty="0">
                <a:solidFill>
                  <a:prstClr val="black"/>
                </a:solidFill>
              </a:rPr>
              <a:t>paper</a:t>
            </a:r>
          </a:p>
          <a:p>
            <a:pPr marL="228600" lvl="0" indent="-228600">
              <a:lnSpc>
                <a:spcPct val="90000"/>
              </a:lnSpc>
              <a:spcBef>
                <a:spcPts val="1000"/>
              </a:spcBef>
              <a:buFont typeface="Arial" panose="020B0604020202020204" pitchFamily="34" charset="0"/>
              <a:buChar char="•"/>
            </a:pPr>
            <a:r>
              <a:rPr lang="en" altLang="zh-CN" sz="2800" b="1" dirty="0">
                <a:solidFill>
                  <a:prstClr val="black"/>
                </a:solidFill>
              </a:rPr>
              <a:t>exemplar-invariance</a:t>
            </a:r>
          </a:p>
          <a:p>
            <a:pPr marL="228600" lvl="0" indent="-228600">
              <a:lnSpc>
                <a:spcPct val="90000"/>
              </a:lnSpc>
              <a:spcBef>
                <a:spcPts val="1000"/>
              </a:spcBef>
              <a:buFont typeface="Arial" panose="020B0604020202020204" pitchFamily="34" charset="0"/>
              <a:buChar char="•"/>
            </a:pPr>
            <a:r>
              <a:rPr lang="en" altLang="zh-CN" sz="2800" b="1" dirty="0">
                <a:solidFill>
                  <a:prstClr val="black"/>
                </a:solidFill>
              </a:rPr>
              <a:t>camera-invariance</a:t>
            </a:r>
          </a:p>
          <a:p>
            <a:pPr marL="228600" lvl="0" indent="-228600">
              <a:lnSpc>
                <a:spcPct val="90000"/>
              </a:lnSpc>
              <a:spcBef>
                <a:spcPts val="1000"/>
              </a:spcBef>
              <a:buFont typeface="Arial" panose="020B0604020202020204" pitchFamily="34" charset="0"/>
              <a:buChar char="•"/>
            </a:pPr>
            <a:r>
              <a:rPr lang="en" altLang="zh-CN" sz="2800" b="1" dirty="0">
                <a:solidFill>
                  <a:prstClr val="black"/>
                </a:solidFill>
              </a:rPr>
              <a:t>neighborhood-invariance </a:t>
            </a:r>
          </a:p>
          <a:p>
            <a:endParaRPr kumimoji="1" lang="zh-CN" altLang="en-US" dirty="0"/>
          </a:p>
        </p:txBody>
      </p:sp>
      <p:pic>
        <p:nvPicPr>
          <p:cNvPr id="6" name="图形 5" descr="转移">
            <a:extLst>
              <a:ext uri="{FF2B5EF4-FFF2-40B4-BE49-F238E27FC236}">
                <a16:creationId xmlns:a16="http://schemas.microsoft.com/office/drawing/2014/main" id="{7204FC45-76FA-7048-A905-E257DD0100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60171" y="2314575"/>
            <a:ext cx="1164432" cy="914400"/>
          </a:xfrm>
          <a:prstGeom prst="rect">
            <a:avLst/>
          </a:prstGeom>
        </p:spPr>
      </p:pic>
      <p:sp>
        <p:nvSpPr>
          <p:cNvPr id="9" name="矩形标注 8">
            <a:extLst>
              <a:ext uri="{FF2B5EF4-FFF2-40B4-BE49-F238E27FC236}">
                <a16:creationId xmlns:a16="http://schemas.microsoft.com/office/drawing/2014/main" id="{A6E0CE2B-E486-6C4C-91ED-E94D40944BFA}"/>
              </a:ext>
            </a:extLst>
          </p:cNvPr>
          <p:cNvSpPr/>
          <p:nvPr/>
        </p:nvSpPr>
        <p:spPr>
          <a:xfrm flipV="1">
            <a:off x="1550278" y="4304104"/>
            <a:ext cx="1971675" cy="143629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标注 9">
            <a:extLst>
              <a:ext uri="{FF2B5EF4-FFF2-40B4-BE49-F238E27FC236}">
                <a16:creationId xmlns:a16="http://schemas.microsoft.com/office/drawing/2014/main" id="{A40DB98B-AE64-694A-A6A0-B1AC2D2D0CBF}"/>
              </a:ext>
            </a:extLst>
          </p:cNvPr>
          <p:cNvSpPr/>
          <p:nvPr/>
        </p:nvSpPr>
        <p:spPr>
          <a:xfrm flipV="1">
            <a:off x="8203492" y="4215008"/>
            <a:ext cx="1867882" cy="1436296"/>
          </a:xfrm>
          <a:prstGeom prst="wedgeRect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2">
                  <a:lumMod val="75000"/>
                </a:schemeClr>
              </a:solidFill>
            </a:endParaRPr>
          </a:p>
        </p:txBody>
      </p:sp>
      <p:sp>
        <p:nvSpPr>
          <p:cNvPr id="11" name="文本框 10">
            <a:extLst>
              <a:ext uri="{FF2B5EF4-FFF2-40B4-BE49-F238E27FC236}">
                <a16:creationId xmlns:a16="http://schemas.microsoft.com/office/drawing/2014/main" id="{C3DC3198-3DA1-F640-88B5-C531CFC75247}"/>
              </a:ext>
            </a:extLst>
          </p:cNvPr>
          <p:cNvSpPr txBox="1"/>
          <p:nvPr/>
        </p:nvSpPr>
        <p:spPr>
          <a:xfrm>
            <a:off x="8521097" y="4610227"/>
            <a:ext cx="1550276" cy="584775"/>
          </a:xfrm>
          <a:prstGeom prst="rect">
            <a:avLst/>
          </a:prstGeom>
          <a:noFill/>
        </p:spPr>
        <p:txBody>
          <a:bodyPr wrap="square" rtlCol="0">
            <a:spAutoFit/>
          </a:bodyPr>
          <a:lstStyle/>
          <a:p>
            <a:r>
              <a:rPr kumimoji="1" lang="en-US" altLang="zh-CN" sz="3200" b="1" dirty="0"/>
              <a:t>INTRA</a:t>
            </a:r>
            <a:endParaRPr kumimoji="1" lang="zh-CN" altLang="en-US" sz="3200" b="1" dirty="0"/>
          </a:p>
        </p:txBody>
      </p:sp>
      <p:sp>
        <p:nvSpPr>
          <p:cNvPr id="12" name="文本框 11">
            <a:extLst>
              <a:ext uri="{FF2B5EF4-FFF2-40B4-BE49-F238E27FC236}">
                <a16:creationId xmlns:a16="http://schemas.microsoft.com/office/drawing/2014/main" id="{E4D6E29F-7711-0F4F-89A8-80F66B371CFB}"/>
              </a:ext>
            </a:extLst>
          </p:cNvPr>
          <p:cNvSpPr txBox="1"/>
          <p:nvPr/>
        </p:nvSpPr>
        <p:spPr>
          <a:xfrm>
            <a:off x="1864602" y="4729864"/>
            <a:ext cx="1343025" cy="584775"/>
          </a:xfrm>
          <a:prstGeom prst="rect">
            <a:avLst/>
          </a:prstGeom>
          <a:noFill/>
        </p:spPr>
        <p:txBody>
          <a:bodyPr wrap="square" rtlCol="0">
            <a:spAutoFit/>
          </a:bodyPr>
          <a:lstStyle/>
          <a:p>
            <a:r>
              <a:rPr kumimoji="1" lang="en-US" altLang="zh-CN" sz="3200" b="1" dirty="0"/>
              <a:t>INTER</a:t>
            </a:r>
            <a:endParaRPr kumimoji="1" lang="zh-CN" altLang="en-US" sz="3200" b="1" dirty="0"/>
          </a:p>
        </p:txBody>
      </p:sp>
    </p:spTree>
    <p:extLst>
      <p:ext uri="{BB962C8B-B14F-4D97-AF65-F5344CB8AC3E}">
        <p14:creationId xmlns:p14="http://schemas.microsoft.com/office/powerpoint/2010/main" val="44480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9F776-A972-F641-B923-1D796042B8F7}"/>
              </a:ext>
            </a:extLst>
          </p:cNvPr>
          <p:cNvSpPr>
            <a:spLocks noGrp="1"/>
          </p:cNvSpPr>
          <p:nvPr>
            <p:ph type="title"/>
          </p:nvPr>
        </p:nvSpPr>
        <p:spPr/>
        <p:txBody>
          <a:bodyPr/>
          <a:lstStyle/>
          <a:p>
            <a:r>
              <a:rPr kumimoji="1" lang="en" altLang="zh-CN" dirty="0">
                <a:latin typeface="Times New Roman" panose="02020603050405020304" pitchFamily="18" charset="0"/>
                <a:cs typeface="Times New Roman" panose="02020603050405020304" pitchFamily="18" charset="0"/>
              </a:rPr>
              <a:t>Three underlying invariances</a:t>
            </a:r>
            <a:endParaRPr kumimoji="1"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58BB4301-1196-6844-8014-788CD6DC5A70}"/>
              </a:ext>
            </a:extLst>
          </p:cNvPr>
          <p:cNvPicPr>
            <a:picLocks noGrp="1" noChangeAspect="1"/>
          </p:cNvPicPr>
          <p:nvPr>
            <p:ph idx="1"/>
          </p:nvPr>
        </p:nvPicPr>
        <p:blipFill>
          <a:blip r:embed="rId3"/>
          <a:stretch>
            <a:fillRect/>
          </a:stretch>
        </p:blipFill>
        <p:spPr>
          <a:xfrm>
            <a:off x="183943" y="2159794"/>
            <a:ext cx="11509788" cy="2538412"/>
          </a:xfrm>
          <a:prstGeom prst="rect">
            <a:avLst/>
          </a:prstGeom>
        </p:spPr>
      </p:pic>
    </p:spTree>
    <p:extLst>
      <p:ext uri="{BB962C8B-B14F-4D97-AF65-F5344CB8AC3E}">
        <p14:creationId xmlns:p14="http://schemas.microsoft.com/office/powerpoint/2010/main" val="384165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69337-8F1F-AA4D-8C06-4339E7EC4D60}"/>
              </a:ext>
            </a:extLst>
          </p:cNvPr>
          <p:cNvSpPr>
            <a:spLocks noGrp="1"/>
          </p:cNvSpPr>
          <p:nvPr>
            <p:ph type="title"/>
          </p:nvPr>
        </p:nvSpPr>
        <p:spPr>
          <a:xfrm>
            <a:off x="838200" y="2455182"/>
            <a:ext cx="10515600" cy="1325563"/>
          </a:xfrm>
        </p:spPr>
        <p:txBody>
          <a:bodyPr/>
          <a:lstStyle/>
          <a:p>
            <a:pPr algn="ctr"/>
            <a:r>
              <a:rPr kumimoji="1" lang="en-US" altLang="zh-CN" dirty="0">
                <a:latin typeface="Times New Roman" panose="02020603050405020304" pitchFamily="18" charset="0"/>
                <a:cs typeface="Times New Roman" panose="02020603050405020304" pitchFamily="18" charset="0"/>
              </a:rPr>
              <a:t>Framework</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43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40C746B-F322-B843-989B-F994012AEA6E}"/>
              </a:ext>
            </a:extLst>
          </p:cNvPr>
          <p:cNvPicPr>
            <a:picLocks noChangeAspect="1"/>
          </p:cNvPicPr>
          <p:nvPr/>
        </p:nvPicPr>
        <p:blipFill>
          <a:blip r:embed="rId3"/>
          <a:stretch>
            <a:fillRect/>
          </a:stretch>
        </p:blipFill>
        <p:spPr>
          <a:xfrm>
            <a:off x="0" y="1445876"/>
            <a:ext cx="12192000" cy="3594771"/>
          </a:xfrm>
          <a:prstGeom prst="rect">
            <a:avLst/>
          </a:prstGeom>
        </p:spPr>
      </p:pic>
    </p:spTree>
    <p:extLst>
      <p:ext uri="{BB962C8B-B14F-4D97-AF65-F5344CB8AC3E}">
        <p14:creationId xmlns:p14="http://schemas.microsoft.com/office/powerpoint/2010/main" val="262378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BE279-8AE1-CA48-A597-385C95A3DB48}"/>
              </a:ext>
            </a:extLst>
          </p:cNvPr>
          <p:cNvSpPr>
            <a:spLocks noGrp="1"/>
          </p:cNvSpPr>
          <p:nvPr>
            <p:ph type="title"/>
          </p:nvPr>
        </p:nvSpPr>
        <p:spPr/>
        <p:txBody>
          <a:bodyPr/>
          <a:lstStyle/>
          <a:p>
            <a:r>
              <a:rPr lang="en" altLang="zh-CN" dirty="0">
                <a:latin typeface="Times New Roman" panose="02020603050405020304" pitchFamily="18" charset="0"/>
                <a:cs typeface="Times New Roman" panose="02020603050405020304" pitchFamily="18" charset="0"/>
              </a:rPr>
              <a:t>Supervised Learning for Source Domain </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BA0DD3B-FC1D-0A4E-882C-D41AB0790C5E}"/>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LOSS</a:t>
            </a:r>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B0225D4-4D15-8440-B789-94FC439BA6F2}"/>
              </a:ext>
            </a:extLst>
          </p:cNvPr>
          <p:cNvPicPr>
            <a:picLocks noChangeAspect="1"/>
          </p:cNvPicPr>
          <p:nvPr/>
        </p:nvPicPr>
        <p:blipFill>
          <a:blip r:embed="rId2"/>
          <a:stretch>
            <a:fillRect/>
          </a:stretch>
        </p:blipFill>
        <p:spPr>
          <a:xfrm>
            <a:off x="3848100" y="2971800"/>
            <a:ext cx="4495800" cy="914400"/>
          </a:xfrm>
          <a:prstGeom prst="rect">
            <a:avLst/>
          </a:prstGeom>
        </p:spPr>
      </p:pic>
    </p:spTree>
    <p:extLst>
      <p:ext uri="{BB962C8B-B14F-4D97-AF65-F5344CB8AC3E}">
        <p14:creationId xmlns:p14="http://schemas.microsoft.com/office/powerpoint/2010/main" val="37607576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1413</TotalTime>
  <Words>615</Words>
  <Application>Microsoft Macintosh PowerPoint</Application>
  <PresentationFormat>宽屏</PresentationFormat>
  <Paragraphs>108</Paragraphs>
  <Slides>26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Songti SC</vt:lpstr>
      <vt:lpstr>Arial</vt:lpstr>
      <vt:lpstr>Times New Roman</vt:lpstr>
      <vt:lpstr>Office 主题​​</vt:lpstr>
      <vt:lpstr>Invariance Matters: Exemplar Memory for Domain Adaptive Person Re-identification </vt:lpstr>
      <vt:lpstr>Introduction</vt:lpstr>
      <vt:lpstr>What is Re-ID (Person Re-identification)?</vt:lpstr>
      <vt:lpstr>unsupervised domain adaptation (UDA) </vt:lpstr>
      <vt:lpstr>Recent advanced methods VS This paper </vt:lpstr>
      <vt:lpstr>Three underlying invariances</vt:lpstr>
      <vt:lpstr>Framework</vt:lpstr>
      <vt:lpstr>PowerPoint 演示文稿</vt:lpstr>
      <vt:lpstr>Supervised Learning for Source Domain </vt:lpstr>
      <vt:lpstr>Exemplar Memory </vt:lpstr>
      <vt:lpstr>Invariance Learning for Target Domain </vt:lpstr>
      <vt:lpstr>Exemplar-invariance </vt:lpstr>
      <vt:lpstr>Camera-invariance </vt:lpstr>
      <vt:lpstr>Neighborhood-invariance </vt:lpstr>
      <vt:lpstr>Overall loss of invariance learning </vt:lpstr>
      <vt:lpstr>Discussion</vt:lpstr>
      <vt:lpstr>Experiment</vt:lpstr>
      <vt:lpstr>Experiment </vt:lpstr>
      <vt:lpstr>Experiment </vt:lpstr>
      <vt:lpstr>Experiment</vt:lpstr>
      <vt:lpstr>Evaluation</vt:lpstr>
      <vt:lpstr>Evaluation</vt:lpstr>
      <vt:lpstr>Comparison with State-of-the-art Methods </vt:lpstr>
      <vt:lpstr>Conclusion</vt:lpstr>
      <vt:lpstr>PowerPoint 演示文稿</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1336700531@qq.com</dc:creator>
  <cp:lastModifiedBy>1336700531@qq.com</cp:lastModifiedBy>
  <cp:revision>31</cp:revision>
  <dcterms:created xsi:type="dcterms:W3CDTF">2019-11-13T01:50:02Z</dcterms:created>
  <dcterms:modified xsi:type="dcterms:W3CDTF">2019-11-14T01:25:11Z</dcterms:modified>
</cp:coreProperties>
</file>