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5" r:id="rId3"/>
    <p:sldId id="270" r:id="rId5"/>
    <p:sldId id="316" r:id="rId6"/>
    <p:sldId id="308" r:id="rId7"/>
    <p:sldId id="348" r:id="rId8"/>
    <p:sldId id="389" r:id="rId9"/>
    <p:sldId id="378" r:id="rId10"/>
    <p:sldId id="381" r:id="rId11"/>
    <p:sldId id="382" r:id="rId12"/>
    <p:sldId id="390" r:id="rId13"/>
    <p:sldId id="383" r:id="rId14"/>
    <p:sldId id="386" r:id="rId15"/>
    <p:sldId id="388" r:id="rId16"/>
    <p:sldId id="384" r:id="rId17"/>
    <p:sldId id="385" r:id="rId18"/>
    <p:sldId id="439" r:id="rId19"/>
    <p:sldId id="391" r:id="rId20"/>
    <p:sldId id="380" r:id="rId21"/>
    <p:sldId id="392" r:id="rId22"/>
    <p:sldId id="393" r:id="rId23"/>
    <p:sldId id="394" r:id="rId24"/>
    <p:sldId id="395" r:id="rId25"/>
    <p:sldId id="396" r:id="rId26"/>
    <p:sldId id="397" r:id="rId27"/>
    <p:sldId id="399" r:id="rId28"/>
    <p:sldId id="398" r:id="rId29"/>
    <p:sldId id="268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1AEEE"/>
    <a:srgbClr val="FE9800"/>
    <a:srgbClr val="72CD4F"/>
    <a:srgbClr val="F3F3F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5" autoAdjust="0"/>
    <p:restoredTop sz="94731" autoAdjust="0"/>
  </p:normalViewPr>
  <p:slideViewPr>
    <p:cSldViewPr>
      <p:cViewPr>
        <p:scale>
          <a:sx n="66" d="100"/>
          <a:sy n="66" d="100"/>
        </p:scale>
        <p:origin x="1554" y="450"/>
      </p:cViewPr>
      <p:guideLst>
        <p:guide orient="horz" pos="1620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AD1ED5F-AB97-47B5-9F7B-ACDF41A6E0F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A036312-6A05-4643-B813-780AEBCA544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GIF"/><Relationship Id="rId1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573405" y="504190"/>
            <a:ext cx="822007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DetNet: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A Backbone network for Object Detection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100868" y="3875182"/>
            <a:ext cx="4942263" cy="46281"/>
            <a:chOff x="2054384" y="3643262"/>
            <a:chExt cx="4942263" cy="46281"/>
          </a:xfrm>
        </p:grpSpPr>
        <p:grpSp>
          <p:nvGrpSpPr>
            <p:cNvPr id="67" name="组合 66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33120" y="1618615"/>
            <a:ext cx="77000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Zeming Li</a:t>
            </a:r>
            <a:r>
              <a:rPr lang="zh-CN" altLang="en-US" baseline="30000"/>
              <a:t>1</a:t>
            </a:r>
            <a:r>
              <a:rPr lang="zh-CN" altLang="en-US"/>
              <a:t>, Chao Peng</a:t>
            </a:r>
            <a:r>
              <a:rPr lang="zh-CN" altLang="en-US" baseline="30000"/>
              <a:t>2</a:t>
            </a:r>
            <a:r>
              <a:rPr lang="zh-CN" altLang="en-US"/>
              <a:t>, Gang Yu</a:t>
            </a:r>
            <a:r>
              <a:rPr lang="zh-CN" altLang="en-US" baseline="30000"/>
              <a:t>2</a:t>
            </a:r>
            <a:r>
              <a:rPr lang="zh-CN" altLang="en-US"/>
              <a:t>, Xiangyu Zhang</a:t>
            </a:r>
            <a:r>
              <a:rPr lang="zh-CN" altLang="en-US" baseline="30000"/>
              <a:t>2</a:t>
            </a:r>
            <a:r>
              <a:rPr lang="zh-CN" altLang="en-US"/>
              <a:t>, Yangdong Deng</a:t>
            </a:r>
            <a:r>
              <a:rPr lang="zh-CN" altLang="en-US" baseline="30000"/>
              <a:t>1</a:t>
            </a:r>
            <a:r>
              <a:rPr lang="zh-CN" altLang="en-US"/>
              <a:t>, Jian Sun</a:t>
            </a:r>
            <a:r>
              <a:rPr lang="zh-CN" altLang="en-US" baseline="30000"/>
              <a:t>2</a:t>
            </a:r>
            <a:endParaRPr lang="zh-CN" altLang="en-US"/>
          </a:p>
          <a:p>
            <a:pPr algn="ctr"/>
            <a:r>
              <a:rPr lang="zh-CN" altLang="en-US" baseline="30000"/>
              <a:t>1</a:t>
            </a:r>
            <a:r>
              <a:rPr lang="zh-CN" altLang="en-US"/>
              <a:t>School of Software, Tsinghua University, </a:t>
            </a:r>
            <a:r>
              <a:rPr lang="en-US" altLang="zh-CN"/>
              <a:t>{</a:t>
            </a:r>
            <a:r>
              <a:rPr lang="zh-CN" altLang="en-US"/>
              <a:t> lizm15@mails.tsinghua.edu.cn,</a:t>
            </a:r>
            <a:endParaRPr lang="zh-CN" altLang="en-US"/>
          </a:p>
          <a:p>
            <a:pPr algn="ctr"/>
            <a:r>
              <a:rPr lang="zh-CN" altLang="en-US"/>
              <a:t>dengyd@tsinghua.edu.cn </a:t>
            </a:r>
            <a:r>
              <a:rPr lang="en-US" altLang="zh-CN"/>
              <a:t>}</a:t>
            </a:r>
            <a:endParaRPr lang="zh-CN" altLang="en-US"/>
          </a:p>
          <a:p>
            <a:pPr algn="ctr"/>
            <a:r>
              <a:rPr lang="zh-CN" altLang="en-US" baseline="30000"/>
              <a:t>2 </a:t>
            </a:r>
            <a:r>
              <a:rPr lang="zh-CN" altLang="en-US"/>
              <a:t>Megvii Inc. (Face++), </a:t>
            </a:r>
            <a:r>
              <a:rPr lang="en-US" altLang="zh-CN"/>
              <a:t>{ </a:t>
            </a:r>
            <a:r>
              <a:rPr lang="zh-CN" altLang="en-US"/>
              <a:t>pengchao, yugang, zhangxiangyu,</a:t>
            </a:r>
            <a:endParaRPr lang="zh-CN" altLang="en-US"/>
          </a:p>
          <a:p>
            <a:pPr algn="ctr"/>
            <a:r>
              <a:rPr lang="zh-CN" altLang="en-US"/>
              <a:t>sunjian </a:t>
            </a:r>
            <a:r>
              <a:rPr lang="en-US" altLang="zh-CN"/>
              <a:t>}</a:t>
            </a:r>
            <a:r>
              <a:rPr lang="zh-CN" altLang="en-US"/>
              <a:t>@megvii.com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06465" y="3276600"/>
            <a:ext cx="245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                                                 @</a:t>
            </a:r>
            <a:r>
              <a:rPr lang="zh-CN" altLang="en-US"/>
              <a:t>ECCV</a:t>
            </a:r>
            <a:r>
              <a:rPr lang="en-US" altLang="zh-CN"/>
              <a:t>:201804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39865" y="4137660"/>
            <a:ext cx="2136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Shuyu Miao</a:t>
            </a:r>
            <a:endParaRPr lang="en-US" altLang="zh-CN" sz="1600"/>
          </a:p>
          <a:p>
            <a:pPr algn="ctr"/>
            <a:r>
              <a:rPr lang="en-US" altLang="zh-CN" sz="1600"/>
              <a:t>November</a:t>
            </a:r>
            <a:r>
              <a:rPr lang="en-US" altLang="zh-CN" sz="1600"/>
              <a:t> 2, 2018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02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3250" y="840740"/>
            <a:ext cx="3074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 challenges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1"/>
          <p:cNvSpPr>
            <a:spLocks noChangeArrowheads="1"/>
          </p:cNvSpPr>
          <p:nvPr/>
        </p:nvSpPr>
        <p:spPr bwMode="gray">
          <a:xfrm>
            <a:off x="454025" y="1733550"/>
            <a:ext cx="3547745" cy="70612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715" y="1891030"/>
            <a:ext cx="29197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keep the spatial resolution</a:t>
            </a:r>
            <a:endParaRPr lang="zh-CN" altLang="en-US" sz="2000"/>
          </a:p>
        </p:txBody>
      </p:sp>
      <p:sp>
        <p:nvSpPr>
          <p:cNvPr id="9" name="文本1"/>
          <p:cNvSpPr>
            <a:spLocks noChangeArrowheads="1"/>
          </p:cNvSpPr>
          <p:nvPr/>
        </p:nvSpPr>
        <p:spPr bwMode="gray">
          <a:xfrm>
            <a:off x="4986655" y="1740535"/>
            <a:ext cx="3956685" cy="69977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2710" y="1887220"/>
            <a:ext cx="37706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large amount of time and memory</a:t>
            </a:r>
            <a:endParaRPr lang="zh-CN" altLang="en-US" sz="2000"/>
          </a:p>
        </p:txBody>
      </p:sp>
      <p:sp>
        <p:nvSpPr>
          <p:cNvPr id="11" name="文本1"/>
          <p:cNvSpPr>
            <a:spLocks noChangeArrowheads="1"/>
          </p:cNvSpPr>
          <p:nvPr/>
        </p:nvSpPr>
        <p:spPr bwMode="gray">
          <a:xfrm>
            <a:off x="454025" y="3183255"/>
            <a:ext cx="3547110" cy="77089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025" y="3369310"/>
            <a:ext cx="36798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reduc</a:t>
            </a:r>
            <a:r>
              <a:rPr lang="en-US" altLang="zh-CN" sz="2000"/>
              <a:t>e</a:t>
            </a:r>
            <a:r>
              <a:rPr lang="zh-CN" altLang="en-US" sz="2000"/>
              <a:t> the down-sampling factor</a:t>
            </a:r>
            <a:endParaRPr lang="zh-CN" altLang="en-US" sz="2000"/>
          </a:p>
        </p:txBody>
      </p:sp>
      <p:sp>
        <p:nvSpPr>
          <p:cNvPr id="13" name="文本1"/>
          <p:cNvSpPr>
            <a:spLocks noChangeArrowheads="1"/>
          </p:cNvSpPr>
          <p:nvPr/>
        </p:nvSpPr>
        <p:spPr bwMode="gray">
          <a:xfrm>
            <a:off x="4986655" y="3216275"/>
            <a:ext cx="3957320" cy="77089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2710" y="3369310"/>
            <a:ext cx="3629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reduc</a:t>
            </a:r>
            <a:r>
              <a:rPr lang="en-US" altLang="zh-CN" sz="2000"/>
              <a:t>e</a:t>
            </a:r>
            <a:r>
              <a:rPr lang="zh-CN" altLang="en-US" sz="2000"/>
              <a:t> the valid receptive </a:t>
            </a:r>
            <a:r>
              <a:rPr lang="en-US" altLang="zh-CN" sz="2000"/>
              <a:t>fi</a:t>
            </a:r>
            <a:r>
              <a:rPr lang="zh-CN" altLang="en-US" sz="2000"/>
              <a:t>eld</a:t>
            </a:r>
            <a:endParaRPr lang="zh-CN" altLang="en-US" sz="2000"/>
          </a:p>
        </p:txBody>
      </p:sp>
      <p:cxnSp>
        <p:nvCxnSpPr>
          <p:cNvPr id="2" name="直接箭头连接符 1"/>
          <p:cNvCxnSpPr>
            <a:stCxn id="30" idx="3"/>
            <a:endCxn id="9" idx="1"/>
          </p:cNvCxnSpPr>
          <p:nvPr/>
        </p:nvCxnSpPr>
        <p:spPr>
          <a:xfrm>
            <a:off x="4001770" y="2086610"/>
            <a:ext cx="98488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001135" y="3599815"/>
            <a:ext cx="98488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02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801370"/>
            <a:ext cx="6251575" cy="3540760"/>
          </a:xfrm>
          <a:prstGeom prst="rect">
            <a:avLst/>
          </a:prstGeom>
        </p:spPr>
      </p:pic>
      <p:pic>
        <p:nvPicPr>
          <p:cNvPr id="2" name="图片 1" descr="di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4563745"/>
            <a:ext cx="4589780" cy="438150"/>
          </a:xfrm>
          <a:prstGeom prst="rect">
            <a:avLst/>
          </a:prstGeom>
        </p:spPr>
      </p:pic>
      <p:pic>
        <p:nvPicPr>
          <p:cNvPr id="4" name="图片 3" descr="con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4578350"/>
            <a:ext cx="4211955" cy="4235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02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20180329203214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912495"/>
            <a:ext cx="3762375" cy="3629025"/>
          </a:xfrm>
          <a:prstGeom prst="rect">
            <a:avLst/>
          </a:prstGeom>
        </p:spPr>
      </p:pic>
      <p:pic>
        <p:nvPicPr>
          <p:cNvPr id="9" name="图片 8" descr="201803292033008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05" y="912495"/>
            <a:ext cx="3618865" cy="36290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5845" y="45415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Traditional convolution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70575" y="4541520"/>
            <a:ext cx="1990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ilated convolution</a:t>
            </a:r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02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730885"/>
            <a:ext cx="8817610" cy="24688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334135" y="3305810"/>
            <a:ext cx="40938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ntroduce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 the extra stages,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stage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6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4135" y="3704590"/>
            <a:ext cx="72491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2、Fix the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spatial resolution as 16x downsampling</a:t>
            </a:r>
            <a:r>
              <a:rPr lang="zh-CN" altLang="en-US" sz="2000">
                <a:sym typeface="+mn-ea"/>
              </a:rPr>
              <a:t> even after stage 4</a:t>
            </a:r>
            <a:endParaRPr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1334135" y="4103370"/>
            <a:ext cx="612140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3、stage 5 and stage 6 keep the same channels as stage 4</a:t>
            </a:r>
            <a:endParaRPr lang="zh-CN" altLang="en-US" sz="2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       (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256 input channels </a:t>
            </a:r>
            <a:r>
              <a:rPr lang="zh-CN" altLang="en-US" sz="2000">
                <a:solidFill>
                  <a:srgbClr val="FF0000"/>
                </a:solidFill>
              </a:rPr>
              <a:t>for bottleneck block</a:t>
            </a:r>
            <a:r>
              <a:rPr lang="zh-CN" altLang="en-US" sz="2000"/>
              <a:t>)</a:t>
            </a:r>
            <a:endParaRPr lang="zh-CN" altLang="en-US" sz="20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02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858520"/>
            <a:ext cx="7935595" cy="35255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2815" y="1287780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2815" y="200342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2815" y="265874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322516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3595" y="3719195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P6=P5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5955" y="490220"/>
            <a:ext cx="1617980" cy="4246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5" y="4450715"/>
            <a:ext cx="866775" cy="5524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640580" y="3288030"/>
            <a:ext cx="1011555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cxnSp>
        <p:nvCxnSpPr>
          <p:cNvPr id="22" name="直接箭头连接符 21"/>
          <p:cNvCxnSpPr>
            <a:stCxn id="21" idx="3"/>
          </p:cNvCxnSpPr>
          <p:nvPr/>
        </p:nvCxnSpPr>
        <p:spPr>
          <a:xfrm>
            <a:off x="5652135" y="3610610"/>
            <a:ext cx="648335" cy="8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20210" y="3456940"/>
            <a:ext cx="704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dilated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024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rcRect t="5072" r="20353"/>
          <a:stretch>
            <a:fillRect/>
          </a:stretch>
        </p:blipFill>
        <p:spPr>
          <a:xfrm>
            <a:off x="149225" y="979170"/>
            <a:ext cx="4301490" cy="2495550"/>
          </a:xfrm>
          <a:prstGeom prst="rect">
            <a:avLst/>
          </a:prstGeom>
        </p:spPr>
      </p:pic>
      <p:pic>
        <p:nvPicPr>
          <p:cNvPr id="3" name="图片 2" descr="resnet"/>
          <p:cNvPicPr>
            <a:picLocks noChangeAspect="1"/>
          </p:cNvPicPr>
          <p:nvPr/>
        </p:nvPicPr>
        <p:blipFill>
          <a:blip r:embed="rId2"/>
          <a:srcRect t="5000" b="1929"/>
          <a:stretch>
            <a:fillRect/>
          </a:stretch>
        </p:blipFill>
        <p:spPr>
          <a:xfrm>
            <a:off x="4617720" y="979170"/>
            <a:ext cx="4419600" cy="2482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1995" y="3788410"/>
            <a:ext cx="3019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the parameters of </a:t>
            </a:r>
            <a:r>
              <a:rPr lang="en-US" altLang="zh-CN">
                <a:sym typeface="+mn-ea"/>
              </a:rPr>
              <a:t>detnet59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0010" y="3788410"/>
            <a:ext cx="3019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the parameters of </a:t>
            </a:r>
            <a:r>
              <a:rPr lang="en-US" altLang="zh-CN">
                <a:sym typeface="+mn-ea"/>
              </a:rPr>
              <a:t>Resnet50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3"/>
          <p:cNvSpPr/>
          <p:nvPr/>
        </p:nvSpPr>
        <p:spPr bwMode="gray">
          <a:xfrm flipV="1">
            <a:off x="1391522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箭头2"/>
          <p:cNvSpPr/>
          <p:nvPr/>
        </p:nvSpPr>
        <p:spPr bwMode="gray">
          <a:xfrm rot="16200000">
            <a:off x="1607533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箭头1"/>
          <p:cNvSpPr/>
          <p:nvPr/>
        </p:nvSpPr>
        <p:spPr bwMode="gray">
          <a:xfrm>
            <a:off x="1386251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1"/>
          <p:cNvSpPr>
            <a:spLocks noChangeArrowheads="1"/>
          </p:cNvSpPr>
          <p:nvPr/>
        </p:nvSpPr>
        <p:spPr bwMode="gray">
          <a:xfrm>
            <a:off x="2216150" y="1572895"/>
            <a:ext cx="5922010" cy="51752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simple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horizontal image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ipping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 augmentation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2"/>
          <p:cNvSpPr>
            <a:spLocks noChangeArrowheads="1"/>
          </p:cNvSpPr>
          <p:nvPr/>
        </p:nvSpPr>
        <p:spPr bwMode="gray">
          <a:xfrm>
            <a:off x="2216150" y="2565400"/>
            <a:ext cx="5921375" cy="58229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mini-batch：2、SGD： weight decay of 0.0001 momentum of 0.9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3"/>
          <p:cNvSpPr>
            <a:spLocks noChangeArrowheads="1"/>
          </p:cNvSpPr>
          <p:nvPr/>
        </p:nvSpPr>
        <p:spPr bwMode="ltGray">
          <a:xfrm>
            <a:off x="2205990" y="3622040"/>
            <a:ext cx="5932170" cy="565150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COCO benchmark、ImageNet pre-trained.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825376" y="2370440"/>
            <a:ext cx="1036927" cy="103822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  <a:round/>
          </a:ln>
          <a:effectLst>
            <a:outerShdw blurRad="127000" dist="38100" dir="5400000" algn="c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95" y="2644775"/>
            <a:ext cx="254000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training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1155700"/>
            <a:ext cx="7688580" cy="2831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3305" y="4093210"/>
            <a:ext cx="47955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R</a:t>
            </a:r>
            <a:r>
              <a:rPr lang="zh-CN" altLang="en-US" sz="2000">
                <a:solidFill>
                  <a:schemeClr val="tx1"/>
                </a:solidFill>
              </a:rPr>
              <a:t>esults o</a:t>
            </a:r>
            <a:r>
              <a:rPr lang="en-US" altLang="zh-CN" sz="2000">
                <a:solidFill>
                  <a:schemeClr val="tx1"/>
                </a:solidFill>
              </a:rPr>
              <a:t>f</a:t>
            </a:r>
            <a:r>
              <a:rPr lang="zh-CN" altLang="en-US" sz="2000">
                <a:solidFill>
                  <a:schemeClr val="tx1"/>
                </a:solidFill>
              </a:rPr>
              <a:t> di</a:t>
            </a:r>
            <a:r>
              <a:rPr lang="en-US" altLang="zh-CN" sz="2000">
                <a:solidFill>
                  <a:schemeClr val="tx1"/>
                </a:solidFill>
              </a:rPr>
              <a:t>ff</a:t>
            </a:r>
            <a:r>
              <a:rPr lang="zh-CN" altLang="en-US" sz="2000">
                <a:solidFill>
                  <a:schemeClr val="tx1"/>
                </a:solidFill>
              </a:rPr>
              <a:t>erent backbones </a:t>
            </a:r>
            <a:r>
              <a:rPr lang="en-US" altLang="zh-CN" sz="2000">
                <a:solidFill>
                  <a:schemeClr val="tx1"/>
                </a:solidFill>
              </a:rPr>
              <a:t>used in FPN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20618" y="1526273"/>
            <a:ext cx="1675446" cy="2629653"/>
            <a:chOff x="778084" y="1038958"/>
            <a:chExt cx="1850186" cy="2900945"/>
          </a:xfrm>
        </p:grpSpPr>
        <p:sp>
          <p:nvSpPr>
            <p:cNvPr id="33" name="圆角矩形 32"/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2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anose="020B0806030902050204" pitchFamily="34" charset="0"/>
              </a:endParaRPr>
            </a:p>
          </p:txBody>
        </p:sp>
        <p:sp>
          <p:nvSpPr>
            <p:cNvPr id="36" name="文本框 11"/>
            <p:cNvSpPr txBox="1"/>
            <p:nvPr/>
          </p:nvSpPr>
          <p:spPr>
            <a:xfrm>
              <a:off x="1304926" y="1222952"/>
              <a:ext cx="839367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lang="zh-HK" altLang="en-US" sz="33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7" name="文本框 64"/>
            <p:cNvSpPr txBox="1"/>
            <p:nvPr/>
          </p:nvSpPr>
          <p:spPr>
            <a:xfrm>
              <a:off x="886774" y="2689361"/>
              <a:ext cx="1741147" cy="3810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Introduction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824547" y="1526273"/>
            <a:ext cx="1675446" cy="2629653"/>
            <a:chOff x="2690633" y="1038958"/>
            <a:chExt cx="1850186" cy="2900945"/>
          </a:xfrm>
        </p:grpSpPr>
        <p:sp>
          <p:nvSpPr>
            <p:cNvPr id="40" name="圆角矩形 39"/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anose="020B0806030902050204" pitchFamily="34" charset="0"/>
              </a:endParaRPr>
            </a:p>
          </p:txBody>
        </p:sp>
        <p:sp>
          <p:nvSpPr>
            <p:cNvPr id="43" name="文本框 48"/>
            <p:cNvSpPr txBox="1"/>
            <p:nvPr/>
          </p:nvSpPr>
          <p:spPr>
            <a:xfrm>
              <a:off x="3185327" y="1222952"/>
              <a:ext cx="894944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lang="zh-HK" altLang="en-US" sz="33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4" name="文本框 66"/>
            <p:cNvSpPr txBox="1"/>
            <p:nvPr/>
          </p:nvSpPr>
          <p:spPr>
            <a:xfrm>
              <a:off x="2842799" y="2689361"/>
              <a:ext cx="1589682" cy="3810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Motivation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21018" y="1526273"/>
            <a:ext cx="1675446" cy="2629653"/>
            <a:chOff x="4603182" y="1038958"/>
            <a:chExt cx="1850186" cy="2900945"/>
          </a:xfrm>
        </p:grpSpPr>
        <p:sp>
          <p:nvSpPr>
            <p:cNvPr id="47" name="圆角矩形 46"/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anose="020B0806030902050204" pitchFamily="34" charset="0"/>
              </a:endParaRPr>
            </a:p>
          </p:txBody>
        </p:sp>
        <p:sp>
          <p:nvSpPr>
            <p:cNvPr id="50" name="文本框 54"/>
            <p:cNvSpPr txBox="1"/>
            <p:nvPr/>
          </p:nvSpPr>
          <p:spPr>
            <a:xfrm>
              <a:off x="5044295" y="1222952"/>
              <a:ext cx="978584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lang="zh-HK" altLang="en-US" sz="33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1" name="文本框 68"/>
            <p:cNvSpPr txBox="1"/>
            <p:nvPr/>
          </p:nvSpPr>
          <p:spPr>
            <a:xfrm>
              <a:off x="4912798" y="2723877"/>
              <a:ext cx="1110344" cy="3810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Design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24946" y="1526273"/>
            <a:ext cx="1675446" cy="2629653"/>
            <a:chOff x="6515731" y="1038958"/>
            <a:chExt cx="1850186" cy="2900945"/>
          </a:xfrm>
        </p:grpSpPr>
        <p:sp>
          <p:nvSpPr>
            <p:cNvPr id="54" name="圆角矩形 53"/>
            <p:cNvSpPr/>
            <p:nvPr/>
          </p:nvSpPr>
          <p:spPr>
            <a:xfrm>
              <a:off x="6624698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chemeClr val="accent4"/>
              </a:solidFill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HK" altLang="en-US">
                <a:latin typeface="Impact" panose="020B0806030902050204" pitchFamily="34" charset="0"/>
              </a:endParaRPr>
            </a:p>
          </p:txBody>
        </p:sp>
        <p:sp>
          <p:nvSpPr>
            <p:cNvPr id="57" name="文本框 60"/>
            <p:cNvSpPr txBox="1"/>
            <p:nvPr/>
          </p:nvSpPr>
          <p:spPr>
            <a:xfrm>
              <a:off x="6988992" y="1222952"/>
              <a:ext cx="876274" cy="6416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altLang="zh-HK" sz="3300" dirty="0">
                  <a:solidFill>
                    <a:schemeClr val="bg1"/>
                  </a:solidFill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lang="zh-HK" altLang="en-US" sz="3300" dirty="0">
                <a:solidFill>
                  <a:schemeClr val="bg1"/>
                </a:solidFill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8" name="文本框 70"/>
            <p:cNvSpPr txBox="1"/>
            <p:nvPr/>
          </p:nvSpPr>
          <p:spPr>
            <a:xfrm>
              <a:off x="6578842" y="2723686"/>
              <a:ext cx="1678036" cy="3810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Experiments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823322" y="205624"/>
            <a:ext cx="1332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1290320"/>
            <a:ext cx="7710170" cy="2562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3180" y="4026535"/>
            <a:ext cx="6995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FPN results on di</a:t>
            </a:r>
            <a:r>
              <a:rPr lang="en-US" altLang="zh-CN" sz="2000">
                <a:solidFill>
                  <a:schemeClr val="tx1"/>
                </a:solidFill>
              </a:rPr>
              <a:t>ff</a:t>
            </a:r>
            <a:r>
              <a:rPr lang="zh-CN" altLang="en-US" sz="2000">
                <a:solidFill>
                  <a:schemeClr val="tx1"/>
                </a:solidFill>
              </a:rPr>
              <a:t>erent backbones </a:t>
            </a:r>
            <a:r>
              <a:rPr lang="en-US" altLang="zh-CN" sz="2000">
                <a:solidFill>
                  <a:schemeClr val="tx1"/>
                </a:solidFill>
              </a:rPr>
              <a:t>which is trained from scratch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681355"/>
            <a:ext cx="7130415" cy="34613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0750" y="4299585"/>
            <a:ext cx="5472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AP 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r>
              <a:rPr lang="zh-CN" altLang="en-US" sz="2000">
                <a:solidFill>
                  <a:schemeClr val="tx1"/>
                </a:solidFill>
              </a:rPr>
              <a:t> how much objects is correctly predicted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0630" y="4144010"/>
            <a:ext cx="54724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A</a:t>
            </a:r>
            <a:r>
              <a:rPr lang="en-US" altLang="zh-CN" sz="2000">
                <a:solidFill>
                  <a:schemeClr val="tx1"/>
                </a:solidFill>
              </a:rPr>
              <a:t>R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r>
              <a:rPr lang="zh-CN" altLang="en-US" sz="2000">
                <a:solidFill>
                  <a:schemeClr val="tx1"/>
                </a:solidFill>
              </a:rPr>
              <a:t> how much objects we can </a:t>
            </a:r>
            <a:r>
              <a:rPr lang="en-US" altLang="zh-CN" sz="2000">
                <a:solidFill>
                  <a:schemeClr val="tx1"/>
                </a:solidFill>
              </a:rPr>
              <a:t>fi</a:t>
            </a:r>
            <a:r>
              <a:rPr lang="zh-CN" altLang="en-US" sz="2000">
                <a:solidFill>
                  <a:schemeClr val="tx1"/>
                </a:solidFill>
              </a:rPr>
              <a:t>nd out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827405"/>
            <a:ext cx="7740650" cy="31877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1334770"/>
            <a:ext cx="7166610" cy="2473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05" y="1335405"/>
            <a:ext cx="1719580" cy="2473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3265" y="4055110"/>
            <a:ext cx="5440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Comparison of DetNet-59 and DetNet-59-NoProj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767715"/>
            <a:ext cx="7539355" cy="34283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文本框 9"/>
          <p:cNvSpPr txBox="1"/>
          <p:nvPr/>
        </p:nvSpPr>
        <p:spPr>
          <a:xfrm>
            <a:off x="2301875" y="4315460"/>
            <a:ext cx="42500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Comparison of object detection results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95" y="840740"/>
            <a:ext cx="7707630" cy="262953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文本框 2"/>
          <p:cNvSpPr txBox="1"/>
          <p:nvPr/>
        </p:nvSpPr>
        <p:spPr>
          <a:xfrm>
            <a:off x="2136140" y="3749040"/>
            <a:ext cx="50831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Comparison of instance segmentation results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3322" y="205624"/>
            <a:ext cx="1769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604520"/>
            <a:ext cx="6964045" cy="45110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0" y="1354579"/>
            <a:ext cx="9144000" cy="165618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3239763" y="1631052"/>
            <a:ext cx="266429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2907299" y="2325505"/>
            <a:ext cx="3349775" cy="62334"/>
            <a:chOff x="2768751" y="4109175"/>
            <a:chExt cx="3349775" cy="62334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0" name="Text Box 2"/>
          <p:cNvSpPr txBox="1">
            <a:spLocks noChangeArrowheads="1"/>
          </p:cNvSpPr>
          <p:nvPr/>
        </p:nvSpPr>
        <p:spPr bwMode="auto">
          <a:xfrm>
            <a:off x="3649866" y="2410143"/>
            <a:ext cx="1840534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88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750" y="1912620"/>
            <a:ext cx="6620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one-stage methods</a:t>
            </a:r>
            <a:r>
              <a:rPr lang="en-US" altLang="zh-CN" sz="2000"/>
              <a:t>:</a:t>
            </a:r>
            <a:r>
              <a:rPr lang="zh-CN" altLang="en-US" sz="2000"/>
              <a:t> YOLO , SSD , RetinaNet 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047750" y="2627630"/>
            <a:ext cx="6620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two-stage detectors</a:t>
            </a:r>
            <a:r>
              <a:rPr lang="en-US" altLang="zh-CN" sz="2000"/>
              <a:t>: </a:t>
            </a:r>
            <a:r>
              <a:rPr lang="zh-CN" altLang="en-US" sz="2000"/>
              <a:t>Faster R-CNN , R-FCN </a:t>
            </a:r>
            <a:r>
              <a:rPr lang="en-US" altLang="zh-CN" sz="2000"/>
              <a:t>, </a:t>
            </a:r>
            <a:r>
              <a:rPr lang="zh-CN" altLang="en-US" sz="2000"/>
              <a:t>FPN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3595" y="1207135"/>
            <a:ext cx="6287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Recent CNN based object detectors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823595" y="3364865"/>
            <a:ext cx="730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D</a:t>
            </a:r>
            <a:r>
              <a:rPr lang="zh-CN" altLang="en-US" sz="2000"/>
              <a:t>irectly </a:t>
            </a:r>
            <a:r>
              <a:rPr lang="en-US" altLang="zh-CN" sz="2000"/>
              <a:t>fi</a:t>
            </a:r>
            <a:r>
              <a:rPr lang="zh-CN" altLang="en-US" sz="2000"/>
              <a:t>netune from ImageNet pre-trained models designed for im-</a:t>
            </a:r>
            <a:endParaRPr lang="zh-CN" altLang="en-US" sz="2000"/>
          </a:p>
          <a:p>
            <a:r>
              <a:rPr lang="zh-CN" altLang="en-US" sz="2000"/>
              <a:t>age classi</a:t>
            </a:r>
            <a:r>
              <a:rPr lang="en-US" altLang="zh-CN" sz="2000"/>
              <a:t>fi</a:t>
            </a:r>
            <a:r>
              <a:rPr lang="zh-CN" altLang="en-US" sz="2000"/>
              <a:t>cation</a:t>
            </a:r>
            <a:r>
              <a:rPr lang="en-US" altLang="zh-CN" sz="2000"/>
              <a:t>.</a:t>
            </a:r>
            <a:endParaRPr lang="en-US" altLang="zh-CN" sz="20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788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3730625"/>
            <a:ext cx="70631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FPN </a:t>
            </a:r>
            <a:r>
              <a:rPr lang="en-US" altLang="zh-CN" sz="2000"/>
              <a:t>e.g</a:t>
            </a:r>
            <a:r>
              <a:rPr lang="zh-CN" altLang="en-US" sz="2000"/>
              <a:t> involve </a:t>
            </a:r>
            <a:r>
              <a:rPr lang="zh-CN" altLang="en-US" sz="2000">
                <a:solidFill>
                  <a:srgbClr val="FF0000"/>
                </a:solidFill>
              </a:rPr>
              <a:t>extra stages</a:t>
            </a:r>
            <a:r>
              <a:rPr lang="zh-CN" altLang="en-US" sz="2000"/>
              <a:t> against the task of image classi</a:t>
            </a:r>
            <a:r>
              <a:rPr lang="en-US" altLang="zh-CN" sz="2000"/>
              <a:t>fi</a:t>
            </a:r>
            <a:r>
              <a:rPr lang="zh-CN" altLang="en-US" sz="2000"/>
              <a:t>cation to handle the objects with various scales.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295400" y="1868805"/>
            <a:ext cx="70631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Object detection not only needs to</a:t>
            </a:r>
            <a:r>
              <a:rPr lang="zh-CN" altLang="en-US" sz="2000">
                <a:solidFill>
                  <a:srgbClr val="FF0000"/>
                </a:solidFill>
              </a:rPr>
              <a:t> recognize the category</a:t>
            </a:r>
            <a:r>
              <a:rPr lang="zh-CN" altLang="en-US" sz="2000"/>
              <a:t> of the object instances but also spatially </a:t>
            </a:r>
            <a:r>
              <a:rPr lang="zh-CN" altLang="en-US" sz="2000">
                <a:solidFill>
                  <a:srgbClr val="FF0000"/>
                </a:solidFill>
              </a:rPr>
              <a:t>locate the position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5400" y="2811145"/>
            <a:ext cx="7141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Char char="l"/>
            </a:pPr>
            <a:r>
              <a:rPr lang="en-US" altLang="zh-CN" sz="2000"/>
              <a:t>  </a:t>
            </a:r>
            <a:r>
              <a:rPr lang="zh-CN" altLang="en-US" sz="2000">
                <a:solidFill>
                  <a:srgbClr val="FF0000"/>
                </a:solidFill>
              </a:rPr>
              <a:t>Large downsampling</a:t>
            </a:r>
            <a:r>
              <a:rPr lang="zh-CN" altLang="en-US" sz="2000"/>
              <a:t> factor  is good for image classi</a:t>
            </a:r>
            <a:r>
              <a:rPr lang="en-US" altLang="zh-CN" sz="2000"/>
              <a:t>fi</a:t>
            </a:r>
            <a:r>
              <a:rPr lang="zh-CN" altLang="en-US" sz="2000"/>
              <a:t>cation but       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     compromises the object location ability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910080" y="1001395"/>
            <a:ext cx="51708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image classi</a:t>
            </a:r>
            <a:r>
              <a:rPr lang="en-US" altLang="zh-CN" sz="2400" b="1">
                <a:sym typeface="+mn-ea"/>
              </a:rPr>
              <a:t>fi</a:t>
            </a:r>
            <a:r>
              <a:rPr lang="zh-CN" altLang="en-US" sz="2400" b="1">
                <a:sym typeface="+mn-ea"/>
              </a:rPr>
              <a:t>cation </a:t>
            </a:r>
            <a:r>
              <a:rPr lang="en-US" altLang="zh-CN" sz="2400" b="1">
                <a:sym typeface="+mn-ea"/>
              </a:rPr>
              <a:t>VS object detection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91818"/>
            <a:ext cx="9144000" cy="969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3337583" y="2014975"/>
            <a:ext cx="32395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Motivation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366956" y="1489357"/>
            <a:ext cx="1586056" cy="1586449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en-US" altLang="zh-CN" sz="6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502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Motivation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7546"/>
          <a:stretch>
            <a:fillRect/>
          </a:stretch>
        </p:blipFill>
        <p:spPr>
          <a:xfrm>
            <a:off x="255270" y="932180"/>
            <a:ext cx="5782310" cy="327977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文本框 2"/>
          <p:cNvSpPr txBox="1"/>
          <p:nvPr/>
        </p:nvSpPr>
        <p:spPr>
          <a:xfrm>
            <a:off x="6037580" y="3425825"/>
            <a:ext cx="310959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Invisibility of small objects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37580" y="1243330"/>
            <a:ext cx="28257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number of network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stages is di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erent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5365" y="2279650"/>
            <a:ext cx="27101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Weak visibility of large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objects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2425" y="4321175"/>
            <a:ext cx="6939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How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DetNet addresses these problems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502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Motivation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74925" y="1632585"/>
            <a:ext cx="7103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The </a:t>
            </a:r>
            <a:r>
              <a:rPr lang="zh-CN" altLang="en-US" sz="2000">
                <a:solidFill>
                  <a:srgbClr val="FF0000"/>
                </a:solidFill>
              </a:rPr>
              <a:t>number of stages</a:t>
            </a:r>
            <a:r>
              <a:rPr lang="zh-CN" altLang="en-US" sz="2000"/>
              <a:t> </a:t>
            </a:r>
            <a:r>
              <a:rPr lang="en-US" altLang="zh-CN" sz="2000"/>
              <a:t>for Object Detection.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2574925" y="2770505"/>
            <a:ext cx="7103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</a:rPr>
              <a:t>M</a:t>
            </a:r>
            <a:r>
              <a:rPr lang="zh-CN" altLang="en-US" sz="2000">
                <a:solidFill>
                  <a:srgbClr val="FF0000"/>
                </a:solidFill>
              </a:rPr>
              <a:t>aintain high spatial resolution</a:t>
            </a:r>
            <a:r>
              <a:rPr lang="zh-CN" altLang="en-US" sz="2000"/>
              <a:t> of the feature maps,</a:t>
            </a:r>
            <a:endParaRPr lang="zh-CN" altLang="en-US" sz="2000"/>
          </a:p>
          <a:p>
            <a:pPr indent="0">
              <a:buFont typeface="Wingdings" panose="05000000000000000000" charset="0"/>
              <a:buNone/>
            </a:pPr>
            <a:r>
              <a:rPr lang="zh-CN" altLang="en-US" sz="2000"/>
              <a:t>while </a:t>
            </a:r>
            <a:r>
              <a:rPr lang="zh-CN" altLang="en-US" sz="2000">
                <a:solidFill>
                  <a:srgbClr val="FF0000"/>
                </a:solidFill>
              </a:rPr>
              <a:t>keeping large receptive </a:t>
            </a:r>
            <a:r>
              <a:rPr lang="en-US" altLang="zh-CN" sz="2000">
                <a:solidFill>
                  <a:srgbClr val="FF0000"/>
                </a:solidFill>
              </a:rPr>
              <a:t>fi</a:t>
            </a:r>
            <a:r>
              <a:rPr lang="zh-CN" altLang="en-US" sz="2000">
                <a:solidFill>
                  <a:srgbClr val="FF0000"/>
                </a:solidFill>
              </a:rPr>
              <a:t>eld</a:t>
            </a:r>
            <a:r>
              <a:rPr lang="zh-CN" altLang="en-US" sz="2000"/>
              <a:t>.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71857" r="835"/>
          <a:stretch>
            <a:fillRect/>
          </a:stretch>
        </p:blipFill>
        <p:spPr>
          <a:xfrm>
            <a:off x="295910" y="1076325"/>
            <a:ext cx="2179320" cy="327977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205624"/>
            <a:ext cx="1502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Motivation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0630" y="1677035"/>
            <a:ext cx="7103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/>
              <a:t>Fi</a:t>
            </a:r>
            <a:r>
              <a:rPr lang="zh-CN" altLang="en-US" sz="2000"/>
              <a:t>rst to </a:t>
            </a:r>
            <a:r>
              <a:rPr lang="zh-CN" altLang="en-US" sz="2000">
                <a:solidFill>
                  <a:srgbClr val="FF0000"/>
                </a:solidFill>
              </a:rPr>
              <a:t>analyze the inherent drawbacks</a:t>
            </a:r>
            <a:r>
              <a:rPr lang="zh-CN" altLang="en-US" sz="2000"/>
              <a:t> of traditional ImageNet pre-trained model for </a:t>
            </a:r>
            <a:r>
              <a:rPr lang="en-US" altLang="zh-CN" sz="2000"/>
              <a:t>fi</a:t>
            </a:r>
            <a:r>
              <a:rPr lang="zh-CN" altLang="en-US" sz="2000"/>
              <a:t>ne-tunning recent object detectors.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30630" y="2770505"/>
            <a:ext cx="7103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/>
              <a:t>DetNet is  designed for object detection task by </a:t>
            </a:r>
            <a:r>
              <a:rPr lang="zh-CN" altLang="en-US" sz="2000">
                <a:solidFill>
                  <a:srgbClr val="FF0000"/>
                </a:solidFill>
              </a:rPr>
              <a:t>maintaining the spatial resolution</a:t>
            </a:r>
            <a:r>
              <a:rPr lang="zh-CN" altLang="en-US" sz="2000"/>
              <a:t> and </a:t>
            </a:r>
            <a:r>
              <a:rPr lang="zh-CN" altLang="en-US" sz="2000">
                <a:solidFill>
                  <a:srgbClr val="FF0000"/>
                </a:solidFill>
              </a:rPr>
              <a:t>enlarging the receptive </a:t>
            </a:r>
            <a:r>
              <a:rPr lang="en-US" altLang="zh-CN" sz="2000">
                <a:solidFill>
                  <a:srgbClr val="FF0000"/>
                </a:solidFill>
              </a:rPr>
              <a:t>fi</a:t>
            </a:r>
            <a:r>
              <a:rPr lang="zh-CN" altLang="en-US" sz="2000">
                <a:solidFill>
                  <a:srgbClr val="FF0000"/>
                </a:solidFill>
              </a:rPr>
              <a:t>eld</a:t>
            </a:r>
            <a:r>
              <a:rPr lang="zh-CN" altLang="en-US" sz="2000"/>
              <a:t>.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922020" y="941070"/>
            <a:ext cx="6939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ontributions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DetNet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0630" y="3708400"/>
            <a:ext cx="7103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/>
              <a:t>A</a:t>
            </a:r>
            <a:r>
              <a:rPr lang="zh-CN" altLang="en-US" sz="2000"/>
              <a:t>chieve new</a:t>
            </a:r>
            <a:r>
              <a:rPr lang="zh-CN" altLang="en-US" sz="2000">
                <a:solidFill>
                  <a:srgbClr val="FF0000"/>
                </a:solidFill>
              </a:rPr>
              <a:t> state-of-the-art results</a:t>
            </a:r>
            <a:r>
              <a:rPr lang="zh-CN" altLang="en-US" sz="2000"/>
              <a:t> on MSCOCO object detection and instance segmentation track</a:t>
            </a:r>
            <a:endParaRPr lang="zh-CN" altLang="en-US" sz="20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2838</Words>
  <Application>WPS 演示</Application>
  <PresentationFormat>全屏显示(16:9)</PresentationFormat>
  <Paragraphs>212</Paragraphs>
  <Slides>27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Impact</vt:lpstr>
      <vt:lpstr>张海山锐谐体2.0-授权联系：Samtype@QQ.com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李培俊</dc:creator>
  <cp:lastModifiedBy>MSY</cp:lastModifiedBy>
  <cp:revision>253</cp:revision>
  <dcterms:created xsi:type="dcterms:W3CDTF">2015-10-16T03:54:00Z</dcterms:created>
  <dcterms:modified xsi:type="dcterms:W3CDTF">2018-11-02T10:28:24Z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