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264" r:id="rId4"/>
    <p:sldId id="274" r:id="rId5"/>
    <p:sldId id="292" r:id="rId6"/>
    <p:sldId id="293" r:id="rId7"/>
    <p:sldId id="265" r:id="rId8"/>
    <p:sldId id="294" r:id="rId9"/>
    <p:sldId id="295" r:id="rId10"/>
    <p:sldId id="296" r:id="rId11"/>
    <p:sldId id="297" r:id="rId12"/>
    <p:sldId id="298" r:id="rId13"/>
    <p:sldId id="299" r:id="rId14"/>
    <p:sldId id="268" r:id="rId15"/>
    <p:sldId id="300" r:id="rId16"/>
    <p:sldId id="269" r:id="rId17"/>
    <p:sldId id="272" r:id="rId18"/>
    <p:sldId id="301" r:id="rId19"/>
    <p:sldId id="315" r:id="rId20"/>
    <p:sldId id="266" r:id="rId21"/>
    <p:sldId id="303" r:id="rId22"/>
    <p:sldId id="304" r:id="rId23"/>
    <p:sldId id="305" r:id="rId24"/>
    <p:sldId id="306" r:id="rId25"/>
    <p:sldId id="267" r:id="rId26"/>
    <p:sldId id="309" r:id="rId27"/>
    <p:sldId id="311" r:id="rId29"/>
    <p:sldId id="312" r:id="rId30"/>
    <p:sldId id="314" r:id="rId31"/>
    <p:sldId id="313" r:id="rId32"/>
    <p:sldId id="307" r:id="rId33"/>
    <p:sldId id="25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6490"/>
    <a:srgbClr val="364A85"/>
    <a:srgbClr val="FFFFFF"/>
    <a:srgbClr val="96C0BE"/>
    <a:srgbClr val="AEDADE"/>
    <a:srgbClr val="517AA6"/>
    <a:srgbClr val="7AA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74" y="246"/>
      </p:cViewPr>
      <p:guideLst>
        <p:guide orient="horz" pos="2129"/>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p:cNvSpPr>
          <p:nvPr>
            <p:ph type="sldImg"/>
          </p:nvPr>
        </p:nvSpPr>
        <p:spPr/>
      </p:sp>
      <p:sp>
        <p:nvSpPr>
          <p:cNvPr id="645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p:cNvSpPr>
          <p:nvPr>
            <p:ph type="sldImg"/>
          </p:nvPr>
        </p:nvSpPr>
        <p:spPr/>
      </p:sp>
      <p:sp>
        <p:nvSpPr>
          <p:cNvPr id="645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p:cNvSpPr>
          <p:nvPr>
            <p:ph type="sldImg"/>
          </p:nvPr>
        </p:nvSpPr>
        <p:spPr/>
      </p:sp>
      <p:sp>
        <p:nvSpPr>
          <p:cNvPr id="645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总标题">
    <p:bg>
      <p:bgPr>
        <a:blipFill dpi="0" rotWithShape="1">
          <a:blip r:embed="rId2">
            <a:lum/>
          </a:blip>
          <a:srcRect/>
          <a:stretch>
            <a:fillRect t="-29000" b="-29000"/>
          </a:stretch>
        </a:blipFill>
        <a:effectLst/>
      </p:bgPr>
    </p:bg>
    <p:spTree>
      <p:nvGrpSpPr>
        <p:cNvPr id="1" name=""/>
        <p:cNvGrpSpPr/>
        <p:nvPr/>
      </p:nvGrpSpPr>
      <p:grpSpPr>
        <a:xfrm>
          <a:off x="0" y="0"/>
          <a:ext cx="0" cy="0"/>
          <a:chOff x="0" y="0"/>
          <a:chExt cx="0" cy="0"/>
        </a:xfrm>
      </p:grpSpPr>
      <p:sp>
        <p:nvSpPr>
          <p:cNvPr id="7" name="矩形 6"/>
          <p:cNvSpPr/>
          <p:nvPr userDrawn="1"/>
        </p:nvSpPr>
        <p:spPr>
          <a:xfrm>
            <a:off x="0" y="2715959"/>
            <a:ext cx="10697029" cy="269787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337053" y="3390900"/>
            <a:ext cx="164599" cy="1059030"/>
          </a:xfrm>
          <a:prstGeom prst="rect">
            <a:avLst/>
          </a:prstGeom>
          <a:solidFill>
            <a:srgbClr val="364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ctrTitle"/>
          </p:nvPr>
        </p:nvSpPr>
        <p:spPr>
          <a:xfrm>
            <a:off x="632277" y="3079751"/>
            <a:ext cx="9614808" cy="1370181"/>
          </a:xfrm>
        </p:spPr>
        <p:txBody>
          <a:bodyPr anchor="b"/>
          <a:lstStyle>
            <a:lvl1pPr algn="l">
              <a:defRPr sz="6000" b="1">
                <a:solidFill>
                  <a:srgbClr val="364A85"/>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37051" y="4650764"/>
            <a:ext cx="9910035" cy="472780"/>
          </a:xfrm>
        </p:spPr>
        <p:txBody>
          <a:bodyPr/>
          <a:lstStyle>
            <a:lvl1pPr marL="0" indent="0" algn="l">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0" name="椭圆 9"/>
          <p:cNvSpPr/>
          <p:nvPr userDrawn="1"/>
        </p:nvSpPr>
        <p:spPr>
          <a:xfrm>
            <a:off x="10257142" y="2262764"/>
            <a:ext cx="887959" cy="887959"/>
          </a:xfrm>
          <a:prstGeom prst="ellipse">
            <a:avLst/>
          </a:prstGeom>
          <a:solidFill>
            <a:srgbClr val="364A8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24674" y="2328249"/>
            <a:ext cx="754767" cy="756984"/>
          </a:xfrm>
          <a:prstGeom prst="rect">
            <a:avLst/>
          </a:prstGeom>
        </p:spPr>
      </p:pic>
    </p:spTree>
  </p:cSld>
  <p:clrMapOvr>
    <a:masterClrMapping/>
  </p:clrMapOvr>
  <p:transition spd="med">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正文讲解">
    <p:spTree>
      <p:nvGrpSpPr>
        <p:cNvPr id="1" name=""/>
        <p:cNvGrpSpPr/>
        <p:nvPr/>
      </p:nvGrpSpPr>
      <p:grpSpPr>
        <a:xfrm>
          <a:off x="0" y="0"/>
          <a:ext cx="0" cy="0"/>
          <a:chOff x="0" y="0"/>
          <a:chExt cx="0" cy="0"/>
        </a:xfrm>
      </p:grpSpPr>
      <p:sp>
        <p:nvSpPr>
          <p:cNvPr id="7" name="矩形 6"/>
          <p:cNvSpPr/>
          <p:nvPr userDrawn="1"/>
        </p:nvSpPr>
        <p:spPr>
          <a:xfrm>
            <a:off x="351693" y="365127"/>
            <a:ext cx="11493304" cy="6148217"/>
          </a:xfrm>
          <a:prstGeom prst="rect">
            <a:avLst/>
          </a:prstGeom>
          <a:solidFill>
            <a:schemeClr val="bg1">
              <a:alpha val="9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627185" y="650877"/>
            <a:ext cx="11034931" cy="688975"/>
          </a:xfrm>
        </p:spPr>
        <p:txBody>
          <a:bodyPr/>
          <a:lstStyle>
            <a:lvl1pPr>
              <a:defRPr b="1">
                <a:solidFill>
                  <a:srgbClr val="364A85"/>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38165" y="1533380"/>
            <a:ext cx="11123953" cy="4839286"/>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矩形 7"/>
          <p:cNvSpPr/>
          <p:nvPr userDrawn="1"/>
        </p:nvSpPr>
        <p:spPr>
          <a:xfrm>
            <a:off x="538164" y="650877"/>
            <a:ext cx="87739" cy="688975"/>
          </a:xfrm>
          <a:prstGeom prst="rect">
            <a:avLst/>
          </a:prstGeom>
          <a:solidFill>
            <a:srgbClr val="364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5" name="直接连接符 4"/>
          <p:cNvCxnSpPr/>
          <p:nvPr userDrawn="1"/>
        </p:nvCxnSpPr>
        <p:spPr>
          <a:xfrm>
            <a:off x="538165" y="1419080"/>
            <a:ext cx="11123953" cy="0"/>
          </a:xfrm>
          <a:prstGeom prst="line">
            <a:avLst/>
          </a:prstGeom>
          <a:ln>
            <a:solidFill>
              <a:srgbClr val="364A85"/>
            </a:solidFill>
          </a:ln>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11443488" y="6157145"/>
            <a:ext cx="620139" cy="620138"/>
          </a:xfrm>
          <a:prstGeom prst="ellipse">
            <a:avLst/>
          </a:prstGeom>
          <a:solidFill>
            <a:srgbClr val="364A8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91967" y="6205965"/>
            <a:ext cx="527119" cy="528667"/>
          </a:xfrm>
          <a:prstGeom prst="rect">
            <a:avLst/>
          </a:prstGeom>
        </p:spPr>
      </p:pic>
    </p:spTree>
  </p:cSld>
  <p:clrMapOvr>
    <a:masterClrMapping/>
  </p:clrMapOvr>
  <p:transition spd="med">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小节标题">
    <p:spTree>
      <p:nvGrpSpPr>
        <p:cNvPr id="1" name=""/>
        <p:cNvGrpSpPr/>
        <p:nvPr/>
      </p:nvGrpSpPr>
      <p:grpSpPr>
        <a:xfrm>
          <a:off x="0" y="0"/>
          <a:ext cx="0" cy="0"/>
          <a:chOff x="0" y="0"/>
          <a:chExt cx="0" cy="0"/>
        </a:xfrm>
      </p:grpSpPr>
      <p:sp>
        <p:nvSpPr>
          <p:cNvPr id="6" name="矩形 5"/>
          <p:cNvSpPr/>
          <p:nvPr userDrawn="1"/>
        </p:nvSpPr>
        <p:spPr>
          <a:xfrm>
            <a:off x="1494971" y="2715959"/>
            <a:ext cx="10697029" cy="269787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11742057" y="3390900"/>
            <a:ext cx="164599" cy="1059030"/>
          </a:xfrm>
          <a:prstGeom prst="rect">
            <a:avLst/>
          </a:prstGeom>
          <a:solidFill>
            <a:srgbClr val="364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副标题 2"/>
          <p:cNvSpPr>
            <a:spLocks noGrp="1"/>
          </p:cNvSpPr>
          <p:nvPr>
            <p:ph type="subTitle" idx="1"/>
          </p:nvPr>
        </p:nvSpPr>
        <p:spPr>
          <a:xfrm>
            <a:off x="1832022" y="4650764"/>
            <a:ext cx="9910035" cy="472780"/>
          </a:xfrm>
        </p:spPr>
        <p:txBody>
          <a:bodyPr/>
          <a:lstStyle>
            <a:lvl1pPr marL="0" indent="0" algn="l">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2" name="标题 1"/>
          <p:cNvSpPr>
            <a:spLocks noGrp="1"/>
          </p:cNvSpPr>
          <p:nvPr>
            <p:ph type="title"/>
          </p:nvPr>
        </p:nvSpPr>
        <p:spPr>
          <a:xfrm>
            <a:off x="1832022" y="3402112"/>
            <a:ext cx="9910035" cy="1325563"/>
          </a:xfrm>
        </p:spPr>
        <p:txBody>
          <a:bodyPr>
            <a:normAutofit/>
          </a:bodyPr>
          <a:lstStyle>
            <a:lvl1pPr>
              <a:defRPr sz="6000" b="1">
                <a:solidFill>
                  <a:srgbClr val="364A85"/>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cxnSp>
        <p:nvCxnSpPr>
          <p:cNvPr id="12" name="直接连接符 11"/>
          <p:cNvCxnSpPr/>
          <p:nvPr userDrawn="1"/>
        </p:nvCxnSpPr>
        <p:spPr>
          <a:xfrm>
            <a:off x="1832022" y="4581498"/>
            <a:ext cx="9331278" cy="0"/>
          </a:xfrm>
          <a:prstGeom prst="line">
            <a:avLst/>
          </a:prstGeom>
          <a:ln w="9525">
            <a:solidFill>
              <a:srgbClr val="364A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大背景">
    <p:spTree>
      <p:nvGrpSpPr>
        <p:cNvPr id="1" name=""/>
        <p:cNvGrpSpPr/>
        <p:nvPr/>
      </p:nvGrpSpPr>
      <p:grpSpPr>
        <a:xfrm>
          <a:off x="0" y="0"/>
          <a:ext cx="0" cy="0"/>
          <a:chOff x="0" y="0"/>
          <a:chExt cx="0" cy="0"/>
        </a:xfrm>
      </p:grpSpPr>
      <p:sp>
        <p:nvSpPr>
          <p:cNvPr id="6" name="矩形 5"/>
          <p:cNvSpPr/>
          <p:nvPr userDrawn="1"/>
        </p:nvSpPr>
        <p:spPr>
          <a:xfrm>
            <a:off x="351693" y="365127"/>
            <a:ext cx="11493304" cy="6148217"/>
          </a:xfrm>
          <a:prstGeom prst="rect">
            <a:avLst/>
          </a:prstGeom>
          <a:solidFill>
            <a:schemeClr val="bg1">
              <a:alpha val="9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椭圆 6"/>
          <p:cNvSpPr/>
          <p:nvPr userDrawn="1"/>
        </p:nvSpPr>
        <p:spPr>
          <a:xfrm>
            <a:off x="11443488" y="6157145"/>
            <a:ext cx="620139" cy="620138"/>
          </a:xfrm>
          <a:prstGeom prst="ellipse">
            <a:avLst/>
          </a:prstGeom>
          <a:solidFill>
            <a:srgbClr val="364A8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91967" y="6205965"/>
            <a:ext cx="527119" cy="528667"/>
          </a:xfrm>
          <a:prstGeom prst="rect">
            <a:avLst/>
          </a:prstGeom>
        </p:spPr>
      </p:pic>
    </p:spTree>
  </p:cSld>
  <p:clrMapOvr>
    <a:masterClrMapping/>
  </p:clrMapOvr>
  <p:transition spd="med">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29000" b="-2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22AAE-28DD-4FF8-A97F-CBC86AA49210}"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B1D97-32EB-4883-BF39-9BE6ADFC9F9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pull/>
  </p:transition>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2400" dirty="0">
                <a:solidFill>
                  <a:schemeClr val="tx1">
                    <a:lumMod val="85000"/>
                    <a:lumOff val="15000"/>
                  </a:schemeClr>
                </a:solidFill>
                <a:latin typeface="Arial" panose="020B0604020202020204" pitchFamily="34" charset="0"/>
                <a:sym typeface="+mn-ea"/>
              </a:rPr>
              <a:t>Variable Rate Image Compression with Recurrent Neural Networks</a:t>
            </a:r>
            <a:br>
              <a:rPr lang="en-US" altLang="zh-CN" sz="2400" dirty="0">
                <a:solidFill>
                  <a:schemeClr val="tx1">
                    <a:lumMod val="85000"/>
                    <a:lumOff val="15000"/>
                  </a:schemeClr>
                </a:solidFill>
                <a:latin typeface="Arial" panose="020B0604020202020204" pitchFamily="34" charset="0"/>
                <a:sym typeface="+mn-ea"/>
              </a:rPr>
            </a:br>
            <a:r>
              <a:rPr sz="1600" dirty="0">
                <a:solidFill>
                  <a:schemeClr val="tx1">
                    <a:lumMod val="85000"/>
                    <a:lumOff val="15000"/>
                  </a:schemeClr>
                </a:solidFill>
                <a:latin typeface="Arial" panose="020B0604020202020204" pitchFamily="34" charset="0"/>
                <a:sym typeface="Arial" panose="020B0604020202020204" pitchFamily="34" charset="0"/>
              </a:rPr>
              <a:t>George Toderici, Sean M. O'Malley, Sung Jin Hwang, Damien Vincent,</a:t>
            </a:r>
            <a:br>
              <a:rPr sz="1600" dirty="0">
                <a:solidFill>
                  <a:schemeClr val="tx1">
                    <a:lumMod val="85000"/>
                    <a:lumOff val="15000"/>
                  </a:schemeClr>
                </a:solidFill>
                <a:latin typeface="Arial" panose="020B0604020202020204" pitchFamily="34" charset="0"/>
                <a:sym typeface="Arial" panose="020B0604020202020204" pitchFamily="34" charset="0"/>
              </a:rPr>
            </a:br>
            <a:r>
              <a:rPr sz="1600" dirty="0">
                <a:solidFill>
                  <a:schemeClr val="tx1">
                    <a:lumMod val="85000"/>
                    <a:lumOff val="15000"/>
                  </a:schemeClr>
                </a:solidFill>
                <a:latin typeface="Arial" panose="020B0604020202020204" pitchFamily="34" charset="0"/>
                <a:sym typeface="Arial" panose="020B0604020202020204" pitchFamily="34" charset="0"/>
              </a:rPr>
              <a:t>David Minnen, Shumeet Baluja, Michele Covell, Rahul Sukthankar</a:t>
            </a:r>
            <a:br>
              <a:rPr sz="1600" dirty="0">
                <a:solidFill>
                  <a:schemeClr val="tx1">
                    <a:lumMod val="85000"/>
                    <a:lumOff val="15000"/>
                  </a:schemeClr>
                </a:solidFill>
                <a:latin typeface="Arial" panose="020B0604020202020204" pitchFamily="34" charset="0"/>
                <a:sym typeface="Arial" panose="020B0604020202020204" pitchFamily="34" charset="0"/>
              </a:rPr>
            </a:br>
            <a:br>
              <a:rPr sz="1600" dirty="0">
                <a:solidFill>
                  <a:schemeClr val="tx1">
                    <a:lumMod val="85000"/>
                    <a:lumOff val="15000"/>
                  </a:schemeClr>
                </a:solidFill>
                <a:latin typeface="Arial" panose="020B0604020202020204" pitchFamily="34" charset="0"/>
                <a:sym typeface="Arial" panose="020B0604020202020204" pitchFamily="34" charset="0"/>
              </a:rPr>
            </a:br>
            <a:r>
              <a:rPr lang="en-US" sz="1600" dirty="0">
                <a:solidFill>
                  <a:schemeClr val="tx1">
                    <a:lumMod val="85000"/>
                    <a:lumOff val="15000"/>
                  </a:schemeClr>
                </a:solidFill>
                <a:latin typeface="Arial" panose="020B0604020202020204" pitchFamily="34" charset="0"/>
                <a:sym typeface="Arial" panose="020B0604020202020204" pitchFamily="34" charset="0"/>
              </a:rPr>
              <a:t>ICLR 2016</a:t>
            </a:r>
            <a:endParaRPr lang="zh-CN" altLang="en-US" dirty="0"/>
          </a:p>
        </p:txBody>
      </p:sp>
      <p:sp>
        <p:nvSpPr>
          <p:cNvPr id="3" name="副标题 2"/>
          <p:cNvSpPr>
            <a:spLocks noGrp="1"/>
          </p:cNvSpPr>
          <p:nvPr>
            <p:ph type="subTitle" idx="1"/>
          </p:nvPr>
        </p:nvSpPr>
        <p:spPr>
          <a:xfrm>
            <a:off x="337185" y="4650740"/>
            <a:ext cx="9909810" cy="788670"/>
          </a:xfrm>
        </p:spPr>
        <p:txBody>
          <a:bodyPr>
            <a:normAutofit/>
          </a:bodyPr>
          <a:lstStyle/>
          <a:p>
            <a:pPr algn="r" defTabSz="914400"/>
            <a:r>
              <a:rPr lang="en-US" altLang="zh-CN" sz="1200">
                <a:sym typeface="+mn-ea"/>
              </a:rPr>
              <a:t>Rong Wenxun</a:t>
            </a:r>
            <a:endParaRPr lang="en-US" altLang="zh-CN" sz="1200"/>
          </a:p>
          <a:p>
            <a:pPr algn="r" defTabSz="914400"/>
            <a:r>
              <a:rPr lang="en-US" altLang="zh-CN" sz="1200">
                <a:sym typeface="+mn-ea"/>
              </a:rPr>
              <a:t>30 November, 2018</a:t>
            </a:r>
            <a:endParaRPr lang="zh-CN" altLang="en-US" sz="1200"/>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a:solidFill>
                  <a:srgbClr val="334957"/>
                </a:solidFill>
                <a:sym typeface="+mn-ea"/>
              </a:rPr>
              <a:t>BINARY REPRESENTATION</a:t>
            </a:r>
            <a:endParaRPr lang="en-US" altLang="zh-CN" sz="3200">
              <a:solidFill>
                <a:srgbClr val="334957"/>
              </a:solidFill>
              <a:sym typeface="+mn-ea"/>
            </a:endParaRPr>
          </a:p>
        </p:txBody>
      </p:sp>
      <p:sp>
        <p:nvSpPr>
          <p:cNvPr id="3" name="内容占位符 2"/>
          <p:cNvSpPr>
            <a:spLocks noGrp="1"/>
          </p:cNvSpPr>
          <p:nvPr>
            <p:ph idx="1"/>
          </p:nvPr>
        </p:nvSpPr>
        <p:spPr/>
        <p:txBody>
          <a:bodyPr>
            <a:normAutofit lnSpcReduction="20000"/>
          </a:bodyPr>
          <a:lstStyle/>
          <a:p>
            <a:pPr>
              <a:lnSpc>
                <a:spcPct val="110000"/>
              </a:lnSpc>
            </a:pPr>
            <a:r>
              <a:rPr sz="2000" dirty="0">
                <a:latin typeface="等线" panose="02010600030101010101" charset="-122"/>
                <a:ea typeface="等线" panose="02010600030101010101" charset="-122"/>
                <a:cs typeface="等线" panose="02010600030101010101" charset="-122"/>
                <a:sym typeface="+mn-ea"/>
              </a:rPr>
              <a:t>This binarization has three benefits:</a:t>
            </a:r>
            <a:endParaRPr sz="2000" dirty="0">
              <a:latin typeface="等线" panose="02010600030101010101" charset="-122"/>
              <a:ea typeface="等线" panose="02010600030101010101" charset="-122"/>
              <a:cs typeface="等线" panose="02010600030101010101" charset="-122"/>
              <a:sym typeface="+mn-ea"/>
            </a:endParaRPr>
          </a:p>
          <a:p>
            <a:pPr>
              <a:lnSpc>
                <a:spcPct val="110000"/>
              </a:lnSpc>
            </a:pPr>
            <a:r>
              <a:rPr sz="2000" dirty="0">
                <a:latin typeface="等线" panose="02010600030101010101" charset="-122"/>
                <a:ea typeface="等线" panose="02010600030101010101" charset="-122"/>
                <a:cs typeface="等线" panose="02010600030101010101" charset="-122"/>
                <a:sym typeface="+mn-ea"/>
              </a:rPr>
              <a:t>(1) bit vectors are trivially serializable/deserializable for image transmission over the wire</a:t>
            </a:r>
            <a:r>
              <a:rPr lang="en-US" sz="2000" dirty="0">
                <a:latin typeface="等线" panose="02010600030101010101" charset="-122"/>
                <a:ea typeface="等线" panose="02010600030101010101" charset="-122"/>
                <a:cs typeface="等线" panose="02010600030101010101" charset="-122"/>
                <a:sym typeface="+mn-ea"/>
              </a:rPr>
              <a:t>;</a:t>
            </a:r>
            <a:endParaRPr lang="en-US" sz="2000" dirty="0">
              <a:latin typeface="等线" panose="02010600030101010101" charset="-122"/>
              <a:ea typeface="等线" panose="02010600030101010101" charset="-122"/>
              <a:cs typeface="等线" panose="02010600030101010101" charset="-122"/>
              <a:sym typeface="+mn-ea"/>
            </a:endParaRPr>
          </a:p>
          <a:p>
            <a:pPr>
              <a:lnSpc>
                <a:spcPct val="110000"/>
              </a:lnSpc>
            </a:pPr>
            <a:r>
              <a:rPr sz="2000" dirty="0">
                <a:latin typeface="等线" panose="02010600030101010101" charset="-122"/>
                <a:ea typeface="等线" panose="02010600030101010101" charset="-122"/>
                <a:cs typeface="等线" panose="02010600030101010101" charset="-122"/>
                <a:sym typeface="+mn-ea"/>
              </a:rPr>
              <a:t>(2) control of the network compression rate is achieved simply by putting constraints on the bit allowance</a:t>
            </a:r>
            <a:r>
              <a:rPr lang="en-US" sz="2000" dirty="0">
                <a:latin typeface="等线" panose="02010600030101010101" charset="-122"/>
                <a:ea typeface="等线" panose="02010600030101010101" charset="-122"/>
                <a:cs typeface="等线" panose="02010600030101010101" charset="-122"/>
                <a:sym typeface="+mn-ea"/>
              </a:rPr>
              <a:t>;</a:t>
            </a:r>
            <a:endParaRPr sz="2000" dirty="0">
              <a:latin typeface="等线" panose="02010600030101010101" charset="-122"/>
              <a:ea typeface="等线" panose="02010600030101010101" charset="-122"/>
              <a:cs typeface="等线" panose="02010600030101010101" charset="-122"/>
              <a:sym typeface="+mn-ea"/>
            </a:endParaRPr>
          </a:p>
          <a:p>
            <a:pPr>
              <a:lnSpc>
                <a:spcPct val="110000"/>
              </a:lnSpc>
            </a:pPr>
            <a:r>
              <a:rPr sz="2000" dirty="0">
                <a:latin typeface="等线" panose="02010600030101010101" charset="-122"/>
                <a:ea typeface="等线" panose="02010600030101010101" charset="-122"/>
                <a:cs typeface="等线" panose="02010600030101010101" charset="-122"/>
                <a:sym typeface="+mn-ea"/>
              </a:rPr>
              <a:t>(3) a binary bottleneck helps force the network to learn efficient representations compared to standard floating-point layers, which may have many redundant bit patterns that have no effect on the output</a:t>
            </a:r>
            <a:r>
              <a:rPr lang="en-US" sz="2000" dirty="0">
                <a:latin typeface="等线" panose="02010600030101010101" charset="-122"/>
                <a:ea typeface="等线" panose="02010600030101010101" charset="-122"/>
                <a:cs typeface="等线" panose="02010600030101010101" charset="-122"/>
                <a:sym typeface="+mn-ea"/>
              </a:rPr>
              <a:t>.</a:t>
            </a:r>
            <a:endParaRPr lang="en-US" sz="2000" dirty="0">
              <a:latin typeface="等线" panose="02010600030101010101" charset="-122"/>
              <a:ea typeface="等线" panose="02010600030101010101" charset="-122"/>
              <a:cs typeface="等线" panose="02010600030101010101" charset="-122"/>
              <a:sym typeface="+mn-ea"/>
            </a:endParaRPr>
          </a:p>
          <a:p>
            <a:pPr>
              <a:lnSpc>
                <a:spcPct val="110000"/>
              </a:lnSpc>
            </a:pPr>
            <a:endParaRPr sz="2000" dirty="0">
              <a:latin typeface="等线" panose="02010600030101010101" charset="-122"/>
              <a:ea typeface="等线" panose="02010600030101010101" charset="-122"/>
              <a:cs typeface="等线" panose="02010600030101010101" charset="-122"/>
              <a:sym typeface="+mn-ea"/>
            </a:endParaRPr>
          </a:p>
          <a:p>
            <a:pPr algn="l">
              <a:lnSpc>
                <a:spcPct val="110000"/>
              </a:lnSpc>
            </a:pPr>
            <a:r>
              <a:rPr sz="2000" dirty="0">
                <a:latin typeface="等线" panose="02010600030101010101" charset="-122"/>
                <a:ea typeface="等线" panose="02010600030101010101" charset="-122"/>
                <a:cs typeface="等线" panose="02010600030101010101" charset="-122"/>
                <a:sym typeface="+mn-ea"/>
              </a:rPr>
              <a:t>The binarization process consists of two parts</a:t>
            </a:r>
            <a:r>
              <a:rPr lang="en-US" sz="2000" dirty="0">
                <a:latin typeface="等线" panose="02010600030101010101" charset="-122"/>
                <a:ea typeface="等线" panose="02010600030101010101" charset="-122"/>
                <a:cs typeface="等线" panose="02010600030101010101" charset="-122"/>
                <a:sym typeface="+mn-ea"/>
              </a:rPr>
              <a:t>:</a:t>
            </a:r>
            <a:endParaRPr lang="en-US" sz="2000" dirty="0">
              <a:latin typeface="等线" panose="02010600030101010101" charset="-122"/>
              <a:ea typeface="等线" panose="02010600030101010101" charset="-122"/>
              <a:cs typeface="等线" panose="02010600030101010101" charset="-122"/>
              <a:sym typeface="+mn-ea"/>
            </a:endParaRPr>
          </a:p>
          <a:p>
            <a:pPr algn="l">
              <a:lnSpc>
                <a:spcPct val="110000"/>
              </a:lnSpc>
            </a:pPr>
            <a:r>
              <a:rPr lang="en-US" sz="2000" dirty="0">
                <a:latin typeface="等线" panose="02010600030101010101" charset="-122"/>
                <a:ea typeface="等线" panose="02010600030101010101" charset="-122"/>
                <a:cs typeface="等线" panose="02010600030101010101" charset="-122"/>
                <a:sym typeface="+mn-ea"/>
              </a:rPr>
              <a:t>(1)generating the required number of outputs (equal to the desired number of output bits) in the continuous interval [−1, 1]. We use a fully-connected layer with tanh activations:</a:t>
            </a:r>
            <a:endParaRPr lang="en-US" sz="2000" dirty="0">
              <a:latin typeface="等线" panose="02010600030101010101" charset="-122"/>
              <a:ea typeface="等线" panose="02010600030101010101" charset="-122"/>
              <a:cs typeface="等线" panose="02010600030101010101" charset="-122"/>
              <a:sym typeface="+mn-ea"/>
            </a:endParaRPr>
          </a:p>
          <a:p>
            <a:pPr algn="l">
              <a:lnSpc>
                <a:spcPct val="110000"/>
              </a:lnSpc>
            </a:pPr>
            <a:r>
              <a:rPr lang="en-US" sz="2000" dirty="0">
                <a:latin typeface="等线" panose="02010600030101010101" charset="-122"/>
                <a:ea typeface="等线" panose="02010600030101010101" charset="-122"/>
                <a:cs typeface="等线" panose="02010600030101010101" charset="-122"/>
                <a:sym typeface="+mn-ea"/>
              </a:rPr>
              <a:t>(2)taking this real-valued representation as input and producing a discrete output in the set {−1, 1} for each value.</a:t>
            </a:r>
            <a:endParaRPr lang="en-US" sz="2000" dirty="0">
              <a:latin typeface="等线" panose="02010600030101010101" charset="-122"/>
              <a:ea typeface="等线" panose="02010600030101010101" charset="-122"/>
              <a:cs typeface="等线" panose="02010600030101010101" charset="-122"/>
              <a:sym typeface="+mn-ea"/>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a:solidFill>
                  <a:srgbClr val="334957"/>
                </a:solidFill>
                <a:sym typeface="+mn-ea"/>
              </a:rPr>
              <a:t>BINARY REPRESENTATION</a:t>
            </a:r>
            <a:endParaRPr lang="zh-CN" altLang="en-US" dirty="0"/>
          </a:p>
        </p:txBody>
      </p:sp>
      <p:sp>
        <p:nvSpPr>
          <p:cNvPr id="3" name="内容占位符 2"/>
          <p:cNvSpPr>
            <a:spLocks noGrp="1"/>
          </p:cNvSpPr>
          <p:nvPr>
            <p:ph idx="1"/>
          </p:nvPr>
        </p:nvSpPr>
        <p:spPr/>
        <p:txBody>
          <a:bodyPr>
            <a:normAutofit/>
          </a:bodyPr>
          <a:lstStyle/>
          <a:p>
            <a:pPr algn="l">
              <a:lnSpc>
                <a:spcPct val="110000"/>
              </a:lnSpc>
            </a:pPr>
            <a:r>
              <a:rPr lang="en-US" sz="2000" dirty="0">
                <a:latin typeface="等线" panose="02010600030101010101" charset="-122"/>
                <a:ea typeface="等线" panose="02010600030101010101" charset="-122"/>
                <a:cs typeface="等线" panose="02010600030101010101" charset="-122"/>
              </a:rPr>
              <a:t>In order to have a fixed representation for a particular input, once the networks are trained, only the most likely outcome of b(x) is considered and b can be replaced by b inf defined as:</a:t>
            </a:r>
            <a:endParaRPr lang="en-US" sz="2000" dirty="0">
              <a:latin typeface="等线" panose="02010600030101010101" charset="-122"/>
              <a:ea typeface="等线" panose="02010600030101010101" charset="-122"/>
              <a:cs typeface="等线" panose="02010600030101010101" charset="-122"/>
            </a:endParaRPr>
          </a:p>
          <a:p>
            <a:pPr algn="l">
              <a:lnSpc>
                <a:spcPct val="110000"/>
              </a:lnSpc>
            </a:pPr>
            <a:endParaRPr lang="en-US" sz="2000" dirty="0">
              <a:latin typeface="等线" panose="02010600030101010101" charset="-122"/>
              <a:ea typeface="等线" panose="02010600030101010101" charset="-122"/>
              <a:cs typeface="等线" panose="02010600030101010101" charset="-122"/>
            </a:endParaRPr>
          </a:p>
          <a:p>
            <a:pPr algn="l">
              <a:lnSpc>
                <a:spcPct val="110000"/>
              </a:lnSpc>
            </a:pPr>
            <a:endParaRPr lang="en-US" sz="2000" dirty="0">
              <a:latin typeface="等线" panose="02010600030101010101" charset="-122"/>
              <a:ea typeface="等线" panose="02010600030101010101" charset="-122"/>
              <a:cs typeface="等线" panose="02010600030101010101" charset="-122"/>
            </a:endParaRPr>
          </a:p>
          <a:p>
            <a:pPr algn="l">
              <a:lnSpc>
                <a:spcPct val="110000"/>
              </a:lnSpc>
            </a:pPr>
            <a:endParaRPr lang="en-US" sz="2000" dirty="0">
              <a:latin typeface="等线" panose="02010600030101010101" charset="-122"/>
              <a:ea typeface="等线" panose="02010600030101010101" charset="-122"/>
              <a:cs typeface="等线" panose="02010600030101010101" charset="-122"/>
            </a:endParaRPr>
          </a:p>
          <a:p>
            <a:pPr algn="l">
              <a:lnSpc>
                <a:spcPct val="110000"/>
              </a:lnSpc>
            </a:pPr>
            <a:endParaRPr lang="en-US" sz="2000" dirty="0">
              <a:latin typeface="等线" panose="02010600030101010101" charset="-122"/>
              <a:ea typeface="等线" panose="02010600030101010101" charset="-122"/>
              <a:cs typeface="等线" panose="02010600030101010101" charset="-122"/>
            </a:endParaRPr>
          </a:p>
          <a:p>
            <a:pPr algn="l">
              <a:lnSpc>
                <a:spcPct val="110000"/>
              </a:lnSpc>
            </a:pPr>
            <a:r>
              <a:rPr lang="en-US" sz="2000" dirty="0">
                <a:latin typeface="等线" panose="02010600030101010101" charset="-122"/>
                <a:ea typeface="等线" panose="02010600030101010101" charset="-122"/>
                <a:cs typeface="等线" panose="02010600030101010101" charset="-122"/>
              </a:rPr>
              <a:t>where W</a:t>
            </a:r>
            <a:r>
              <a:rPr lang="en-US" sz="2000" baseline="30000" dirty="0">
                <a:solidFill>
                  <a:schemeClr val="tx1"/>
                </a:solidFill>
                <a:uFillTx/>
                <a:latin typeface="等线" panose="02010600030101010101" charset="-122"/>
                <a:ea typeface="等线" panose="02010600030101010101" charset="-122"/>
                <a:cs typeface="等线" panose="02010600030101010101" charset="-122"/>
              </a:rPr>
              <a:t>bin</a:t>
            </a:r>
            <a:r>
              <a:rPr lang="en-US" sz="2000" dirty="0">
                <a:latin typeface="等线" panose="02010600030101010101" charset="-122"/>
                <a:ea typeface="等线" panose="02010600030101010101" charset="-122"/>
                <a:cs typeface="等线" panose="02010600030101010101" charset="-122"/>
              </a:rPr>
              <a:t> and b</a:t>
            </a:r>
            <a:r>
              <a:rPr lang="en-US" sz="2000" baseline="30000" dirty="0">
                <a:solidFill>
                  <a:schemeClr val="tx1"/>
                </a:solidFill>
                <a:uFillTx/>
                <a:latin typeface="等线" panose="02010600030101010101" charset="-122"/>
                <a:ea typeface="等线" panose="02010600030101010101" charset="-122"/>
                <a:cs typeface="等线" panose="02010600030101010101" charset="-122"/>
              </a:rPr>
              <a:t>bin</a:t>
            </a:r>
            <a:r>
              <a:rPr lang="en-US" sz="2000" dirty="0">
                <a:latin typeface="等线" panose="02010600030101010101" charset="-122"/>
                <a:ea typeface="等线" panose="02010600030101010101" charset="-122"/>
                <a:cs typeface="等线" panose="02010600030101010101" charset="-122"/>
              </a:rPr>
              <a:t> are the standard linear weights and bias that transform the activations from the previous layer in the network.</a:t>
            </a:r>
            <a:endParaRPr lang="en-US" sz="2000" dirty="0">
              <a:latin typeface="等线" panose="02010600030101010101" charset="-122"/>
              <a:ea typeface="等线" panose="02010600030101010101" charset="-122"/>
              <a:cs typeface="等线" panose="02010600030101010101" charset="-122"/>
            </a:endParaRPr>
          </a:p>
          <a:p>
            <a:pPr algn="l">
              <a:lnSpc>
                <a:spcPct val="110000"/>
              </a:lnSpc>
            </a:pPr>
            <a:r>
              <a:rPr lang="en-US" sz="2000" dirty="0">
                <a:latin typeface="等线" panose="02010600030101010101" charset="-122"/>
                <a:ea typeface="等线" panose="02010600030101010101" charset="-122"/>
                <a:cs typeface="等线" panose="02010600030101010101" charset="-122"/>
              </a:rPr>
              <a:t>In all of our models, we use the above formulation for the forward pass. For the backward pass of back-propagation, we take the derivative of the expectation. Since E[b(x)] = x for all x ∈ [−1, 1], we pass the gradients through b unchanged.</a:t>
            </a:r>
            <a:endParaRPr lang="en-US" sz="2000" dirty="0">
              <a:latin typeface="等线" panose="02010600030101010101" charset="-122"/>
              <a:ea typeface="等线" panose="02010600030101010101" charset="-122"/>
              <a:cs typeface="等线" panose="02010600030101010101" charset="-122"/>
            </a:endParaRPr>
          </a:p>
        </p:txBody>
      </p:sp>
      <p:pic>
        <p:nvPicPr>
          <p:cNvPr id="7" name="图片 6"/>
          <p:cNvPicPr>
            <a:picLocks noChangeAspect="1"/>
          </p:cNvPicPr>
          <p:nvPr/>
        </p:nvPicPr>
        <p:blipFill>
          <a:blip r:embed="rId1"/>
          <a:stretch>
            <a:fillRect/>
          </a:stretch>
        </p:blipFill>
        <p:spPr>
          <a:xfrm>
            <a:off x="6430010" y="2995930"/>
            <a:ext cx="3142615" cy="866775"/>
          </a:xfrm>
          <a:prstGeom prst="rect">
            <a:avLst/>
          </a:prstGeom>
        </p:spPr>
      </p:pic>
      <p:pic>
        <p:nvPicPr>
          <p:cNvPr id="8" name="图片 7" descr="~G6PE`F}7}ANR`5B(15J$5C"/>
          <p:cNvPicPr>
            <a:picLocks noChangeAspect="1"/>
          </p:cNvPicPr>
          <p:nvPr/>
        </p:nvPicPr>
        <p:blipFill>
          <a:blip r:embed="rId2"/>
          <a:stretch>
            <a:fillRect/>
          </a:stretch>
        </p:blipFill>
        <p:spPr>
          <a:xfrm>
            <a:off x="4380230" y="2366010"/>
            <a:ext cx="3431540" cy="370840"/>
          </a:xfrm>
          <a:prstGeom prst="rect">
            <a:avLst/>
          </a:prstGeom>
        </p:spPr>
      </p:pic>
      <p:pic>
        <p:nvPicPr>
          <p:cNvPr id="9" name="图片 8" descr="N(Y2}MV3Q8]3M4HPGPW_NQX"/>
          <p:cNvPicPr>
            <a:picLocks noChangeAspect="1"/>
          </p:cNvPicPr>
          <p:nvPr/>
        </p:nvPicPr>
        <p:blipFill>
          <a:blip r:embed="rId3"/>
          <a:stretch>
            <a:fillRect/>
          </a:stretch>
        </p:blipFill>
        <p:spPr>
          <a:xfrm>
            <a:off x="2033270" y="2906395"/>
            <a:ext cx="3432175" cy="956310"/>
          </a:xfrm>
          <a:prstGeom prst="rect">
            <a:avLst/>
          </a:prstGeom>
        </p:spPr>
      </p:pic>
      <p:sp>
        <p:nvSpPr>
          <p:cNvPr id="10" name="右箭头 9"/>
          <p:cNvSpPr/>
          <p:nvPr/>
        </p:nvSpPr>
        <p:spPr>
          <a:xfrm>
            <a:off x="5477510" y="3263265"/>
            <a:ext cx="952500" cy="33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a:solidFill>
                  <a:srgbClr val="334957"/>
                </a:solidFill>
                <a:sym typeface="+mn-ea"/>
              </a:rPr>
              <a:t>(1)FEED-FORWARD FULLY-CONNECTED RESIDUAL ENCODER</a:t>
            </a:r>
            <a:endParaRPr lang="en-US" altLang="zh-CN" sz="2800">
              <a:solidFill>
                <a:srgbClr val="334957"/>
              </a:solidFill>
              <a:sym typeface="+mn-ea"/>
            </a:endParaRPr>
          </a:p>
        </p:txBody>
      </p:sp>
      <p:pic>
        <p:nvPicPr>
          <p:cNvPr id="7" name="内容占位符 6" descr="RA(67TS@L]6L{OOQUFZ3MV5"/>
          <p:cNvPicPr>
            <a:picLocks noChangeAspect="1"/>
          </p:cNvPicPr>
          <p:nvPr>
            <p:ph idx="1"/>
          </p:nvPr>
        </p:nvPicPr>
        <p:blipFill>
          <a:blip r:embed="rId1"/>
          <a:srcRect t="3586" b="45592"/>
          <a:stretch>
            <a:fillRect/>
          </a:stretch>
        </p:blipFill>
        <p:spPr>
          <a:xfrm>
            <a:off x="1330960" y="1482725"/>
            <a:ext cx="9972675" cy="2042795"/>
          </a:xfrm>
          <a:prstGeom prst="rect">
            <a:avLst/>
          </a:prstGeom>
        </p:spPr>
      </p:pic>
      <p:sp>
        <p:nvSpPr>
          <p:cNvPr id="6" name="内容占位符 2"/>
          <p:cNvSpPr>
            <a:spLocks noGrp="1"/>
          </p:cNvSpPr>
          <p:nvPr/>
        </p:nvSpPr>
        <p:spPr>
          <a:xfrm>
            <a:off x="538480" y="3525520"/>
            <a:ext cx="11123930" cy="2847340"/>
          </a:xfrm>
          <a:prstGeom prst="rect">
            <a:avLst/>
          </a:prstGeom>
        </p:spPr>
        <p:txBody>
          <a:bodyPr vert="horz" lIns="91440" tIns="45720" rIns="91440" bIns="45720" rtlCol="0">
            <a:normAutofit lnSpcReduction="10000"/>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sz="2000" dirty="0">
                <a:latin typeface="等线" panose="02010600030101010101" charset="-122"/>
                <a:ea typeface="等线" panose="02010600030101010101" charset="-122"/>
                <a:cs typeface="等线" panose="02010600030101010101" charset="-122"/>
                <a:sym typeface="+mn-ea"/>
              </a:rPr>
              <a:t>In the simplest instantiation of our variable rate compression architecture, we set E and D to be composed of stacked fully-connected layers.</a:t>
            </a:r>
            <a:endParaRPr sz="2000" dirty="0">
              <a:latin typeface="等线" panose="02010600030101010101" charset="-122"/>
              <a:ea typeface="等线" panose="02010600030101010101" charset="-122"/>
              <a:cs typeface="等线" panose="02010600030101010101" charset="-122"/>
              <a:sym typeface="+mn-ea"/>
            </a:endParaRPr>
          </a:p>
          <a:p>
            <a:pPr>
              <a:lnSpc>
                <a:spcPct val="100000"/>
              </a:lnSpc>
            </a:pPr>
            <a:r>
              <a:rPr sz="2000" dirty="0">
                <a:latin typeface="等线" panose="02010600030101010101" charset="-122"/>
                <a:ea typeface="等线" panose="02010600030101010101" charset="-122"/>
                <a:cs typeface="等线" panose="02010600030101010101" charset="-122"/>
                <a:sym typeface="+mn-ea"/>
              </a:rPr>
              <a:t>We depict a two-iteration architecture, with the goal of the first iteration being to encode the original input patch and the goal of the second iteration being to encode the residual from the first level’s reconstruction.</a:t>
            </a:r>
            <a:endParaRPr sz="2000" dirty="0">
              <a:latin typeface="等线" panose="02010600030101010101" charset="-122"/>
              <a:ea typeface="等线" panose="02010600030101010101" charset="-122"/>
              <a:cs typeface="等线" panose="02010600030101010101" charset="-122"/>
              <a:sym typeface="+mn-ea"/>
            </a:endParaRPr>
          </a:p>
          <a:p>
            <a:pPr>
              <a:lnSpc>
                <a:spcPct val="100000"/>
              </a:lnSpc>
            </a:pPr>
            <a:r>
              <a:rPr sz="2000" dirty="0">
                <a:latin typeface="等线" panose="02010600030101010101" charset="-122"/>
                <a:ea typeface="等线" panose="02010600030101010101" charset="-122"/>
                <a:cs typeface="等线" panose="02010600030101010101" charset="-122"/>
                <a:sym typeface="+mn-ea"/>
              </a:rPr>
              <a:t>In our 64-bit results, we have 16 iterations giving 4 bits each. The blocks marked with 512 are fully-connected neural network layers with 512 units and tanh nonlinearities. The loss applied to the residuals in training is a simple L2 measure.</a:t>
            </a:r>
            <a:endParaRPr sz="2000" dirty="0">
              <a:latin typeface="等线" panose="02010600030101010101" charset="-122"/>
              <a:ea typeface="等线" panose="02010600030101010101" charset="-122"/>
              <a:cs typeface="等线" panose="02010600030101010101" charset="-122"/>
              <a:sym typeface="+mn-ea"/>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a:solidFill>
                  <a:srgbClr val="334957"/>
                </a:solidFill>
              </a:rPr>
              <a:t>(2)LSTM</a:t>
            </a:r>
            <a:endParaRPr lang="en-US" altLang="zh-CN" sz="2800">
              <a:solidFill>
                <a:srgbClr val="334957"/>
              </a:solidFill>
            </a:endParaRPr>
          </a:p>
        </p:txBody>
      </p:sp>
      <p:sp>
        <p:nvSpPr>
          <p:cNvPr id="3" name="内容占位符 2"/>
          <p:cNvSpPr>
            <a:spLocks noGrp="1"/>
          </p:cNvSpPr>
          <p:nvPr>
            <p:ph idx="1"/>
          </p:nvPr>
        </p:nvSpPr>
        <p:spPr>
          <a:xfrm>
            <a:off x="873125" y="3881120"/>
            <a:ext cx="10789285" cy="2501265"/>
          </a:xfrm>
        </p:spPr>
        <p:txBody>
          <a:bodyPr>
            <a:normAutofit/>
          </a:bodyPr>
          <a:lstStyle/>
          <a:p>
            <a:pPr>
              <a:lnSpc>
                <a:spcPct val="110000"/>
              </a:lnSpc>
            </a:pPr>
            <a:r>
              <a:rPr lang="zh-CN" altLang="en-US" sz="2000" dirty="0">
                <a:latin typeface="等线" panose="02010600030101010101" charset="-122"/>
                <a:ea typeface="等线" panose="02010600030101010101" charset="-122"/>
              </a:rPr>
              <a:t>we use superscripts to indicate the layer number, and subscripts to indicate time steps. </a:t>
            </a:r>
            <a:endParaRPr lang="zh-CN" altLang="en-US" sz="2000" dirty="0">
              <a:latin typeface="等线" panose="02010600030101010101" charset="-122"/>
              <a:ea typeface="等线" panose="02010600030101010101" charset="-122"/>
            </a:endParaRPr>
          </a:p>
          <a:p>
            <a:pPr>
              <a:lnSpc>
                <a:spcPct val="110000"/>
              </a:lnSpc>
            </a:pPr>
            <a:r>
              <a:rPr lang="zh-CN" altLang="en-US" sz="2000" dirty="0">
                <a:latin typeface="等线" panose="02010600030101010101" charset="-122"/>
                <a:ea typeface="等线" panose="02010600030101010101" charset="-122"/>
              </a:rPr>
              <a:t>Let h</a:t>
            </a:r>
            <a:r>
              <a:rPr lang="zh-CN" altLang="en-US" sz="2400" baseline="30000" dirty="0">
                <a:solidFill>
                  <a:schemeClr val="tx1"/>
                </a:solidFill>
                <a:uFillTx/>
                <a:latin typeface="等线" panose="02010600030101010101" charset="-122"/>
                <a:ea typeface="等线" panose="02010600030101010101" charset="-122"/>
              </a:rPr>
              <a:t>l</a:t>
            </a:r>
            <a:r>
              <a:rPr lang="zh-CN" altLang="en-US" sz="2400" baseline="-25000" dirty="0">
                <a:solidFill>
                  <a:schemeClr val="tx1"/>
                </a:solidFill>
                <a:uFillTx/>
                <a:latin typeface="等线" panose="02010600030101010101" charset="-122"/>
                <a:ea typeface="等线" panose="02010600030101010101" charset="-122"/>
              </a:rPr>
              <a:t>t</a:t>
            </a:r>
            <a:r>
              <a:rPr lang="zh-CN" altLang="en-US" sz="2000" dirty="0">
                <a:latin typeface="等线" panose="02010600030101010101" charset="-122"/>
                <a:ea typeface="等线" panose="02010600030101010101" charset="-122"/>
              </a:rPr>
              <a:t> ∈ R</a:t>
            </a:r>
            <a:r>
              <a:rPr lang="zh-CN" altLang="en-US" sz="2400" baseline="30000" dirty="0">
                <a:solidFill>
                  <a:schemeClr val="tx1"/>
                </a:solidFill>
                <a:uFillTx/>
                <a:latin typeface="等线" panose="02010600030101010101" charset="-122"/>
                <a:ea typeface="等线" panose="02010600030101010101" charset="-122"/>
              </a:rPr>
              <a:t>n</a:t>
            </a:r>
            <a:r>
              <a:rPr lang="zh-CN" altLang="en-US" sz="2000" dirty="0">
                <a:latin typeface="等线" panose="02010600030101010101" charset="-122"/>
                <a:ea typeface="等线" panose="02010600030101010101" charset="-122"/>
              </a:rPr>
              <a:t> denote the hidden state of l-th LSTM layer at time step t. We define T</a:t>
            </a:r>
            <a:r>
              <a:rPr lang="zh-CN" altLang="en-US" sz="2400" baseline="30000" dirty="0">
                <a:uFillTx/>
                <a:latin typeface="等线" panose="02010600030101010101" charset="-122"/>
                <a:ea typeface="等线" panose="02010600030101010101" charset="-122"/>
                <a:sym typeface="+mn-ea"/>
              </a:rPr>
              <a:t>l</a:t>
            </a:r>
            <a:r>
              <a:rPr lang="zh-CN" altLang="en-US" sz="2400" baseline="-25000" dirty="0">
                <a:uFillTx/>
                <a:latin typeface="等线" panose="02010600030101010101" charset="-122"/>
                <a:ea typeface="等线" panose="02010600030101010101" charset="-122"/>
                <a:sym typeface="+mn-ea"/>
              </a:rPr>
              <a:t>n</a:t>
            </a:r>
            <a:r>
              <a:rPr lang="zh-CN" altLang="en-US" sz="2000" dirty="0">
                <a:latin typeface="等线" panose="02010600030101010101" charset="-122"/>
                <a:ea typeface="等线" panose="02010600030101010101" charset="-122"/>
              </a:rPr>
              <a:t>: R</a:t>
            </a:r>
            <a:r>
              <a:rPr lang="zh-CN" altLang="en-US" sz="2400" baseline="30000" dirty="0">
                <a:uFillTx/>
                <a:latin typeface="等线" panose="02010600030101010101" charset="-122"/>
                <a:ea typeface="等线" panose="02010600030101010101" charset="-122"/>
              </a:rPr>
              <a:t>m</a:t>
            </a:r>
            <a:r>
              <a:rPr lang="zh-CN" altLang="en-US" sz="2000" dirty="0">
                <a:latin typeface="等线" panose="02010600030101010101" charset="-122"/>
                <a:ea typeface="等线" panose="02010600030101010101" charset="-122"/>
              </a:rPr>
              <a:t> → R</a:t>
            </a:r>
            <a:r>
              <a:rPr lang="zh-CN" altLang="en-US" sz="2400" baseline="30000" dirty="0">
                <a:uFillTx/>
                <a:latin typeface="等线" panose="02010600030101010101" charset="-122"/>
                <a:ea typeface="等线" panose="02010600030101010101" charset="-122"/>
              </a:rPr>
              <a:t>n</a:t>
            </a:r>
            <a:r>
              <a:rPr lang="zh-CN" altLang="en-US" sz="2000" dirty="0">
                <a:latin typeface="等线" panose="02010600030101010101" charset="-122"/>
                <a:ea typeface="等线" panose="02010600030101010101" charset="-122"/>
              </a:rPr>
              <a:t>to be an affine transform T</a:t>
            </a:r>
            <a:r>
              <a:rPr lang="zh-CN" altLang="en-US" sz="2400" baseline="30000" dirty="0">
                <a:uFillTx/>
                <a:latin typeface="等线" panose="02010600030101010101" charset="-122"/>
                <a:ea typeface="等线" panose="02010600030101010101" charset="-122"/>
                <a:sym typeface="+mn-ea"/>
              </a:rPr>
              <a:t>l</a:t>
            </a:r>
            <a:r>
              <a:rPr lang="zh-CN" altLang="en-US" sz="2400" baseline="-25000" dirty="0">
                <a:uFillTx/>
                <a:latin typeface="等线" panose="02010600030101010101" charset="-122"/>
                <a:ea typeface="等线" panose="02010600030101010101" charset="-122"/>
                <a:sym typeface="+mn-ea"/>
              </a:rPr>
              <a:t>n</a:t>
            </a:r>
            <a:r>
              <a:rPr lang="zh-CN" altLang="en-US" sz="2000" dirty="0">
                <a:latin typeface="等线" panose="02010600030101010101" charset="-122"/>
                <a:ea typeface="等线" panose="02010600030101010101" charset="-122"/>
              </a:rPr>
              <a:t>(x) = W</a:t>
            </a:r>
            <a:r>
              <a:rPr lang="zh-CN" altLang="en-US" sz="2400" baseline="30000" dirty="0">
                <a:uFillTx/>
                <a:latin typeface="等线" panose="02010600030101010101" charset="-122"/>
                <a:ea typeface="等线" panose="02010600030101010101" charset="-122"/>
                <a:sym typeface="+mn-ea"/>
              </a:rPr>
              <a:t>l</a:t>
            </a:r>
            <a:r>
              <a:rPr lang="zh-CN" altLang="en-US" sz="2000" dirty="0">
                <a:latin typeface="等线" panose="02010600030101010101" charset="-122"/>
                <a:ea typeface="等线" panose="02010600030101010101" charset="-122"/>
              </a:rPr>
              <a:t>x + b</a:t>
            </a:r>
            <a:r>
              <a:rPr lang="zh-CN" altLang="en-US" sz="2400" baseline="30000" dirty="0">
                <a:uFillTx/>
                <a:latin typeface="等线" panose="02010600030101010101" charset="-122"/>
                <a:ea typeface="等线" panose="02010600030101010101" charset="-122"/>
                <a:sym typeface="+mn-ea"/>
              </a:rPr>
              <a:t>l</a:t>
            </a:r>
            <a:r>
              <a:rPr lang="zh-CN" altLang="en-US" sz="2000" dirty="0">
                <a:latin typeface="等线" panose="02010600030101010101" charset="-122"/>
                <a:ea typeface="等线" panose="02010600030101010101" charset="-122"/>
              </a:rPr>
              <a:t>.</a:t>
            </a:r>
            <a:endParaRPr lang="zh-CN" altLang="en-US" sz="2000" dirty="0">
              <a:latin typeface="等线" panose="02010600030101010101" charset="-122"/>
              <a:ea typeface="等线" panose="02010600030101010101" charset="-122"/>
            </a:endParaRPr>
          </a:p>
          <a:p>
            <a:pPr>
              <a:lnSpc>
                <a:spcPct val="110000"/>
              </a:lnSpc>
            </a:pPr>
            <a:r>
              <a:rPr lang="zh-CN" altLang="en-US" sz="2000" dirty="0">
                <a:latin typeface="等线" panose="02010600030101010101" charset="-122"/>
                <a:ea typeface="等线" panose="02010600030101010101" charset="-122"/>
              </a:rPr>
              <a:t>Finally, let </a:t>
            </a:r>
            <a:r>
              <a:rPr sz="2000" dirty="0">
                <a:latin typeface="宋体" panose="02010600030101010101" pitchFamily="2" charset="-122"/>
                <a:ea typeface="宋体" panose="02010600030101010101" pitchFamily="2" charset="-122"/>
                <a:cs typeface="等线" panose="02010600030101010101" charset="-122"/>
                <a:sym typeface="+mn-ea"/>
              </a:rPr>
              <a:t>☉</a:t>
            </a:r>
            <a:r>
              <a:rPr lang="zh-CN" altLang="en-US" sz="2000" dirty="0">
                <a:latin typeface="等线" panose="02010600030101010101" charset="-122"/>
                <a:ea typeface="等线" panose="02010600030101010101" charset="-122"/>
              </a:rPr>
              <a:t> denote element-wise multiplication, and let h</a:t>
            </a:r>
            <a:r>
              <a:rPr lang="zh-CN" altLang="en-US" sz="2400" baseline="30000" dirty="0">
                <a:solidFill>
                  <a:schemeClr val="tx1"/>
                </a:solidFill>
                <a:uFillTx/>
                <a:latin typeface="等线" panose="02010600030101010101" charset="-122"/>
                <a:ea typeface="等线" panose="02010600030101010101" charset="-122"/>
              </a:rPr>
              <a:t>0</a:t>
            </a:r>
            <a:r>
              <a:rPr lang="zh-CN" altLang="en-US" sz="2400" baseline="-25000" dirty="0">
                <a:uFillTx/>
                <a:latin typeface="等线" panose="02010600030101010101" charset="-122"/>
                <a:ea typeface="等线" panose="02010600030101010101" charset="-122"/>
                <a:sym typeface="+mn-ea"/>
              </a:rPr>
              <a:t>t</a:t>
            </a:r>
            <a:r>
              <a:rPr lang="zh-CN" altLang="en-US" sz="2000" dirty="0">
                <a:latin typeface="等线" panose="02010600030101010101" charset="-122"/>
                <a:ea typeface="等线" panose="02010600030101010101" charset="-122"/>
              </a:rPr>
              <a:t> be the input to the first LSTM layer at time step t.</a:t>
            </a:r>
            <a:endParaRPr lang="zh-CN" altLang="en-US" sz="2000" dirty="0">
              <a:latin typeface="等线" panose="02010600030101010101" charset="-122"/>
              <a:ea typeface="等线" panose="02010600030101010101" charset="-122"/>
            </a:endParaRPr>
          </a:p>
          <a:p>
            <a:pPr>
              <a:lnSpc>
                <a:spcPct val="110000"/>
              </a:lnSpc>
            </a:pPr>
            <a:r>
              <a:rPr lang="zh-CN" altLang="en-US" sz="2000" dirty="0">
                <a:latin typeface="等线" panose="02010600030101010101" charset="-122"/>
                <a:ea typeface="等线" panose="02010600030101010101" charset="-122"/>
              </a:rPr>
              <a:t>where sigm(x) = (1 + exp(</a:t>
            </a:r>
            <a:r>
              <a:rPr lang="en-US" altLang="zh-CN" sz="2000" dirty="0">
                <a:latin typeface="等线" panose="02010600030101010101" charset="-122"/>
                <a:ea typeface="等线" panose="02010600030101010101" charset="-122"/>
              </a:rPr>
              <a:t>-</a:t>
            </a:r>
            <a:r>
              <a:rPr lang="zh-CN" altLang="en-US" sz="2000" dirty="0">
                <a:latin typeface="等线" panose="02010600030101010101" charset="-122"/>
                <a:ea typeface="等线" panose="02010600030101010101" charset="-122"/>
              </a:rPr>
              <a:t>x))</a:t>
            </a:r>
            <a:r>
              <a:rPr lang="en-US" altLang="zh-CN" sz="2000" baseline="30000" dirty="0">
                <a:solidFill>
                  <a:schemeClr val="tx1"/>
                </a:solidFill>
                <a:uFillTx/>
                <a:latin typeface="等线" panose="02010600030101010101" charset="-122"/>
                <a:ea typeface="等线" panose="02010600030101010101" charset="-122"/>
              </a:rPr>
              <a:t>-</a:t>
            </a:r>
            <a:r>
              <a:rPr lang="zh-CN" altLang="en-US" sz="2000" baseline="30000" dirty="0">
                <a:solidFill>
                  <a:schemeClr val="tx1"/>
                </a:solidFill>
                <a:uFillTx/>
                <a:latin typeface="等线" panose="02010600030101010101" charset="-122"/>
                <a:ea typeface="等线" panose="02010600030101010101" charset="-122"/>
              </a:rPr>
              <a:t>1</a:t>
            </a:r>
            <a:r>
              <a:rPr lang="zh-CN" altLang="en-US" sz="2000" dirty="0">
                <a:latin typeface="等线" panose="02010600030101010101" charset="-122"/>
                <a:ea typeface="等线" panose="02010600030101010101" charset="-122"/>
              </a:rPr>
              <a:t> denotes the sigmoid function.</a:t>
            </a:r>
            <a:endParaRPr lang="zh-CN" altLang="en-US" sz="2000" dirty="0">
              <a:latin typeface="等线" panose="02010600030101010101" charset="-122"/>
              <a:ea typeface="等线" panose="02010600030101010101" charset="-122"/>
            </a:endParaRPr>
          </a:p>
        </p:txBody>
      </p:sp>
      <p:pic>
        <p:nvPicPr>
          <p:cNvPr id="6" name="图片 5" descr="@U(PD~_@{WW3SPR5_XVZ0OV"/>
          <p:cNvPicPr>
            <a:picLocks noChangeAspect="1"/>
          </p:cNvPicPr>
          <p:nvPr/>
        </p:nvPicPr>
        <p:blipFill>
          <a:blip r:embed="rId1"/>
          <a:stretch>
            <a:fillRect/>
          </a:stretch>
        </p:blipFill>
        <p:spPr>
          <a:xfrm>
            <a:off x="1362710" y="1828165"/>
            <a:ext cx="2932430" cy="1828165"/>
          </a:xfrm>
          <a:prstGeom prst="rect">
            <a:avLst/>
          </a:prstGeom>
        </p:spPr>
      </p:pic>
      <p:pic>
        <p:nvPicPr>
          <p:cNvPr id="10" name="图片 9" descr="005BVyzmly1fotnatxsm7j30jg07bjsi"/>
          <p:cNvPicPr>
            <a:picLocks noChangeAspect="1"/>
          </p:cNvPicPr>
          <p:nvPr/>
        </p:nvPicPr>
        <p:blipFill>
          <a:blip r:embed="rId2"/>
          <a:stretch>
            <a:fillRect/>
          </a:stretch>
        </p:blipFill>
        <p:spPr>
          <a:xfrm>
            <a:off x="4919980" y="1603375"/>
            <a:ext cx="6062345" cy="2277745"/>
          </a:xfrm>
          <a:prstGeom prst="rect">
            <a:avLst/>
          </a:prstGeom>
        </p:spPr>
      </p:pic>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a:solidFill>
                  <a:srgbClr val="334957"/>
                </a:solidFill>
                <a:sym typeface="+mn-ea"/>
              </a:rPr>
              <a:t> LSTM-BASED COMPRESSION</a:t>
            </a:r>
            <a:endParaRPr lang="en-US" altLang="zh-CN" sz="2800">
              <a:solidFill>
                <a:srgbClr val="334957"/>
              </a:solidFill>
              <a:sym typeface="+mn-ea"/>
            </a:endParaRPr>
          </a:p>
        </p:txBody>
      </p:sp>
      <p:sp>
        <p:nvSpPr>
          <p:cNvPr id="3" name="内容占位符 2"/>
          <p:cNvSpPr>
            <a:spLocks noGrp="1"/>
          </p:cNvSpPr>
          <p:nvPr>
            <p:ph idx="1"/>
          </p:nvPr>
        </p:nvSpPr>
        <p:spPr>
          <a:xfrm>
            <a:off x="538480" y="3437255"/>
            <a:ext cx="11123930" cy="2935605"/>
          </a:xfrm>
        </p:spPr>
        <p:txBody>
          <a:bodyPr>
            <a:normAutofit lnSpcReduction="10000"/>
          </a:bodyPr>
          <a:lstStyle/>
          <a:p>
            <a:pPr>
              <a:lnSpc>
                <a:spcPct val="120000"/>
              </a:lnSpc>
            </a:pPr>
            <a:r>
              <a:rPr sz="2000" dirty="0">
                <a:latin typeface="等线" panose="02010600030101010101" charset="-122"/>
                <a:ea typeface="等线" panose="02010600030101010101" charset="-122"/>
                <a:cs typeface="等线" panose="02010600030101010101" charset="-122"/>
                <a:sym typeface="+mn-ea"/>
              </a:rPr>
              <a:t>In this architecture, we explore the use of LSTM models for both the encoder and the decoder. In particular, both E and D consist of stacked LSTM layers.</a:t>
            </a:r>
            <a:endParaRPr sz="2000" dirty="0">
              <a:latin typeface="等线" panose="02010600030101010101" charset="-122"/>
              <a:ea typeface="等线" panose="02010600030101010101" charset="-122"/>
              <a:cs typeface="等线" panose="02010600030101010101" charset="-122"/>
              <a:sym typeface="+mn-ea"/>
            </a:endParaRPr>
          </a:p>
          <a:p>
            <a:pPr>
              <a:lnSpc>
                <a:spcPct val="120000"/>
              </a:lnSpc>
            </a:pPr>
            <a:r>
              <a:rPr sz="2000" dirty="0">
                <a:latin typeface="等线" panose="02010600030101010101" charset="-122"/>
                <a:ea typeface="等线" panose="02010600030101010101" charset="-122"/>
                <a:cs typeface="等线" panose="02010600030101010101" charset="-122"/>
                <a:sym typeface="+mn-ea"/>
              </a:rPr>
              <a:t>The vertical connections between the LSTM stages in the unrolling shows the effect of the persistent memory instead each LSTM. The loss is applied to the residuals in training is a simple L2 measure. Note that in contrast to Figure 1, in which the network after the first step is used to predict the previous step’s residual error, in this LSTM architecture, each step predicts the actual output</a:t>
            </a:r>
            <a:endParaRPr sz="2000" dirty="0">
              <a:latin typeface="等线" panose="02010600030101010101" charset="-122"/>
              <a:ea typeface="等线" panose="02010600030101010101" charset="-122"/>
              <a:cs typeface="等线" panose="02010600030101010101" charset="-122"/>
              <a:sym typeface="+mn-ea"/>
            </a:endParaRPr>
          </a:p>
        </p:txBody>
      </p:sp>
      <p:pic>
        <p:nvPicPr>
          <p:cNvPr id="5" name="图片 4" descr="R7J[GBXCXV8_3R$Z[RQHTQK"/>
          <p:cNvPicPr>
            <a:picLocks noChangeAspect="1"/>
          </p:cNvPicPr>
          <p:nvPr/>
        </p:nvPicPr>
        <p:blipFill>
          <a:blip r:embed="rId1"/>
          <a:srcRect b="53676"/>
          <a:stretch>
            <a:fillRect/>
          </a:stretch>
        </p:blipFill>
        <p:spPr>
          <a:xfrm>
            <a:off x="2278380" y="1450340"/>
            <a:ext cx="7732395" cy="1986915"/>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800">
                <a:solidFill>
                  <a:srgbClr val="334957"/>
                </a:solidFill>
              </a:rPr>
              <a:t>(3)FEED-FORWARD CONVOLUTIONAL/DECONVOLUTIONAL RESIDUAL ENCODER</a:t>
            </a:r>
            <a:endParaRPr lang="en-US" altLang="zh-CN" sz="2800">
              <a:solidFill>
                <a:srgbClr val="334957"/>
              </a:solidFill>
            </a:endParaRPr>
          </a:p>
        </p:txBody>
      </p:sp>
      <p:sp>
        <p:nvSpPr>
          <p:cNvPr id="3" name="内容占位符 2"/>
          <p:cNvSpPr/>
          <p:nvPr>
            <p:ph idx="1"/>
          </p:nvPr>
        </p:nvSpPr>
        <p:spPr>
          <a:xfrm>
            <a:off x="538480" y="3379470"/>
            <a:ext cx="11123930" cy="2993390"/>
          </a:xfrm>
        </p:spPr>
        <p:txBody>
          <a:bodyPr/>
          <a:p>
            <a:pPr>
              <a:lnSpc>
                <a:spcPct val="100000"/>
              </a:lnSpc>
            </a:pPr>
            <a:r>
              <a:rPr sz="2000" dirty="0">
                <a:latin typeface="等线" panose="02010600030101010101" charset="-122"/>
                <a:ea typeface="等线" panose="02010600030101010101" charset="-122"/>
                <a:cs typeface="等线" panose="02010600030101010101" charset="-122"/>
              </a:rPr>
              <a:t>We extend this architecture by replacing the fully-connected layers with convolution operators in the encoder E and with deconvolutional operators in the decoder D. </a:t>
            </a:r>
            <a:endParaRPr sz="2000" dirty="0">
              <a:latin typeface="等线" panose="02010600030101010101" charset="-122"/>
              <a:ea typeface="等线" panose="02010600030101010101" charset="-122"/>
              <a:cs typeface="等线" panose="02010600030101010101" charset="-122"/>
            </a:endParaRPr>
          </a:p>
          <a:p>
            <a:pPr>
              <a:lnSpc>
                <a:spcPct val="100000"/>
              </a:lnSpc>
            </a:pPr>
            <a:r>
              <a:rPr sz="2000" dirty="0">
                <a:latin typeface="等线" panose="02010600030101010101" charset="-122"/>
                <a:ea typeface="等线" panose="02010600030101010101" charset="-122"/>
                <a:cs typeface="等线" panose="02010600030101010101" charset="-122"/>
              </a:rPr>
              <a:t> The final layer of the decoder consists of a 1×1 convolution with three filters that converts the decoded representation into RGB values.</a:t>
            </a:r>
            <a:br>
              <a:rPr sz="2000" dirty="0">
                <a:latin typeface="等线" panose="02010600030101010101" charset="-122"/>
                <a:ea typeface="等线" panose="02010600030101010101" charset="-122"/>
                <a:cs typeface="等线" panose="02010600030101010101" charset="-122"/>
              </a:rPr>
            </a:br>
            <a:r>
              <a:rPr sz="2000" dirty="0">
                <a:latin typeface="等线" panose="02010600030101010101" charset="-122"/>
                <a:ea typeface="等线" panose="02010600030101010101" charset="-122"/>
                <a:cs typeface="等线" panose="02010600030101010101" charset="-122"/>
              </a:rPr>
              <a:t> </a:t>
            </a:r>
            <a:endParaRPr sz="2000" dirty="0">
              <a:latin typeface="等线" panose="02010600030101010101" charset="-122"/>
              <a:ea typeface="等线" panose="02010600030101010101" charset="-122"/>
              <a:cs typeface="等线" panose="02010600030101010101" charset="-122"/>
            </a:endParaRPr>
          </a:p>
        </p:txBody>
      </p:sp>
      <p:pic>
        <p:nvPicPr>
          <p:cNvPr id="5" name="图片 4" descr="`$P6T8JE171BUN1U@WR%_UQ"/>
          <p:cNvPicPr>
            <a:picLocks noChangeAspect="1"/>
          </p:cNvPicPr>
          <p:nvPr/>
        </p:nvPicPr>
        <p:blipFill>
          <a:blip r:embed="rId1"/>
          <a:srcRect b="32960"/>
          <a:stretch>
            <a:fillRect/>
          </a:stretch>
        </p:blipFill>
        <p:spPr>
          <a:xfrm>
            <a:off x="1610360" y="1442085"/>
            <a:ext cx="9223375" cy="1937385"/>
          </a:xfrm>
          <a:prstGeom prst="rect">
            <a:avLst/>
          </a:prstGeom>
        </p:spPr>
      </p:pic>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a:bodyPr>
          <a:lstStyle/>
          <a:p>
            <a:r>
              <a:rPr lang="en-US" altLang="zh-CN" sz="2800">
                <a:solidFill>
                  <a:srgbClr val="334957"/>
                </a:solidFill>
                <a:sym typeface="+mn-ea"/>
              </a:rPr>
              <a:t>CONVOLUTIONAL/DECONVOLUTIONAL </a:t>
            </a:r>
            <a:endParaRPr lang="zh-CN" altLang="en-US" dirty="0"/>
          </a:p>
        </p:txBody>
      </p:sp>
      <p:pic>
        <p:nvPicPr>
          <p:cNvPr id="3" name="图片 2"/>
          <p:cNvPicPr>
            <a:picLocks noChangeAspect="1"/>
          </p:cNvPicPr>
          <p:nvPr/>
        </p:nvPicPr>
        <p:blipFill>
          <a:blip r:embed="rId1"/>
          <a:stretch>
            <a:fillRect/>
          </a:stretch>
        </p:blipFill>
        <p:spPr>
          <a:xfrm>
            <a:off x="3348355" y="4540250"/>
            <a:ext cx="5594985" cy="752475"/>
          </a:xfrm>
          <a:prstGeom prst="rect">
            <a:avLst/>
          </a:prstGeom>
        </p:spPr>
      </p:pic>
      <p:pic>
        <p:nvPicPr>
          <p:cNvPr id="4" name="图片 3"/>
          <p:cNvPicPr>
            <a:picLocks noChangeAspect="1"/>
          </p:cNvPicPr>
          <p:nvPr/>
        </p:nvPicPr>
        <p:blipFill>
          <a:blip r:embed="rId2"/>
          <a:stretch>
            <a:fillRect/>
          </a:stretch>
        </p:blipFill>
        <p:spPr>
          <a:xfrm>
            <a:off x="4563745" y="5829300"/>
            <a:ext cx="3074035" cy="387985"/>
          </a:xfrm>
          <a:prstGeom prst="rect">
            <a:avLst/>
          </a:prstGeom>
        </p:spPr>
      </p:pic>
      <p:sp>
        <p:nvSpPr>
          <p:cNvPr id="6" name="内容占位符 5"/>
          <p:cNvSpPr/>
          <p:nvPr>
            <p:ph idx="1"/>
          </p:nvPr>
        </p:nvSpPr>
        <p:spPr>
          <a:xfrm>
            <a:off x="538480" y="1503680"/>
            <a:ext cx="11123930" cy="4912360"/>
          </a:xfrm>
        </p:spPr>
        <p:txBody>
          <a:bodyPr>
            <a:normAutofit/>
          </a:bodyPr>
          <a:p>
            <a:pPr>
              <a:lnSpc>
                <a:spcPct val="100000"/>
              </a:lnSpc>
            </a:pPr>
            <a:r>
              <a:rPr sz="2000" dirty="0">
                <a:latin typeface="等线" panose="02010600030101010101" charset="-122"/>
                <a:ea typeface="等线" panose="02010600030101010101" charset="-122"/>
                <a:cs typeface="等线" panose="02010600030101010101" charset="-122"/>
                <a:sym typeface="+mn-ea"/>
              </a:rPr>
              <a:t>The deconvolutional operator is defined as the transpose of the convolutional operator. </a:t>
            </a:r>
            <a:endParaRPr lang="zh-CN" altLang="en-US" sz="2000">
              <a:latin typeface="等线" panose="02010600030101010101" charset="-122"/>
              <a:ea typeface="等线" panose="02010600030101010101" charset="-122"/>
              <a:sym typeface="+mn-ea"/>
            </a:endParaRPr>
          </a:p>
          <a:p>
            <a:pPr>
              <a:lnSpc>
                <a:spcPct val="100000"/>
              </a:lnSpc>
            </a:pPr>
            <a:r>
              <a:rPr lang="zh-CN" altLang="en-US" sz="2000">
                <a:latin typeface="等线" panose="02010600030101010101" charset="-122"/>
                <a:ea typeface="等线" panose="02010600030101010101" charset="-122"/>
                <a:sym typeface="+mn-ea"/>
              </a:rPr>
              <a:t> Let </a:t>
            </a:r>
            <a:r>
              <a:rPr lang="zh-CN" altLang="en-US">
                <a:latin typeface="等线" panose="02010600030101010101" charset="-122"/>
                <a:ea typeface="等线" panose="02010600030101010101" charset="-122"/>
                <a:sym typeface="+mn-ea"/>
              </a:rPr>
              <a:t>⊗</a:t>
            </a:r>
            <a:r>
              <a:rPr lang="zh-CN" altLang="en-US" sz="2400" baseline="-25000">
                <a:solidFill>
                  <a:schemeClr val="tx1"/>
                </a:solidFill>
                <a:uFillTx/>
                <a:latin typeface="等线" panose="02010600030101010101" charset="-122"/>
                <a:ea typeface="等线" panose="02010600030101010101" charset="-122"/>
                <a:sym typeface="+mn-ea"/>
              </a:rPr>
              <a:t>k</a:t>
            </a:r>
            <a:r>
              <a:rPr lang="zh-CN" altLang="en-US" sz="2000">
                <a:latin typeface="等线" panose="02010600030101010101" charset="-122"/>
                <a:ea typeface="等线" panose="02010600030101010101" charset="-122"/>
                <a:sym typeface="+mn-ea"/>
              </a:rPr>
              <a:t> d</a:t>
            </a:r>
            <a:r>
              <a:rPr lang="zh-CN" altLang="en-US" sz="2000">
                <a:latin typeface="等线" panose="02010600030101010101" charset="-122"/>
                <a:ea typeface="等线" panose="02010600030101010101" charset="-122"/>
                <a:sym typeface="+mn-ea"/>
              </a:rPr>
              <a:t>enote the convolutional operator with stride k, and let S</a:t>
            </a:r>
            <a:r>
              <a:rPr lang="zh-CN" altLang="en-US" sz="2000" baseline="-25000">
                <a:solidFill>
                  <a:schemeClr val="tx1"/>
                </a:solidFill>
                <a:uFillTx/>
                <a:latin typeface="等线" panose="02010600030101010101" charset="-122"/>
                <a:ea typeface="等线" panose="02010600030101010101" charset="-122"/>
                <a:sym typeface="+mn-ea"/>
              </a:rPr>
              <a:t>k</a:t>
            </a:r>
            <a:r>
              <a:rPr lang="zh-CN" altLang="en-US" sz="2000">
                <a:latin typeface="等线" panose="02010600030101010101" charset="-122"/>
                <a:ea typeface="等线" panose="02010600030101010101" charset="-122"/>
                <a:sym typeface="+mn-ea"/>
              </a:rPr>
              <a:t> denote the stride operator with stride factor k, </a:t>
            </a:r>
            <a:r>
              <a:rPr lang="en-US" altLang="zh-CN" sz="2000">
                <a:latin typeface="等线" panose="02010600030101010101" charset="-122"/>
                <a:ea typeface="等线" panose="02010600030101010101" charset="-122"/>
                <a:sym typeface="+mn-ea"/>
              </a:rPr>
              <a:t>i.e., </a:t>
            </a:r>
            <a:endParaRPr lang="en-US" altLang="zh-CN" sz="2000">
              <a:latin typeface="等线" panose="02010600030101010101" charset="-122"/>
              <a:ea typeface="等线" panose="02010600030101010101" charset="-122"/>
              <a:sym typeface="+mn-ea"/>
            </a:endParaRPr>
          </a:p>
          <a:p>
            <a:pPr>
              <a:lnSpc>
                <a:spcPct val="100000"/>
              </a:lnSpc>
            </a:pPr>
            <a:r>
              <a:rPr sz="2000" dirty="0">
                <a:latin typeface="等线" panose="02010600030101010101" charset="-122"/>
                <a:ea typeface="等线" panose="02010600030101010101" charset="-122"/>
                <a:cs typeface="等线" panose="02010600030101010101" charset="-122"/>
              </a:rPr>
              <a:t>S</a:t>
            </a:r>
            <a:r>
              <a:rPr lang="zh-CN" altLang="en-US" sz="2000" baseline="-25000">
                <a:uFillTx/>
                <a:sym typeface="+mn-ea"/>
              </a:rPr>
              <a:t>k</a:t>
            </a:r>
            <a:r>
              <a:rPr sz="2000" dirty="0">
                <a:latin typeface="等线" panose="02010600030101010101" charset="-122"/>
                <a:ea typeface="等线" panose="02010600030101010101" charset="-122"/>
                <a:cs typeface="等线" panose="02010600030101010101" charset="-122"/>
              </a:rPr>
              <a:t>(x)(i, j) = x(k × i, k × j) for 2D multi-channel image x and pixel coordinate (i, j).</a:t>
            </a:r>
            <a:endParaRPr sz="2000" dirty="0">
              <a:latin typeface="等线" panose="02010600030101010101" charset="-122"/>
              <a:ea typeface="等线" panose="02010600030101010101" charset="-122"/>
              <a:cs typeface="等线" panose="02010600030101010101" charset="-122"/>
            </a:endParaRPr>
          </a:p>
          <a:p>
            <a:pPr>
              <a:lnSpc>
                <a:spcPct val="100000"/>
              </a:lnSpc>
            </a:pPr>
            <a:r>
              <a:rPr lang="en-US" sz="2000" dirty="0">
                <a:latin typeface="等线" panose="02010600030101010101" charset="-122"/>
                <a:ea typeface="等线" panose="02010600030101010101" charset="-122"/>
                <a:cs typeface="等线" panose="02010600030101010101" charset="-122"/>
              </a:rPr>
              <a:t>Then,</a:t>
            </a:r>
            <a:endParaRPr lang="en-US" sz="2000" dirty="0">
              <a:latin typeface="等线" panose="02010600030101010101" charset="-122"/>
              <a:ea typeface="等线" panose="02010600030101010101" charset="-122"/>
              <a:cs typeface="等线" panose="02010600030101010101" charset="-122"/>
            </a:endParaRPr>
          </a:p>
          <a:p>
            <a:pPr marL="0" indent="0">
              <a:lnSpc>
                <a:spcPct val="100000"/>
              </a:lnSpc>
              <a:buNone/>
            </a:pPr>
            <a:endParaRPr lang="en-US" sz="2000" dirty="0">
              <a:latin typeface="等线" panose="02010600030101010101" charset="-122"/>
              <a:ea typeface="等线" panose="02010600030101010101" charset="-122"/>
              <a:cs typeface="等线" panose="02010600030101010101" charset="-122"/>
            </a:endParaRPr>
          </a:p>
          <a:p>
            <a:pPr>
              <a:lnSpc>
                <a:spcPct val="100000"/>
              </a:lnSpc>
            </a:pPr>
            <a:r>
              <a:rPr lang="en-US" sz="2000" dirty="0">
                <a:latin typeface="等线" panose="02010600030101010101" charset="-122"/>
                <a:ea typeface="等线" panose="02010600030101010101" charset="-122"/>
                <a:cs typeface="等线" panose="02010600030101010101" charset="-122"/>
              </a:rPr>
              <a:t>Note that the transpose of </a:t>
            </a:r>
            <a:r>
              <a:rPr sz="2000" dirty="0">
                <a:latin typeface="等线" panose="02010600030101010101" charset="-122"/>
                <a:ea typeface="等线" panose="02010600030101010101" charset="-122"/>
                <a:cs typeface="等线" panose="02010600030101010101" charset="-122"/>
                <a:sym typeface="+mn-ea"/>
              </a:rPr>
              <a:t>S</a:t>
            </a:r>
            <a:r>
              <a:rPr lang="zh-CN" altLang="en-US" sz="2000" baseline="-25000">
                <a:uFillTx/>
                <a:sym typeface="+mn-ea"/>
              </a:rPr>
              <a:t>k</a:t>
            </a:r>
            <a:r>
              <a:rPr lang="en-US" sz="2000" dirty="0">
                <a:latin typeface="等线" panose="02010600030101010101" charset="-122"/>
                <a:ea typeface="等线" panose="02010600030101010101" charset="-122"/>
                <a:cs typeface="等线" panose="02010600030101010101" charset="-122"/>
              </a:rPr>
              <a:t> is the “inflation” operator T</a:t>
            </a:r>
            <a:r>
              <a:rPr lang="zh-CN" altLang="en-US" sz="2000" baseline="-25000">
                <a:uFillTx/>
                <a:sym typeface="+mn-ea"/>
              </a:rPr>
              <a:t>k</a:t>
            </a:r>
            <a:r>
              <a:rPr lang="en-US" sz="2000" dirty="0">
                <a:latin typeface="等线" panose="02010600030101010101" charset="-122"/>
                <a:ea typeface="等线" panose="02010600030101010101" charset="-122"/>
                <a:cs typeface="等线" panose="02010600030101010101" charset="-122"/>
              </a:rPr>
              <a:t>:</a:t>
            </a:r>
            <a:endParaRPr lang="en-US" sz="2000" dirty="0">
              <a:latin typeface="等线" panose="02010600030101010101" charset="-122"/>
              <a:ea typeface="等线" panose="02010600030101010101" charset="-122"/>
              <a:cs typeface="等线" panose="02010600030101010101" charset="-122"/>
            </a:endParaRPr>
          </a:p>
          <a:p>
            <a:pPr>
              <a:lnSpc>
                <a:spcPct val="100000"/>
              </a:lnSpc>
            </a:pPr>
            <a:endParaRPr sz="2000" dirty="0">
              <a:latin typeface="等线" panose="02010600030101010101" charset="-122"/>
              <a:ea typeface="等线" panose="02010600030101010101" charset="-122"/>
              <a:cs typeface="等线" panose="02010600030101010101" charset="-122"/>
            </a:endParaRPr>
          </a:p>
          <a:p>
            <a:pPr>
              <a:lnSpc>
                <a:spcPct val="100000"/>
              </a:lnSpc>
            </a:pPr>
            <a:endParaRPr sz="2000" dirty="0">
              <a:latin typeface="等线" panose="02010600030101010101" charset="-122"/>
              <a:ea typeface="等线" panose="02010600030101010101" charset="-122"/>
              <a:cs typeface="等线" panose="02010600030101010101" charset="-122"/>
            </a:endParaRPr>
          </a:p>
          <a:p>
            <a:pPr>
              <a:lnSpc>
                <a:spcPct val="100000"/>
              </a:lnSpc>
            </a:pPr>
            <a:r>
              <a:rPr sz="2000" dirty="0">
                <a:latin typeface="等线" panose="02010600030101010101" charset="-122"/>
                <a:ea typeface="等线" panose="02010600030101010101" charset="-122"/>
                <a:cs typeface="等线" panose="02010600030101010101" charset="-122"/>
              </a:rPr>
              <a:t>Thus</a:t>
            </a:r>
            <a:r>
              <a:rPr lang="en-US" sz="2000" dirty="0">
                <a:latin typeface="等线" panose="02010600030101010101" charset="-122"/>
                <a:ea typeface="等线" panose="02010600030101010101" charset="-122"/>
                <a:cs typeface="等线" panose="02010600030101010101" charset="-122"/>
              </a:rPr>
              <a:t>, we can define the deconvolutional operator       with stride k as follows:</a:t>
            </a:r>
            <a:br>
              <a:rPr sz="2000" dirty="0">
                <a:latin typeface="等线" panose="02010600030101010101" charset="-122"/>
                <a:ea typeface="等线" panose="02010600030101010101" charset="-122"/>
                <a:cs typeface="等线" panose="02010600030101010101" charset="-122"/>
              </a:rPr>
            </a:br>
            <a:r>
              <a:rPr sz="2000" dirty="0">
                <a:latin typeface="等线" panose="02010600030101010101" charset="-122"/>
                <a:ea typeface="等线" panose="02010600030101010101" charset="-122"/>
                <a:cs typeface="等线" panose="02010600030101010101" charset="-122"/>
              </a:rPr>
              <a:t> </a:t>
            </a:r>
            <a:endParaRPr sz="2000" dirty="0">
              <a:latin typeface="等线" panose="02010600030101010101" charset="-122"/>
              <a:ea typeface="等线" panose="02010600030101010101" charset="-122"/>
              <a:cs typeface="等线" panose="02010600030101010101" charset="-122"/>
            </a:endParaRPr>
          </a:p>
        </p:txBody>
      </p:sp>
      <p:pic>
        <p:nvPicPr>
          <p:cNvPr id="9" name="图片 8"/>
          <p:cNvPicPr>
            <a:picLocks noChangeAspect="1"/>
          </p:cNvPicPr>
          <p:nvPr/>
        </p:nvPicPr>
        <p:blipFill>
          <a:blip r:embed="rId3"/>
          <a:stretch>
            <a:fillRect/>
          </a:stretch>
        </p:blipFill>
        <p:spPr>
          <a:xfrm>
            <a:off x="4556760" y="3548380"/>
            <a:ext cx="3077845" cy="406400"/>
          </a:xfrm>
          <a:prstGeom prst="rect">
            <a:avLst/>
          </a:prstGeom>
        </p:spPr>
      </p:pic>
      <p:pic>
        <p:nvPicPr>
          <p:cNvPr id="11" name="图片 10"/>
          <p:cNvPicPr>
            <a:picLocks noChangeAspect="1"/>
          </p:cNvPicPr>
          <p:nvPr/>
        </p:nvPicPr>
        <p:blipFill>
          <a:blip r:embed="rId4"/>
          <a:stretch>
            <a:fillRect/>
          </a:stretch>
        </p:blipFill>
        <p:spPr>
          <a:xfrm>
            <a:off x="6282055" y="5399405"/>
            <a:ext cx="403860" cy="323215"/>
          </a:xfrm>
          <a:prstGeom prst="rect">
            <a:avLst/>
          </a:prstGeom>
        </p:spPr>
      </p:pic>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fontScale="90000"/>
          </a:bodyPr>
          <a:lstStyle/>
          <a:p>
            <a:r>
              <a:rPr lang="en-US" altLang="zh-CN" sz="2800">
                <a:solidFill>
                  <a:srgbClr val="334957"/>
                </a:solidFill>
                <a:sym typeface="+mn-ea"/>
              </a:rPr>
              <a:t>(4)CONVOLUTIONAL/DECONVOLUTIONAL LSTM COMPRESSION</a:t>
            </a:r>
            <a:endParaRPr lang="en-US" altLang="zh-CN" sz="2800">
              <a:solidFill>
                <a:srgbClr val="334957"/>
              </a:solidFill>
              <a:sym typeface="+mn-ea"/>
            </a:endParaRPr>
          </a:p>
        </p:txBody>
      </p:sp>
      <p:pic>
        <p:nvPicPr>
          <p:cNvPr id="8" name="图片 7" descr="未命名文件(1)"/>
          <p:cNvPicPr>
            <a:picLocks noChangeAspect="1"/>
          </p:cNvPicPr>
          <p:nvPr/>
        </p:nvPicPr>
        <p:blipFill>
          <a:blip r:embed="rId1"/>
          <a:stretch>
            <a:fillRect/>
          </a:stretch>
        </p:blipFill>
        <p:spPr>
          <a:xfrm>
            <a:off x="454660" y="1339850"/>
            <a:ext cx="11282680" cy="3321685"/>
          </a:xfrm>
          <a:prstGeom prst="rect">
            <a:avLst/>
          </a:prstGeom>
        </p:spPr>
      </p:pic>
      <p:sp>
        <p:nvSpPr>
          <p:cNvPr id="10" name="文本框 9"/>
          <p:cNvSpPr txBox="1"/>
          <p:nvPr/>
        </p:nvSpPr>
        <p:spPr>
          <a:xfrm>
            <a:off x="627380" y="4661535"/>
            <a:ext cx="11034395" cy="368300"/>
          </a:xfrm>
          <a:prstGeom prst="rect">
            <a:avLst/>
          </a:prstGeom>
          <a:noFill/>
        </p:spPr>
        <p:txBody>
          <a:bodyPr wrap="square" rtlCol="0" anchor="t">
            <a:spAutoFit/>
          </a:bodyPr>
          <a:p>
            <a:r>
              <a:rPr dirty="0">
                <a:latin typeface="等线" panose="02010600030101010101" charset="-122"/>
                <a:ea typeface="等线" panose="02010600030101010101" charset="-122"/>
                <a:cs typeface="等线" panose="02010600030101010101" charset="-122"/>
                <a:sym typeface="+mn-ea"/>
              </a:rPr>
              <a:t>The final architecture combines the convolutional and deconvolutional operators with LSTM</a:t>
            </a:r>
            <a:endParaRPr lang="zh-CN" altLang="en-US"/>
          </a:p>
        </p:txBody>
      </p:sp>
    </p:spTree>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fontScale="90000"/>
          </a:bodyPr>
          <a:lstStyle/>
          <a:p>
            <a:r>
              <a:rPr lang="en-US" altLang="zh-CN" sz="2800">
                <a:solidFill>
                  <a:srgbClr val="334957"/>
                </a:solidFill>
                <a:sym typeface="+mn-ea"/>
              </a:rPr>
              <a:t>(4)CONVOLUTIONAL/DECONVOLUTIONAL LSTM COMPRESSION</a:t>
            </a:r>
            <a:endParaRPr lang="en-US" altLang="zh-CN" sz="2800">
              <a:solidFill>
                <a:srgbClr val="334957"/>
              </a:solidFill>
              <a:sym typeface="+mn-ea"/>
            </a:endParaRPr>
          </a:p>
        </p:txBody>
      </p:sp>
      <p:sp>
        <p:nvSpPr>
          <p:cNvPr id="6" name="内容占位符 5"/>
          <p:cNvSpPr/>
          <p:nvPr>
            <p:ph idx="1"/>
          </p:nvPr>
        </p:nvSpPr>
        <p:spPr>
          <a:xfrm>
            <a:off x="538480" y="1503680"/>
            <a:ext cx="11123930" cy="4912360"/>
          </a:xfrm>
        </p:spPr>
        <p:txBody>
          <a:bodyPr>
            <a:normAutofit/>
          </a:bodyPr>
          <a:p>
            <a:pPr>
              <a:lnSpc>
                <a:spcPct val="100000"/>
              </a:lnSpc>
            </a:pPr>
            <a:r>
              <a:rPr sz="2000" dirty="0">
                <a:latin typeface="等线" panose="02010600030101010101" charset="-122"/>
                <a:ea typeface="等线" panose="02010600030101010101" charset="-122"/>
                <a:cs typeface="等线" panose="02010600030101010101" charset="-122"/>
              </a:rPr>
              <a:t>The final architecture combines the convolutional and deconvolutional operators with LSTM.Then the transformation function for convolutional LSTM with stride k is</a:t>
            </a:r>
            <a:r>
              <a:rPr lang="en-US" sz="2000" dirty="0">
                <a:latin typeface="等线" panose="02010600030101010101" charset="-122"/>
                <a:ea typeface="等线" panose="02010600030101010101" charset="-122"/>
                <a:cs typeface="等线" panose="02010600030101010101" charset="-122"/>
              </a:rPr>
              <a:t>:</a:t>
            </a:r>
            <a:endParaRPr lang="en-US" sz="2000" dirty="0">
              <a:latin typeface="等线" panose="02010600030101010101" charset="-122"/>
              <a:ea typeface="等线" panose="02010600030101010101" charset="-122"/>
              <a:cs typeface="等线" panose="02010600030101010101" charset="-122"/>
            </a:endParaRPr>
          </a:p>
          <a:p>
            <a:pPr>
              <a:lnSpc>
                <a:spcPct val="100000"/>
              </a:lnSpc>
            </a:pPr>
            <a:endParaRPr lang="en-US" sz="2000" dirty="0">
              <a:latin typeface="等线" panose="02010600030101010101" charset="-122"/>
              <a:ea typeface="等线" panose="02010600030101010101" charset="-122"/>
              <a:cs typeface="等线" panose="02010600030101010101" charset="-122"/>
            </a:endParaRPr>
          </a:p>
          <a:p>
            <a:pPr>
              <a:lnSpc>
                <a:spcPct val="100000"/>
              </a:lnSpc>
            </a:pPr>
            <a:endParaRPr lang="en-US" sz="2000" dirty="0">
              <a:latin typeface="等线" panose="02010600030101010101" charset="-122"/>
              <a:ea typeface="等线" panose="02010600030101010101" charset="-122"/>
              <a:cs typeface="等线" panose="02010600030101010101" charset="-122"/>
            </a:endParaRPr>
          </a:p>
          <a:p>
            <a:pPr>
              <a:lnSpc>
                <a:spcPct val="100000"/>
              </a:lnSpc>
            </a:pPr>
            <a:r>
              <a:rPr lang="en-US" sz="2000" dirty="0">
                <a:latin typeface="等线" panose="02010600030101010101" charset="-122"/>
                <a:ea typeface="等线" panose="02010600030101010101" charset="-122"/>
                <a:cs typeface="等线" panose="02010600030101010101" charset="-122"/>
              </a:rPr>
              <a:t>For the decoder, we cannot replace all convolutional operations with deconvolution due to the fact that the input to deconvolution often has a different spatial dimension than the output.</a:t>
            </a:r>
            <a:endParaRPr lang="en-US" sz="2000" dirty="0">
              <a:latin typeface="等线" panose="02010600030101010101" charset="-122"/>
              <a:ea typeface="等线" panose="02010600030101010101" charset="-122"/>
              <a:cs typeface="等线" panose="02010600030101010101" charset="-122"/>
            </a:endParaRPr>
          </a:p>
          <a:p>
            <a:pPr>
              <a:lnSpc>
                <a:spcPct val="100000"/>
              </a:lnSpc>
            </a:pPr>
            <a:endParaRPr lang="en-US" sz="2000" dirty="0">
              <a:latin typeface="等线" panose="02010600030101010101" charset="-122"/>
              <a:ea typeface="等线" panose="02010600030101010101" charset="-122"/>
              <a:cs typeface="等线" panose="02010600030101010101" charset="-122"/>
            </a:endParaRPr>
          </a:p>
          <a:p>
            <a:pPr>
              <a:lnSpc>
                <a:spcPct val="100000"/>
              </a:lnSpc>
            </a:pPr>
            <a:endParaRPr lang="en-US" sz="2000" dirty="0">
              <a:latin typeface="等线" panose="02010600030101010101" charset="-122"/>
              <a:ea typeface="等线" panose="02010600030101010101" charset="-122"/>
              <a:cs typeface="等线" panose="02010600030101010101" charset="-122"/>
            </a:endParaRPr>
          </a:p>
          <a:p>
            <a:pPr>
              <a:lnSpc>
                <a:spcPct val="100000"/>
              </a:lnSpc>
            </a:pPr>
            <a:r>
              <a:rPr lang="en-US" sz="2000" dirty="0">
                <a:latin typeface="等线" panose="02010600030101010101" charset="-122"/>
                <a:ea typeface="等线" panose="02010600030101010101" charset="-122"/>
                <a:cs typeface="等线" panose="02010600030101010101" charset="-122"/>
              </a:rPr>
              <a:t>Here we use the subscripts c and d to differentiate between the weights associated to the convolution and deconvolution operations.</a:t>
            </a:r>
            <a:endParaRPr lang="en-US" sz="2000" dirty="0">
              <a:latin typeface="等线" panose="02010600030101010101" charset="-122"/>
              <a:ea typeface="等线" panose="02010600030101010101" charset="-122"/>
              <a:cs typeface="等线" panose="02010600030101010101" charset="-122"/>
            </a:endParaRPr>
          </a:p>
        </p:txBody>
      </p:sp>
      <p:pic>
        <p:nvPicPr>
          <p:cNvPr id="5" name="图片 4" descr="V70MNJOBG8$L}]QYE2Q6Y~A"/>
          <p:cNvPicPr>
            <a:picLocks noChangeAspect="1"/>
          </p:cNvPicPr>
          <p:nvPr/>
        </p:nvPicPr>
        <p:blipFill>
          <a:blip r:embed="rId1"/>
          <a:stretch>
            <a:fillRect/>
          </a:stretch>
        </p:blipFill>
        <p:spPr>
          <a:xfrm>
            <a:off x="3461385" y="2268220"/>
            <a:ext cx="5367655" cy="383540"/>
          </a:xfrm>
          <a:prstGeom prst="rect">
            <a:avLst/>
          </a:prstGeom>
        </p:spPr>
      </p:pic>
      <p:pic>
        <p:nvPicPr>
          <p:cNvPr id="7" name="图片 6" descr="$}ACO8326]V$(`6PVO0_PCG"/>
          <p:cNvPicPr>
            <a:picLocks noChangeAspect="1"/>
          </p:cNvPicPr>
          <p:nvPr/>
        </p:nvPicPr>
        <p:blipFill>
          <a:blip r:embed="rId2"/>
          <a:stretch>
            <a:fillRect/>
          </a:stretch>
        </p:blipFill>
        <p:spPr>
          <a:xfrm>
            <a:off x="3479800" y="4018280"/>
            <a:ext cx="5349240" cy="356235"/>
          </a:xfrm>
          <a:prstGeom prst="rect">
            <a:avLst/>
          </a:prstGeom>
        </p:spPr>
      </p:pic>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832022" y="3402112"/>
            <a:ext cx="9910035" cy="1325563"/>
          </a:xfrm>
        </p:spPr>
        <p:txBody>
          <a:bodyPr>
            <a:normAutofit/>
          </a:bodyPr>
          <a:lstStyle/>
          <a:p>
            <a:r>
              <a:rPr lang="zh-CN" altLang="en-US" sz="3200"/>
              <a:t>EXPERIMENTS &amp; ANALYSIS</a:t>
            </a:r>
            <a:endParaRPr lang="zh-CN" altLang="en-US" sz="3200"/>
          </a:p>
        </p:txBody>
      </p:sp>
      <p:sp>
        <p:nvSpPr>
          <p:cNvPr id="7" name="椭圆 6"/>
          <p:cNvSpPr/>
          <p:nvPr/>
        </p:nvSpPr>
        <p:spPr>
          <a:xfrm>
            <a:off x="1014909" y="2129634"/>
            <a:ext cx="1109563" cy="1109563"/>
          </a:xfrm>
          <a:prstGeom prst="ellipse">
            <a:avLst/>
          </a:prstGeom>
          <a:solidFill>
            <a:srgbClr val="364A8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600" i="1" dirty="0" smtClean="0">
                <a:latin typeface="Rockwell" panose="02060603020205020403" pitchFamily="18" charset="0"/>
              </a:rPr>
              <a:t>3</a:t>
            </a:r>
            <a:endParaRPr lang="zh-CN" altLang="en-US" sz="6600" i="1" dirty="0">
              <a:latin typeface="Rockwell" panose="02060603020205020403" pitchFamily="18" charset="0"/>
            </a:endParaRPr>
          </a:p>
        </p:txBody>
      </p:sp>
      <p:sp>
        <p:nvSpPr>
          <p:cNvPr id="16" name="椭圆 15"/>
          <p:cNvSpPr/>
          <p:nvPr/>
        </p:nvSpPr>
        <p:spPr>
          <a:xfrm>
            <a:off x="1083462" y="2198187"/>
            <a:ext cx="968439" cy="968439"/>
          </a:xfrm>
          <a:prstGeom prst="ellipse">
            <a:avLst/>
          </a:pr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832022" y="3402112"/>
            <a:ext cx="9910035" cy="1325563"/>
          </a:xfrm>
        </p:spPr>
        <p:txBody>
          <a:bodyPr/>
          <a:lstStyle/>
          <a:p>
            <a:r>
              <a:rPr lang="zh-CN" altLang="en-US" dirty="0">
                <a:sym typeface="+mn-ea"/>
              </a:rPr>
              <a:t>INTRODUCTION</a:t>
            </a:r>
            <a:endParaRPr lang="zh-CN" altLang="en-US"/>
          </a:p>
        </p:txBody>
      </p:sp>
      <p:sp>
        <p:nvSpPr>
          <p:cNvPr id="7" name="椭圆 6"/>
          <p:cNvSpPr/>
          <p:nvPr/>
        </p:nvSpPr>
        <p:spPr>
          <a:xfrm>
            <a:off x="1014909" y="2129634"/>
            <a:ext cx="1109563" cy="1109563"/>
          </a:xfrm>
          <a:prstGeom prst="ellipse">
            <a:avLst/>
          </a:prstGeom>
          <a:solidFill>
            <a:srgbClr val="364A8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600" i="1" dirty="0" smtClean="0">
                <a:latin typeface="Rockwell" panose="02060603020205020403" pitchFamily="18" charset="0"/>
              </a:rPr>
              <a:t>1</a:t>
            </a:r>
            <a:endParaRPr lang="zh-CN" altLang="en-US" sz="6600" i="1" dirty="0">
              <a:latin typeface="Rockwell" panose="02060603020205020403" pitchFamily="18" charset="0"/>
            </a:endParaRPr>
          </a:p>
        </p:txBody>
      </p:sp>
      <p:sp>
        <p:nvSpPr>
          <p:cNvPr id="16" name="椭圆 15"/>
          <p:cNvSpPr/>
          <p:nvPr/>
        </p:nvSpPr>
        <p:spPr>
          <a:xfrm>
            <a:off x="1083462" y="2198187"/>
            <a:ext cx="968439" cy="968439"/>
          </a:xfrm>
          <a:prstGeom prst="ellipse">
            <a:avLst/>
          </a:pr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a:bodyPr>
          <a:lstStyle/>
          <a:p>
            <a:r>
              <a:rPr lang="en-US" altLang="zh-CN" sz="2800">
                <a:solidFill>
                  <a:srgbClr val="334957"/>
                </a:solidFill>
                <a:sym typeface="+mn-ea"/>
              </a:rPr>
              <a:t>(1)TRAINING SET</a:t>
            </a:r>
            <a:endParaRPr lang="en-US" altLang="zh-CN" sz="2800">
              <a:solidFill>
                <a:srgbClr val="334957"/>
              </a:solidFill>
              <a:sym typeface="+mn-ea"/>
            </a:endParaRPr>
          </a:p>
        </p:txBody>
      </p:sp>
      <p:sp>
        <p:nvSpPr>
          <p:cNvPr id="6" name="内容占位符 5"/>
          <p:cNvSpPr/>
          <p:nvPr>
            <p:ph idx="1"/>
          </p:nvPr>
        </p:nvSpPr>
        <p:spPr>
          <a:xfrm>
            <a:off x="538480" y="1503680"/>
            <a:ext cx="11123930" cy="4912360"/>
          </a:xfrm>
        </p:spPr>
        <p:txBody>
          <a:bodyPr>
            <a:normAutofit lnSpcReduction="10000"/>
          </a:bodyPr>
          <a:p>
            <a:pPr>
              <a:lnSpc>
                <a:spcPct val="100000"/>
              </a:lnSpc>
            </a:pPr>
            <a:r>
              <a:rPr sz="2000" dirty="0">
                <a:latin typeface="等线" panose="02010600030101010101" charset="-122"/>
                <a:ea typeface="等线" panose="02010600030101010101" charset="-122"/>
                <a:cs typeface="等线" panose="02010600030101010101" charset="-122"/>
              </a:rPr>
              <a:t>In order to train the various neural network configurations, we used the Adam algorithm proposed by Kingma &amp; Ba (2014).</a:t>
            </a:r>
            <a:endParaRPr sz="2000" dirty="0">
              <a:latin typeface="等线" panose="02010600030101010101" charset="-122"/>
              <a:ea typeface="等线" panose="02010600030101010101" charset="-122"/>
              <a:cs typeface="等线" panose="02010600030101010101" charset="-122"/>
            </a:endParaRPr>
          </a:p>
          <a:p>
            <a:pPr>
              <a:lnSpc>
                <a:spcPct val="100000"/>
              </a:lnSpc>
            </a:pPr>
            <a:endParaRPr sz="2000" dirty="0">
              <a:latin typeface="等线" panose="02010600030101010101" charset="-122"/>
              <a:ea typeface="等线" panose="02010600030101010101" charset="-122"/>
              <a:cs typeface="等线" panose="02010600030101010101" charset="-122"/>
            </a:endParaRPr>
          </a:p>
          <a:p>
            <a:pPr>
              <a:lnSpc>
                <a:spcPct val="100000"/>
              </a:lnSpc>
            </a:pPr>
            <a:r>
              <a:rPr sz="2000" dirty="0">
                <a:latin typeface="等线" panose="02010600030101010101" charset="-122"/>
                <a:ea typeface="等线" panose="02010600030101010101" charset="-122"/>
                <a:cs typeface="等线" panose="02010600030101010101" charset="-122"/>
              </a:rPr>
              <a:t>We experimented with learning rates of {0.1, 0.3, 0.5, 0.8, 1}. The L2 loss was normalized by the number of pixels in the patch and also by the number of total time steps (i.e., number of iterations unrolled) needed to fully encode the patch.During training we used the unmodified L2 error measure.</a:t>
            </a:r>
            <a:endParaRPr sz="2000" dirty="0">
              <a:latin typeface="等线" panose="02010600030101010101" charset="-122"/>
              <a:ea typeface="等线" panose="02010600030101010101" charset="-122"/>
              <a:cs typeface="等线" panose="02010600030101010101" charset="-122"/>
            </a:endParaRPr>
          </a:p>
          <a:p>
            <a:pPr>
              <a:lnSpc>
                <a:spcPct val="100000"/>
              </a:lnSpc>
            </a:pPr>
            <a:endParaRPr sz="2000" dirty="0">
              <a:latin typeface="等线" panose="02010600030101010101" charset="-122"/>
              <a:ea typeface="等线" panose="02010600030101010101" charset="-122"/>
              <a:cs typeface="等线" panose="02010600030101010101" charset="-122"/>
            </a:endParaRPr>
          </a:p>
          <a:p>
            <a:pPr>
              <a:lnSpc>
                <a:spcPct val="100000"/>
              </a:lnSpc>
            </a:pPr>
            <a:r>
              <a:rPr sz="2000" dirty="0">
                <a:latin typeface="等线" panose="02010600030101010101" charset="-122"/>
                <a:ea typeface="等线" panose="02010600030101010101" charset="-122"/>
                <a:cs typeface="等线" panose="02010600030101010101" charset="-122"/>
              </a:rPr>
              <a:t>We experimented with the number of steps needed to encode each patch, varying this from 8 to 16. For the fully connected networks, we chose to use 8 bits per step for an 8×8 patch, allowing us to fine tune the compression rate in increments of 8 bits. When scaled up to a 32×32 patch size, this allowed us to control the compression in increments of 128 bits.</a:t>
            </a:r>
            <a:endParaRPr sz="2000" dirty="0">
              <a:latin typeface="等线" panose="02010600030101010101" charset="-122"/>
              <a:ea typeface="等线" panose="02010600030101010101" charset="-122"/>
              <a:cs typeface="等线" panose="02010600030101010101" charset="-122"/>
            </a:endParaRPr>
          </a:p>
        </p:txBody>
      </p:sp>
    </p:spTree>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a:bodyPr>
          <a:lstStyle/>
          <a:p>
            <a:r>
              <a:rPr lang="en-US" altLang="zh-CN" sz="2800">
                <a:solidFill>
                  <a:srgbClr val="334957"/>
                </a:solidFill>
                <a:sym typeface="+mn-ea"/>
              </a:rPr>
              <a:t>(2)EVALUATION PROTOCOL AND METRICS</a:t>
            </a:r>
            <a:endParaRPr lang="en-US" altLang="zh-CN" sz="2800">
              <a:solidFill>
                <a:srgbClr val="334957"/>
              </a:solidFill>
              <a:sym typeface="+mn-ea"/>
            </a:endParaRPr>
          </a:p>
        </p:txBody>
      </p:sp>
      <p:sp>
        <p:nvSpPr>
          <p:cNvPr id="6" name="内容占位符 5"/>
          <p:cNvSpPr/>
          <p:nvPr>
            <p:ph idx="1"/>
          </p:nvPr>
        </p:nvSpPr>
        <p:spPr>
          <a:xfrm>
            <a:off x="538480" y="1503680"/>
            <a:ext cx="11123930" cy="4912360"/>
          </a:xfrm>
        </p:spPr>
        <p:txBody>
          <a:bodyPr>
            <a:normAutofit/>
          </a:bodyPr>
          <a:p>
            <a:pPr>
              <a:lnSpc>
                <a:spcPct val="100000"/>
              </a:lnSpc>
            </a:pPr>
            <a:r>
              <a:rPr sz="2000" dirty="0">
                <a:latin typeface="等线" panose="02010600030101010101" charset="-122"/>
                <a:ea typeface="等线" panose="02010600030101010101" charset="-122"/>
                <a:cs typeface="等线" panose="02010600030101010101" charset="-122"/>
              </a:rPr>
              <a:t>In our evaluation protocol we instead employ the Structural Similarity Index (SSIM), a popular perceptual similarity measure proposed by Wang et al. (2004).</a:t>
            </a:r>
            <a:endParaRPr sz="2000" dirty="0">
              <a:latin typeface="等线" panose="02010600030101010101" charset="-122"/>
              <a:ea typeface="等线" panose="02010600030101010101" charset="-122"/>
              <a:cs typeface="等线" panose="02010600030101010101" charset="-122"/>
            </a:endParaRPr>
          </a:p>
          <a:p>
            <a:pPr>
              <a:lnSpc>
                <a:spcPct val="100000"/>
              </a:lnSpc>
            </a:pPr>
            <a:endParaRPr sz="2000" dirty="0">
              <a:latin typeface="等线" panose="02010600030101010101" charset="-122"/>
              <a:ea typeface="等线" panose="02010600030101010101" charset="-122"/>
              <a:cs typeface="等线" panose="02010600030101010101" charset="-122"/>
            </a:endParaRPr>
          </a:p>
          <a:p>
            <a:pPr>
              <a:lnSpc>
                <a:spcPct val="100000"/>
              </a:lnSpc>
            </a:pPr>
            <a:r>
              <a:rPr sz="2000" dirty="0">
                <a:latin typeface="等线" panose="02010600030101010101" charset="-122"/>
                <a:ea typeface="等线" panose="02010600030101010101" charset="-122"/>
                <a:cs typeface="等线" panose="02010600030101010101" charset="-122"/>
              </a:rPr>
              <a:t> Since we’re evaluating compression performance on small 32×32 images, we do not smooth the images (a typical preprocess for SSIM). In addition, since we’re interested in quantifying how well local details are preserved, we split the images into 8×8 patches and compute the SSIM on each patch and on each color channel independently. The final score is the average SSIM over all patches and channels.</a:t>
            </a:r>
            <a:endParaRPr sz="2000" dirty="0">
              <a:latin typeface="等线" panose="02010600030101010101" charset="-122"/>
              <a:ea typeface="等线" panose="02010600030101010101" charset="-122"/>
              <a:cs typeface="等线" panose="02010600030101010101" charset="-122"/>
            </a:endParaRPr>
          </a:p>
          <a:p>
            <a:pPr>
              <a:lnSpc>
                <a:spcPct val="100000"/>
              </a:lnSpc>
            </a:pPr>
            <a:endParaRPr sz="2000" dirty="0">
              <a:latin typeface="等线" panose="02010600030101010101" charset="-122"/>
              <a:ea typeface="等线" panose="02010600030101010101" charset="-122"/>
              <a:cs typeface="等线" panose="02010600030101010101" charset="-122"/>
            </a:endParaRPr>
          </a:p>
          <a:p>
            <a:pPr>
              <a:lnSpc>
                <a:spcPct val="100000"/>
              </a:lnSpc>
            </a:pPr>
            <a:r>
              <a:rPr sz="2000" dirty="0">
                <a:latin typeface="等线" panose="02010600030101010101" charset="-122"/>
                <a:ea typeface="等线" panose="02010600030101010101" charset="-122"/>
                <a:cs typeface="等线" panose="02010600030101010101" charset="-122"/>
              </a:rPr>
              <a:t>When analyzing the results, a higher score implies a better reconstruction, with a score of 1.0 representing a perfect reconstruction. The lowest possible score is 0.0. </a:t>
            </a:r>
            <a:endParaRPr sz="2000" dirty="0">
              <a:latin typeface="等线" panose="02010600030101010101" charset="-122"/>
              <a:ea typeface="等线" panose="02010600030101010101" charset="-122"/>
              <a:cs typeface="等线" panose="02010600030101010101" charset="-122"/>
            </a:endParaRPr>
          </a:p>
        </p:txBody>
      </p:sp>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a:bodyPr>
          <a:lstStyle/>
          <a:p>
            <a:r>
              <a:rPr lang="en-US" altLang="zh-CN" sz="2800">
                <a:solidFill>
                  <a:srgbClr val="334957"/>
                </a:solidFill>
                <a:sym typeface="+mn-ea"/>
              </a:rPr>
              <a:t>(3)32×32 BENCHMARK</a:t>
            </a:r>
            <a:endParaRPr lang="en-US" altLang="zh-CN" sz="2800">
              <a:solidFill>
                <a:srgbClr val="334957"/>
              </a:solidFill>
              <a:sym typeface="+mn-ea"/>
            </a:endParaRPr>
          </a:p>
        </p:txBody>
      </p:sp>
      <p:sp>
        <p:nvSpPr>
          <p:cNvPr id="6" name="内容占位符 5"/>
          <p:cNvSpPr/>
          <p:nvPr>
            <p:ph idx="1"/>
          </p:nvPr>
        </p:nvSpPr>
        <p:spPr>
          <a:xfrm>
            <a:off x="538480" y="1503680"/>
            <a:ext cx="11123930" cy="4912360"/>
          </a:xfrm>
        </p:spPr>
        <p:txBody>
          <a:bodyPr>
            <a:normAutofit lnSpcReduction="10000"/>
          </a:bodyPr>
          <a:p>
            <a:pPr>
              <a:lnSpc>
                <a:spcPct val="100000"/>
              </a:lnSpc>
            </a:pPr>
            <a:r>
              <a:rPr sz="2000" dirty="0">
                <a:latin typeface="等线" panose="02010600030101010101" charset="-122"/>
                <a:ea typeface="等线" panose="02010600030101010101" charset="-122"/>
                <a:cs typeface="等线" panose="02010600030101010101" charset="-122"/>
              </a:rPr>
              <a:t>Our 32×32 benchmark dataset contains 216 million random color images collected from the public internet. To be included in the dataset, each image must originally have more than 32 pixels on both axes.</a:t>
            </a:r>
            <a:endParaRPr sz="2000" dirty="0">
              <a:latin typeface="等线" panose="02010600030101010101" charset="-122"/>
              <a:ea typeface="等线" panose="02010600030101010101" charset="-122"/>
              <a:cs typeface="等线" panose="02010600030101010101" charset="-122"/>
            </a:endParaRPr>
          </a:p>
          <a:p>
            <a:pPr>
              <a:lnSpc>
                <a:spcPct val="100000"/>
              </a:lnSpc>
            </a:pPr>
            <a:r>
              <a:rPr sz="2000" dirty="0">
                <a:latin typeface="等线" panose="02010600030101010101" charset="-122"/>
                <a:ea typeface="等线" panose="02010600030101010101" charset="-122"/>
                <a:cs typeface="等线" panose="02010600030101010101" charset="-122"/>
              </a:rPr>
              <a:t>Qualified images were then downsampled to 32×32, losing their original aspect ratios. This downsampling eliminates pre-existing compression artifacts for most images. The final 32×32 images were then stored losslessly (as PNG) before being used for training and testing. For training the LSTM models, 90% of the images were used; the remaining 10% were set aside for evaluation. For evaluating the image codecs, we use a subset of this data containing 100k random images.</a:t>
            </a:r>
            <a:endParaRPr sz="2000" dirty="0">
              <a:latin typeface="等线" panose="02010600030101010101" charset="-122"/>
              <a:ea typeface="等线" panose="02010600030101010101" charset="-122"/>
              <a:cs typeface="等线" panose="02010600030101010101" charset="-122"/>
            </a:endParaRPr>
          </a:p>
          <a:p>
            <a:pPr>
              <a:lnSpc>
                <a:spcPct val="100000"/>
              </a:lnSpc>
            </a:pPr>
            <a:r>
              <a:rPr sz="2000" dirty="0">
                <a:latin typeface="等线" panose="02010600030101010101" charset="-122"/>
                <a:ea typeface="等线" panose="02010600030101010101" charset="-122"/>
                <a:cs typeface="等线" panose="02010600030101010101" charset="-122"/>
              </a:rPr>
              <a:t> To avoid unfairly penalizing the codecs due to the unavoidable cost of their file headers, we exclude the header size from all metrics. Note also that since these standard codecs can not be tuned to an exact byte budget (e.g., 64 bytes excluding the file header), we search for the encoder quality setting that leads to a file whose size is as close as possible, but never less than, the target size. On average, this leads to each JPEG and WebP image consuming slightly more space than we allow for the LSTM models.</a:t>
            </a:r>
            <a:endParaRPr sz="2000" dirty="0">
              <a:latin typeface="等线" panose="02010600030101010101" charset="-122"/>
              <a:ea typeface="等线" panose="02010600030101010101" charset="-122"/>
              <a:cs typeface="等线" panose="02010600030101010101" charset="-122"/>
            </a:endParaRPr>
          </a:p>
        </p:txBody>
      </p:sp>
    </p:spTree>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a:bodyPr>
          <a:lstStyle/>
          <a:p>
            <a:r>
              <a:rPr lang="en-US" altLang="zh-CN" sz="2800">
                <a:solidFill>
                  <a:srgbClr val="334957"/>
                </a:solidFill>
                <a:sym typeface="+mn-ea"/>
              </a:rPr>
              <a:t>(3)32×32 BENCHMARK</a:t>
            </a:r>
            <a:endParaRPr lang="en-US" altLang="zh-CN" sz="2800">
              <a:solidFill>
                <a:srgbClr val="334957"/>
              </a:solidFill>
              <a:sym typeface="+mn-ea"/>
            </a:endParaRPr>
          </a:p>
        </p:txBody>
      </p:sp>
      <p:sp>
        <p:nvSpPr>
          <p:cNvPr id="6" name="内容占位符 5"/>
          <p:cNvSpPr/>
          <p:nvPr>
            <p:ph idx="1"/>
          </p:nvPr>
        </p:nvSpPr>
        <p:spPr>
          <a:xfrm>
            <a:off x="538480" y="1503680"/>
            <a:ext cx="11123930" cy="4912360"/>
          </a:xfrm>
        </p:spPr>
        <p:txBody>
          <a:bodyPr>
            <a:normAutofit lnSpcReduction="10000"/>
          </a:bodyPr>
          <a:p>
            <a:pPr>
              <a:lnSpc>
                <a:spcPct val="110000"/>
              </a:lnSpc>
            </a:pPr>
            <a:r>
              <a:rPr sz="2000" dirty="0">
                <a:latin typeface="等线" panose="02010600030101010101" charset="-122"/>
                <a:ea typeface="等线" panose="02010600030101010101" charset="-122"/>
                <a:cs typeface="等线" panose="02010600030101010101" charset="-122"/>
              </a:rPr>
              <a:t>Our 32×32 benchmark dataset contains 216 million random color images collected from the public internet. To be included in the dataset, each image must originally have more than 32 pixels on both axes.</a:t>
            </a:r>
            <a:endParaRPr sz="2000" dirty="0">
              <a:latin typeface="等线" panose="02010600030101010101" charset="-122"/>
              <a:ea typeface="等线" panose="02010600030101010101" charset="-122"/>
              <a:cs typeface="等线" panose="02010600030101010101" charset="-122"/>
            </a:endParaRPr>
          </a:p>
          <a:p>
            <a:pPr>
              <a:lnSpc>
                <a:spcPct val="110000"/>
              </a:lnSpc>
            </a:pPr>
            <a:endParaRPr sz="2000" dirty="0">
              <a:latin typeface="等线" panose="02010600030101010101" charset="-122"/>
              <a:ea typeface="等线" panose="02010600030101010101" charset="-122"/>
              <a:cs typeface="等线" panose="02010600030101010101" charset="-122"/>
            </a:endParaRPr>
          </a:p>
          <a:p>
            <a:pPr>
              <a:lnSpc>
                <a:spcPct val="110000"/>
              </a:lnSpc>
            </a:pPr>
            <a:r>
              <a:rPr sz="2000" dirty="0">
                <a:latin typeface="等线" panose="02010600030101010101" charset="-122"/>
                <a:ea typeface="等线" panose="02010600030101010101" charset="-122"/>
                <a:cs typeface="等线" panose="02010600030101010101" charset="-122"/>
              </a:rPr>
              <a:t>Qualified images were then downsampled to 32×32, losing their original aspect ratios. This downsampling eliminates pre-existing compression artifacts for most images. The final 32×32 images were then stored losslessly (as PNG) before being used for training and testing. For training the LSTM models, 90% of the images were used; the remaining 10% were set aside for evaluation. For evaluating the image codecs, we use a subset of this data containing 100k random images.</a:t>
            </a:r>
            <a:endParaRPr sz="2000" dirty="0">
              <a:latin typeface="等线" panose="02010600030101010101" charset="-122"/>
              <a:ea typeface="等线" panose="02010600030101010101" charset="-122"/>
              <a:cs typeface="等线" panose="02010600030101010101" charset="-122"/>
            </a:endParaRPr>
          </a:p>
          <a:p>
            <a:pPr>
              <a:lnSpc>
                <a:spcPct val="110000"/>
              </a:lnSpc>
            </a:pPr>
            <a:endParaRPr sz="2000" dirty="0">
              <a:latin typeface="等线" panose="02010600030101010101" charset="-122"/>
              <a:ea typeface="等线" panose="02010600030101010101" charset="-122"/>
              <a:cs typeface="等线" panose="02010600030101010101" charset="-122"/>
            </a:endParaRPr>
          </a:p>
        </p:txBody>
      </p:sp>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832022" y="3402112"/>
            <a:ext cx="9910035" cy="1325563"/>
          </a:xfrm>
        </p:spPr>
        <p:txBody>
          <a:bodyPr/>
          <a:lstStyle/>
          <a:p>
            <a:r>
              <a:rPr lang="en-US" altLang="zh-CN" sz="3200"/>
              <a:t>RESULTS</a:t>
            </a:r>
            <a:endParaRPr lang="en-US" altLang="zh-CN" sz="3200"/>
          </a:p>
        </p:txBody>
      </p:sp>
      <p:sp>
        <p:nvSpPr>
          <p:cNvPr id="7" name="椭圆 6"/>
          <p:cNvSpPr/>
          <p:nvPr/>
        </p:nvSpPr>
        <p:spPr>
          <a:xfrm>
            <a:off x="1014909" y="2129634"/>
            <a:ext cx="1109563" cy="1109563"/>
          </a:xfrm>
          <a:prstGeom prst="ellipse">
            <a:avLst/>
          </a:prstGeom>
          <a:solidFill>
            <a:srgbClr val="364A8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600" i="1" dirty="0" smtClean="0">
                <a:latin typeface="Rockwell" panose="02060603020205020403" pitchFamily="18" charset="0"/>
              </a:rPr>
              <a:t>4</a:t>
            </a:r>
            <a:endParaRPr lang="zh-CN" altLang="en-US" sz="6600" i="1" dirty="0">
              <a:latin typeface="Rockwell" panose="02060603020205020403" pitchFamily="18" charset="0"/>
            </a:endParaRPr>
          </a:p>
        </p:txBody>
      </p:sp>
      <p:sp>
        <p:nvSpPr>
          <p:cNvPr id="16" name="椭圆 15"/>
          <p:cNvSpPr/>
          <p:nvPr/>
        </p:nvSpPr>
        <p:spPr>
          <a:xfrm>
            <a:off x="1083462" y="2198187"/>
            <a:ext cx="968439" cy="968439"/>
          </a:xfrm>
          <a:prstGeom prst="ellipse">
            <a:avLst/>
          </a:pr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r="78919" b="74302"/>
          <a:stretch>
            <a:fillRect/>
          </a:stretch>
        </p:blipFill>
        <p:spPr>
          <a:xfrm>
            <a:off x="1574800" y="4380230"/>
            <a:ext cx="1657350" cy="1793875"/>
          </a:xfrm>
          <a:prstGeom prst="rect">
            <a:avLst/>
          </a:prstGeom>
        </p:spPr>
      </p:pic>
      <p:pic>
        <p:nvPicPr>
          <p:cNvPr id="2" name="图片 1"/>
          <p:cNvPicPr>
            <a:picLocks noChangeAspect="1"/>
          </p:cNvPicPr>
          <p:nvPr/>
        </p:nvPicPr>
        <p:blipFill>
          <a:blip r:embed="rId2"/>
          <a:srcRect b="26257"/>
          <a:stretch>
            <a:fillRect/>
          </a:stretch>
        </p:blipFill>
        <p:spPr>
          <a:xfrm>
            <a:off x="4050030" y="4648200"/>
            <a:ext cx="6400165" cy="1257300"/>
          </a:xfrm>
          <a:prstGeom prst="rect">
            <a:avLst/>
          </a:prstGeom>
        </p:spPr>
      </p:pic>
      <p:pic>
        <p:nvPicPr>
          <p:cNvPr id="4" name="图片 3"/>
          <p:cNvPicPr>
            <a:picLocks noChangeAspect="1"/>
          </p:cNvPicPr>
          <p:nvPr/>
        </p:nvPicPr>
        <p:blipFill>
          <a:blip r:embed="rId1"/>
          <a:srcRect l="23496" t="49948"/>
          <a:stretch>
            <a:fillRect/>
          </a:stretch>
        </p:blipFill>
        <p:spPr>
          <a:xfrm>
            <a:off x="5945505" y="461010"/>
            <a:ext cx="5448935" cy="3165475"/>
          </a:xfrm>
          <a:prstGeom prst="rect">
            <a:avLst/>
          </a:prstGeom>
        </p:spPr>
      </p:pic>
      <p:pic>
        <p:nvPicPr>
          <p:cNvPr id="5" name="图片 4"/>
          <p:cNvPicPr>
            <a:picLocks noChangeAspect="1"/>
          </p:cNvPicPr>
          <p:nvPr/>
        </p:nvPicPr>
        <p:blipFill>
          <a:blip r:embed="rId1"/>
          <a:srcRect l="24369" r="235" b="50249"/>
          <a:stretch>
            <a:fillRect/>
          </a:stretch>
        </p:blipFill>
        <p:spPr>
          <a:xfrm>
            <a:off x="576580" y="461010"/>
            <a:ext cx="5227955" cy="3063240"/>
          </a:xfrm>
          <a:prstGeom prst="rect">
            <a:avLst/>
          </a:prstGeom>
        </p:spPr>
      </p:pic>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a:bodyPr>
          <a:lstStyle/>
          <a:p>
            <a:r>
              <a:rPr lang="en-US" altLang="zh-CN" sz="2800">
                <a:solidFill>
                  <a:srgbClr val="334957"/>
                </a:solidFill>
                <a:sym typeface="+mn-ea"/>
              </a:rPr>
              <a:t>RESULTS</a:t>
            </a:r>
            <a:endParaRPr lang="en-US" altLang="zh-CN" sz="2800">
              <a:solidFill>
                <a:srgbClr val="334957"/>
              </a:solidFill>
              <a:sym typeface="+mn-ea"/>
            </a:endParaRPr>
          </a:p>
        </p:txBody>
      </p:sp>
      <p:sp>
        <p:nvSpPr>
          <p:cNvPr id="6" name="内容占位符 5"/>
          <p:cNvSpPr/>
          <p:nvPr>
            <p:ph idx="1"/>
          </p:nvPr>
        </p:nvSpPr>
        <p:spPr>
          <a:xfrm>
            <a:off x="538480" y="1503680"/>
            <a:ext cx="11123930" cy="4912360"/>
          </a:xfrm>
        </p:spPr>
        <p:txBody>
          <a:bodyPr>
            <a:normAutofit lnSpcReduction="10000"/>
          </a:bodyPr>
          <a:p>
            <a:pPr>
              <a:lnSpc>
                <a:spcPct val="110000"/>
              </a:lnSpc>
            </a:pPr>
            <a:r>
              <a:rPr sz="2000" dirty="0">
                <a:latin typeface="等线" panose="02010600030101010101" charset="-122"/>
                <a:ea typeface="等线" panose="02010600030101010101" charset="-122"/>
                <a:cs typeface="等线" panose="02010600030101010101" charset="-122"/>
              </a:rPr>
              <a:t> As can be seen in Figure 4, compressing these images without destroying salient visual information or hallucinating false details is challenging. At these very low bitrates and spatial resolution, JPEG block artifacts become extremely prominent, and WebP either introduces blocking or overly blurs the image depending on the strength of the internal filter.</a:t>
            </a:r>
            <a:endParaRPr sz="2000" dirty="0">
              <a:latin typeface="等线" panose="02010600030101010101" charset="-122"/>
              <a:ea typeface="等线" panose="02010600030101010101" charset="-122"/>
              <a:cs typeface="等线" panose="02010600030101010101" charset="-122"/>
            </a:endParaRPr>
          </a:p>
          <a:p>
            <a:pPr>
              <a:lnSpc>
                <a:spcPct val="110000"/>
              </a:lnSpc>
            </a:pPr>
            <a:endParaRPr sz="2000" dirty="0">
              <a:latin typeface="等线" panose="02010600030101010101" charset="-122"/>
              <a:ea typeface="等线" panose="02010600030101010101" charset="-122"/>
              <a:cs typeface="等线" panose="02010600030101010101" charset="-122"/>
            </a:endParaRPr>
          </a:p>
          <a:p>
            <a:pPr>
              <a:lnSpc>
                <a:spcPct val="110000"/>
              </a:lnSpc>
            </a:pPr>
            <a:r>
              <a:rPr sz="2000" dirty="0">
                <a:latin typeface="等线" panose="02010600030101010101" charset="-122"/>
                <a:ea typeface="等线" panose="02010600030101010101" charset="-122"/>
                <a:cs typeface="等线" panose="02010600030101010101" charset="-122"/>
                <a:sym typeface="+mn-ea"/>
              </a:rPr>
              <a:t>Compared to JPEG, the non-convolutional LSTM model slightly reduces inter-block boundaries on some images but can also lead to increased color bleeding (e.g., on mandrill as shown in Figure 4).  This motivates the (de)convolutional LSTM model, which eliminates block artifacts while avoiding excessive smoothing. It strikes the best balance between preserving real detail and avoiding color smearing, false gradients, and hallucinated detail not present in the original image.</a:t>
            </a:r>
            <a:endParaRPr sz="2000" dirty="0">
              <a:latin typeface="等线" panose="02010600030101010101" charset="-122"/>
              <a:ea typeface="等线" panose="02010600030101010101" charset="-122"/>
              <a:cs typeface="等线" panose="02010600030101010101" charset="-122"/>
            </a:endParaRPr>
          </a:p>
          <a:p>
            <a:pPr>
              <a:lnSpc>
                <a:spcPct val="110000"/>
              </a:lnSpc>
            </a:pPr>
            <a:endParaRPr sz="2000" dirty="0">
              <a:latin typeface="等线" panose="02010600030101010101" charset="-122"/>
              <a:ea typeface="等线" panose="02010600030101010101" charset="-122"/>
              <a:cs typeface="等线" panose="02010600030101010101" charset="-122"/>
            </a:endParaRPr>
          </a:p>
        </p:txBody>
      </p:sp>
    </p:spTree>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K}D%8Q9G%{RXCRC@P3YRH"/>
          <p:cNvPicPr>
            <a:picLocks noChangeAspect="1"/>
          </p:cNvPicPr>
          <p:nvPr/>
        </p:nvPicPr>
        <p:blipFill>
          <a:blip r:embed="rId1"/>
          <a:srcRect b="17211"/>
          <a:stretch>
            <a:fillRect/>
          </a:stretch>
        </p:blipFill>
        <p:spPr>
          <a:xfrm>
            <a:off x="2427605" y="692785"/>
            <a:ext cx="7336790" cy="4145280"/>
          </a:xfrm>
          <a:prstGeom prst="rect">
            <a:avLst/>
          </a:prstGeom>
        </p:spPr>
      </p:pic>
      <p:sp>
        <p:nvSpPr>
          <p:cNvPr id="8" name="文本框 7"/>
          <p:cNvSpPr txBox="1"/>
          <p:nvPr/>
        </p:nvSpPr>
        <p:spPr>
          <a:xfrm>
            <a:off x="694055" y="4942840"/>
            <a:ext cx="10732770" cy="1198880"/>
          </a:xfrm>
          <a:prstGeom prst="rect">
            <a:avLst/>
          </a:prstGeom>
          <a:noFill/>
        </p:spPr>
        <p:txBody>
          <a:bodyPr wrap="square" rtlCol="0" anchor="t">
            <a:spAutoFit/>
          </a:bodyPr>
          <a:p>
            <a:r>
              <a:rPr dirty="0">
                <a:latin typeface="等线" panose="02010600030101010101" charset="-122"/>
                <a:ea typeface="等线" panose="02010600030101010101" charset="-122"/>
                <a:cs typeface="等线" panose="02010600030101010101" charset="-122"/>
              </a:rPr>
              <a:t>Figure 5: Rate-distortion graph showing the SSIM for different codecs at different target bit rates.The results are averaged over 100k images for JPEG and WebP and over a 10% hold-out set of over 21 million images for the two LSTM models. The (de)convolutional LSTM model provides the highest SSIM across all low bit rates, though we expect WebP to provide better SSIM at higher bit rates.</a:t>
            </a:r>
            <a:endParaRPr dirty="0">
              <a:latin typeface="等线" panose="02010600030101010101" charset="-122"/>
              <a:ea typeface="等线" panose="02010600030101010101" charset="-122"/>
              <a:cs typeface="等线" panose="02010600030101010101" charset="-122"/>
            </a:endParaRPr>
          </a:p>
        </p:txBody>
      </p:sp>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1O81TMVYZ%EBHC%UXJI0%R"/>
          <p:cNvPicPr>
            <a:picLocks noChangeAspect="1"/>
          </p:cNvPicPr>
          <p:nvPr/>
        </p:nvPicPr>
        <p:blipFill>
          <a:blip r:embed="rId1"/>
          <a:stretch>
            <a:fillRect/>
          </a:stretch>
        </p:blipFill>
        <p:spPr>
          <a:xfrm>
            <a:off x="1242060" y="1013460"/>
            <a:ext cx="4841240" cy="2639695"/>
          </a:xfrm>
          <a:prstGeom prst="rect">
            <a:avLst/>
          </a:prstGeom>
        </p:spPr>
      </p:pic>
      <p:pic>
        <p:nvPicPr>
          <p:cNvPr id="3" name="图片 2" descr="@Z}~7I2[HV%I_DP_W23I43E"/>
          <p:cNvPicPr>
            <a:picLocks noChangeAspect="1"/>
          </p:cNvPicPr>
          <p:nvPr/>
        </p:nvPicPr>
        <p:blipFill>
          <a:blip r:embed="rId2"/>
          <a:srcRect l="10519" r="10767" b="29271"/>
          <a:stretch>
            <a:fillRect/>
          </a:stretch>
        </p:blipFill>
        <p:spPr>
          <a:xfrm>
            <a:off x="6226810" y="1694180"/>
            <a:ext cx="5346065" cy="1640205"/>
          </a:xfrm>
          <a:prstGeom prst="rect">
            <a:avLst/>
          </a:prstGeom>
        </p:spPr>
      </p:pic>
      <p:sp>
        <p:nvSpPr>
          <p:cNvPr id="7" name="文本框 6"/>
          <p:cNvSpPr txBox="1"/>
          <p:nvPr/>
        </p:nvSpPr>
        <p:spPr>
          <a:xfrm>
            <a:off x="738505" y="3856355"/>
            <a:ext cx="5345430" cy="2306955"/>
          </a:xfrm>
          <a:prstGeom prst="rect">
            <a:avLst/>
          </a:prstGeom>
          <a:noFill/>
        </p:spPr>
        <p:txBody>
          <a:bodyPr wrap="square" rtlCol="0" anchor="t">
            <a:spAutoFit/>
          </a:bodyPr>
          <a:p>
            <a:r>
              <a:rPr sz="1800" dirty="0">
                <a:latin typeface="等线" panose="02010600030101010101" charset="-122"/>
                <a:ea typeface="等线" panose="02010600030101010101" charset="-122"/>
                <a:cs typeface="等线" panose="02010600030101010101" charset="-122"/>
              </a:rPr>
              <a:t>Figure 6: The effect of the first four bits on compressing a cat image. The image on the top left has been created by using a single bit for each 8×8 block. The subsequent images add one additional bit to be processed by the LSTM decoder. The final image (bottom right) has been created by running four steps of the algorithm, thus allowing a total of four bits to be used to encode each 8×8 block.</a:t>
            </a:r>
            <a:endParaRPr sz="1800" dirty="0">
              <a:latin typeface="等线" panose="02010600030101010101" charset="-122"/>
              <a:ea typeface="等线" panose="02010600030101010101" charset="-122"/>
              <a:cs typeface="等线" panose="02010600030101010101" charset="-122"/>
            </a:endParaRPr>
          </a:p>
        </p:txBody>
      </p:sp>
      <p:sp>
        <p:nvSpPr>
          <p:cNvPr id="9" name="文本框 8"/>
          <p:cNvSpPr txBox="1"/>
          <p:nvPr/>
        </p:nvSpPr>
        <p:spPr>
          <a:xfrm>
            <a:off x="6615430" y="4410075"/>
            <a:ext cx="4568825" cy="1198880"/>
          </a:xfrm>
          <a:prstGeom prst="rect">
            <a:avLst/>
          </a:prstGeom>
          <a:noFill/>
        </p:spPr>
        <p:txBody>
          <a:bodyPr wrap="square" rtlCol="0" anchor="t">
            <a:spAutoFit/>
          </a:bodyPr>
          <a:p>
            <a:r>
              <a:rPr sz="1800" dirty="0">
                <a:latin typeface="等线" panose="02010600030101010101" charset="-122"/>
                <a:ea typeface="等线" panose="02010600030101010101" charset="-122"/>
                <a:cs typeface="等线" panose="02010600030101010101" charset="-122"/>
              </a:rPr>
              <a:t>Figure 7: Four 8×8 blocks are encoded one bit at a time using the fully connected LSTM model. The blocks were encoded with 1, 4, 8, 12 bits (from left to right).</a:t>
            </a:r>
            <a:endParaRPr sz="1800" dirty="0">
              <a:latin typeface="等线" panose="02010600030101010101" charset="-122"/>
              <a:ea typeface="等线" panose="02010600030101010101" charset="-122"/>
              <a:cs typeface="等线" panose="02010600030101010101" charset="-122"/>
            </a:endParaRPr>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832022" y="3402112"/>
            <a:ext cx="9910035" cy="1325563"/>
          </a:xfrm>
        </p:spPr>
        <p:txBody>
          <a:bodyPr/>
          <a:lstStyle/>
          <a:p>
            <a:r>
              <a:rPr lang="en-US" altLang="zh-CN" sz="3200">
                <a:solidFill>
                  <a:srgbClr val="334957"/>
                </a:solidFill>
                <a:sym typeface="+mn-ea"/>
              </a:rPr>
              <a:t>CONCLUSION &amp; FUTURE WORK</a:t>
            </a:r>
            <a:endParaRPr lang="en-US" altLang="zh-CN" sz="3200"/>
          </a:p>
        </p:txBody>
      </p:sp>
      <p:sp>
        <p:nvSpPr>
          <p:cNvPr id="7" name="椭圆 6"/>
          <p:cNvSpPr/>
          <p:nvPr/>
        </p:nvSpPr>
        <p:spPr>
          <a:xfrm>
            <a:off x="1014909" y="2129634"/>
            <a:ext cx="1109563" cy="1109563"/>
          </a:xfrm>
          <a:prstGeom prst="ellipse">
            <a:avLst/>
          </a:prstGeom>
          <a:solidFill>
            <a:srgbClr val="364A8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600" i="1" dirty="0" smtClean="0">
                <a:latin typeface="Rockwell" panose="02060603020205020403" pitchFamily="18" charset="0"/>
              </a:rPr>
              <a:t>4</a:t>
            </a:r>
            <a:endParaRPr lang="zh-CN" altLang="en-US" sz="6600" i="1" dirty="0">
              <a:latin typeface="Rockwell" panose="02060603020205020403" pitchFamily="18" charset="0"/>
            </a:endParaRPr>
          </a:p>
        </p:txBody>
      </p:sp>
      <p:sp>
        <p:nvSpPr>
          <p:cNvPr id="16" name="椭圆 15"/>
          <p:cNvSpPr/>
          <p:nvPr/>
        </p:nvSpPr>
        <p:spPr>
          <a:xfrm>
            <a:off x="1083462" y="2198187"/>
            <a:ext cx="968439" cy="968439"/>
          </a:xfrm>
          <a:prstGeom prst="ellipse">
            <a:avLst/>
          </a:pr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BACKGROUND</a:t>
            </a:r>
            <a:endParaRPr lang="zh-CN" altLang="en-US" dirty="0"/>
          </a:p>
        </p:txBody>
      </p:sp>
      <p:sp>
        <p:nvSpPr>
          <p:cNvPr id="3" name="内容占位符 2"/>
          <p:cNvSpPr>
            <a:spLocks noGrp="1"/>
          </p:cNvSpPr>
          <p:nvPr>
            <p:ph idx="1"/>
          </p:nvPr>
        </p:nvSpPr>
        <p:spPr/>
        <p:txBody>
          <a:bodyPr>
            <a:normAutofit/>
          </a:bodyPr>
          <a:lstStyle/>
          <a:p>
            <a:pPr algn="l">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A large fraction of Internet traffic is now driven by requests from mobile devices with relatively small screens and often stringent bandwidth requirements. Due to these factors, it has become the norm for modern graphics-heavy websites to transmit low-resolution, low-bytecount image previews (thumbnails) as part of the initial page load process to improve apparent page responsiveness.</a:t>
            </a:r>
            <a:endParaRPr lang="zh-CN" altLang="en-US" sz="2000" dirty="0">
              <a:latin typeface="等线" panose="02010600030101010101" charset="-122"/>
              <a:ea typeface="等线" panose="02010600030101010101" charset="-122"/>
              <a:cs typeface="等线" panose="02010600030101010101" charset="-122"/>
            </a:endParaRPr>
          </a:p>
          <a:p>
            <a:pPr algn="l">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Large-scale compression of thumbnails (e.g., 32×32 images) is an important application, both in terms of reducing disk storage and making better use of limited Internet bandwidth. Enormous numbers of thumbnails are currently transmitted across the web for page previews, photo galleries, search engine results, and numerous other applications. As such, any improvements to thumbnail compression will significantly improve the experience of users accessing content over low-bandwidth connections.</a:t>
            </a:r>
            <a:endParaRPr lang="zh-CN" altLang="en-US" sz="2000" dirty="0">
              <a:latin typeface="等线" panose="02010600030101010101" charset="-122"/>
              <a:ea typeface="等线" panose="02010600030101010101" charset="-122"/>
              <a:cs typeface="等线" panose="02010600030101010101" charset="-122"/>
            </a:endParaRPr>
          </a:p>
          <a:p>
            <a:pPr algn="l">
              <a:lnSpc>
                <a:spcPct val="100000"/>
              </a:lnSpc>
            </a:pPr>
            <a:endParaRPr lang="zh-CN" altLang="en-US"/>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650877"/>
            <a:ext cx="11034931" cy="688975"/>
          </a:xfrm>
        </p:spPr>
        <p:txBody>
          <a:bodyPr>
            <a:normAutofit/>
          </a:bodyPr>
          <a:lstStyle/>
          <a:p>
            <a:r>
              <a:rPr lang="en-US" altLang="zh-CN" sz="2800">
                <a:solidFill>
                  <a:srgbClr val="334957"/>
                </a:solidFill>
                <a:sym typeface="+mn-ea"/>
              </a:rPr>
              <a:t>CONCLUSION &amp; FUTURE WORK</a:t>
            </a:r>
            <a:endParaRPr lang="en-US" altLang="zh-CN" sz="2800">
              <a:solidFill>
                <a:srgbClr val="334957"/>
              </a:solidFill>
              <a:sym typeface="+mn-ea"/>
            </a:endParaRPr>
          </a:p>
        </p:txBody>
      </p:sp>
      <p:sp>
        <p:nvSpPr>
          <p:cNvPr id="6" name="内容占位符 5"/>
          <p:cNvSpPr/>
          <p:nvPr>
            <p:ph idx="1"/>
          </p:nvPr>
        </p:nvSpPr>
        <p:spPr>
          <a:xfrm>
            <a:off x="538480" y="1503680"/>
            <a:ext cx="11123930" cy="4912360"/>
          </a:xfrm>
        </p:spPr>
        <p:txBody>
          <a:bodyPr>
            <a:normAutofit/>
          </a:bodyPr>
          <a:p>
            <a:pPr>
              <a:lnSpc>
                <a:spcPct val="110000"/>
              </a:lnSpc>
            </a:pPr>
            <a:r>
              <a:rPr sz="2000" dirty="0">
                <a:latin typeface="等线" panose="02010600030101010101" charset="-122"/>
                <a:ea typeface="等线" panose="02010600030101010101" charset="-122"/>
                <a:cs typeface="等线" panose="02010600030101010101" charset="-122"/>
              </a:rPr>
              <a:t>While our current approach gives favorable results versus modern codecs on small images, codecs that include an entropy coder element tend to improve (in a bits-per-pixel sense) with greater resolution, meaning that by choosing an arbitrarily large test image it is always possible to defeat an approach like that described in this work. Therefore, an obvious need is to extend the current work to function on arbitrarily large images, taking advantage of spatial redundancy in images in a manner similar to entropy coding.</a:t>
            </a:r>
            <a:endParaRPr sz="2000" dirty="0">
              <a:latin typeface="等线" panose="02010600030101010101" charset="-122"/>
              <a:ea typeface="等线" panose="02010600030101010101" charset="-122"/>
              <a:cs typeface="等线" panose="02010600030101010101" charset="-122"/>
            </a:endParaRPr>
          </a:p>
          <a:p>
            <a:pPr>
              <a:lnSpc>
                <a:spcPct val="110000"/>
              </a:lnSpc>
            </a:pPr>
            <a:endParaRPr sz="2000" dirty="0">
              <a:latin typeface="等线" panose="02010600030101010101" charset="-122"/>
              <a:ea typeface="等线" panose="02010600030101010101" charset="-122"/>
              <a:cs typeface="等线" panose="02010600030101010101" charset="-122"/>
            </a:endParaRPr>
          </a:p>
          <a:p>
            <a:pPr>
              <a:lnSpc>
                <a:spcPct val="110000"/>
              </a:lnSpc>
            </a:pPr>
            <a:r>
              <a:rPr sz="2000" dirty="0">
                <a:latin typeface="等线" panose="02010600030101010101" charset="-122"/>
                <a:ea typeface="等线" panose="02010600030101010101" charset="-122"/>
                <a:cs typeface="等线" panose="02010600030101010101" charset="-122"/>
              </a:rPr>
              <a:t>Another topic for future work is determining a dynamic bit assignment algorithm that is compatible with the convolutional methods we present, while not creating such artifacts.</a:t>
            </a:r>
            <a:endParaRPr sz="2000" dirty="0">
              <a:latin typeface="等线" panose="02010600030101010101" charset="-122"/>
              <a:ea typeface="等线" panose="02010600030101010101" charset="-122"/>
              <a:cs typeface="等线" panose="02010600030101010101" charset="-122"/>
            </a:endParaRPr>
          </a:p>
          <a:p>
            <a:pPr>
              <a:lnSpc>
                <a:spcPct val="110000"/>
              </a:lnSpc>
            </a:pPr>
            <a:endParaRPr sz="2000" dirty="0">
              <a:latin typeface="等线" panose="02010600030101010101" charset="-122"/>
              <a:ea typeface="等线" panose="02010600030101010101" charset="-122"/>
              <a:cs typeface="等线" panose="02010600030101010101" charset="-122"/>
            </a:endParaRPr>
          </a:p>
          <a:p>
            <a:pPr>
              <a:lnSpc>
                <a:spcPct val="110000"/>
              </a:lnSpc>
            </a:pPr>
            <a:r>
              <a:rPr sz="2000" dirty="0">
                <a:latin typeface="等线" panose="02010600030101010101" charset="-122"/>
                <a:ea typeface="等线" panose="02010600030101010101" charset="-122"/>
                <a:cs typeface="等线" panose="02010600030101010101" charset="-122"/>
              </a:rPr>
              <a:t>The algorithms that we present may also be extended to work on video, which we believe to be the next grand challenge for neural network-based compression.</a:t>
            </a:r>
            <a:endParaRPr sz="2000" dirty="0">
              <a:latin typeface="等线" panose="02010600030101010101" charset="-122"/>
              <a:ea typeface="等线" panose="02010600030101010101" charset="-122"/>
              <a:cs typeface="等线" panose="02010600030101010101" charset="-122"/>
            </a:endParaRPr>
          </a:p>
        </p:txBody>
      </p:sp>
    </p:spTree>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Thank you for listening</a:t>
            </a:r>
            <a:endParaRPr lang="zh-CN" altLang="en-US" dirty="0"/>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BACKGROUND</a:t>
            </a:r>
            <a:endParaRPr lang="zh-CN" altLang="en-US" dirty="0"/>
          </a:p>
        </p:txBody>
      </p:sp>
      <p:sp>
        <p:nvSpPr>
          <p:cNvPr id="3" name="内容占位符 2"/>
          <p:cNvSpPr>
            <a:spLocks noGrp="1"/>
          </p:cNvSpPr>
          <p:nvPr>
            <p:ph idx="1"/>
          </p:nvPr>
        </p:nvSpPr>
        <p:spPr/>
        <p:txBody>
          <a:bodyPr>
            <a:normAutofit/>
          </a:bodyPr>
          <a:lstStyle/>
          <a:p>
            <a:pPr algn="l">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All these efforts </a:t>
            </a:r>
            <a:r>
              <a:rPr lang="en-US" altLang="zh-CN" sz="2000" dirty="0">
                <a:latin typeface="等线" panose="02010600030101010101" charset="-122"/>
                <a:ea typeface="等线" panose="02010600030101010101" charset="-122"/>
                <a:cs typeface="等线" panose="02010600030101010101" charset="-122"/>
                <a:sym typeface="+mn-ea"/>
              </a:rPr>
              <a:t>such as the ubiquitous JPEG, JPEG 2000 and WebP</a:t>
            </a:r>
            <a:r>
              <a:rPr lang="zh-CN" altLang="en-US" sz="2000" dirty="0">
                <a:latin typeface="等线" panose="02010600030101010101" charset="-122"/>
                <a:ea typeface="等线" panose="02010600030101010101" charset="-122"/>
                <a:cs typeface="等线" panose="02010600030101010101" charset="-122"/>
                <a:sym typeface="+mn-ea"/>
              </a:rPr>
              <a:t> image formats approach the compression problem from an empirical standpoint: </a:t>
            </a:r>
            <a:endParaRPr lang="zh-CN" altLang="en-US" sz="2000" dirty="0">
              <a:latin typeface="等线" panose="02010600030101010101" charset="-122"/>
              <a:ea typeface="等线" panose="02010600030101010101" charset="-122"/>
              <a:cs typeface="等线" panose="02010600030101010101" charset="-122"/>
              <a:sym typeface="+mn-ea"/>
            </a:endParaRPr>
          </a:p>
          <a:p>
            <a:pPr algn="l">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human experts design various heuristics to reduce the amount of information needing to be retained, then determine ways to transform the resulting data in a way that’s amenable to lossless compression. </a:t>
            </a:r>
            <a:endParaRPr lang="zh-CN" altLang="en-US" sz="2000" dirty="0">
              <a:latin typeface="等线" panose="02010600030101010101" charset="-122"/>
              <a:ea typeface="等线" panose="02010600030101010101" charset="-122"/>
              <a:cs typeface="等线" panose="02010600030101010101" charset="-122"/>
              <a:sym typeface="+mn-ea"/>
            </a:endParaRPr>
          </a:p>
          <a:p>
            <a:pPr algn="l">
              <a:lnSpc>
                <a:spcPct val="100000"/>
              </a:lnSpc>
            </a:pPr>
            <a:r>
              <a:rPr lang="en-US" altLang="zh-CN" sz="2000" dirty="0">
                <a:latin typeface="等线" panose="02010600030101010101" charset="-122"/>
                <a:ea typeface="等线" panose="02010600030101010101" charset="-122"/>
                <a:cs typeface="等线" panose="02010600030101010101" charset="-122"/>
                <a:sym typeface="+mn-ea"/>
              </a:rPr>
              <a:t>(1) </a:t>
            </a:r>
            <a:r>
              <a:rPr lang="zh-CN" altLang="en-US" sz="2000" dirty="0">
                <a:latin typeface="等线" panose="02010600030101010101" charset="-122"/>
                <a:ea typeface="等线" panose="02010600030101010101" charset="-122"/>
                <a:cs typeface="等线" panose="02010600030101010101" charset="-122"/>
                <a:sym typeface="+mn-ea"/>
              </a:rPr>
              <a:t>As this work is almost exclusively focused on the compression of large images, low-resolution thumbnail images are usually ignored;</a:t>
            </a:r>
            <a:endParaRPr lang="zh-CN" altLang="en-US" sz="2000" dirty="0">
              <a:latin typeface="等线" panose="02010600030101010101" charset="-122"/>
              <a:ea typeface="等线" panose="02010600030101010101" charset="-122"/>
              <a:cs typeface="等线" panose="02010600030101010101" charset="-122"/>
              <a:sym typeface="+mn-ea"/>
            </a:endParaRPr>
          </a:p>
          <a:p>
            <a:pPr algn="l">
              <a:lnSpc>
                <a:spcPct val="100000"/>
              </a:lnSpc>
            </a:pPr>
            <a:r>
              <a:rPr lang="en-US" altLang="zh-CN" sz="2000" dirty="0">
                <a:latin typeface="等线" panose="02010600030101010101" charset="-122"/>
                <a:ea typeface="等线" panose="02010600030101010101" charset="-122"/>
                <a:cs typeface="等线" panose="02010600030101010101" charset="-122"/>
                <a:sym typeface="+mn-ea"/>
              </a:rPr>
              <a:t>(2) We usually assume that a patch from a high-resolution natural image will contain a lot of redundant information. In fact, the higher-resolution an image is, the more likely it is that its component patches will contain mostly low-frequency information. This fact is exploited by most image codecs and, as such, these codecs tend to be very efficient at compressing high-resolution images.However, such assumptions are broken when creating thumbnails from high-resolution natural images, as a patch taken from a thumbnail is much more likely to contain difficult-to-compress, high-frequency information.</a:t>
            </a:r>
            <a:endParaRPr lang="zh-CN" altLang="en-US"/>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Contribution of this paper</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we propose a general framework for variable-rate image compression and a novel architecture based on convolutional and deconvolutional LSTM recurrent networks. Our models address the main issues that have prevented autoencoder neural networks from competing with existing image compression algorithms: </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(1) our networks only need to be trained once (not per-image), regardless of input image dimensions and the desired compression rate; </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(2) our networks are progressive, meaning that the more bits are sent, the more accurate the image reconstruction;</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(3) the proposed architecture is at least as efficient as a standard purpose-trained autoencoder for a given number of bits.</a:t>
            </a:r>
            <a:endParaRPr lang="zh-CN" altLang="en-US"/>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832022" y="3402112"/>
            <a:ext cx="9910035" cy="1325563"/>
          </a:xfrm>
        </p:spPr>
        <p:txBody>
          <a:bodyPr>
            <a:normAutofit/>
          </a:bodyPr>
          <a:lstStyle/>
          <a:p>
            <a:r>
              <a:rPr lang="zh-CN" altLang="en-US" sz="3200">
                <a:solidFill>
                  <a:srgbClr val="334957"/>
                </a:solidFill>
                <a:sym typeface="+mn-ea"/>
              </a:rPr>
              <a:t>V</a:t>
            </a:r>
            <a:r>
              <a:rPr lang="en-US" altLang="zh-CN" sz="3200">
                <a:solidFill>
                  <a:srgbClr val="334957"/>
                </a:solidFill>
                <a:sym typeface="+mn-ea"/>
              </a:rPr>
              <a:t>ariable</a:t>
            </a:r>
            <a:r>
              <a:rPr lang="zh-CN" altLang="en-US" sz="3200">
                <a:solidFill>
                  <a:srgbClr val="334957"/>
                </a:solidFill>
                <a:sym typeface="+mn-ea"/>
              </a:rPr>
              <a:t> R</a:t>
            </a:r>
            <a:r>
              <a:rPr lang="en-US" altLang="zh-CN" sz="3200">
                <a:solidFill>
                  <a:srgbClr val="334957"/>
                </a:solidFill>
                <a:sym typeface="+mn-ea"/>
              </a:rPr>
              <a:t>ate</a:t>
            </a:r>
            <a:r>
              <a:rPr lang="zh-CN" altLang="en-US" sz="3200">
                <a:solidFill>
                  <a:srgbClr val="334957"/>
                </a:solidFill>
                <a:sym typeface="+mn-ea"/>
              </a:rPr>
              <a:t> C</a:t>
            </a:r>
            <a:r>
              <a:rPr lang="en-US" altLang="zh-CN" sz="3200">
                <a:solidFill>
                  <a:srgbClr val="334957"/>
                </a:solidFill>
                <a:sym typeface="+mn-ea"/>
              </a:rPr>
              <a:t>ompression</a:t>
            </a:r>
            <a:r>
              <a:rPr lang="zh-CN" altLang="en-US" sz="3200">
                <a:solidFill>
                  <a:srgbClr val="334957"/>
                </a:solidFill>
                <a:sym typeface="+mn-ea"/>
              </a:rPr>
              <a:t> A</a:t>
            </a:r>
            <a:r>
              <a:rPr lang="en-US" altLang="zh-CN" sz="3200">
                <a:solidFill>
                  <a:srgbClr val="334957"/>
                </a:solidFill>
                <a:sym typeface="+mn-ea"/>
              </a:rPr>
              <a:t>rchitechtures</a:t>
            </a:r>
            <a:endParaRPr lang="zh-CN" altLang="en-US"/>
          </a:p>
        </p:txBody>
      </p:sp>
      <p:sp>
        <p:nvSpPr>
          <p:cNvPr id="7" name="椭圆 6"/>
          <p:cNvSpPr/>
          <p:nvPr/>
        </p:nvSpPr>
        <p:spPr>
          <a:xfrm>
            <a:off x="1014909" y="2129634"/>
            <a:ext cx="1109563" cy="1109563"/>
          </a:xfrm>
          <a:prstGeom prst="ellipse">
            <a:avLst/>
          </a:prstGeom>
          <a:solidFill>
            <a:srgbClr val="364A8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600" i="1" dirty="0" smtClean="0">
                <a:latin typeface="Rockwell" panose="02060603020205020403" pitchFamily="18" charset="0"/>
              </a:rPr>
              <a:t>2</a:t>
            </a:r>
            <a:endParaRPr lang="zh-CN" altLang="en-US" sz="6600" i="1" dirty="0">
              <a:latin typeface="Rockwell" panose="02060603020205020403" pitchFamily="18" charset="0"/>
            </a:endParaRPr>
          </a:p>
        </p:txBody>
      </p:sp>
      <p:sp>
        <p:nvSpPr>
          <p:cNvPr id="16" name="椭圆 15"/>
          <p:cNvSpPr/>
          <p:nvPr/>
        </p:nvSpPr>
        <p:spPr>
          <a:xfrm>
            <a:off x="1083462" y="2198187"/>
            <a:ext cx="968439" cy="968439"/>
          </a:xfrm>
          <a:prstGeom prst="ellipse">
            <a:avLst/>
          </a:pr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a:solidFill>
                  <a:srgbClr val="334957"/>
                </a:solidFill>
                <a:sym typeface="+mn-ea"/>
              </a:rPr>
              <a:t>AUTOENCODER</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For each architecture, we will discuss a </a:t>
            </a:r>
            <a:r>
              <a:rPr lang="en-US" altLang="zh-CN" sz="2000" b="1" dirty="0">
                <a:solidFill>
                  <a:srgbClr val="FF0000"/>
                </a:solidFill>
                <a:latin typeface="等线" panose="02010600030101010101" charset="-122"/>
                <a:ea typeface="等线" panose="02010600030101010101" charset="-122"/>
                <a:cs typeface="等线" panose="02010600030101010101" charset="-122"/>
                <a:sym typeface="+mn-ea"/>
              </a:rPr>
              <a:t>encoder</a:t>
            </a:r>
            <a:r>
              <a:rPr lang="zh-CN" altLang="en-US" sz="2000" b="1" dirty="0">
                <a:solidFill>
                  <a:srgbClr val="FF0000"/>
                </a:solidFill>
                <a:latin typeface="等线" panose="02010600030101010101" charset="-122"/>
                <a:ea typeface="等线" panose="02010600030101010101" charset="-122"/>
                <a:cs typeface="等线" panose="02010600030101010101" charset="-122"/>
                <a:sym typeface="+mn-ea"/>
              </a:rPr>
              <a:t> function E</a:t>
            </a:r>
            <a:r>
              <a:rPr lang="zh-CN" altLang="en-US" sz="2000" dirty="0">
                <a:latin typeface="等线" panose="02010600030101010101" charset="-122"/>
                <a:ea typeface="等线" panose="02010600030101010101" charset="-122"/>
                <a:cs typeface="等线" panose="02010600030101010101" charset="-122"/>
                <a:sym typeface="+mn-ea"/>
              </a:rPr>
              <a:t> that takes an image patch as </a:t>
            </a:r>
            <a:r>
              <a:rPr lang="zh-CN" altLang="en-US" sz="2000" b="1" dirty="0">
                <a:latin typeface="等线" panose="02010600030101010101" charset="-122"/>
                <a:ea typeface="等线" panose="02010600030101010101" charset="-122"/>
                <a:cs typeface="等线" panose="02010600030101010101" charset="-122"/>
                <a:sym typeface="+mn-ea"/>
              </a:rPr>
              <a:t>input</a:t>
            </a:r>
            <a:r>
              <a:rPr lang="zh-CN" altLang="en-US" sz="2000" dirty="0">
                <a:latin typeface="等线" panose="02010600030101010101" charset="-122"/>
                <a:ea typeface="等线" panose="02010600030101010101" charset="-122"/>
                <a:cs typeface="等线" panose="02010600030101010101" charset="-122"/>
                <a:sym typeface="+mn-ea"/>
              </a:rPr>
              <a:t> and produces an encoded </a:t>
            </a:r>
            <a:r>
              <a:rPr lang="zh-CN" altLang="en-US" sz="2000" b="1" dirty="0">
                <a:latin typeface="等线" panose="02010600030101010101" charset="-122"/>
                <a:ea typeface="等线" panose="02010600030101010101" charset="-122"/>
                <a:cs typeface="等线" panose="02010600030101010101" charset="-122"/>
                <a:sym typeface="+mn-ea"/>
              </a:rPr>
              <a:t>representation</a:t>
            </a:r>
            <a:r>
              <a:rPr lang="zh-CN" altLang="en-US" sz="2000" dirty="0">
                <a:latin typeface="等线" panose="02010600030101010101" charset="-122"/>
                <a:ea typeface="等线" panose="02010600030101010101" charset="-122"/>
                <a:cs typeface="等线" panose="02010600030101010101" charset="-122"/>
                <a:sym typeface="+mn-ea"/>
              </a:rPr>
              <a:t>. </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This representation is then processed by a </a:t>
            </a:r>
            <a:r>
              <a:rPr lang="zh-CN" altLang="en-US" sz="2000" b="1" dirty="0">
                <a:solidFill>
                  <a:srgbClr val="FF0000"/>
                </a:solidFill>
                <a:latin typeface="等线" panose="02010600030101010101" charset="-122"/>
                <a:ea typeface="等线" panose="02010600030101010101" charset="-122"/>
                <a:cs typeface="等线" panose="02010600030101010101" charset="-122"/>
                <a:sym typeface="+mn-ea"/>
              </a:rPr>
              <a:t>binarization function B</a:t>
            </a:r>
            <a:r>
              <a:rPr lang="zh-CN" altLang="en-US" sz="2000" dirty="0">
                <a:latin typeface="等线" panose="02010600030101010101" charset="-122"/>
                <a:ea typeface="等线" panose="02010600030101010101" charset="-122"/>
                <a:cs typeface="等线" panose="02010600030101010101" charset="-122"/>
                <a:sym typeface="+mn-ea"/>
              </a:rPr>
              <a:t>, which is the same across architectures. </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Finally, for each architecture we also consider a </a:t>
            </a:r>
            <a:r>
              <a:rPr lang="zh-CN" altLang="en-US" sz="2000" b="1" dirty="0">
                <a:solidFill>
                  <a:srgbClr val="FF0000"/>
                </a:solidFill>
                <a:latin typeface="等线" panose="02010600030101010101" charset="-122"/>
                <a:ea typeface="等线" panose="02010600030101010101" charset="-122"/>
                <a:cs typeface="等线" panose="02010600030101010101" charset="-122"/>
                <a:sym typeface="+mn-ea"/>
              </a:rPr>
              <a:t>decoder function D</a:t>
            </a:r>
            <a:r>
              <a:rPr lang="zh-CN" altLang="en-US" sz="2000" dirty="0">
                <a:latin typeface="等线" panose="02010600030101010101" charset="-122"/>
                <a:ea typeface="等线" panose="02010600030101010101" charset="-122"/>
                <a:cs typeface="等线" panose="02010600030101010101" charset="-122"/>
                <a:sym typeface="+mn-ea"/>
              </a:rPr>
              <a:t>, which takes the </a:t>
            </a:r>
            <a:r>
              <a:rPr lang="zh-CN" altLang="en-US" sz="2000" b="1" dirty="0">
                <a:latin typeface="等线" panose="02010600030101010101" charset="-122"/>
                <a:ea typeface="等线" panose="02010600030101010101" charset="-122"/>
                <a:cs typeface="等线" panose="02010600030101010101" charset="-122"/>
                <a:sym typeface="+mn-ea"/>
              </a:rPr>
              <a:t>binary</a:t>
            </a:r>
            <a:r>
              <a:rPr lang="zh-CN" altLang="en-US" sz="2000" dirty="0">
                <a:latin typeface="等线" panose="02010600030101010101" charset="-122"/>
                <a:ea typeface="等线" panose="02010600030101010101" charset="-122"/>
                <a:cs typeface="等线" panose="02010600030101010101" charset="-122"/>
                <a:sym typeface="+mn-ea"/>
              </a:rPr>
              <a:t> representation produced by B and generates a </a:t>
            </a:r>
            <a:r>
              <a:rPr lang="zh-CN" altLang="en-US" sz="2000" b="1" dirty="0">
                <a:latin typeface="等线" panose="02010600030101010101" charset="-122"/>
                <a:ea typeface="等线" panose="02010600030101010101" charset="-122"/>
                <a:cs typeface="等线" panose="02010600030101010101" charset="-122"/>
                <a:sym typeface="+mn-ea"/>
              </a:rPr>
              <a:t>reconstructed output</a:t>
            </a:r>
            <a:r>
              <a:rPr lang="zh-CN" altLang="en-US" sz="2000" dirty="0">
                <a:latin typeface="等线" panose="02010600030101010101" charset="-122"/>
                <a:ea typeface="等线" panose="02010600030101010101" charset="-122"/>
                <a:cs typeface="等线" panose="02010600030101010101" charset="-122"/>
                <a:sym typeface="+mn-ea"/>
              </a:rPr>
              <a:t> patch. </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Taken together, these three components form an </a:t>
            </a:r>
            <a:r>
              <a:rPr lang="zh-CN" altLang="en-US" sz="2000" b="1" dirty="0">
                <a:solidFill>
                  <a:srgbClr val="FF0000"/>
                </a:solidFill>
                <a:latin typeface="等线" panose="02010600030101010101" charset="-122"/>
                <a:ea typeface="等线" panose="02010600030101010101" charset="-122"/>
                <a:cs typeface="等线" panose="02010600030101010101" charset="-122"/>
                <a:sym typeface="+mn-ea"/>
              </a:rPr>
              <a:t>autoencoder</a:t>
            </a:r>
            <a:r>
              <a:rPr lang="zh-CN" altLang="en-US" sz="2000" dirty="0">
                <a:latin typeface="等线" panose="02010600030101010101" charset="-122"/>
                <a:ea typeface="等线" panose="02010600030101010101" charset="-122"/>
                <a:cs typeface="等线" panose="02010600030101010101" charset="-122"/>
                <a:sym typeface="+mn-ea"/>
              </a:rPr>
              <a:t>, x</a:t>
            </a:r>
            <a:r>
              <a:rPr lang="en-US" altLang="zh-CN" sz="2000" dirty="0">
                <a:latin typeface="等线" panose="02010600030101010101" charset="-122"/>
                <a:ea typeface="等线" panose="02010600030101010101" charset="-122"/>
                <a:cs typeface="等线" panose="02010600030101010101" charset="-122"/>
                <a:sym typeface="+mn-ea"/>
              </a:rPr>
              <a:t>'</a:t>
            </a:r>
            <a:r>
              <a:rPr lang="zh-CN" altLang="en-US" sz="2000" dirty="0">
                <a:latin typeface="等线" panose="02010600030101010101" charset="-122"/>
                <a:ea typeface="等线" panose="02010600030101010101" charset="-122"/>
                <a:cs typeface="等线" panose="02010600030101010101" charset="-122"/>
                <a:sym typeface="+mn-ea"/>
              </a:rPr>
              <a:t> = D(B(E(x))), which is the basic building block for all of the compression networks.</a:t>
            </a:r>
            <a:endParaRPr lang="zh-CN" altLang="en-US"/>
          </a:p>
        </p:txBody>
      </p:sp>
      <p:pic>
        <p:nvPicPr>
          <p:cNvPr id="4" name="图片 3" descr="未命名文件"/>
          <p:cNvPicPr>
            <a:picLocks noChangeAspect="1"/>
          </p:cNvPicPr>
          <p:nvPr/>
        </p:nvPicPr>
        <p:blipFill>
          <a:blip r:embed="rId1"/>
          <a:srcRect l="3845" t="27907" r="2027" b="19231"/>
          <a:stretch>
            <a:fillRect/>
          </a:stretch>
        </p:blipFill>
        <p:spPr>
          <a:xfrm>
            <a:off x="1410970" y="4813300"/>
            <a:ext cx="9467850" cy="750570"/>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a:solidFill>
                  <a:srgbClr val="334957"/>
                </a:solidFill>
                <a:sym typeface="+mn-ea"/>
              </a:rPr>
              <a:t>IMAGE COMPRESSION FRAMEWORK</a:t>
            </a:r>
            <a:endParaRPr lang="zh-CN" altLang="en-US" dirty="0"/>
          </a:p>
        </p:txBody>
      </p:sp>
      <p:sp>
        <p:nvSpPr>
          <p:cNvPr id="3" name="内容占位符 2"/>
          <p:cNvSpPr>
            <a:spLocks noGrp="1"/>
          </p:cNvSpPr>
          <p:nvPr>
            <p:ph idx="1"/>
          </p:nvPr>
        </p:nvSpPr>
        <p:spPr/>
        <p:txBody>
          <a:bodyPr>
            <a:normAutofit lnSpcReduction="10000"/>
          </a:bodyPr>
          <a:lstStyle/>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 To make it possible to transmit incremental information, the design should take into account the fact that image decoding will be progressive. With this design goal in mind, we can consider architectures that are built on top of residuals with the goal of minimizing the residual error in the reconstruction as additional information becomes available to the decoder.</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Formally, we chain multiple copies of a residual autoencoder, Ft, defined </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endParaRPr lang="zh-CN" altLang="en-US"/>
          </a:p>
          <a:p>
            <a:pPr>
              <a:lnSpc>
                <a:spcPct val="100000"/>
              </a:lnSpc>
            </a:pPr>
            <a:r>
              <a:rPr lang="zh-CN" altLang="en-US" sz="2000" dirty="0">
                <a:latin typeface="等线" panose="02010600030101010101" charset="-122"/>
                <a:ea typeface="等线" panose="02010600030101010101" charset="-122"/>
                <a:cs typeface="等线" panose="02010600030101010101" charset="-122"/>
              </a:rPr>
              <a:t>In all cases, we set r</a:t>
            </a:r>
            <a:r>
              <a:rPr lang="zh-CN" altLang="en-US" sz="2400" baseline="-25000" dirty="0">
                <a:solidFill>
                  <a:schemeClr val="tx1"/>
                </a:solidFill>
                <a:uFillTx/>
                <a:latin typeface="等线" panose="02010600030101010101" charset="-122"/>
                <a:ea typeface="等线" panose="02010600030101010101" charset="-122"/>
                <a:cs typeface="等线" panose="02010600030101010101" charset="-122"/>
              </a:rPr>
              <a:t>0</a:t>
            </a:r>
            <a:r>
              <a:rPr lang="zh-CN" altLang="en-US" sz="2000" dirty="0">
                <a:latin typeface="等线" panose="02010600030101010101" charset="-122"/>
                <a:ea typeface="等线" panose="02010600030101010101" charset="-122"/>
                <a:cs typeface="等线" panose="02010600030101010101" charset="-122"/>
              </a:rPr>
              <a:t> to be equal to the original input patch, and then r</a:t>
            </a:r>
            <a:r>
              <a:rPr lang="zh-CN" altLang="en-US" sz="2400" baseline="-25000" dirty="0">
                <a:solidFill>
                  <a:schemeClr val="tx1"/>
                </a:solidFill>
                <a:uFillTx/>
                <a:latin typeface="等线" panose="02010600030101010101" charset="-122"/>
                <a:ea typeface="等线" panose="02010600030101010101" charset="-122"/>
                <a:cs typeface="等线" panose="02010600030101010101" charset="-122"/>
              </a:rPr>
              <a:t>t</a:t>
            </a:r>
            <a:r>
              <a:rPr lang="zh-CN" altLang="en-US" sz="2000" dirty="0">
                <a:latin typeface="等线" panose="02010600030101010101" charset="-122"/>
                <a:ea typeface="等线" panose="02010600030101010101" charset="-122"/>
                <a:cs typeface="等线" panose="02010600030101010101" charset="-122"/>
              </a:rPr>
              <a:t> for t &gt; 0 represents the residual error after t stages.</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endParaRPr lang="zh-CN" altLang="en-US" sz="2000" dirty="0">
              <a:latin typeface="等线" panose="02010600030101010101" charset="-122"/>
              <a:ea typeface="等线" panose="02010600030101010101" charset="-122"/>
              <a:cs typeface="等线" panose="02010600030101010101" charset="-122"/>
            </a:endParaRPr>
          </a:p>
        </p:txBody>
      </p:sp>
      <p:pic>
        <p:nvPicPr>
          <p:cNvPr id="10" name="图片 9" descr="KU@_X552TEIPR8T[HM5GHCL"/>
          <p:cNvPicPr>
            <a:picLocks noChangeAspect="1"/>
          </p:cNvPicPr>
          <p:nvPr/>
        </p:nvPicPr>
        <p:blipFill>
          <a:blip r:embed="rId1"/>
          <a:stretch>
            <a:fillRect/>
          </a:stretch>
        </p:blipFill>
        <p:spPr>
          <a:xfrm>
            <a:off x="4463415" y="3231515"/>
            <a:ext cx="3265170" cy="395605"/>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a:solidFill>
                  <a:srgbClr val="334957"/>
                </a:solidFill>
                <a:sym typeface="+mn-ea"/>
              </a:rPr>
              <a:t>IMAGE COMPRESSION FRAMEWORK</a:t>
            </a:r>
            <a:endParaRPr lang="zh-CN" altLang="en-US" dirty="0"/>
          </a:p>
        </p:txBody>
      </p:sp>
      <p:sp>
        <p:nvSpPr>
          <p:cNvPr id="3" name="内容占位符 2"/>
          <p:cNvSpPr>
            <a:spLocks noGrp="1"/>
          </p:cNvSpPr>
          <p:nvPr>
            <p:ph idx="1"/>
          </p:nvPr>
        </p:nvSpPr>
        <p:spPr/>
        <p:txBody>
          <a:bodyPr>
            <a:normAutofit lnSpcReduction="10000"/>
          </a:bodyPr>
          <a:lstStyle/>
          <a:p>
            <a:pPr algn="l">
              <a:lnSpc>
                <a:spcPct val="100000"/>
              </a:lnSpc>
            </a:pPr>
            <a:r>
              <a:rPr lang="zh-CN" altLang="en-US" sz="2000" dirty="0">
                <a:latin typeface="等线" panose="02010600030101010101" charset="-122"/>
                <a:ea typeface="等线" panose="02010600030101010101" charset="-122"/>
                <a:cs typeface="等线" panose="02010600030101010101" charset="-122"/>
                <a:sym typeface="+mn-ea"/>
              </a:rPr>
              <a:t>For non-LSTM architectures, Ft has no memory, and so we only expect it to predict the residual itself. In this case, the full reconstruction is recovered by summing over all of the residuals, and each stage is penalized due to the difference between the prediction and the previous residual:</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endParaRPr lang="zh-CN" altLang="en-US"/>
          </a:p>
          <a:p>
            <a:pPr>
              <a:lnSpc>
                <a:spcPct val="100000"/>
              </a:lnSpc>
            </a:pPr>
            <a:r>
              <a:rPr lang="zh-CN" altLang="en-US" sz="2000" dirty="0">
                <a:latin typeface="等线" panose="02010600030101010101" charset="-122"/>
                <a:ea typeface="等线" panose="02010600030101010101" charset="-122"/>
                <a:cs typeface="等线" panose="02010600030101010101" charset="-122"/>
              </a:rPr>
              <a:t>On the other hand, LSTM-based architectures do hold state, and so we expect them to predict the original image patch in each stage. Accordingly, we compute the residual relative to the original patch:</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rPr>
              <a:t>In both cases, the full, multi-stage network is trained by</a:t>
            </a:r>
            <a:endParaRPr lang="zh-CN" altLang="en-US" sz="2000" dirty="0">
              <a:latin typeface="等线" panose="02010600030101010101" charset="-122"/>
              <a:ea typeface="等线" panose="02010600030101010101" charset="-122"/>
              <a:cs typeface="等线" panose="02010600030101010101" charset="-122"/>
            </a:endParaRPr>
          </a:p>
          <a:p>
            <a:pPr>
              <a:lnSpc>
                <a:spcPct val="100000"/>
              </a:lnSpc>
            </a:pPr>
            <a:endParaRPr lang="en-US" altLang="zh-CN" sz="2000" dirty="0">
              <a:latin typeface="等线" panose="02010600030101010101" charset="-122"/>
              <a:ea typeface="等线" panose="02010600030101010101" charset="-122"/>
              <a:cs typeface="等线" panose="02010600030101010101" charset="-122"/>
            </a:endParaRPr>
          </a:p>
          <a:p>
            <a:pPr>
              <a:lnSpc>
                <a:spcPct val="100000"/>
              </a:lnSpc>
            </a:pPr>
            <a:r>
              <a:rPr lang="zh-CN" altLang="en-US" sz="2000" dirty="0">
                <a:latin typeface="等线" panose="02010600030101010101" charset="-122"/>
                <a:ea typeface="等线" panose="02010600030101010101" charset="-122"/>
                <a:cs typeface="等线" panose="02010600030101010101" charset="-122"/>
              </a:rPr>
              <a:t>where N is the total number of residual autoencoders in the model.</a:t>
            </a:r>
            <a:endParaRPr lang="zh-CN" altLang="en-US" sz="2000" dirty="0">
              <a:latin typeface="等线" panose="02010600030101010101" charset="-122"/>
              <a:ea typeface="等线" panose="02010600030101010101" charset="-122"/>
              <a:cs typeface="等线" panose="02010600030101010101" charset="-122"/>
            </a:endParaRPr>
          </a:p>
        </p:txBody>
      </p:sp>
      <p:pic>
        <p:nvPicPr>
          <p:cNvPr id="6" name="图片 5" descr="6]GS}E$KMFV9MTX1E91EE}J"/>
          <p:cNvPicPr>
            <a:picLocks noChangeAspect="1"/>
          </p:cNvPicPr>
          <p:nvPr/>
        </p:nvPicPr>
        <p:blipFill>
          <a:blip r:embed="rId1"/>
          <a:stretch>
            <a:fillRect/>
          </a:stretch>
        </p:blipFill>
        <p:spPr>
          <a:xfrm>
            <a:off x="4866005" y="2513965"/>
            <a:ext cx="2459355" cy="414655"/>
          </a:xfrm>
          <a:prstGeom prst="rect">
            <a:avLst/>
          </a:prstGeom>
        </p:spPr>
      </p:pic>
      <p:pic>
        <p:nvPicPr>
          <p:cNvPr id="7" name="图片 6" descr="59VR87D}HRJLBWVEWZEOKYY"/>
          <p:cNvPicPr>
            <a:picLocks noChangeAspect="1"/>
          </p:cNvPicPr>
          <p:nvPr/>
        </p:nvPicPr>
        <p:blipFill>
          <a:blip r:embed="rId2"/>
          <a:stretch>
            <a:fillRect/>
          </a:stretch>
        </p:blipFill>
        <p:spPr>
          <a:xfrm>
            <a:off x="4922520" y="3769995"/>
            <a:ext cx="2444750" cy="365760"/>
          </a:xfrm>
          <a:prstGeom prst="rect">
            <a:avLst/>
          </a:prstGeom>
        </p:spPr>
      </p:pic>
      <p:pic>
        <p:nvPicPr>
          <p:cNvPr id="14" name="图片 13" descr="5MN27@OHYAUI`O`~B]7@1%M"/>
          <p:cNvPicPr>
            <a:picLocks noChangeAspect="1"/>
          </p:cNvPicPr>
          <p:nvPr/>
        </p:nvPicPr>
        <p:blipFill>
          <a:blip r:embed="rId3"/>
          <a:stretch>
            <a:fillRect/>
          </a:stretch>
        </p:blipFill>
        <p:spPr>
          <a:xfrm>
            <a:off x="4215130" y="4763135"/>
            <a:ext cx="3761105" cy="328295"/>
          </a:xfrm>
          <a:prstGeom prst="rect">
            <a:avLst/>
          </a:prstGeom>
        </p:spPr>
      </p:pic>
    </p:spTree>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15510</Words>
  <Application>WPS 演示</Application>
  <PresentationFormat>宽屏</PresentationFormat>
  <Paragraphs>192</Paragraphs>
  <Slides>31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宋体</vt:lpstr>
      <vt:lpstr>Wingdings</vt:lpstr>
      <vt:lpstr>微软雅黑</vt:lpstr>
      <vt:lpstr>微软雅黑 Light</vt:lpstr>
      <vt:lpstr>Rockwell</vt:lpstr>
      <vt:lpstr>Calibri</vt:lpstr>
      <vt:lpstr>Arial Unicode MS</vt:lpstr>
      <vt:lpstr>Calibri Light</vt:lpstr>
      <vt:lpstr>等线</vt:lpstr>
      <vt:lpstr>华文中宋</vt:lpstr>
      <vt:lpstr>新宋体</vt:lpstr>
      <vt:lpstr>方正舒体</vt:lpstr>
      <vt:lpstr>楷体</vt:lpstr>
      <vt:lpstr>Office 主题</vt:lpstr>
      <vt:lpstr>PowerPoint 演示文稿</vt:lpstr>
      <vt:lpstr>PowerPoint 演示文稿</vt:lpstr>
      <vt:lpstr>纯文本页面</vt:lpstr>
      <vt:lpstr>BACKGROUND</vt:lpstr>
      <vt:lpstr>BACKGROUND</vt:lpstr>
      <vt:lpstr>PowerPoint 演示文稿</vt:lpstr>
      <vt:lpstr>BACKGROUND</vt:lpstr>
      <vt:lpstr>AUTOENCODER</vt:lpstr>
      <vt:lpstr>AUTOENCODER</vt:lpstr>
      <vt:lpstr>AUTOENCODER</vt:lpstr>
      <vt:lpstr>AUTOENCODER</vt:lpstr>
      <vt:lpstr>AUTOENCODER</vt:lpstr>
      <vt:lpstr>插图文本页面</vt:lpstr>
      <vt:lpstr>AUTOENCODER</vt:lpstr>
      <vt:lpstr>流程图与折线图样例</vt:lpstr>
      <vt:lpstr>饼状图图样例</vt:lpstr>
      <vt:lpstr>CONVOLUTIONAL/DECONVOLUTIONAL </vt:lpstr>
      <vt:lpstr>(4)CONVOLUTIONAL/DECONVOLUTIONAL LSTM COMPRESSION</vt:lpstr>
      <vt:lpstr>PowerPoint 演示文稿</vt:lpstr>
      <vt:lpstr>(5)DYNAMIC BIT ASSIGNMENT</vt:lpstr>
      <vt:lpstr>(5)DYNAMIC BIT ASSIGNMENT</vt:lpstr>
      <vt:lpstr>(5)DYNAMIC BIT ASSIGNMENT</vt:lpstr>
      <vt:lpstr>(3)32×32 BENCHMARK</vt:lpstr>
      <vt:lpstr>PowerPoint 演示文稿</vt:lpstr>
      <vt:lpstr>PowerPoint 演示文稿</vt:lpstr>
      <vt:lpstr>RESULTS</vt:lpstr>
      <vt:lpstr>PowerPoint 演示文稿</vt:lpstr>
      <vt:lpstr>PowerPoint 演示文稿</vt:lpstr>
      <vt:lpstr>RESULTS</vt:lpstr>
      <vt:lpstr>(3)32×32 BENCHMARK</vt:lpstr>
      <vt:lpstr>感谢您的聆听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Max Wu</dc:creator>
  <cp:lastModifiedBy>admin1</cp:lastModifiedBy>
  <cp:revision>29</cp:revision>
  <dcterms:created xsi:type="dcterms:W3CDTF">2015-03-05T11:11:00Z</dcterms:created>
  <dcterms:modified xsi:type="dcterms:W3CDTF">2018-11-30T09:54:26Z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