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sldIdLst>
    <p:sldId id="257" r:id="rId8"/>
    <p:sldId id="258" r:id="rId9"/>
    <p:sldId id="259" r:id="rId10"/>
    <p:sldId id="266" r:id="rId11"/>
    <p:sldId id="268" r:id="rId12"/>
    <p:sldId id="291" r:id="rId13"/>
    <p:sldId id="265" r:id="rId14"/>
    <p:sldId id="260" r:id="rId15"/>
    <p:sldId id="292" r:id="rId16"/>
    <p:sldId id="269" r:id="rId17"/>
    <p:sldId id="293" r:id="rId18"/>
    <p:sldId id="294" r:id="rId19"/>
    <p:sldId id="271" r:id="rId20"/>
    <p:sldId id="262" r:id="rId21"/>
    <p:sldId id="270" r:id="rId22"/>
    <p:sldId id="273" r:id="rId23"/>
    <p:sldId id="277" r:id="rId24"/>
    <p:sldId id="276" r:id="rId25"/>
    <p:sldId id="290" r:id="rId26"/>
    <p:sldId id="275" r:id="rId27"/>
    <p:sldId id="280" r:id="rId28"/>
    <p:sldId id="274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87" r:id="rId38"/>
    <p:sldId id="261" r:id="rId39"/>
    <p:sldId id="272" r:id="rId40"/>
    <p:sldId id="264" r:id="rId41"/>
    <p:sldId id="278" r:id="rId42"/>
    <p:sldId id="26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0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867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22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6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74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3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1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913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67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2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83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16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71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68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17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92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56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62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6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239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060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96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0030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25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8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443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75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193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971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1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263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87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331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66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0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37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25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802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5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2149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78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387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712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53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053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71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41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705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25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34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42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362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203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7479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381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71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3135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541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520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055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25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773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694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1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73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007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425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8085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572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8830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5569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125"/>
            </a:lvl2pPr>
            <a:lvl3pPr marL="685766" indent="0">
              <a:buNone/>
              <a:defRPr sz="900"/>
            </a:lvl3pPr>
            <a:lvl4pPr marL="1028649" indent="0">
              <a:buNone/>
              <a:defRPr sz="825"/>
            </a:lvl4pPr>
            <a:lvl5pPr marL="1371532" indent="0">
              <a:buNone/>
              <a:defRPr sz="825"/>
            </a:lvl5pPr>
            <a:lvl6pPr marL="1714415" indent="0">
              <a:buNone/>
              <a:defRPr sz="825"/>
            </a:lvl6pPr>
            <a:lvl7pPr marL="2057297" indent="0">
              <a:buNone/>
              <a:defRPr sz="825"/>
            </a:lvl7pPr>
            <a:lvl8pPr marL="2400180" indent="0">
              <a:buNone/>
              <a:defRPr sz="825"/>
            </a:lvl8pPr>
            <a:lvl9pPr marL="2743064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918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993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5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3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34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6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6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8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4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EB47-D7D5-4254-B330-5C52760A286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7E14-5C8E-4B74-8C42-70E123A841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0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517587" y="4361254"/>
            <a:ext cx="9144000" cy="925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0101365" y="4686822"/>
            <a:ext cx="953603" cy="272512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913040" y="1871174"/>
            <a:ext cx="6651691" cy="807911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Deep learning for digital pathology image analysis: </a:t>
            </a:r>
          </a:p>
          <a:p>
            <a:r>
              <a:rPr lang="en-US" altLang="zh-CN" sz="2400" b="1" dirty="0">
                <a:solidFill>
                  <a:prstClr val="black"/>
                </a:solidFill>
              </a:rPr>
              <a:t>A comprehensive tutorial with selected use cases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853864" y="1714825"/>
            <a:ext cx="363420" cy="286910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50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rgbClr val="E7E6E6">
                    <a:lumMod val="75000"/>
                  </a:srgbClr>
                </a:solidFill>
              </a:endParaRPr>
            </a:p>
          </p:txBody>
        </p:sp>
        <p:sp>
          <p:nvSpPr>
            <p:cNvPr id="51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rgbClr val="AD1C21"/>
                </a:solidFill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479887" y="4631973"/>
            <a:ext cx="4663589" cy="56169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/>
            <a:r>
              <a:rPr lang="zh-CN" altLang="en-US" sz="1600" dirty="0">
                <a:solidFill>
                  <a:prstClr val="white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刘丽 </a:t>
            </a:r>
            <a:endParaRPr lang="en-US" altLang="zh-CN" sz="1600" dirty="0" smtClean="0">
              <a:solidFill>
                <a:prstClr val="white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 algn="r"/>
            <a:r>
              <a:rPr lang="en-US" altLang="zh-CN" sz="1600" dirty="0" smtClean="0">
                <a:solidFill>
                  <a:prstClr val="white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18210240130</a:t>
            </a:r>
            <a:endParaRPr lang="zh-CN" altLang="en-US" sz="1600" dirty="0">
              <a:solidFill>
                <a:prstClr val="white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9359254" y="4333215"/>
            <a:ext cx="961559" cy="97511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6" name="Freeform 96"/>
          <p:cNvSpPr>
            <a:spLocks/>
          </p:cNvSpPr>
          <p:nvPr/>
        </p:nvSpPr>
        <p:spPr bwMode="auto">
          <a:xfrm>
            <a:off x="9561476" y="4552047"/>
            <a:ext cx="557117" cy="537453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AD1C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Digital Pathology Task Address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466372" y="2344726"/>
            <a:ext cx="9201624" cy="27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Digital Pathology Task Address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8812" y="1784503"/>
            <a:ext cx="5585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Manual Annotation for Ground Truth Generation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519752" y="2764668"/>
            <a:ext cx="6774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annotations </a:t>
            </a:r>
            <a:r>
              <a:rPr lang="zh-CN" altLang="en-US" dirty="0" smtClean="0"/>
              <a:t>are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(a) rarely </a:t>
            </a:r>
            <a:r>
              <a:rPr lang="zh-CN" altLang="en-US" dirty="0" smtClean="0"/>
              <a:t>pixel level </a:t>
            </a:r>
            <a:r>
              <a:rPr lang="zh-CN" altLang="en-US" dirty="0"/>
              <a:t>precise</a:t>
            </a:r>
            <a:r>
              <a:rPr lang="zh-CN" altLang="en-US" dirty="0" smtClean="0"/>
              <a:t>,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(b) usually done at a lower magnification,</a:t>
            </a:r>
          </a:p>
          <a:p>
            <a:r>
              <a:rPr lang="zh-CN" altLang="en-US" dirty="0" smtClean="0"/>
              <a:t>(</a:t>
            </a:r>
            <a:r>
              <a:rPr lang="zh-CN" altLang="en-US" dirty="0"/>
              <a:t>c</a:t>
            </a:r>
            <a:r>
              <a:rPr lang="zh-CN" altLang="en-US" dirty="0" smtClean="0"/>
              <a:t>)</a:t>
            </a:r>
            <a:r>
              <a:rPr lang="en-US" altLang="zh-CN" dirty="0"/>
              <a:t> tend to contain numerous false positives </a:t>
            </a:r>
            <a:r>
              <a:rPr lang="en-US" altLang="zh-CN" dirty="0" smtClean="0"/>
              <a:t>and negatives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285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Digital Pathology Task Address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78812" y="1784503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DEEP LEARNING METHODS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519752" y="2764668"/>
            <a:ext cx="6774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r>
              <a:rPr lang="en-US" altLang="zh-CN" dirty="0" err="1"/>
              <a:t>Caffe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503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Digital Pathology Task Address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935375" y="2867017"/>
            <a:ext cx="7673846" cy="30525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6000" y="1820895"/>
            <a:ext cx="6277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table presents a list of the seven different tasks addressed in this paper.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497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508175" y="2992827"/>
            <a:ext cx="9159827" cy="97225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lang="en-US" altLang="zh-CN" sz="4500" dirty="0" smtClean="0">
                  <a:solidFill>
                    <a:prstClr val="white"/>
                  </a:solidFill>
                </a:rPr>
                <a:t>3</a:t>
              </a:r>
              <a:endParaRPr lang="zh-CN" altLang="en-US" sz="4500" dirty="0">
                <a:solidFill>
                  <a:prstClr val="white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23312" y="3016632"/>
              <a:ext cx="3127777" cy="830994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Use Cases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18202" y="3264361"/>
              <a:ext cx="184749" cy="461663"/>
            </a:xfrm>
            <a:prstGeom prst="rect">
              <a:avLst/>
            </a:prstGeom>
          </p:spPr>
          <p:txBody>
            <a:bodyPr wrap="none" lIns="68579" tIns="34289" rIns="68579" bIns="34289">
              <a:spAutoFit/>
            </a:bodyPr>
            <a:lstStyle/>
            <a:p>
              <a:pPr algn="ctr"/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6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1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rPr>
                <a:t>J Pathol Inform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06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7473" y="2534194"/>
            <a:ext cx="524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clinical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Unique challenges present in 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Patch selection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Results and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822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 - Nuclei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9752" y="1807399"/>
            <a:ext cx="124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9752" y="21767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(a) There is evidence that the configuration of nuclei is correlated with outcome</a:t>
            </a:r>
            <a:endParaRPr lang="zh-CN" altLang="zh-CN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(b) nuclear morphology is a key component in most cancer grading schemes.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82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 - Nuclei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807932" y="2843195"/>
            <a:ext cx="5274310" cy="2275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9752" y="1741714"/>
            <a:ext cx="785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Datasets : We have specifically chosen to look at the problem of detecting nuclei within hematoxylin and eosin (H&amp;E) stained estrogen receptor positive (ER+) breast cancer images. 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270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 - Nuclei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473" y="2223092"/>
            <a:ext cx="9274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Standard apporach: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selecting patches from the positive class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using a threshold on the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color-deconvolved image </a:t>
            </a: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to determine examples of the negative class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6949" y="1879273"/>
            <a:ext cx="330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00025" algn="just">
              <a:spcAft>
                <a:spcPts val="0"/>
              </a:spcAft>
            </a:pPr>
            <a:r>
              <a:rPr lang="en-US" altLang="zh-CN" b="1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Patch selection technique</a:t>
            </a:r>
          </a:p>
        </p:txBody>
      </p: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3517076" y="3216433"/>
            <a:ext cx="5274310" cy="1800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2256" y="5095994"/>
            <a:ext cx="525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/>
              <a:t> (a) the negative class show large  areas of stroma which are notably different than</a:t>
            </a:r>
          </a:p>
          <a:p>
            <a:r>
              <a:rPr lang="en-US" altLang="zh-CN" sz="900" b="1" dirty="0" smtClean="0"/>
              <a:t> (b) the positive nuclei class and tend to be very easily classified. </a:t>
            </a:r>
            <a:endParaRPr lang="zh-CN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570559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 - Nuclei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74473" y="2223092"/>
            <a:ext cx="9274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color-deconvolved image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49" y="1973124"/>
            <a:ext cx="3370903" cy="27590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37463" y="4858931"/>
            <a:ext cx="5369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+mn-ea"/>
              </a:rPr>
              <a:t>(A) Photomicrograph of a breast tissue slide that is stained with DAB (brown), hematoxylin (blue) and eosin (magenta). (B-D) Color-deconvolution results separating the contributions of hematoxylin (B), eosin (C) and DAB (D) to the original image. </a:t>
            </a:r>
            <a:endParaRPr lang="zh-CN" altLang="en-US" sz="10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4473" y="2977186"/>
            <a:ext cx="35020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j-ea"/>
                <a:ea typeface="+mj-ea"/>
              </a:rPr>
              <a:t>The present method of color deconvolution allows the separate presentation of stain components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0204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/>
          <p:nvPr/>
        </p:nvCxnSpPr>
        <p:spPr>
          <a:xfrm>
            <a:off x="6596966" y="1881142"/>
            <a:ext cx="0" cy="374001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052841" y="1225832"/>
            <a:ext cx="0" cy="386415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rot="5400000">
            <a:off x="-532392" y="2909858"/>
            <a:ext cx="5113952" cy="10087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1507276" y="5848344"/>
            <a:ext cx="953603" cy="152408"/>
            <a:chOff x="-22302" y="6654791"/>
            <a:chExt cx="1271471" cy="203210"/>
          </a:xfrm>
        </p:grpSpPr>
        <p:sp>
          <p:nvSpPr>
            <p:cNvPr id="9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608807" y="1041247"/>
            <a:ext cx="773283" cy="3389912"/>
          </a:xfrm>
          <a:prstGeom prst="rect">
            <a:avLst/>
          </a:prstGeom>
          <a:noFill/>
        </p:spPr>
        <p:txBody>
          <a:bodyPr vert="eaVert" wrap="square" lIns="68577" tIns="34289" rIns="68577" bIns="34289" rtlCol="0">
            <a:spAutoFit/>
          </a:bodyPr>
          <a:lstStyle/>
          <a:p>
            <a:r>
              <a:rPr lang="en-US" altLang="zh-CN" sz="4125" dirty="0">
                <a:solidFill>
                  <a:prstClr val="white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4125" dirty="0">
              <a:solidFill>
                <a:prstClr val="white"/>
              </a:solidFill>
              <a:latin typeface="Eras Light ITC" panose="020B0402030504020804" pitchFamily="34" charset="0"/>
            </a:endParaRPr>
          </a:p>
        </p:txBody>
      </p:sp>
      <p:sp>
        <p:nvSpPr>
          <p:cNvPr id="73" name="圆角矩形 72"/>
          <p:cNvSpPr/>
          <p:nvPr/>
        </p:nvSpPr>
        <p:spPr>
          <a:xfrm rot="10800000" flipV="1">
            <a:off x="5871236" y="2136709"/>
            <a:ext cx="363215" cy="36833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1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 rot="10800000" flipV="1">
            <a:off x="6423938" y="2419609"/>
            <a:ext cx="363215" cy="36833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 rot="10800000" flipV="1">
            <a:off x="5873499" y="3639940"/>
            <a:ext cx="363215" cy="36833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 rot="10800000" flipV="1">
            <a:off x="6423938" y="3314675"/>
            <a:ext cx="363215" cy="36833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4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 rot="10800000" flipV="1">
            <a:off x="6449177" y="4221133"/>
            <a:ext cx="363215" cy="368336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5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620152" y="2009591"/>
            <a:ext cx="1963160" cy="438580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r>
              <a:rPr lang="en-US" altLang="zh-CN" sz="2400" dirty="0" smtClean="0">
                <a:solidFill>
                  <a:srgbClr val="44546A"/>
                </a:solidFill>
                <a:latin typeface="微软雅黑" panose="020B0503020204020204" pitchFamily="34" charset="-122"/>
              </a:rPr>
              <a:t>Introduction</a:t>
            </a:r>
            <a:endParaRPr lang="zh-CN" altLang="en-US" sz="2400" dirty="0">
              <a:solidFill>
                <a:srgbClr val="44546A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96" name="圆角矩形 95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" name="圆角矩形 96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" name="圆角矩形 97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圆角矩形 98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5" name="圆角矩形 94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101" name="圆角矩形 100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427243" y="3481707"/>
            <a:ext cx="2256766" cy="68480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44546A"/>
                </a:solidFill>
                <a:latin typeface="微软雅黑" panose="020B0503020204020204" pitchFamily="34" charset="-122"/>
              </a:rPr>
              <a:t>Digital Pathology</a:t>
            </a:r>
          </a:p>
          <a:p>
            <a:pPr algn="ctr"/>
            <a:r>
              <a:rPr lang="en-US" altLang="zh-CN" sz="2000" dirty="0" smtClean="0">
                <a:solidFill>
                  <a:srgbClr val="44546A"/>
                </a:solidFill>
                <a:latin typeface="微软雅黑" panose="020B0503020204020204" pitchFamily="34" charset="-122"/>
              </a:rPr>
              <a:t>Tasks Address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8365" y="2377748"/>
            <a:ext cx="1728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</a:rPr>
              <a:t>Use Cases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18672" y="3298788"/>
            <a:ext cx="216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</a:rPr>
              <a:t>Discussion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85420" y="4221133"/>
            <a:ext cx="192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4546A"/>
                </a:solidFill>
                <a:latin typeface="微软雅黑" panose="020B0503020204020204" pitchFamily="34" charset="-122"/>
              </a:rPr>
              <a:t>Conclusion</a:t>
            </a:r>
            <a:endParaRPr lang="zh-CN" altLang="en-US" sz="2000" dirty="0">
              <a:solidFill>
                <a:srgbClr val="4454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39448" y="1091503"/>
            <a:ext cx="1757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rPr>
              <a:t>J Pathol Inform</a:t>
            </a:r>
            <a:endParaRPr lang="zh-CN" altLang="en-US" sz="140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84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87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 - Nuclei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07473" y="2534194"/>
            <a:ext cx="524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7158902" y="3463010"/>
            <a:ext cx="4029075" cy="2590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23702" y="16663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+mn-ea"/>
              </a:rPr>
              <a:t>Result : the network is unable to accurately identify nuclear boundaries</a:t>
            </a:r>
          </a:p>
          <a:p>
            <a:r>
              <a:rPr lang="en-US" altLang="zh-CN" dirty="0" smtClean="0">
                <a:latin typeface="+mn-ea"/>
              </a:rPr>
              <a:t>Reason : these edges are underrepresented in the training set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To enhance these boundaries, an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edge mask </a:t>
            </a:r>
            <a:r>
              <a:rPr lang="en-US" altLang="zh-CN" dirty="0" smtClean="0">
                <a:latin typeface="+mn-ea"/>
              </a:rPr>
              <a:t>is produced by morphological dilation of b</a:t>
            </a:r>
            <a:endParaRPr lang="zh-CN" altLang="zh-CN" dirty="0">
              <a:latin typeface="+mn-ea"/>
            </a:endParaRP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1410787" y="3906094"/>
            <a:ext cx="2649584" cy="18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4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 - Nuclei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18499" y="2259039"/>
            <a:ext cx="8612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Each of the 5-folds in the cross-validation set had about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100 training </a:t>
            </a:r>
            <a:r>
              <a:rPr lang="en-US" altLang="zh-CN" dirty="0" smtClean="0">
                <a:latin typeface="+mn-ea"/>
              </a:rPr>
              <a:t>and 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28 testing images</a:t>
            </a:r>
            <a:r>
              <a:rPr lang="en-US" altLang="zh-CN" dirty="0" smtClean="0">
                <a:latin typeface="+mn-ea"/>
              </a:rPr>
              <a:t>. </a:t>
            </a:r>
          </a:p>
          <a:p>
            <a:r>
              <a:rPr lang="en-US" altLang="zh-CN" dirty="0" smtClean="0">
                <a:latin typeface="+mn-ea"/>
              </a:rPr>
              <a:t>We use a ratio of 1:1:0.3 in selecting positive patches, negative edge patches, and miscellaneous negative patches </a:t>
            </a:r>
          </a:p>
          <a:p>
            <a:r>
              <a:rPr lang="en-US" altLang="zh-CN" dirty="0" smtClean="0">
                <a:latin typeface="+mn-ea"/>
              </a:rPr>
              <a:t>total :130 k patches in the training set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6923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Use Cases - Nuclei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6931" y="1608317"/>
            <a:ext cx="281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Results and Discussions </a:t>
            </a:r>
            <a:endParaRPr lang="zh-CN" altLang="en-US" b="1" dirty="0"/>
          </a:p>
        </p:txBody>
      </p: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1231990" y="2692903"/>
            <a:ext cx="3609975" cy="2924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9752" y="1977649"/>
            <a:ext cx="871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the detection rate:F-scores,TPR,PPV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07473" y="5773783"/>
            <a:ext cx="1314996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latin typeface="+mn-ea"/>
              </a:rPr>
              <a:t>Qualitatively</a:t>
            </a:r>
            <a:endParaRPr lang="zh-CN" altLang="en-US" sz="1000" b="1" dirty="0">
              <a:latin typeface="+mn-ea"/>
            </a:endParaRP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5747386" y="3310610"/>
            <a:ext cx="4048125" cy="1123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70259" y="4858931"/>
            <a:ext cx="1602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+mn-ea"/>
              </a:rPr>
              <a:t>Quantitatively</a:t>
            </a:r>
            <a:endParaRPr lang="zh-CN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0523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Epithelium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9752" y="1724405"/>
            <a:ext cx="1246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</a:t>
            </a:r>
            <a:endParaRPr lang="zh-CN" altLang="zh-CN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7098" y="2085300"/>
            <a:ext cx="44282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altLang="zh-CN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identification of epithelium and stroma regions is important since regions of cancer are typically manifested in the epithelium</a:t>
            </a:r>
            <a:r>
              <a:rPr lang="en-US" altLang="zh-CN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lphaLcParenBoth"/>
            </a:pP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histologic patterns within the stroma might be critical in predicting overall survival and outcome in breast cancer patients</a:t>
            </a:r>
            <a:endParaRPr lang="zh-CN" altLang="zh-CN" kern="100" dirty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56725" y="4743090"/>
            <a:ext cx="439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Unique</a:t>
            </a:r>
            <a:r>
              <a:rPr lang="en-US" altLang="zh-CN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typically done more abstractly by experts at </a:t>
            </a:r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lower magnifications</a:t>
            </a:r>
            <a:endParaRPr lang="zh-CN" altLang="zh-CN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00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Epithelium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9752" y="1744592"/>
            <a:ext cx="50422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Patch selection technique</a:t>
            </a:r>
          </a:p>
          <a:p>
            <a:endParaRPr lang="en-US" altLang="zh-CN" b="1" dirty="0"/>
          </a:p>
          <a:p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</a:t>
            </a:r>
            <a:r>
              <a:rPr lang="en-US" altLang="zh-CN" sz="1600" dirty="0" smtClean="0">
                <a:latin typeface="+mn-ea"/>
              </a:rPr>
              <a:t>The general principal employed is that a human expert should be able to make an educated decision based solely on the context present in the patch supplied to the DL network. 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19752" y="3623517"/>
            <a:ext cx="3671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select an appropriate magnification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48341" y="2245138"/>
            <a:ext cx="360534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Each of the 5-fold cross validation sets has about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</a:rPr>
              <a:t>34 training images and 8 test images. </a:t>
            </a:r>
            <a:endParaRPr lang="en-US" altLang="zh-CN" sz="14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We use a ratio of 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5:5:1.5</a:t>
            </a:r>
            <a:r>
              <a:rPr lang="en-US" altLang="zh-CN" sz="1400" dirty="0" smtClean="0">
                <a:latin typeface="+mn-ea"/>
              </a:rPr>
              <a:t> in selecting positive patches, negative edge patches, and miscellaneous negative patches 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total</a:t>
            </a:r>
            <a:r>
              <a:rPr lang="en-US" altLang="zh-CN" sz="1400" dirty="0" smtClean="0">
                <a:latin typeface="+mn-ea"/>
              </a:rPr>
              <a:t> of 765 k patches in the training set. 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3545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Epithelium Segmentation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6795" y="1715177"/>
            <a:ext cx="474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Results and Discussion</a:t>
            </a:r>
            <a:endParaRPr lang="zh-CN" altLang="zh-CN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52" y="3775917"/>
            <a:ext cx="3905250" cy="123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3815" y="2233392"/>
            <a:ext cx="54570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our results appear quite similar to the original ground truth, the additional pixel level detail that the DL segmentation yields are not quite captured by the quantitative metrics,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80" y="2081508"/>
            <a:ext cx="3867150" cy="259080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7988241" y="4672308"/>
            <a:ext cx="3516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a </a:t>
            </a:r>
            <a:r>
              <a:rPr lang="zh-CN" altLang="en-US" sz="1000" b="1" dirty="0" smtClean="0"/>
              <a:t>、</a:t>
            </a:r>
            <a:r>
              <a:rPr lang="en-US" altLang="zh-CN" sz="1000" b="1" dirty="0" smtClean="0"/>
              <a:t>d  original images</a:t>
            </a:r>
          </a:p>
          <a:p>
            <a:r>
              <a:rPr lang="en-US" altLang="zh-CN" sz="1000" b="1" dirty="0" smtClean="0"/>
              <a:t>b </a:t>
            </a:r>
            <a:r>
              <a:rPr lang="zh-CN" altLang="en-US" sz="1000" b="1" dirty="0" smtClean="0"/>
              <a:t>、</a:t>
            </a:r>
            <a:r>
              <a:rPr lang="en-US" altLang="zh-CN" sz="1000" b="1" dirty="0" smtClean="0"/>
              <a:t>e  ground truth</a:t>
            </a:r>
          </a:p>
          <a:p>
            <a:r>
              <a:rPr lang="en-US" altLang="zh-CN" sz="1000" b="1" dirty="0" smtClean="0"/>
              <a:t>c </a:t>
            </a:r>
            <a:r>
              <a:rPr lang="zh-CN" altLang="en-US" sz="1000" b="1" dirty="0" smtClean="0"/>
              <a:t>、 </a:t>
            </a:r>
            <a:r>
              <a:rPr lang="en-US" altLang="zh-CN" sz="1000" b="1" dirty="0" smtClean="0"/>
              <a:t>f   the results from  the deep learning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16111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Lymphocyte Detection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6795" y="1715177"/>
            <a:ext cx="474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</a:t>
            </a:r>
            <a:endParaRPr lang="zh-CN" altLang="zh-CN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3815" y="2233392"/>
            <a:ext cx="5457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Lymphocytes, a subtype of white blood cells, are an important part of the immune system</a:t>
            </a: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Goal : identify the center of lymphocytes, making this a detection problem 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751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Lymphocyte Detection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6795" y="1715177"/>
            <a:ext cx="474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Patch selection technique </a:t>
            </a:r>
            <a:endParaRPr lang="zh-CN" altLang="zh-CN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6795" y="2014306"/>
            <a:ext cx="5457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ea"/>
              </a:rPr>
              <a:t>original ×40 magnification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ea"/>
              </a:rPr>
              <a:t>lymphocyte is approximately 10 pixels in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ea"/>
              </a:rPr>
              <a:t>resize the images to be ×4 as large,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4213" y="2942450"/>
            <a:ext cx="72714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Positive class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Negative class</a:t>
            </a:r>
          </a:p>
          <a:p>
            <a:pPr marL="342900" indent="-342900">
              <a:buAutoNum type="alphaLcParenBoth"/>
            </a:pPr>
            <a:r>
              <a:rPr lang="en-US" altLang="zh-CN" sz="1600" dirty="0" smtClean="0">
                <a:latin typeface="+mn-ea"/>
              </a:rPr>
              <a:t>a naïve Bayesian classifier is trained on 1000 randomly selected pixels from the image to generate posterior class membership probabilities for all pixels in the image,</a:t>
            </a:r>
          </a:p>
          <a:p>
            <a:pPr marL="342900" indent="-342900">
              <a:buAutoNum type="alphaLcParenBoth"/>
            </a:pPr>
            <a:r>
              <a:rPr lang="en-US" altLang="zh-CN" sz="1600" dirty="0" smtClean="0">
                <a:latin typeface="+mn-ea"/>
              </a:rPr>
              <a:t>for all false positive errors, the distance between the false positive pixels and the closest true positive pixels is computed</a:t>
            </a:r>
          </a:p>
          <a:p>
            <a:pPr marL="342900" indent="-342900">
              <a:buAutoNum type="alphaLcParenBoth"/>
            </a:pPr>
            <a:r>
              <a:rPr lang="en-US" altLang="zh-CN" sz="1600" dirty="0" smtClean="0">
                <a:latin typeface="+mn-ea"/>
              </a:rPr>
              <a:t>iteratively, the pixel with the greatest distance between the false positive and true positive errors is chosen so that negative image patches can be generated from those locations.</a:t>
            </a:r>
            <a:endParaRPr lang="zh-CN" altLang="en-US" sz="16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9755" y="2469355"/>
            <a:ext cx="2647406" cy="230832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Why naïve Bayesian classifier?</a:t>
            </a:r>
            <a:endParaRPr lang="zh-CN" altLang="zh-CN" sz="1600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This approach further helps us to bootstrap our training set, by removing trivial samples, without requiring any additional domain knowledge.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1631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Lymphocyte Detection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6795" y="1715177"/>
            <a:ext cx="474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Results and discussion </a:t>
            </a:r>
            <a:endParaRPr lang="zh-CN" altLang="zh-CN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/>
          <p:nvPr/>
        </p:nvPicPr>
        <p:blipFill>
          <a:blip r:embed="rId3"/>
          <a:stretch>
            <a:fillRect/>
          </a:stretch>
        </p:blipFill>
        <p:spPr>
          <a:xfrm>
            <a:off x="7036478" y="2544356"/>
            <a:ext cx="4029075" cy="20097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01097" y="4658876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00" b="1" kern="100" dirty="0" smtClean="0">
                <a:effectLst/>
                <a:latin typeface="+mj-lt"/>
                <a:cs typeface="Times New Roman" panose="02020603050405020304" pitchFamily="18" charset="0"/>
              </a:rPr>
              <a:t>green dots are the ground truth</a:t>
            </a:r>
            <a:endParaRPr lang="zh-CN" altLang="zh-CN" sz="1000" b="1" kern="100" dirty="0" smtClean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000" b="1" kern="100" dirty="0" smtClean="0">
                <a:effectLst/>
                <a:latin typeface="+mj-lt"/>
                <a:cs typeface="Times New Roman" panose="02020603050405020304" pitchFamily="18" charset="0"/>
              </a:rPr>
              <a:t>red dots are the centers discovered by the algorithm. </a:t>
            </a:r>
            <a:endParaRPr lang="zh-CN" altLang="zh-CN" sz="1000" b="1" kern="100" dirty="0"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6914" y="2255520"/>
            <a:ext cx="4830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 mean F-score  0.90 ± 0.01</a:t>
            </a:r>
          </a:p>
          <a:p>
            <a:r>
              <a:rPr lang="en-US" altLang="zh-CN" sz="1600" dirty="0" smtClean="0"/>
              <a:t>mean TPR 0.93 ± 0.01 </a:t>
            </a:r>
          </a:p>
          <a:p>
            <a:r>
              <a:rPr lang="en-US" altLang="zh-CN" sz="1600" dirty="0" smtClean="0"/>
              <a:t>mean PPV of 0.87 ± 0.02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2154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Lymphoma Subtype Classification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6795" y="1715177"/>
            <a:ext cx="474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challenge</a:t>
            </a:r>
            <a:endParaRPr lang="zh-CN" altLang="zh-CN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7381" y="2692903"/>
            <a:ext cx="4830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+mn-ea"/>
              </a:rPr>
              <a:t>three sub-types of lymphoma:</a:t>
            </a:r>
          </a:p>
          <a:p>
            <a:r>
              <a:rPr lang="en-US" altLang="zh-CN" sz="1400" dirty="0" smtClean="0">
                <a:latin typeface="+mn-ea"/>
              </a:rPr>
              <a:t>Chronic lymphocytic leukemia (CLL)</a:t>
            </a:r>
          </a:p>
          <a:p>
            <a:r>
              <a:rPr lang="en-US" altLang="zh-CN" sz="1400" dirty="0" smtClean="0">
                <a:latin typeface="+mn-ea"/>
              </a:rPr>
              <a:t>follicular lymphoma (FL)</a:t>
            </a:r>
          </a:p>
          <a:p>
            <a:r>
              <a:rPr lang="en-US" altLang="zh-CN" sz="1400" dirty="0" smtClean="0">
                <a:latin typeface="+mn-ea"/>
              </a:rPr>
              <a:t>mantle cell lymphoma (MCL). </a:t>
            </a:r>
          </a:p>
          <a:p>
            <a:endParaRPr lang="en-US" altLang="zh-CN" sz="1400" dirty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 In the previous tasks, we were looking at primitives and attempting to segmented or detect them. In this case, though, a high-level approach is taken, wherein we provide whole tissue samples to have the DL learn unique features of each class. </a:t>
            </a:r>
            <a:endParaRPr lang="zh-CN" altLang="en-US" sz="14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23342"/>
            <a:ext cx="38100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88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508175" y="2992827"/>
            <a:ext cx="9159827" cy="97225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lang="en-US" altLang="zh-CN" sz="4500" dirty="0">
                  <a:solidFill>
                    <a:prstClr val="white"/>
                  </a:solidFill>
                </a:rPr>
                <a:t>1</a:t>
              </a:r>
              <a:endParaRPr lang="zh-CN" altLang="en-US" sz="4500" dirty="0">
                <a:solidFill>
                  <a:prstClr val="white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23312" y="3016632"/>
              <a:ext cx="3832928" cy="830994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Introduction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18202" y="3264361"/>
              <a:ext cx="184749" cy="461663"/>
            </a:xfrm>
            <a:prstGeom prst="rect">
              <a:avLst/>
            </a:prstGeom>
          </p:spPr>
          <p:txBody>
            <a:bodyPr wrap="none" lIns="68579" tIns="34289" rIns="68579" bIns="34289">
              <a:spAutoFit/>
            </a:bodyPr>
            <a:lstStyle/>
            <a:p>
              <a:pPr algn="ctr"/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6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1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rPr>
                <a:t>J Pathol Inform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76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Lymphoma Subtype Classification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9752" y="1729043"/>
            <a:ext cx="57866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Patch selection technique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sz="1600" dirty="0" smtClean="0">
                <a:latin typeface="+mn-ea"/>
              </a:rPr>
              <a:t>To generate training patches, </a:t>
            </a:r>
            <a:r>
              <a:rPr lang="en-US" altLang="zh-CN" sz="1600" dirty="0" smtClean="0">
                <a:solidFill>
                  <a:srgbClr val="FF0000"/>
                </a:solidFill>
                <a:latin typeface="+mn-ea"/>
              </a:rPr>
              <a:t>a naïve approach </a:t>
            </a:r>
            <a:r>
              <a:rPr lang="en-US" altLang="zh-CN" sz="1600" dirty="0" smtClean="0">
                <a:latin typeface="+mn-ea"/>
              </a:rPr>
              <a:t>was used.</a:t>
            </a:r>
          </a:p>
          <a:p>
            <a:r>
              <a:rPr lang="en-US" altLang="zh-CN" sz="1600" dirty="0" smtClean="0">
                <a:latin typeface="+mn-ea"/>
              </a:rPr>
              <a:t>split into 36 × 36 sub-patches </a:t>
            </a:r>
          </a:p>
          <a:p>
            <a:r>
              <a:rPr lang="en-US" altLang="zh-CN" sz="1600" dirty="0" smtClean="0">
                <a:latin typeface="+mn-ea"/>
              </a:rPr>
              <a:t>crop out smaller 32 × 32 patches  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640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3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546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Use Cases - </a:t>
            </a:r>
            <a:r>
              <a:rPr lang="en-US" altLang="zh-CN" dirty="0" smtClean="0">
                <a:solidFill>
                  <a:prstClr val="white"/>
                </a:solidFill>
              </a:rPr>
              <a:t>Lymphocyte Detection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" y="3623517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692903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52" y="3158210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1" y="4088824"/>
            <a:ext cx="322217" cy="3048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4554131"/>
            <a:ext cx="32221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6795" y="1715177"/>
            <a:ext cx="4741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kern="1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Results and discussion</a:t>
            </a:r>
            <a:endParaRPr lang="zh-CN" altLang="zh-CN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3815" y="2233392"/>
            <a:ext cx="545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The mean accuracy is 96.58% ±0.01%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33815" y="2845303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In the cases where images were incorrectly classified, there tends to be an overall poor quality of the slide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0" y="3775917"/>
            <a:ext cx="3867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45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508175" y="2992827"/>
            <a:ext cx="9159827" cy="97225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lang="en-US" altLang="zh-CN" sz="4500" dirty="0" smtClean="0">
                  <a:solidFill>
                    <a:prstClr val="white"/>
                  </a:solidFill>
                </a:rPr>
                <a:t>5</a:t>
              </a:r>
              <a:endParaRPr lang="zh-CN" altLang="en-US" sz="4500" dirty="0">
                <a:solidFill>
                  <a:prstClr val="white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23312" y="3016632"/>
              <a:ext cx="3290214" cy="830994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Discussion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18202" y="3264361"/>
              <a:ext cx="184749" cy="461663"/>
            </a:xfrm>
            <a:prstGeom prst="rect">
              <a:avLst/>
            </a:prstGeom>
          </p:spPr>
          <p:txBody>
            <a:bodyPr wrap="none" lIns="68579" tIns="34289" rIns="68579" bIns="34289">
              <a:spAutoFit/>
            </a:bodyPr>
            <a:lstStyle/>
            <a:p>
              <a:pPr algn="ctr"/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6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1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rPr>
                <a:t>J Pathol Inform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5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white"/>
                </a:solidFill>
              </a:rPr>
              <a:t>Digital Pathology Task Address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9752" y="1820091"/>
            <a:ext cx="69101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 </a:t>
            </a:r>
            <a:r>
              <a:rPr lang="en-US" altLang="zh-CN" b="1" dirty="0"/>
              <a:t>few insights</a:t>
            </a:r>
            <a:r>
              <a:rPr lang="en-US" altLang="zh-CN" dirty="0" smtClean="0"/>
              <a:t>:</a:t>
            </a:r>
          </a:p>
          <a:p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ea"/>
              </a:rPr>
              <a:t>First</a:t>
            </a:r>
            <a:r>
              <a:rPr lang="en-US" altLang="zh-CN" sz="1600" dirty="0">
                <a:latin typeface="+mn-ea"/>
              </a:rPr>
              <a:t>, there was no situation which dropout had improved the resulting metrics.</a:t>
            </a:r>
            <a:endParaRPr lang="zh-CN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ea"/>
              </a:rPr>
              <a:t>Second</a:t>
            </a:r>
            <a:r>
              <a:rPr lang="en-US" altLang="zh-CN" sz="1600" dirty="0">
                <a:latin typeface="+mn-ea"/>
              </a:rPr>
              <a:t>, it is of the utmost importance to select an appropriate magnification for each task</a:t>
            </a:r>
            <a:endParaRPr lang="zh-CN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+mn-ea"/>
              </a:rPr>
              <a:t>Third</a:t>
            </a:r>
            <a:r>
              <a:rPr lang="en-US" altLang="zh-CN" sz="1600" dirty="0">
                <a:latin typeface="+mn-ea"/>
              </a:rPr>
              <a:t>, a majority of the work in this paper focused on finding simple, albeit robust ways of identifying challenging exemplars that would be most informative to the DL network</a:t>
            </a:r>
            <a:endParaRPr lang="zh-CN" altLang="zh-CN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In addition, approaches such as blue-ratio segmentation or color deconvolution could serve as a preprocessing step to identify locations for subsequent application of a DL network, for instance in the detection of nuclei.</a:t>
            </a:r>
            <a:endParaRPr lang="zh-CN" altLang="zh-CN" sz="16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475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508175" y="2992827"/>
            <a:ext cx="9159827" cy="972259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lang="en-US" altLang="zh-CN" sz="4500" dirty="0" smtClean="0">
                  <a:solidFill>
                    <a:prstClr val="white"/>
                  </a:solidFill>
                </a:rPr>
                <a:t>6</a:t>
              </a:r>
              <a:endParaRPr lang="zh-CN" altLang="en-US" sz="4500" dirty="0">
                <a:solidFill>
                  <a:prstClr val="white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623312" y="3016632"/>
              <a:ext cx="3890806" cy="830994"/>
            </a:xfrm>
            <a:prstGeom prst="rect">
              <a:avLst/>
            </a:prstGeom>
            <a:noFill/>
          </p:spPr>
          <p:txBody>
            <a:bodyPr wrap="none" lIns="68579" tIns="34289" rIns="68579" bIns="34289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Inconclusion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18202" y="3264361"/>
              <a:ext cx="184749" cy="461663"/>
            </a:xfrm>
            <a:prstGeom prst="rect">
              <a:avLst/>
            </a:prstGeom>
          </p:spPr>
          <p:txBody>
            <a:bodyPr wrap="none" lIns="68579" tIns="34289" rIns="68579" bIns="34289">
              <a:spAutoFit/>
            </a:bodyPr>
            <a:lstStyle/>
            <a:p>
              <a:pPr algn="ctr"/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6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1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rPr>
                <a:t>J Pathol Inform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28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Inconclusion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8536" y="1767840"/>
            <a:ext cx="434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can we learn from this paper?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49829" y="2316480"/>
            <a:ext cx="918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hematoxylin-eosin </a:t>
            </a:r>
            <a:r>
              <a:rPr lang="en-US" altLang="zh-CN" dirty="0" smtClean="0"/>
              <a:t>staining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 smtClean="0"/>
              <a:t>skills </a:t>
            </a:r>
            <a:r>
              <a:rPr lang="en-US" altLang="zh-CN" dirty="0" smtClean="0"/>
              <a:t>of sampling patches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Color-deconvolution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857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570423" y="3025583"/>
            <a:ext cx="9144000" cy="925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0491381" y="3373923"/>
            <a:ext cx="953603" cy="272512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856271" y="3125623"/>
            <a:ext cx="7472856" cy="684801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</a:rPr>
              <a:t>THANK</a:t>
            </a:r>
            <a:r>
              <a:rPr lang="zh-CN" altLang="en-US" sz="4000" dirty="0">
                <a:solidFill>
                  <a:prstClr val="white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prstClr val="white"/>
                </a:solidFill>
                <a:latin typeface="微软雅黑" panose="020B0503020204020204" pitchFamily="34" charset="-122"/>
              </a:rPr>
              <a:t>YOU FOR LISTENING</a:t>
            </a:r>
            <a:endParaRPr lang="zh-CN" altLang="en-US" sz="4000" dirty="0">
              <a:solidFill>
                <a:prstClr val="whit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9637813" y="3026599"/>
            <a:ext cx="961559" cy="97511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2" name="Freeform 96"/>
          <p:cNvSpPr>
            <a:spLocks/>
          </p:cNvSpPr>
          <p:nvPr/>
        </p:nvSpPr>
        <p:spPr bwMode="auto">
          <a:xfrm>
            <a:off x="9884793" y="3199324"/>
            <a:ext cx="557117" cy="537453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>
              <a:solidFill>
                <a:srgbClr val="AD1C2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411648" y="2477670"/>
            <a:ext cx="363420" cy="286910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>
              <a:spLocks/>
            </p:cNvSpPr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rgbClr val="E7E6E6">
                    <a:lumMod val="75000"/>
                  </a:srgbClr>
                </a:solidFill>
              </a:endParaRPr>
            </a:p>
          </p:txBody>
        </p:sp>
        <p:sp>
          <p:nvSpPr>
            <p:cNvPr id="86" name="Freeform 128"/>
            <p:cNvSpPr>
              <a:spLocks/>
            </p:cNvSpPr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rgbClr val="AD1C21"/>
                </a:solidFill>
              </a:endParaRPr>
            </a:p>
          </p:txBody>
        </p:sp>
      </p:grpSp>
      <p:grpSp>
        <p:nvGrpSpPr>
          <p:cNvPr id="35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36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38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圆角矩形 44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圆角矩形 46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圆角矩形 47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圆角矩形 48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rPr>
                <a:t>J Pathol Inform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570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b="1" dirty="0">
                <a:solidFill>
                  <a:prstClr val="white"/>
                </a:solidFill>
              </a:rPr>
              <a:t>1</a:t>
            </a:r>
            <a:endParaRPr lang="zh-CN" altLang="en-US" sz="2700" b="1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4" y="1041166"/>
            <a:ext cx="26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Introduction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9751" y="2663643"/>
            <a:ext cx="691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Digital pathology (DP) is the process by which histology slides are digitized to produce high-resolution images.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32943" y="2007788"/>
            <a:ext cx="376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is Digital pathology?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19751" y="3628095"/>
            <a:ext cx="7552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These digitized </a:t>
            </a:r>
            <a:r>
              <a:rPr lang="zh-CN" altLang="en-US" dirty="0"/>
              <a:t>slides afford the possibility of applying image</a:t>
            </a:r>
          </a:p>
          <a:p>
            <a:r>
              <a:rPr lang="zh-CN" altLang="en-US" dirty="0"/>
              <a:t>analysis techniques to DP for applications in </a:t>
            </a:r>
            <a:r>
              <a:rPr lang="zh-CN" altLang="en-US" dirty="0" smtClean="0"/>
              <a:t>detectio</a:t>
            </a:r>
            <a:r>
              <a:rPr lang="en-US" altLang="zh-CN" dirty="0" smtClean="0"/>
              <a:t>n </a:t>
            </a:r>
            <a:r>
              <a:rPr lang="zh-CN" altLang="en-US" dirty="0" smtClean="0"/>
              <a:t>segmentation</a:t>
            </a:r>
            <a:r>
              <a:rPr lang="zh-CN" altLang="en-US" dirty="0"/>
              <a:t>, and classification</a:t>
            </a:r>
            <a:r>
              <a:rPr lang="zh-CN" altLang="en-US" dirty="0" smtClean="0"/>
              <a:t>.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60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b="1" dirty="0">
                <a:solidFill>
                  <a:prstClr val="white"/>
                </a:solidFill>
              </a:rPr>
              <a:t>1</a:t>
            </a:r>
            <a:endParaRPr lang="zh-CN" altLang="en-US" sz="2700" b="1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4" y="1041166"/>
            <a:ext cx="26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Introduction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5954" y="2891245"/>
            <a:ext cx="9156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 DL approaches have </a:t>
            </a:r>
            <a:r>
              <a:rPr lang="en-US" altLang="zh-CN" dirty="0">
                <a:solidFill>
                  <a:srgbClr val="FF0000"/>
                </a:solidFill>
              </a:rPr>
              <a:t>performed well in a few DP </a:t>
            </a:r>
            <a:r>
              <a:rPr lang="en-US" altLang="zh-CN" dirty="0"/>
              <a:t>related image analysis tasks, such as detection and tissue classification, the currently available open source tools and tutorials do </a:t>
            </a:r>
            <a:r>
              <a:rPr lang="en-US" altLang="zh-CN" dirty="0">
                <a:solidFill>
                  <a:srgbClr val="FF0000"/>
                </a:solidFill>
              </a:rPr>
              <a:t>not provide guidance on challenges</a:t>
            </a:r>
            <a:r>
              <a:rPr lang="en-US" altLang="zh-CN" dirty="0"/>
              <a:t> such as </a:t>
            </a:r>
            <a:endParaRPr lang="zh-CN" altLang="zh-CN" dirty="0"/>
          </a:p>
          <a:p>
            <a:r>
              <a:rPr lang="en-US" altLang="zh-CN" dirty="0"/>
              <a:t>(a) selecting appropriate magnification, </a:t>
            </a:r>
            <a:endParaRPr lang="zh-CN" altLang="zh-CN" dirty="0"/>
          </a:p>
          <a:p>
            <a:r>
              <a:rPr lang="en-US" altLang="zh-CN" dirty="0"/>
              <a:t>(b) managing errors in annotations in the training (or learning) </a:t>
            </a:r>
            <a:r>
              <a:rPr lang="en-US" altLang="zh-CN" dirty="0" smtClean="0"/>
              <a:t>dataset,</a:t>
            </a:r>
            <a:endParaRPr lang="zh-CN" altLang="zh-CN" dirty="0"/>
          </a:p>
          <a:p>
            <a:r>
              <a:rPr lang="en-US" altLang="zh-CN" dirty="0"/>
              <a:t>(c) identifying a suitable training set containing information rich exemplars.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84959" y="2156845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reason of selecting this 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51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b="1" dirty="0">
                <a:solidFill>
                  <a:prstClr val="white"/>
                </a:solidFill>
              </a:rPr>
              <a:t>1</a:t>
            </a:r>
            <a:endParaRPr lang="zh-CN" altLang="en-US" sz="2700" b="1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4" y="1041166"/>
            <a:ext cx="26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Introduction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5954" y="2891245"/>
            <a:ext cx="9156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 </a:t>
            </a:r>
            <a:r>
              <a:rPr lang="en-US" altLang="zh-CN" dirty="0"/>
              <a:t>only significantly </a:t>
            </a:r>
            <a:r>
              <a:rPr lang="en-US" altLang="zh-CN" dirty="0" smtClean="0"/>
              <a:t>reduce the </a:t>
            </a:r>
            <a:r>
              <a:rPr lang="en-US" altLang="zh-CN" dirty="0"/>
              <a:t>laborious and tedious nature of </a:t>
            </a:r>
            <a:r>
              <a:rPr lang="en-US" altLang="zh-CN" dirty="0" smtClean="0"/>
              <a:t>providing accurate quantifications</a:t>
            </a:r>
          </a:p>
          <a:p>
            <a:r>
              <a:rPr lang="en-US" altLang="zh-CN" dirty="0" smtClean="0"/>
              <a:t>But to </a:t>
            </a:r>
            <a:r>
              <a:rPr lang="en-US" altLang="zh-CN" dirty="0"/>
              <a:t>act as a second reader helping to reduce </a:t>
            </a:r>
            <a:r>
              <a:rPr lang="en-US" altLang="zh-CN" dirty="0" smtClean="0"/>
              <a:t>inter-reader variability </a:t>
            </a:r>
            <a:r>
              <a:rPr lang="en-US" altLang="zh-CN" dirty="0"/>
              <a:t>among pathologists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84959" y="2156845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Advantage: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78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b="1" dirty="0">
                <a:solidFill>
                  <a:prstClr val="white"/>
                </a:solidFill>
              </a:rPr>
              <a:t>1</a:t>
            </a:r>
            <a:endParaRPr lang="zh-CN" altLang="en-US" sz="2700" b="1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4" y="1041166"/>
            <a:ext cx="262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Introduction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25230" y="2808918"/>
            <a:ext cx="8929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DL approach involves </a:t>
            </a:r>
            <a:r>
              <a:rPr lang="zh-CN" altLang="en-US" dirty="0" smtClean="0"/>
              <a:t>deriving a </a:t>
            </a:r>
            <a:r>
              <a:rPr lang="zh-CN" altLang="en-US" dirty="0"/>
              <a:t>suitable feature space solely from the data itself. </a:t>
            </a:r>
            <a:r>
              <a:rPr lang="zh-CN" altLang="en-US" dirty="0" smtClean="0"/>
              <a:t>This is </a:t>
            </a:r>
            <a:r>
              <a:rPr lang="zh-CN" altLang="en-US" dirty="0"/>
              <a:t>a critical attribute of the DL family of methods, </a:t>
            </a:r>
            <a:r>
              <a:rPr lang="zh-CN" altLang="en-US" dirty="0" smtClean="0"/>
              <a:t>as learning </a:t>
            </a:r>
            <a:r>
              <a:rPr lang="zh-CN" altLang="en-US" dirty="0"/>
              <a:t>from training exemplars allows for a pathway </a:t>
            </a:r>
            <a:r>
              <a:rPr lang="zh-CN" altLang="en-US" dirty="0" smtClean="0"/>
              <a:t>to generalization </a:t>
            </a:r>
            <a:r>
              <a:rPr lang="zh-CN" altLang="en-US" dirty="0"/>
              <a:t>of the learned model to other </a:t>
            </a:r>
            <a:r>
              <a:rPr lang="zh-CN" altLang="en-US" dirty="0" smtClean="0"/>
              <a:t>independent test </a:t>
            </a:r>
            <a:r>
              <a:rPr lang="zh-CN" altLang="en-US" dirty="0"/>
              <a:t>sets. Once the DL network has been trained </a:t>
            </a:r>
            <a:r>
              <a:rPr lang="zh-CN" altLang="en-US" dirty="0" smtClean="0"/>
              <a:t>with an </a:t>
            </a:r>
            <a:r>
              <a:rPr lang="zh-CN" altLang="en-US" dirty="0"/>
              <a:t>adequately powered training set, it is usually able </a:t>
            </a:r>
            <a:r>
              <a:rPr lang="zh-CN" altLang="en-US" dirty="0" smtClean="0"/>
              <a:t>to generalize </a:t>
            </a:r>
            <a:r>
              <a:rPr lang="zh-CN" altLang="en-US" dirty="0"/>
              <a:t>well to unseen situations, obviating the need </a:t>
            </a:r>
            <a:r>
              <a:rPr lang="zh-CN" altLang="en-US" dirty="0" smtClean="0"/>
              <a:t>of manually </a:t>
            </a:r>
            <a:r>
              <a:rPr lang="zh-CN" altLang="en-US" dirty="0"/>
              <a:t>engineering features.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2968" y="2037347"/>
            <a:ext cx="30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Why is DL?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345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508175" y="2992827"/>
            <a:ext cx="9508165" cy="972259"/>
            <a:chOff x="-21102" y="2847433"/>
            <a:chExt cx="1267755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9" tIns="34289" rIns="68579" bIns="34289" rtlCol="0" anchor="ctr"/>
            <a:lstStyle/>
            <a:p>
              <a:pPr algn="ctr"/>
              <a:r>
                <a:rPr lang="en-US" altLang="zh-CN" sz="4500" dirty="0" smtClean="0">
                  <a:solidFill>
                    <a:prstClr val="white"/>
                  </a:solidFill>
                </a:rPr>
                <a:t>2</a:t>
              </a:r>
              <a:endParaRPr lang="zh-CN" altLang="en-US" sz="4500" dirty="0">
                <a:solidFill>
                  <a:prstClr val="white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392881" y="3042600"/>
              <a:ext cx="10263569" cy="830994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</a:rPr>
                <a:t>Digital Pathology Tasks Address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grpSp>
          <p:nvGrpSpPr>
            <p:cNvPr id="3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18202" y="3264361"/>
              <a:ext cx="184749" cy="461663"/>
            </a:xfrm>
            <a:prstGeom prst="rect">
              <a:avLst/>
            </a:prstGeom>
          </p:spPr>
          <p:txBody>
            <a:bodyPr wrap="none" lIns="68579" tIns="34289" rIns="68579" bIns="34289">
              <a:spAutoFit/>
            </a:bodyPr>
            <a:lstStyle/>
            <a:p>
              <a:pPr algn="ctr"/>
              <a:endParaRPr lang="en-US" altLang="zh-CN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5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6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41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9" name="文本框 38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</a:rPr>
                <a:t>J Pathol Inform</a:t>
              </a:r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07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935375" y="1057891"/>
            <a:ext cx="8665032" cy="3632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 rot="10800000" flipV="1">
            <a:off x="1519753" y="1044331"/>
            <a:ext cx="363215" cy="36833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2700" dirty="0" smtClean="0">
                <a:solidFill>
                  <a:prstClr val="white"/>
                </a:solidFill>
              </a:rPr>
              <a:t>2</a:t>
            </a:r>
            <a:endParaRPr lang="zh-CN" altLang="en-US" sz="2700" dirty="0">
              <a:solidFill>
                <a:prstClr val="white"/>
              </a:solidFill>
            </a:endParaRPr>
          </a:p>
        </p:txBody>
      </p:sp>
      <p:grpSp>
        <p:nvGrpSpPr>
          <p:cNvPr id="22" name="组 13"/>
          <p:cNvGrpSpPr/>
          <p:nvPr/>
        </p:nvGrpSpPr>
        <p:grpSpPr>
          <a:xfrm>
            <a:off x="8088575" y="1046893"/>
            <a:ext cx="2579422" cy="363216"/>
            <a:chOff x="9284093" y="252856"/>
            <a:chExt cx="2907904" cy="484288"/>
          </a:xfrm>
        </p:grpSpPr>
        <p:grpSp>
          <p:nvGrpSpPr>
            <p:cNvPr id="23" name="组 2"/>
            <p:cNvGrpSpPr/>
            <p:nvPr/>
          </p:nvGrpSpPr>
          <p:grpSpPr>
            <a:xfrm>
              <a:off x="11454105" y="252856"/>
              <a:ext cx="737892" cy="484288"/>
              <a:chOff x="11454105" y="252856"/>
              <a:chExt cx="737892" cy="484288"/>
            </a:xfrm>
          </p:grpSpPr>
          <p:grpSp>
            <p:nvGrpSpPr>
              <p:cNvPr id="25" name="组 1"/>
              <p:cNvGrpSpPr/>
              <p:nvPr/>
            </p:nvGrpSpPr>
            <p:grpSpPr>
              <a:xfrm>
                <a:off x="12039604" y="252856"/>
                <a:ext cx="152393" cy="484287"/>
                <a:chOff x="12039604" y="252856"/>
                <a:chExt cx="152393" cy="484287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 rot="16200000" flipV="1">
                  <a:off x="12072988" y="518121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 rot="16200000" flipV="1">
                  <a:off x="12072988" y="618134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 rot="16200000" flipV="1">
                  <a:off x="12072988" y="321750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4472C4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 rot="16200000" flipV="1">
                  <a:off x="12072988" y="42176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>
                <a:xfrm rot="16200000" flipV="1">
                  <a:off x="12072987" y="219473"/>
                  <a:ext cx="85626" cy="152392"/>
                </a:xfrm>
                <a:prstGeom prst="roundRect">
                  <a:avLst>
                    <a:gd name="adj" fmla="val 5039"/>
                  </a:avLst>
                </a:prstGeom>
                <a:solidFill>
                  <a:srgbClr val="2F5597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454105" y="252857"/>
                <a:ext cx="491115" cy="484287"/>
                <a:chOff x="1528923" y="220268"/>
                <a:chExt cx="1284096" cy="1266241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 rot="16200000" flipV="1">
                  <a:off x="1537850" y="211341"/>
                  <a:ext cx="1266241" cy="1284096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Freeform 96"/>
                <p:cNvSpPr>
                  <a:spLocks/>
                </p:cNvSpPr>
                <p:nvPr/>
              </p:nvSpPr>
              <p:spPr bwMode="auto">
                <a:xfrm>
                  <a:off x="1804148" y="499514"/>
                  <a:ext cx="733647" cy="707752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9284093" y="301648"/>
              <a:ext cx="2170011" cy="379588"/>
            </a:xfrm>
            <a:prstGeom prst="rect">
              <a:avLst/>
            </a:prstGeom>
            <a:noFill/>
          </p:spPr>
          <p:txBody>
            <a:bodyPr wrap="square" lIns="68579" tIns="34289" rIns="68579" bIns="34289" rtlCol="0">
              <a:spAutoFit/>
            </a:bodyPr>
            <a:lstStyle/>
            <a:p>
              <a:pPr algn="ctr"/>
              <a:endPara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107473" y="104116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Digital Pathology Task Address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9752" y="2367898"/>
            <a:ext cx="85870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Segmentation Detection </a:t>
            </a:r>
            <a:r>
              <a:rPr lang="zh-CN" altLang="en-US" b="1" dirty="0"/>
              <a:t>Tasks</a:t>
            </a:r>
          </a:p>
          <a:p>
            <a:r>
              <a:rPr lang="zh-CN" altLang="en-US" dirty="0"/>
              <a:t>A segmentation task is defined as </a:t>
            </a:r>
            <a:r>
              <a:rPr lang="zh-CN" altLang="en-US" dirty="0" smtClean="0"/>
              <a:t>the </a:t>
            </a:r>
            <a:r>
              <a:rPr lang="en-US" altLang="zh-CN" dirty="0" smtClean="0"/>
              <a:t>requirement of </a:t>
            </a:r>
            <a:r>
              <a:rPr lang="en-US" altLang="zh-CN" dirty="0"/>
              <a:t>delineating an accurate boundary for </a:t>
            </a:r>
            <a:r>
              <a:rPr lang="en-US" altLang="zh-CN" dirty="0" smtClean="0"/>
              <a:t>histologic primitives </a:t>
            </a:r>
            <a:r>
              <a:rPr lang="en-US" altLang="zh-CN" dirty="0"/>
              <a:t>(i.e., nuclei, epithelium, tubules, and IDC</a:t>
            </a:r>
            <a:r>
              <a:rPr lang="en-US" altLang="zh-CN" dirty="0" smtClean="0"/>
              <a:t>)</a:t>
            </a:r>
          </a:p>
          <a:p>
            <a:r>
              <a:rPr lang="zh-CN" altLang="en-US" b="1" dirty="0"/>
              <a:t>Detection </a:t>
            </a:r>
            <a:r>
              <a:rPr lang="zh-CN" altLang="en-US" b="1" dirty="0" smtClean="0"/>
              <a:t>Tasks</a:t>
            </a:r>
            <a:endParaRPr lang="en-US" altLang="zh-CN" b="1" dirty="0" smtClean="0"/>
          </a:p>
          <a:p>
            <a:r>
              <a:rPr lang="en-US" altLang="zh-CN" dirty="0"/>
              <a:t>the goal </a:t>
            </a:r>
            <a:r>
              <a:rPr lang="en-US" altLang="zh-CN" dirty="0" smtClean="0"/>
              <a:t>is typically </a:t>
            </a:r>
            <a:r>
              <a:rPr lang="en-US" altLang="zh-CN" dirty="0"/>
              <a:t>to simply identify the center of the primitive </a:t>
            </a:r>
            <a:r>
              <a:rPr lang="en-US" altLang="zh-CN" dirty="0" smtClean="0"/>
              <a:t>of interest </a:t>
            </a:r>
            <a:r>
              <a:rPr lang="en-US" altLang="zh-CN" dirty="0"/>
              <a:t>and not explicitly extract the primitive </a:t>
            </a:r>
            <a:r>
              <a:rPr lang="en-US" altLang="zh-CN" dirty="0" smtClean="0"/>
              <a:t>contour or boundary</a:t>
            </a:r>
          </a:p>
          <a:p>
            <a:r>
              <a:rPr lang="en-US" altLang="zh-CN" b="1" dirty="0"/>
              <a:t>Tissue‑Based Classification </a:t>
            </a:r>
            <a:r>
              <a:rPr lang="en-US" altLang="zh-CN" b="1" dirty="0" smtClean="0"/>
              <a:t>Task</a:t>
            </a:r>
            <a:endParaRPr lang="en-US" altLang="zh-CN" b="1" dirty="0"/>
          </a:p>
          <a:p>
            <a:r>
              <a:rPr lang="en-US" altLang="zh-CN" dirty="0" smtClean="0"/>
              <a:t>Identifying individual </a:t>
            </a:r>
            <a:r>
              <a:rPr lang="en-US" altLang="zh-CN" dirty="0"/>
              <a:t>tissue-based primitives (e.g., mitoses, </a:t>
            </a:r>
            <a:r>
              <a:rPr lang="en-US" altLang="zh-CN" dirty="0" smtClean="0"/>
              <a:t>nuclei) and </a:t>
            </a:r>
            <a:r>
              <a:rPr lang="en-US" altLang="zh-CN" dirty="0"/>
              <a:t>trying to identify primitive specific features to </a:t>
            </a:r>
            <a:r>
              <a:rPr lang="en-US" altLang="zh-CN" dirty="0" smtClean="0"/>
              <a:t>make predictions </a:t>
            </a:r>
            <a:r>
              <a:rPr lang="en-US" altLang="zh-CN" dirty="0"/>
              <a:t>regarding tissue class,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192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786fa607f08d3f50cf176a3ccfa2ad4f7c5fdf9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786fa607f08d3f50cf176a3ccfa2ad4f7c5fdf9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786fa607f08d3f50cf176a3ccfa2ad4f7c5fdf9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51e780648fda666be4f80f5ebd5b46efabc9ea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91cf80e190cb18dede0f4067ad8d2190acdd4b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f3f37ab6e99a0f32234382d772060a5f2f552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7ee86d6743341f8d0ef614ba3abece7879872a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1414</Words>
  <Application>Microsoft Office PowerPoint</Application>
  <PresentationFormat>宽屏</PresentationFormat>
  <Paragraphs>209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宋体</vt:lpstr>
      <vt:lpstr>微软雅黑</vt:lpstr>
      <vt:lpstr>Arial</vt:lpstr>
      <vt:lpstr>Calibri</vt:lpstr>
      <vt:lpstr>Calibri Light</vt:lpstr>
      <vt:lpstr>Century Gothic</vt:lpstr>
      <vt:lpstr>Eras Light ITC</vt:lpstr>
      <vt:lpstr>Segoe UI Semilight</vt:lpstr>
      <vt:lpstr>Times New Roman</vt:lpstr>
      <vt:lpstr>2786fa607f08d3f50cf176a3ccfa2ad4f7c5fdf9</vt:lpstr>
      <vt:lpstr>1_2786fa607f08d3f50cf176a3ccfa2ad4f7c5fdf9</vt:lpstr>
      <vt:lpstr>2_2786fa607f08d3f50cf176a3ccfa2ad4f7c5fdf9</vt:lpstr>
      <vt:lpstr>551e780648fda666be4f80f5ebd5b46efabc9ea2</vt:lpstr>
      <vt:lpstr>191cf80e190cb18dede0f4067ad8d2190acdd4be</vt:lpstr>
      <vt:lpstr>5f3f37ab6e99a0f32234382d772060a5f2f5523d</vt:lpstr>
      <vt:lpstr>97ee86d6743341f8d0ef614ba3abece7879872a0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liiu li</dc:creator>
  <cp:lastModifiedBy>liiu li</cp:lastModifiedBy>
  <cp:revision>28</cp:revision>
  <dcterms:created xsi:type="dcterms:W3CDTF">2018-11-07T07:09:22Z</dcterms:created>
  <dcterms:modified xsi:type="dcterms:W3CDTF">2018-11-08T14:39:41Z</dcterms:modified>
</cp:coreProperties>
</file>