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84" r:id="rId9"/>
    <p:sldId id="266" r:id="rId10"/>
    <p:sldId id="265" r:id="rId11"/>
    <p:sldId id="262" r:id="rId12"/>
    <p:sldId id="264" r:id="rId13"/>
    <p:sldId id="268" r:id="rId14"/>
    <p:sldId id="269" r:id="rId15"/>
    <p:sldId id="267" r:id="rId16"/>
    <p:sldId id="270" r:id="rId17"/>
    <p:sldId id="279" r:id="rId18"/>
    <p:sldId id="286" r:id="rId19"/>
    <p:sldId id="288" r:id="rId20"/>
    <p:sldId id="280" r:id="rId21"/>
    <p:sldId id="271" r:id="rId22"/>
    <p:sldId id="277" r:id="rId23"/>
    <p:sldId id="276" r:id="rId24"/>
    <p:sldId id="272" r:id="rId25"/>
    <p:sldId id="274" r:id="rId26"/>
    <p:sldId id="275" r:id="rId27"/>
    <p:sldId id="281" r:id="rId28"/>
    <p:sldId id="273" r:id="rId29"/>
    <p:sldId id="278" r:id="rId30"/>
    <p:sldId id="287" r:id="rId31"/>
    <p:sldId id="285" r:id="rId32"/>
    <p:sldId id="289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5380" autoAdjust="0"/>
  </p:normalViewPr>
  <p:slideViewPr>
    <p:cSldViewPr snapToGrid="0">
      <p:cViewPr varScale="1">
        <p:scale>
          <a:sx n="98" d="100"/>
          <a:sy n="98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C409E-D7CE-4AED-AA56-EBAC23220FF6}" type="datetimeFigureOut">
              <a:rPr lang="zh-CN" altLang="en-US" smtClean="0"/>
              <a:t>2018/10/19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69D3-F54D-4059-BE4D-237F2D38DC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54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那么问题就来了，如果图片太小了，咋办？这不是违背了我们输入尺寸任意的初衷了吗？所以论文的实验者就在最开始的卷积层赋予了</a:t>
            </a:r>
            <a:r>
              <a:rPr lang="en-US" altLang="zh-CN" dirty="0"/>
              <a:t>pad 100</a:t>
            </a:r>
            <a:r>
              <a:rPr lang="zh-CN" altLang="en-US" dirty="0"/>
              <a:t>的值，用来避免图片过小导致无法得到合理的输出的情况。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6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5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54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一个将全连接转变为卷积层的</a:t>
            </a:r>
            <a:r>
              <a:rPr lang="en-US" altLang="zh-CN" dirty="0"/>
              <a:t>VGG16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4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一是存储开销很大。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例如对每个像素使用的图像块的大小为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15x15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，然后不断滑动窗口，每次滑动的窗口给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CNN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进行判别分类，因此则所需的存储空间根据滑动窗口的次数和大小急剧上升。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二是计算效率低下。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相邻的像素块基本上是重复的，针对每个像素块逐个计算卷积，这种计算也有很大程度上的重复。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三是像素块大小的限制了感知区域的大小。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通常像素块的大小比整幅图像的大小小很多，只能提取一些局部的特征，从而导致分类的性能受到限制。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6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773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heatmap</a:t>
            </a:r>
            <a:r>
              <a:rPr lang="zh-CN" altLang="en-US" dirty="0"/>
              <a:t>可能是</a:t>
            </a:r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6</a:t>
            </a:r>
            <a:r>
              <a:rPr lang="zh-CN" altLang="en-US" dirty="0"/>
              <a:t>之类的远小于原图的，我们要怎么样映射会原图的像素呢？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如何将粗糙的输出连接到密集的像素点，本文使用了插值法，具体的讲：双线性插值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26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较深的网络有着较大的感受野，然而却丢失了细节部分的信息。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9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层的网络有更大的感知域，然而丢失了图像的细节；浅层的网络感知域较小，所以语义信息较少，然而它的细节信息更多。为了能够很好的解决刚刚提到的细节部分分割不足的问题，本文提出了将浅层网络和深层网络相结合的网络结构。下面请看图示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69D3-F54D-4059-BE4D-237F2D38DCD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4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9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7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B048-0B54-4692-84D2-794569F7C073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308B-0646-459D-BF7A-2177CC4F4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ujianhan/p/6030639.html" TargetMode="External"/><Relationship Id="rId7" Type="http://schemas.openxmlformats.org/officeDocument/2006/relationships/hyperlink" Target="https://blog.csdn.net/u013580397/article/details/78508392" TargetMode="External"/><Relationship Id="rId2" Type="http://schemas.openxmlformats.org/officeDocument/2006/relationships/hyperlink" Target="https://blog.csdn.net/u014451076/article/details/791569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csdn.net/majinlei121/article/details/78965435" TargetMode="External"/><Relationship Id="rId5" Type="http://schemas.openxmlformats.org/officeDocument/2006/relationships/hyperlink" Target="https://blog.csdn.net/qinghuaci666/article/details/80864571" TargetMode="External"/><Relationship Id="rId4" Type="http://schemas.openxmlformats.org/officeDocument/2006/relationships/hyperlink" Target="https://blog.csdn.net/zizi7/article/details/77093447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8659553" y="6007758"/>
            <a:ext cx="6066692" cy="18815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1584" y="1433147"/>
            <a:ext cx="9144000" cy="2145324"/>
          </a:xfrm>
        </p:spPr>
        <p:txBody>
          <a:bodyPr>
            <a:noAutofit/>
          </a:bodyPr>
          <a:lstStyle/>
          <a:p>
            <a:r>
              <a:rPr lang="en-US" sz="5400" b="1" dirty="0"/>
              <a:t>Fully Convolutional Networks </a:t>
            </a:r>
            <a:br>
              <a:rPr lang="en-US" sz="5400" b="1" dirty="0"/>
            </a:br>
            <a:r>
              <a:rPr lang="en-US" sz="2800" b="1" dirty="0"/>
              <a:t>for </a:t>
            </a:r>
            <a:br>
              <a:rPr lang="en-US" sz="5400" b="1" dirty="0"/>
            </a:br>
            <a:r>
              <a:rPr lang="en-US" sz="5400" b="1" dirty="0"/>
              <a:t>Semantic Segmentation</a:t>
            </a:r>
            <a:r>
              <a:rPr lang="en-US" sz="5400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9932795" y="6295351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dirty="0"/>
              <a:t>朱昀 </a:t>
            </a:r>
            <a:r>
              <a:rPr lang="en-US" altLang="zh-CN" dirty="0"/>
              <a:t>18210240268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03968-B26A-498A-B745-8EA515F2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3" y="961808"/>
            <a:ext cx="6039693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7B8B1C-FECF-401E-8518-D972992A9C24}"/>
              </a:ext>
            </a:extLst>
          </p:cNvPr>
          <p:cNvSpPr txBox="1"/>
          <p:nvPr/>
        </p:nvSpPr>
        <p:spPr>
          <a:xfrm>
            <a:off x="3564425" y="46430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E979E-45D7-407E-B28E-AA9D6F5364F7}"/>
              </a:ext>
            </a:extLst>
          </p:cNvPr>
          <p:cNvSpPr txBox="1"/>
          <p:nvPr/>
        </p:nvSpPr>
        <p:spPr>
          <a:xfrm>
            <a:off x="7498282" y="4643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像素分类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B4AF5-EC08-4637-A10E-6A51E06BEBE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10756" y="4827687"/>
            <a:ext cx="3287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6C26A3-1DF9-4411-A02B-1B5CF7C58490}"/>
              </a:ext>
            </a:extLst>
          </p:cNvPr>
          <p:cNvSpPr txBox="1"/>
          <p:nvPr/>
        </p:nvSpPr>
        <p:spPr>
          <a:xfrm>
            <a:off x="5300521" y="4458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语义分割</a:t>
            </a:r>
          </a:p>
        </p:txBody>
      </p:sp>
    </p:spTree>
    <p:extLst>
      <p:ext uri="{BB962C8B-B14F-4D97-AF65-F5344CB8AC3E}">
        <p14:creationId xmlns:p14="http://schemas.microsoft.com/office/powerpoint/2010/main" val="258116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89B547-0213-4CEE-BCAB-081C43A9E305}"/>
              </a:ext>
            </a:extLst>
          </p:cNvPr>
          <p:cNvSpPr/>
          <p:nvPr/>
        </p:nvSpPr>
        <p:spPr>
          <a:xfrm>
            <a:off x="4362192" y="3136612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从分类到密集预测</a:t>
            </a:r>
          </a:p>
        </p:txBody>
      </p:sp>
    </p:spTree>
    <p:extLst>
      <p:ext uri="{BB962C8B-B14F-4D97-AF65-F5344CB8AC3E}">
        <p14:creationId xmlns:p14="http://schemas.microsoft.com/office/powerpoint/2010/main" val="140209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F9261E-DA1A-49E7-960A-A61059380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19" y="1714600"/>
            <a:ext cx="6304762" cy="1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1A75E-C6F9-48E8-A204-D0EF73FE121F}"/>
              </a:ext>
            </a:extLst>
          </p:cNvPr>
          <p:cNvSpPr txBox="1"/>
          <p:nvPr/>
        </p:nvSpPr>
        <p:spPr>
          <a:xfrm>
            <a:off x="3330647" y="4500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EFDEEF-7EE9-4319-A4A6-9DE92F9B290D}"/>
              </a:ext>
            </a:extLst>
          </p:cNvPr>
          <p:cNvSpPr txBox="1"/>
          <p:nvPr/>
        </p:nvSpPr>
        <p:spPr>
          <a:xfrm>
            <a:off x="7531264" y="4500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919C2-074B-4469-B4FD-FFFA64EB8A65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3976978" y="4685645"/>
            <a:ext cx="355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AB8814-CE6D-4560-8F0C-5395F13D0FC2}"/>
              </a:ext>
            </a:extLst>
          </p:cNvPr>
          <p:cNvSpPr txBox="1"/>
          <p:nvPr/>
        </p:nvSpPr>
        <p:spPr>
          <a:xfrm>
            <a:off x="5291091" y="4277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427514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D51218-B58D-466A-A4CE-3DD920939420}"/>
              </a:ext>
            </a:extLst>
          </p:cNvPr>
          <p:cNvSpPr txBox="1"/>
          <p:nvPr/>
        </p:nvSpPr>
        <p:spPr>
          <a:xfrm>
            <a:off x="2899436" y="2041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CFE7A-E1AA-4F3F-A60C-A0D23A1508E8}"/>
              </a:ext>
            </a:extLst>
          </p:cNvPr>
          <p:cNvSpPr txBox="1"/>
          <p:nvPr/>
        </p:nvSpPr>
        <p:spPr>
          <a:xfrm>
            <a:off x="8494096" y="2041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1F4A5-A6F9-42C3-8C20-35433EA0EE25}"/>
              </a:ext>
            </a:extLst>
          </p:cNvPr>
          <p:cNvSpPr txBox="1"/>
          <p:nvPr/>
        </p:nvSpPr>
        <p:spPr>
          <a:xfrm>
            <a:off x="2810468" y="2880812"/>
            <a:ext cx="82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h*w*d</a:t>
            </a:r>
            <a:endParaRPr lang="zh-CN" altLang="en-US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D7B36EC-F223-44AE-AA94-6CBB3F721A40}"/>
              </a:ext>
            </a:extLst>
          </p:cNvPr>
          <p:cNvSpPr/>
          <p:nvPr/>
        </p:nvSpPr>
        <p:spPr>
          <a:xfrm rot="16200000">
            <a:off x="5830648" y="1106593"/>
            <a:ext cx="663616" cy="55860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DEB9C-1226-4950-B025-D2A64EEC26CA}"/>
              </a:ext>
            </a:extLst>
          </p:cNvPr>
          <p:cNvSpPr txBox="1"/>
          <p:nvPr/>
        </p:nvSpPr>
        <p:spPr>
          <a:xfrm>
            <a:off x="4173766" y="4549119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7*7</a:t>
            </a:r>
            <a:r>
              <a:rPr lang="zh-CN" altLang="en-US" dirty="0"/>
              <a:t>卷积核，输出</a:t>
            </a:r>
            <a:r>
              <a:rPr lang="en-US" altLang="zh-CN" dirty="0"/>
              <a:t>4096</a:t>
            </a:r>
            <a:r>
              <a:rPr lang="zh-CN" altLang="en-US" dirty="0"/>
              <a:t>的卷积操作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7FCCD-DAC8-4AC9-8FDA-8688CA9DD3EF}"/>
              </a:ext>
            </a:extLst>
          </p:cNvPr>
          <p:cNvSpPr txBox="1"/>
          <p:nvPr/>
        </p:nvSpPr>
        <p:spPr>
          <a:xfrm>
            <a:off x="7651493" y="288081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h-6</a:t>
            </a:r>
            <a:r>
              <a:rPr lang="zh-CN" altLang="en-US" dirty="0"/>
              <a:t>）</a:t>
            </a:r>
            <a:r>
              <a:rPr lang="en-US" altLang="zh-CN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w-6</a:t>
            </a:r>
            <a:r>
              <a:rPr lang="zh-CN" altLang="en-US" dirty="0"/>
              <a:t>）</a:t>
            </a:r>
            <a:r>
              <a:rPr lang="en-US" altLang="zh-CN"/>
              <a:t>*4096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BD7C2-5A3C-47D6-88E8-77FE69025034}"/>
              </a:ext>
            </a:extLst>
          </p:cNvPr>
          <p:cNvSpPr/>
          <p:nvPr/>
        </p:nvSpPr>
        <p:spPr>
          <a:xfrm>
            <a:off x="1021190" y="959370"/>
            <a:ext cx="266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第一层全卷积  </a:t>
            </a:r>
            <a:r>
              <a:rPr lang="en-US" altLang="zh-CN" dirty="0">
                <a:hlinkClick r:id="rId2" action="ppaction://hlinksldjump"/>
              </a:rPr>
              <a:t>FCN(4096)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16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ABBCB-96E8-47F3-84EF-8D5F4A1E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78" y="602852"/>
            <a:ext cx="6304762" cy="1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3E98C-5798-4085-82AB-89F0777B8B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65"/>
          <a:stretch/>
        </p:blipFill>
        <p:spPr>
          <a:xfrm>
            <a:off x="2590983" y="4255148"/>
            <a:ext cx="4519936" cy="200000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2EE247E-9956-4B1B-8293-C306C75C40BE}"/>
              </a:ext>
            </a:extLst>
          </p:cNvPr>
          <p:cNvSpPr/>
          <p:nvPr/>
        </p:nvSpPr>
        <p:spPr>
          <a:xfrm>
            <a:off x="6096000" y="1935804"/>
            <a:ext cx="489626" cy="2568102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07B85-942A-4408-994B-3962DBD65EF1}"/>
              </a:ext>
            </a:extLst>
          </p:cNvPr>
          <p:cNvSpPr txBox="1"/>
          <p:nvPr/>
        </p:nvSpPr>
        <p:spPr>
          <a:xfrm>
            <a:off x="6147044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卷积化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63D97-56F9-460F-9CDC-C3F56FB492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69"/>
          <a:stretch/>
        </p:blipFill>
        <p:spPr>
          <a:xfrm>
            <a:off x="7234437" y="4348263"/>
            <a:ext cx="1692918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51AFAE-3080-492B-8EAA-37C1FD0E1783}"/>
              </a:ext>
            </a:extLst>
          </p:cNvPr>
          <p:cNvSpPr/>
          <p:nvPr/>
        </p:nvSpPr>
        <p:spPr>
          <a:xfrm>
            <a:off x="710905" y="1469276"/>
            <a:ext cx="10047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从抽象的特征中恢复出每个像素所属的类别，即从图像级别的分类进一步延伸到像素级别的分类。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9B033-4147-4CB0-8837-C45DCCC5ABA7}"/>
              </a:ext>
            </a:extLst>
          </p:cNvPr>
          <p:cNvSpPr/>
          <p:nvPr/>
        </p:nvSpPr>
        <p:spPr>
          <a:xfrm>
            <a:off x="710905" y="64704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全卷积网络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(FCN)</a:t>
            </a:r>
            <a:endParaRPr lang="zh-CN" alt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0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2D1C83-8C50-4B61-A392-33112EFDD3EB}"/>
              </a:ext>
            </a:extLst>
          </p:cNvPr>
          <p:cNvSpPr/>
          <p:nvPr/>
        </p:nvSpPr>
        <p:spPr>
          <a:xfrm>
            <a:off x="5388114" y="313661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上采样</a:t>
            </a:r>
          </a:p>
        </p:txBody>
      </p:sp>
    </p:spTree>
    <p:extLst>
      <p:ext uri="{BB962C8B-B14F-4D97-AF65-F5344CB8AC3E}">
        <p14:creationId xmlns:p14="http://schemas.microsoft.com/office/powerpoint/2010/main" val="143061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5DBB3E-8423-4233-8069-FA820A0E1B10}"/>
              </a:ext>
            </a:extLst>
          </p:cNvPr>
          <p:cNvSpPr/>
          <p:nvPr/>
        </p:nvSpPr>
        <p:spPr>
          <a:xfrm>
            <a:off x="660033" y="5108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双线性插值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75CFC-33F4-4EC6-B14D-8309257FC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3" b="4631"/>
          <a:stretch/>
        </p:blipFill>
        <p:spPr>
          <a:xfrm>
            <a:off x="660411" y="1380313"/>
            <a:ext cx="3016644" cy="28512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FC513B-ADB2-45B0-99C0-F32080A354E8}"/>
              </a:ext>
            </a:extLst>
          </p:cNvPr>
          <p:cNvSpPr/>
          <p:nvPr/>
        </p:nvSpPr>
        <p:spPr>
          <a:xfrm>
            <a:off x="4287033" y="953801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核心思想是在两个方向分别进行一次线性插值。</a:t>
            </a:r>
            <a:endParaRPr lang="zh-CN" altLang="en-US" dirty="0"/>
          </a:p>
        </p:txBody>
      </p:sp>
      <p:pic>
        <p:nvPicPr>
          <p:cNvPr id="1026" name="Picture 2" descr="  + \frac{f(Q_{12})}{(x_2-x_1)(y_2-y_1)} (x_2-x)(y-y_1) + \frac{f(Q_{22})}{(x_2-x_1)(y_2-y_1)} (x-x_1)(y-y_1). ">
            <a:extLst>
              <a:ext uri="{FF2B5EF4-FFF2-40B4-BE49-F238E27FC236}">
                <a16:creationId xmlns:a16="http://schemas.microsoft.com/office/drawing/2014/main" id="{17172F11-7536-4D83-A6E4-489A41C26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030009"/>
            <a:ext cx="59721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f(x,y) \approx \frac{f(Q_{11})}{(x_2-x_1)(y_2-y_1)} (x_2-x)(y_2-y) + \frac{f(Q_{21})}{(x_2-x_1)(y_2-y_1)} (x-x_1)(y_2-y) ">
            <a:extLst>
              <a:ext uri="{FF2B5EF4-FFF2-40B4-BE49-F238E27FC236}">
                <a16:creationId xmlns:a16="http://schemas.microsoft.com/office/drawing/2014/main" id="{949C6C48-3354-49F7-B6F0-713A9002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0010"/>
            <a:ext cx="61531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f(P) \approx \frac{y_2-y}{y_2-y_1} f(R_1) + \frac{y-y_1}{y_2-y_1} f(R_2). ">
            <a:extLst>
              <a:ext uri="{FF2B5EF4-FFF2-40B4-BE49-F238E27FC236}">
                <a16:creationId xmlns:a16="http://schemas.microsoft.com/office/drawing/2014/main" id="{AB84C03C-756C-419D-8307-6054203BD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422" y="4049198"/>
            <a:ext cx="3057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5EDD13-614C-4B9A-9E4A-C2D7A355F101}"/>
                  </a:ext>
                </a:extLst>
              </p:cNvPr>
              <p:cNvSpPr/>
              <p:nvPr/>
            </p:nvSpPr>
            <p:spPr>
              <a:xfrm>
                <a:off x="4329416" y="1413260"/>
                <a:ext cx="73888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假如我们想得到未知函数</a:t>
                </a:r>
                <a:r>
                  <a:rPr lang="en-US" altLang="zh-CN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</a:t>
                </a:r>
                <a:r>
                  <a:rPr lang="zh-CN" altLang="en-US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dirty="0"/>
                  <a:t>,y)</a:t>
                </a:r>
                <a:r>
                  <a:rPr lang="zh-CN" altLang="en-US" dirty="0"/>
                  <a:t>的值，假设我们已知函数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在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四个点的值。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5EDD13-614C-4B9A-9E4A-C2D7A355F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16" y="1413260"/>
                <a:ext cx="7388882" cy="646331"/>
              </a:xfrm>
              <a:prstGeom prst="rect">
                <a:avLst/>
              </a:prstGeom>
              <a:blipFill>
                <a:blip r:embed="rId7"/>
                <a:stretch>
                  <a:fillRect l="-660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EED7532-4311-4F30-854E-870EA630C216}"/>
              </a:ext>
            </a:extLst>
          </p:cNvPr>
          <p:cNvSpPr/>
          <p:nvPr/>
        </p:nvSpPr>
        <p:spPr>
          <a:xfrm>
            <a:off x="4311247" y="2149654"/>
            <a:ext cx="371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首先在 </a:t>
            </a:r>
            <a:r>
              <a:rPr lang="en-US" altLang="zh-CN" i="1" dirty="0">
                <a:solidFill>
                  <a:srgbClr val="333333"/>
                </a:solidFill>
                <a:latin typeface="Verdana" panose="020B060403050404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方向进行线性插值，得到</a:t>
            </a:r>
            <a:endParaRPr lang="zh-CN" altLang="en-US" dirty="0"/>
          </a:p>
        </p:txBody>
      </p:sp>
      <p:pic>
        <p:nvPicPr>
          <p:cNvPr id="1040" name="Picture 16" descr=" f(R_1) \approx \frac{x_2-x}{x_2-x_1} f(Q_{11}) + \frac{x-x_1}{x_2-x_1} f(Q_{21}) \quad\mbox{Where}\quad R_1 = (x,y_1), ">
            <a:extLst>
              <a:ext uri="{FF2B5EF4-FFF2-40B4-BE49-F238E27FC236}">
                <a16:creationId xmlns:a16="http://schemas.microsoft.com/office/drawing/2014/main" id="{90C1A8A9-43BD-42CE-8FB8-0FE768B3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11" y="2599237"/>
            <a:ext cx="52101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 f(R_2) \approx \frac{x_2-x}{x_2-x_1} f(Q_{12}) + \frac{x-x_1}{x_2-x_1} f(Q_{22}) \quad\mbox{Where}\quad R_2 = (x,y_2). ">
            <a:extLst>
              <a:ext uri="{FF2B5EF4-FFF2-40B4-BE49-F238E27FC236}">
                <a16:creationId xmlns:a16="http://schemas.microsoft.com/office/drawing/2014/main" id="{F6C5044A-2217-48EA-B2FC-D82201B49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10" y="3066074"/>
            <a:ext cx="52101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DA9F9B-8F3E-43D3-B61A-725A2FF4697C}"/>
              </a:ext>
            </a:extLst>
          </p:cNvPr>
          <p:cNvSpPr/>
          <p:nvPr/>
        </p:nvSpPr>
        <p:spPr>
          <a:xfrm>
            <a:off x="4329416" y="3538993"/>
            <a:ext cx="371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然后在 </a:t>
            </a:r>
            <a:r>
              <a:rPr lang="en-US" altLang="zh-CN" i="1" dirty="0">
                <a:solidFill>
                  <a:srgbClr val="333333"/>
                </a:solidFill>
                <a:latin typeface="Verdana" panose="020B0604030504040204" pitchFamily="34" charset="0"/>
              </a:rPr>
              <a:t>y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方向进行线性插值，得到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185D8-5091-4351-91F0-147531B7FF45}"/>
              </a:ext>
            </a:extLst>
          </p:cNvPr>
          <p:cNvSpPr/>
          <p:nvPr/>
        </p:nvSpPr>
        <p:spPr>
          <a:xfrm>
            <a:off x="4449033" y="4496216"/>
            <a:ext cx="2574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这样就得到所要的结果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97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E08DC-5C0A-48B0-961F-44F4E8A1B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5"/>
          <a:stretch/>
        </p:blipFill>
        <p:spPr>
          <a:xfrm>
            <a:off x="1718651" y="2913759"/>
            <a:ext cx="8754697" cy="10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3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0B0AE8-4EF9-498D-8080-F9FF4364FF7C}"/>
              </a:ext>
            </a:extLst>
          </p:cNvPr>
          <p:cNvSpPr/>
          <p:nvPr/>
        </p:nvSpPr>
        <p:spPr>
          <a:xfrm>
            <a:off x="3670570" y="439580"/>
            <a:ext cx="29247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layer {</a:t>
            </a:r>
          </a:p>
          <a:p>
            <a:r>
              <a:rPr lang="en-US" altLang="zh-CN" dirty="0"/>
              <a:t>  name: "</a:t>
            </a:r>
            <a:r>
              <a:rPr lang="en-US" altLang="zh-CN" dirty="0" err="1"/>
              <a:t>upscore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type: "Deconvolution"</a:t>
            </a:r>
          </a:p>
          <a:p>
            <a:r>
              <a:rPr lang="en-US" altLang="zh-CN" dirty="0"/>
              <a:t>  bottom: "</a:t>
            </a:r>
            <a:r>
              <a:rPr lang="en-US" altLang="zh-CN" dirty="0" err="1"/>
              <a:t>score_fr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top: "</a:t>
            </a:r>
            <a:r>
              <a:rPr lang="en-US" altLang="zh-CN" dirty="0" err="1"/>
              <a:t>upscore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param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lr_mult</a:t>
            </a:r>
            <a:r>
              <a:rPr lang="en-US" altLang="zh-CN" dirty="0"/>
              <a:t>: 0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convolution_param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num_output</a:t>
            </a:r>
            <a:r>
              <a:rPr lang="en-US" altLang="zh-CN" dirty="0"/>
              <a:t>: 60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bias_term</a:t>
            </a:r>
            <a:r>
              <a:rPr lang="en-US" altLang="zh-CN" dirty="0"/>
              <a:t>: false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kernel_size</a:t>
            </a:r>
            <a:r>
              <a:rPr lang="en-US" altLang="zh-CN" dirty="0"/>
              <a:t>: 64</a:t>
            </a:r>
          </a:p>
          <a:p>
            <a:r>
              <a:rPr lang="en-US" altLang="zh-CN" dirty="0"/>
              <a:t>    stride: 32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44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04D19B-5DB3-47DD-84FF-0B9BBF5B8535}"/>
              </a:ext>
            </a:extLst>
          </p:cNvPr>
          <p:cNvSpPr/>
          <p:nvPr/>
        </p:nvSpPr>
        <p:spPr>
          <a:xfrm>
            <a:off x="4466153" y="5147336"/>
            <a:ext cx="3501958" cy="576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B5A17-CE1A-4534-A158-7A5BD6C88582}"/>
              </a:ext>
            </a:extLst>
          </p:cNvPr>
          <p:cNvSpPr/>
          <p:nvPr/>
        </p:nvSpPr>
        <p:spPr>
          <a:xfrm>
            <a:off x="4471132" y="4336229"/>
            <a:ext cx="3501958" cy="576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3E807-6716-4992-9ED9-97B9371A7B31}"/>
              </a:ext>
            </a:extLst>
          </p:cNvPr>
          <p:cNvSpPr/>
          <p:nvPr/>
        </p:nvSpPr>
        <p:spPr>
          <a:xfrm>
            <a:off x="4466153" y="3525122"/>
            <a:ext cx="3501958" cy="576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5046F-7AFD-4048-869F-B841F4D5755D}"/>
              </a:ext>
            </a:extLst>
          </p:cNvPr>
          <p:cNvSpPr/>
          <p:nvPr/>
        </p:nvSpPr>
        <p:spPr>
          <a:xfrm>
            <a:off x="4466153" y="2678107"/>
            <a:ext cx="3501958" cy="576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A785C3-30B1-4924-8ABF-52013D7F3359}"/>
              </a:ext>
            </a:extLst>
          </p:cNvPr>
          <p:cNvSpPr/>
          <p:nvPr/>
        </p:nvSpPr>
        <p:spPr>
          <a:xfrm>
            <a:off x="4466153" y="1880780"/>
            <a:ext cx="3501958" cy="576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851F8-9CB4-4474-97D3-FF357BF83713}"/>
              </a:ext>
            </a:extLst>
          </p:cNvPr>
          <p:cNvSpPr/>
          <p:nvPr/>
        </p:nvSpPr>
        <p:spPr>
          <a:xfrm>
            <a:off x="4466153" y="1027694"/>
            <a:ext cx="3501958" cy="576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决策 4"/>
          <p:cNvSpPr/>
          <p:nvPr/>
        </p:nvSpPr>
        <p:spPr>
          <a:xfrm>
            <a:off x="-2172188" y="-955087"/>
            <a:ext cx="4344375" cy="1910173"/>
          </a:xfrm>
          <a:prstGeom prst="flowChartDecis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04772" y="201962"/>
            <a:ext cx="294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95837" y="1128986"/>
            <a:ext cx="193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全卷积概念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95837" y="1956749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从分类到密集预测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95836" y="527299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最终效果</a:t>
            </a:r>
            <a:endParaRPr lang="en-US" dirty="0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D0C477F0-6FCB-431D-A3DB-167D6BCE0D44}"/>
              </a:ext>
            </a:extLst>
          </p:cNvPr>
          <p:cNvSpPr txBox="1"/>
          <p:nvPr/>
        </p:nvSpPr>
        <p:spPr>
          <a:xfrm>
            <a:off x="4695837" y="278451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上采样</a:t>
            </a:r>
            <a:endParaRPr lang="en-US" dirty="0"/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65AC07B0-342C-4610-97E8-2237548D57EB}"/>
              </a:ext>
            </a:extLst>
          </p:cNvPr>
          <p:cNvSpPr txBox="1"/>
          <p:nvPr/>
        </p:nvSpPr>
        <p:spPr>
          <a:xfrm>
            <a:off x="4695837" y="361227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跳跃结构</a:t>
            </a:r>
            <a:endParaRPr lang="en-US" dirty="0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A35D1139-3BF1-4E82-A9A2-55F82A8736BE}"/>
              </a:ext>
            </a:extLst>
          </p:cNvPr>
          <p:cNvSpPr txBox="1"/>
          <p:nvPr/>
        </p:nvSpPr>
        <p:spPr>
          <a:xfrm>
            <a:off x="4695837" y="444003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注意点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47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22EDC3-6382-411A-8BDE-17B99BBC8C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t="17359" r="72900" b="6377"/>
          <a:stretch/>
        </p:blipFill>
        <p:spPr>
          <a:xfrm>
            <a:off x="7118363" y="1369640"/>
            <a:ext cx="1301822" cy="1907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F7E1D-9BF3-491D-8D4C-71F64EDA7A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3" r="3216" b="6378"/>
          <a:stretch/>
        </p:blipFill>
        <p:spPr>
          <a:xfrm>
            <a:off x="2684003" y="935575"/>
            <a:ext cx="1301822" cy="2341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E9297-63C7-44B2-9D46-79219F07B617}"/>
              </a:ext>
            </a:extLst>
          </p:cNvPr>
          <p:cNvSpPr txBox="1"/>
          <p:nvPr/>
        </p:nvSpPr>
        <p:spPr>
          <a:xfrm>
            <a:off x="1566153" y="4426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37121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2D1C83-8C50-4B61-A392-33112EFDD3EB}"/>
              </a:ext>
            </a:extLst>
          </p:cNvPr>
          <p:cNvSpPr/>
          <p:nvPr/>
        </p:nvSpPr>
        <p:spPr>
          <a:xfrm>
            <a:off x="5182929" y="313661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跳跃结构</a:t>
            </a:r>
          </a:p>
        </p:txBody>
      </p:sp>
    </p:spTree>
    <p:extLst>
      <p:ext uri="{BB962C8B-B14F-4D97-AF65-F5344CB8AC3E}">
        <p14:creationId xmlns:p14="http://schemas.microsoft.com/office/powerpoint/2010/main" val="838777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FFF0E2E-215C-4139-9DC5-2B48DFDB4A68}"/>
              </a:ext>
            </a:extLst>
          </p:cNvPr>
          <p:cNvSpPr/>
          <p:nvPr/>
        </p:nvSpPr>
        <p:spPr>
          <a:xfrm>
            <a:off x="7209820" y="2412460"/>
            <a:ext cx="3803515" cy="149805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B8BD37-BFE9-4CD8-83DE-E119A414723C}"/>
              </a:ext>
            </a:extLst>
          </p:cNvPr>
          <p:cNvSpPr/>
          <p:nvPr/>
        </p:nvSpPr>
        <p:spPr>
          <a:xfrm>
            <a:off x="992224" y="2412460"/>
            <a:ext cx="3803515" cy="149805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4E3AB-F85F-426A-B9DE-E79EAA055E90}"/>
              </a:ext>
            </a:extLst>
          </p:cNvPr>
          <p:cNvSpPr/>
          <p:nvPr/>
        </p:nvSpPr>
        <p:spPr>
          <a:xfrm>
            <a:off x="1384572" y="299141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深层的、粗简的语义信息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72B36-C450-45DC-8C83-53C11F949786}"/>
              </a:ext>
            </a:extLst>
          </p:cNvPr>
          <p:cNvSpPr/>
          <p:nvPr/>
        </p:nvSpPr>
        <p:spPr>
          <a:xfrm>
            <a:off x="7749666" y="299141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cs typeface="Times New Roman" panose="02020603050405020304" pitchFamily="18" charset="0"/>
              </a:rPr>
              <a:t>浅层的、细节的表征信息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536DA-7B99-4F41-95ED-D4D212B06ECD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4795739" y="3161490"/>
            <a:ext cx="24140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1A2D38-046E-4718-9EDC-7F765C57768D}"/>
              </a:ext>
            </a:extLst>
          </p:cNvPr>
          <p:cNvSpPr txBox="1"/>
          <p:nvPr/>
        </p:nvSpPr>
        <p:spPr>
          <a:xfrm>
            <a:off x="5665022" y="2806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27254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5" grpId="0"/>
      <p:bldP spid="6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FB57B2-135E-455F-BE3F-523A88E1C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5"/>
          <a:stretch/>
        </p:blipFill>
        <p:spPr>
          <a:xfrm>
            <a:off x="1718651" y="1557076"/>
            <a:ext cx="8754697" cy="1030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450BCD-B8A4-4775-BC11-B4E489E8E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71"/>
          <a:stretch/>
        </p:blipFill>
        <p:spPr>
          <a:xfrm>
            <a:off x="1718650" y="2733473"/>
            <a:ext cx="8754697" cy="2700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3E9591-BC2E-497C-9EB2-DEE4BA3E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5" t="27871" b="40170"/>
          <a:stretch/>
        </p:blipFill>
        <p:spPr>
          <a:xfrm>
            <a:off x="6096000" y="2733473"/>
            <a:ext cx="4306011" cy="1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6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2D1C83-8C50-4B61-A392-33112EFDD3EB}"/>
              </a:ext>
            </a:extLst>
          </p:cNvPr>
          <p:cNvSpPr/>
          <p:nvPr/>
        </p:nvSpPr>
        <p:spPr>
          <a:xfrm>
            <a:off x="4157007" y="3136612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网络结构中的注意点</a:t>
            </a:r>
          </a:p>
        </p:txBody>
      </p:sp>
    </p:spTree>
    <p:extLst>
      <p:ext uri="{BB962C8B-B14F-4D97-AF65-F5344CB8AC3E}">
        <p14:creationId xmlns:p14="http://schemas.microsoft.com/office/powerpoint/2010/main" val="2315949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E589FC-4450-4FB8-A7D6-666A4120843B}"/>
              </a:ext>
            </a:extLst>
          </p:cNvPr>
          <p:cNvSpPr txBox="1"/>
          <p:nvPr/>
        </p:nvSpPr>
        <p:spPr>
          <a:xfrm>
            <a:off x="1429966" y="1857983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卷积后的</a:t>
            </a:r>
            <a:r>
              <a:rPr lang="en-US" altLang="zh-CN" dirty="0"/>
              <a:t>heatmap</a:t>
            </a:r>
            <a:r>
              <a:rPr lang="zh-CN" altLang="en-US" dirty="0"/>
              <a:t>过小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FFE04-259E-4661-836C-2F3F3BEDB98A}"/>
              </a:ext>
            </a:extLst>
          </p:cNvPr>
          <p:cNvSpPr txBox="1"/>
          <p:nvPr/>
        </p:nvSpPr>
        <p:spPr>
          <a:xfrm>
            <a:off x="1429965" y="40531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跳跃结构中的图像裁剪</a:t>
            </a:r>
          </a:p>
        </p:txBody>
      </p:sp>
    </p:spTree>
    <p:extLst>
      <p:ext uri="{BB962C8B-B14F-4D97-AF65-F5344CB8AC3E}">
        <p14:creationId xmlns:p14="http://schemas.microsoft.com/office/powerpoint/2010/main" val="166791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092319-55AA-49A3-A1FC-53CE1BEF26EA}"/>
              </a:ext>
            </a:extLst>
          </p:cNvPr>
          <p:cNvSpPr/>
          <p:nvPr/>
        </p:nvSpPr>
        <p:spPr>
          <a:xfrm>
            <a:off x="533448" y="384402"/>
            <a:ext cx="2409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卷积后的</a:t>
            </a:r>
            <a:r>
              <a:rPr lang="en-US" altLang="zh-CN" dirty="0"/>
              <a:t>heatmap</a:t>
            </a:r>
            <a:r>
              <a:rPr lang="zh-CN" altLang="en-US" dirty="0"/>
              <a:t>过小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C978E4-4346-491A-A759-EFC51AB72A3F}"/>
                  </a:ext>
                </a:extLst>
              </p:cNvPr>
              <p:cNvSpPr txBox="1"/>
              <p:nvPr/>
            </p:nvSpPr>
            <p:spPr>
              <a:xfrm>
                <a:off x="1337552" y="1639110"/>
                <a:ext cx="2569421" cy="557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C978E4-4346-491A-A759-EFC51AB7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2" y="1639110"/>
                <a:ext cx="2569421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F3EC25-1AF4-4C65-8167-5236CFDC0AEE}"/>
                  </a:ext>
                </a:extLst>
              </p:cNvPr>
              <p:cNvSpPr txBox="1"/>
              <p:nvPr/>
            </p:nvSpPr>
            <p:spPr>
              <a:xfrm>
                <a:off x="1337552" y="2452991"/>
                <a:ext cx="3245889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−3+2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+1)/2=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F3EC25-1AF4-4C65-8167-5236CFDC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52" y="2452991"/>
                <a:ext cx="3245889" cy="55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93AC7F-68FA-43BB-8D42-839B35E23691}"/>
              </a:ext>
            </a:extLst>
          </p:cNvPr>
          <p:cNvSpPr txBox="1"/>
          <p:nvPr/>
        </p:nvSpPr>
        <p:spPr>
          <a:xfrm>
            <a:off x="2296853" y="3261806"/>
            <a:ext cx="461665" cy="5251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……..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89EEB9-C015-4392-8366-C6328FF99D7E}"/>
                  </a:ext>
                </a:extLst>
              </p:cNvPr>
              <p:cNvSpPr txBox="1"/>
              <p:nvPr/>
            </p:nvSpPr>
            <p:spPr>
              <a:xfrm>
                <a:off x="1962338" y="4286113"/>
                <a:ext cx="957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89EEB9-C015-4392-8366-C6328FF9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338" y="4286113"/>
                <a:ext cx="957570" cy="276999"/>
              </a:xfrm>
              <a:prstGeom prst="rect">
                <a:avLst/>
              </a:prstGeom>
              <a:blipFill>
                <a:blip r:embed="rId5"/>
                <a:stretch>
                  <a:fillRect l="-5732" t="-4348" r="-573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2AE6B5EE-26DF-40C3-A6CD-53E394C8D694}"/>
              </a:ext>
            </a:extLst>
          </p:cNvPr>
          <p:cNvSpPr/>
          <p:nvPr/>
        </p:nvSpPr>
        <p:spPr>
          <a:xfrm>
            <a:off x="5107020" y="1799616"/>
            <a:ext cx="155643" cy="27634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0916E9-C602-4172-BD89-887BE0C4A45F}"/>
                  </a:ext>
                </a:extLst>
              </p:cNvPr>
              <p:cNvSpPr txBox="1"/>
              <p:nvPr/>
            </p:nvSpPr>
            <p:spPr>
              <a:xfrm>
                <a:off x="5688524" y="3041324"/>
                <a:ext cx="192264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−192)/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0916E9-C602-4172-BD89-887BE0C4A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24" y="3041324"/>
                <a:ext cx="1922641" cy="280077"/>
              </a:xfrm>
              <a:prstGeom prst="rect">
                <a:avLst/>
              </a:prstGeom>
              <a:blipFill>
                <a:blip r:embed="rId6"/>
                <a:stretch>
                  <a:fillRect l="-2532" t="-4348" r="-949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42DBF84-225A-417C-B6DB-38AF5EC74861}"/>
              </a:ext>
            </a:extLst>
          </p:cNvPr>
          <p:cNvSpPr txBox="1"/>
          <p:nvPr/>
        </p:nvSpPr>
        <p:spPr>
          <a:xfrm>
            <a:off x="1014386" y="5418306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padding=100</a:t>
            </a:r>
            <a:r>
              <a:rPr lang="zh-CN" altLang="en-US" dirty="0"/>
              <a:t>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E09FB9-16B8-401D-A6BF-F0458E12B6F4}"/>
                  </a:ext>
                </a:extLst>
              </p:cNvPr>
              <p:cNvSpPr txBox="1"/>
              <p:nvPr/>
            </p:nvSpPr>
            <p:spPr>
              <a:xfrm>
                <a:off x="3467375" y="5462933"/>
                <a:ext cx="1666162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6)/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E09FB9-16B8-401D-A6BF-F0458E12B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75" y="5462933"/>
                <a:ext cx="1666162" cy="280077"/>
              </a:xfrm>
              <a:prstGeom prst="rect">
                <a:avLst/>
              </a:prstGeom>
              <a:blipFill>
                <a:blip r:embed="rId7"/>
                <a:stretch>
                  <a:fillRect l="-2930" t="-4348" r="-146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3910FC5-BB00-4FC2-A294-C19C402BCA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9734777" y="127353"/>
            <a:ext cx="1771429" cy="62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2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CF6C59-F599-4A40-8E47-F056456989F3}"/>
              </a:ext>
            </a:extLst>
          </p:cNvPr>
          <p:cNvSpPr/>
          <p:nvPr/>
        </p:nvSpPr>
        <p:spPr>
          <a:xfrm>
            <a:off x="3164198" y="1493355"/>
            <a:ext cx="4752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Helvetica Neue"/>
              </a:rPr>
              <a:t>offset = (</a:t>
            </a:r>
            <a:r>
              <a:rPr lang="en-US" altLang="zh-CN" dirty="0" err="1">
                <a:solidFill>
                  <a:srgbClr val="222222"/>
                </a:solidFill>
                <a:latin typeface="Helvetica Neue"/>
              </a:rPr>
              <a:t>Original_length</a:t>
            </a:r>
            <a:r>
              <a:rPr lang="en-US" altLang="zh-CN" dirty="0">
                <a:solidFill>
                  <a:srgbClr val="222222"/>
                </a:solidFill>
                <a:latin typeface="Helvetica Neue"/>
              </a:rPr>
              <a:t> - desired length ) / 2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6CDAD-BF62-4C55-9986-40DFE7E7C28C}"/>
              </a:ext>
            </a:extLst>
          </p:cNvPr>
          <p:cNvSpPr txBox="1"/>
          <p:nvPr/>
        </p:nvSpPr>
        <p:spPr>
          <a:xfrm>
            <a:off x="671208" y="5609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跳跃结构中的图像裁剪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B766C0-2285-456F-BFC9-E266CF0FC43C}"/>
                  </a:ext>
                </a:extLst>
              </p:cNvPr>
              <p:cNvSpPr/>
              <p:nvPr/>
            </p:nvSpPr>
            <p:spPr>
              <a:xfrm>
                <a:off x="3643344" y="3360630"/>
                <a:ext cx="3583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∗32+64=</m:t>
                    </m:r>
                  </m:oMath>
                </a14:m>
                <a:r>
                  <a:rPr lang="en-US" altLang="zh-CN" dirty="0"/>
                  <a:t> h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B766C0-2285-456F-BFC9-E266CF0FC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44" y="3360630"/>
                <a:ext cx="3583417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BB968E-9361-4B38-8668-F435522C1B0B}"/>
              </a:ext>
            </a:extLst>
          </p:cNvPr>
          <p:cNvSpPr txBox="1"/>
          <p:nvPr/>
        </p:nvSpPr>
        <p:spPr>
          <a:xfrm>
            <a:off x="4765693" y="4209563"/>
            <a:ext cx="105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Offset:19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1DC6-7042-48B2-9067-D00589BEEAC6}"/>
                  </a:ext>
                </a:extLst>
              </p:cNvPr>
              <p:cNvSpPr txBox="1"/>
              <p:nvPr/>
            </p:nvSpPr>
            <p:spPr>
              <a:xfrm>
                <a:off x="3507345" y="2473159"/>
                <a:ext cx="3719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𝑝𝑎𝑑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1DC6-7042-48B2-9067-D00589B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45" y="2473159"/>
                <a:ext cx="3719416" cy="276999"/>
              </a:xfrm>
              <a:prstGeom prst="rect">
                <a:avLst/>
              </a:prstGeom>
              <a:blipFill>
                <a:blip r:embed="rId3"/>
                <a:stretch>
                  <a:fillRect l="-984" t="-4444" r="-163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52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2D1C83-8C50-4B61-A392-33112EFDD3EB}"/>
              </a:ext>
            </a:extLst>
          </p:cNvPr>
          <p:cNvSpPr/>
          <p:nvPr/>
        </p:nvSpPr>
        <p:spPr>
          <a:xfrm>
            <a:off x="5388114" y="313661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482408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FBC45-BD05-473A-8559-1B8515D76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86" y="1687174"/>
            <a:ext cx="7704227" cy="34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1F3F7-EB50-4011-88E8-B1FA9F6D6668}"/>
              </a:ext>
            </a:extLst>
          </p:cNvPr>
          <p:cNvSpPr txBox="1"/>
          <p:nvPr/>
        </p:nvSpPr>
        <p:spPr>
          <a:xfrm>
            <a:off x="4772561" y="313661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全卷积的概念</a:t>
            </a:r>
          </a:p>
        </p:txBody>
      </p:sp>
    </p:spTree>
    <p:extLst>
      <p:ext uri="{BB962C8B-B14F-4D97-AF65-F5344CB8AC3E}">
        <p14:creationId xmlns:p14="http://schemas.microsoft.com/office/powerpoint/2010/main" val="167268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CB53FB-0C0A-42F7-B9FC-0BBBD929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29" y="0"/>
            <a:ext cx="5803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71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173DF-84F3-4923-BCA0-839A334436F2}"/>
              </a:ext>
            </a:extLst>
          </p:cNvPr>
          <p:cNvSpPr txBox="1"/>
          <p:nvPr/>
        </p:nvSpPr>
        <p:spPr>
          <a:xfrm>
            <a:off x="1089498" y="758757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两种训练方式（</a:t>
            </a:r>
            <a:r>
              <a:rPr lang="en-US" altLang="zh-CN" dirty="0"/>
              <a:t>fcn8s</a:t>
            </a:r>
            <a:r>
              <a:rPr lang="zh-CN" altLang="en-US" dirty="0"/>
              <a:t>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588C5-F6BC-4C8A-B071-09CAAAD41706}"/>
              </a:ext>
            </a:extLst>
          </p:cNvPr>
          <p:cNvSpPr txBox="1"/>
          <p:nvPr/>
        </p:nvSpPr>
        <p:spPr>
          <a:xfrm>
            <a:off x="2026728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同时训练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6005-DB44-4242-8DBC-79E69641AE44}"/>
              </a:ext>
            </a:extLst>
          </p:cNvPr>
          <p:cNvSpPr txBox="1"/>
          <p:nvPr/>
        </p:nvSpPr>
        <p:spPr>
          <a:xfrm>
            <a:off x="2026728" y="19195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分步训练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6FB2AA-5EF9-4B81-AA04-52B55DB58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64" y="2014972"/>
            <a:ext cx="6975342" cy="26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77784F-BF46-4109-A096-5AF4036243DC}"/>
              </a:ext>
            </a:extLst>
          </p:cNvPr>
          <p:cNvSpPr/>
          <p:nvPr/>
        </p:nvSpPr>
        <p:spPr>
          <a:xfrm>
            <a:off x="927370" y="2188963"/>
            <a:ext cx="8566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是得到的结果还是不够精细。进行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倍上采样虽然比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倍的效果好了很多，但是上采样的结果还是比较模糊和平滑，对图像中的细节不敏感。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是对各个像素进行分类，没有充分考虑像素与像素之间的关系。</a:t>
            </a:r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968E5-0D87-4EA6-A569-40A9F070B5F9}"/>
              </a:ext>
            </a:extLst>
          </p:cNvPr>
          <p:cNvSpPr/>
          <p:nvPr/>
        </p:nvSpPr>
        <p:spPr>
          <a:xfrm>
            <a:off x="927370" y="4954091"/>
            <a:ext cx="9529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SegNet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Dilated Convolutions </a:t>
            </a:r>
            <a:r>
              <a:rPr lang="zh-CN" altLang="en-US" dirty="0"/>
              <a:t>、</a:t>
            </a:r>
            <a:r>
              <a:rPr lang="en-US" altLang="zh-CN" dirty="0" err="1"/>
              <a:t>DeepLab</a:t>
            </a:r>
            <a:r>
              <a:rPr lang="en-US" altLang="zh-CN" dirty="0"/>
              <a:t> (v1 &amp; v2) </a:t>
            </a:r>
            <a:r>
              <a:rPr lang="zh-CN" altLang="en-US" dirty="0"/>
              <a:t>、</a:t>
            </a:r>
            <a:r>
              <a:rPr lang="en-US" altLang="zh-CN" dirty="0" err="1"/>
              <a:t>RefineNet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 err="1"/>
              <a:t>PSPNet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Large Kernel Matters </a:t>
            </a:r>
            <a:r>
              <a:rPr lang="zh-CN" altLang="en-US" dirty="0"/>
              <a:t>、</a:t>
            </a:r>
            <a:r>
              <a:rPr lang="en-US" altLang="zh-CN" dirty="0" err="1"/>
              <a:t>DeepLab</a:t>
            </a:r>
            <a:r>
              <a:rPr lang="en-US" altLang="zh-CN" dirty="0"/>
              <a:t> v3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760D0-15E9-452A-95FD-1629A7D9BE3A}"/>
              </a:ext>
            </a:extLst>
          </p:cNvPr>
          <p:cNvSpPr/>
          <p:nvPr/>
        </p:nvSpPr>
        <p:spPr>
          <a:xfrm>
            <a:off x="927370" y="4300183"/>
            <a:ext cx="194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FCN</a:t>
            </a:r>
            <a:r>
              <a:rPr lang="zh-CN" altLang="en-US" b="1" dirty="0"/>
              <a:t>后的语义分割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B228-17FB-4AAD-BD85-D4CF1ECB4D12}"/>
              </a:ext>
            </a:extLst>
          </p:cNvPr>
          <p:cNvSpPr/>
          <p:nvPr/>
        </p:nvSpPr>
        <p:spPr>
          <a:xfrm>
            <a:off x="927370" y="1535055"/>
            <a:ext cx="1024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FCN</a:t>
            </a:r>
            <a:r>
              <a:rPr lang="zh-CN" altLang="en-US" b="1"/>
              <a:t>缺点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853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E2B870-3771-4A0F-B3AF-F489B0E66198}"/>
              </a:ext>
            </a:extLst>
          </p:cNvPr>
          <p:cNvSpPr/>
          <p:nvPr/>
        </p:nvSpPr>
        <p:spPr>
          <a:xfrm>
            <a:off x="533448" y="3844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CD30C-637C-461F-8AA9-AF6D7C47AC1D}"/>
              </a:ext>
            </a:extLst>
          </p:cNvPr>
          <p:cNvSpPr/>
          <p:nvPr/>
        </p:nvSpPr>
        <p:spPr>
          <a:xfrm>
            <a:off x="533448" y="1108634"/>
            <a:ext cx="10405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计算机视觉中</a:t>
            </a:r>
            <a:r>
              <a:rPr lang="en-US" altLang="zh-CN" dirty="0" err="1"/>
              <a:t>upsampling</a:t>
            </a:r>
            <a:r>
              <a:rPr lang="en-US" altLang="zh-CN" dirty="0"/>
              <a:t>(</a:t>
            </a:r>
            <a:r>
              <a:rPr lang="zh-CN" altLang="en-US" dirty="0"/>
              <a:t>上采样</a:t>
            </a:r>
            <a:r>
              <a:rPr lang="en-US" altLang="zh-CN" dirty="0"/>
              <a:t>)</a:t>
            </a:r>
            <a:r>
              <a:rPr lang="zh-CN" altLang="en-US" dirty="0"/>
              <a:t>的三种方式 </a:t>
            </a:r>
            <a:r>
              <a:rPr lang="zh-CN" altLang="en-US" dirty="0">
                <a:hlinkClick r:id="rId2"/>
              </a:rPr>
              <a:t>https://blog.csdn.net/u014451076/article/details/79156967</a:t>
            </a:r>
            <a:r>
              <a:rPr lang="zh-CN" alt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9F7CBF-0A86-45CC-90ED-3358EA5EDADD}"/>
              </a:ext>
            </a:extLst>
          </p:cNvPr>
          <p:cNvSpPr/>
          <p:nvPr/>
        </p:nvSpPr>
        <p:spPr>
          <a:xfrm>
            <a:off x="533448" y="1619974"/>
            <a:ext cx="9203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全卷积网络 </a:t>
            </a:r>
            <a:r>
              <a:rPr lang="en-US" altLang="zh-CN" dirty="0"/>
              <a:t>FCN </a:t>
            </a:r>
            <a:r>
              <a:rPr lang="zh-CN" altLang="en-US" dirty="0"/>
              <a:t>详解  </a:t>
            </a:r>
            <a:r>
              <a:rPr lang="zh-CN" altLang="en-US" dirty="0">
                <a:hlinkClick r:id="rId3"/>
              </a:rPr>
              <a:t>http://www.cnblogs.com/gujianhan/p/6030639.html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EAF39-34FD-419A-BBB0-494B11037524}"/>
              </a:ext>
            </a:extLst>
          </p:cNvPr>
          <p:cNvSpPr/>
          <p:nvPr/>
        </p:nvSpPr>
        <p:spPr>
          <a:xfrm>
            <a:off x="533448" y="2131314"/>
            <a:ext cx="7588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图像语义分割（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- FCN </a:t>
            </a:r>
            <a:r>
              <a:rPr lang="en-US" altLang="zh-CN" dirty="0">
                <a:hlinkClick r:id="rId4"/>
              </a:rPr>
              <a:t>https://blog.csdn.net/zizi7/article/details/77093447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BDBF0-913D-40C7-80A5-3B294C8E637C}"/>
              </a:ext>
            </a:extLst>
          </p:cNvPr>
          <p:cNvSpPr/>
          <p:nvPr/>
        </p:nvSpPr>
        <p:spPr>
          <a:xfrm>
            <a:off x="533448" y="2642654"/>
            <a:ext cx="8434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FCN</a:t>
            </a:r>
            <a:r>
              <a:rPr lang="zh-CN" altLang="en-US" dirty="0"/>
              <a:t>实现细节与几个问题 </a:t>
            </a:r>
            <a:r>
              <a:rPr lang="en-US" altLang="zh-CN" dirty="0">
                <a:hlinkClick r:id="rId5"/>
              </a:rPr>
              <a:t>https://blog.csdn.net/qinghuaci666/article/details/80864571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BB2E4-9336-4EFE-B601-73EE9DEBC052}"/>
              </a:ext>
            </a:extLst>
          </p:cNvPr>
          <p:cNvSpPr/>
          <p:nvPr/>
        </p:nvSpPr>
        <p:spPr>
          <a:xfrm>
            <a:off x="533447" y="3105834"/>
            <a:ext cx="10740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深度学习之语义分割中的度量标准（准确度）</a:t>
            </a:r>
            <a:r>
              <a:rPr lang="en-US" altLang="zh-CN" dirty="0"/>
              <a:t>(pixel accuracy, mean accuracy, mean IU, frequency weighted IU)</a:t>
            </a:r>
          </a:p>
          <a:p>
            <a:r>
              <a:rPr lang="en-US" altLang="zh-CN" dirty="0">
                <a:hlinkClick r:id="rId6"/>
              </a:rPr>
              <a:t>https://blog.csdn.net/majinlei121/article/details/78965435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4086-6F7F-4FBD-BF2B-47C5989E407D}"/>
              </a:ext>
            </a:extLst>
          </p:cNvPr>
          <p:cNvSpPr/>
          <p:nvPr/>
        </p:nvSpPr>
        <p:spPr>
          <a:xfrm>
            <a:off x="533447" y="3846013"/>
            <a:ext cx="827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深度学习</a:t>
            </a:r>
            <a:r>
              <a:rPr lang="en-US" altLang="zh-CN" dirty="0"/>
              <a:t>-</a:t>
            </a:r>
            <a:r>
              <a:rPr lang="zh-CN" altLang="en-US" dirty="0"/>
              <a:t>语义分割总结 </a:t>
            </a:r>
            <a:r>
              <a:rPr lang="en-US" altLang="zh-CN" dirty="0">
                <a:hlinkClick r:id="rId7"/>
              </a:rPr>
              <a:t>https://blog.csdn.net/u013580397/article/details/78508392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961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E6444-C5A8-4A50-BECD-F2ACC6E3E2BF}"/>
              </a:ext>
            </a:extLst>
          </p:cNvPr>
          <p:cNvSpPr txBox="1"/>
          <p:nvPr/>
        </p:nvSpPr>
        <p:spPr>
          <a:xfrm>
            <a:off x="4945685" y="3075057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谢     谢！</a:t>
            </a:r>
          </a:p>
        </p:txBody>
      </p:sp>
    </p:spTree>
    <p:extLst>
      <p:ext uri="{BB962C8B-B14F-4D97-AF65-F5344CB8AC3E}">
        <p14:creationId xmlns:p14="http://schemas.microsoft.com/office/powerpoint/2010/main" val="37523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123020" y="6393632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VGG16</a:t>
            </a:r>
          </a:p>
        </p:txBody>
      </p:sp>
      <p:sp>
        <p:nvSpPr>
          <p:cNvPr id="8" name="左大括号 7"/>
          <p:cNvSpPr/>
          <p:nvPr/>
        </p:nvSpPr>
        <p:spPr>
          <a:xfrm flipH="1">
            <a:off x="6509225" y="464368"/>
            <a:ext cx="214909" cy="7938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6904032" y="6766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全连接层</a:t>
            </a:r>
            <a:endParaRPr 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8191926" y="562254"/>
            <a:ext cx="214909" cy="5565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18645" y="3082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19A9E-733D-4473-80AB-38A5BD2EF2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8"/>
          <a:stretch/>
        </p:blipFill>
        <p:spPr>
          <a:xfrm>
            <a:off x="4737328" y="95036"/>
            <a:ext cx="1771897" cy="62985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9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9DF11-6A47-44A0-99F2-F3EFB508F1AE}"/>
              </a:ext>
            </a:extLst>
          </p:cNvPr>
          <p:cNvSpPr txBox="1"/>
          <p:nvPr/>
        </p:nvSpPr>
        <p:spPr>
          <a:xfrm>
            <a:off x="813732" y="763398"/>
            <a:ext cx="279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第一层全连接层   </a:t>
            </a:r>
            <a:r>
              <a:rPr lang="en-US" altLang="zh-CN" dirty="0"/>
              <a:t>FC(4096)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1D23A-6729-4FDD-A672-AFFE4709C53D}"/>
              </a:ext>
            </a:extLst>
          </p:cNvPr>
          <p:cNvSpPr txBox="1"/>
          <p:nvPr/>
        </p:nvSpPr>
        <p:spPr>
          <a:xfrm>
            <a:off x="2899436" y="2041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3C65-4E2A-473C-B967-2A56FB593BDC}"/>
              </a:ext>
            </a:extLst>
          </p:cNvPr>
          <p:cNvSpPr txBox="1"/>
          <p:nvPr/>
        </p:nvSpPr>
        <p:spPr>
          <a:xfrm>
            <a:off x="8494096" y="2041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输出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27457-087A-4B6E-8D6F-52BFBC14D6C3}"/>
              </a:ext>
            </a:extLst>
          </p:cNvPr>
          <p:cNvSpPr txBox="1"/>
          <p:nvPr/>
        </p:nvSpPr>
        <p:spPr>
          <a:xfrm>
            <a:off x="2722303" y="288081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7*7*512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B3D76-17D3-4F56-A81B-83205E76D64B}"/>
              </a:ext>
            </a:extLst>
          </p:cNvPr>
          <p:cNvSpPr txBox="1"/>
          <p:nvPr/>
        </p:nvSpPr>
        <p:spPr>
          <a:xfrm>
            <a:off x="8258454" y="288081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1*1*4096</a:t>
            </a:r>
            <a:endParaRPr lang="zh-CN" altLang="en-US" dirty="0"/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854C70AE-84E7-4234-A510-68B4E7DC634B}"/>
              </a:ext>
            </a:extLst>
          </p:cNvPr>
          <p:cNvSpPr/>
          <p:nvPr/>
        </p:nvSpPr>
        <p:spPr>
          <a:xfrm rot="16200000">
            <a:off x="5830648" y="1106593"/>
            <a:ext cx="663616" cy="55860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6AEB64-6F1B-4B97-AF8A-E621AD08923C}"/>
              </a:ext>
            </a:extLst>
          </p:cNvPr>
          <p:cNvSpPr txBox="1"/>
          <p:nvPr/>
        </p:nvSpPr>
        <p:spPr>
          <a:xfrm>
            <a:off x="4173766" y="4549119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7*7</a:t>
            </a:r>
            <a:r>
              <a:rPr lang="zh-CN" altLang="en-US" dirty="0"/>
              <a:t>卷积核，输出</a:t>
            </a:r>
            <a:r>
              <a:rPr lang="en-US" altLang="zh-CN" dirty="0"/>
              <a:t>4096</a:t>
            </a:r>
            <a:r>
              <a:rPr lang="zh-CN" altLang="en-US" dirty="0"/>
              <a:t>的卷积操作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AD30C-10AA-4DD5-A01B-3BEC252A64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8"/>
          <a:stretch/>
        </p:blipFill>
        <p:spPr>
          <a:xfrm>
            <a:off x="9824894" y="140879"/>
            <a:ext cx="1771897" cy="62985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295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29551C-8631-443E-B1C5-E12C09DA5ABB}"/>
              </a:ext>
            </a:extLst>
          </p:cNvPr>
          <p:cNvSpPr txBox="1"/>
          <p:nvPr/>
        </p:nvSpPr>
        <p:spPr>
          <a:xfrm>
            <a:off x="813732" y="763398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FC(1000)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A4815-D8C4-487D-8296-42978E56C9A7}"/>
              </a:ext>
            </a:extLst>
          </p:cNvPr>
          <p:cNvSpPr txBox="1"/>
          <p:nvPr/>
        </p:nvSpPr>
        <p:spPr>
          <a:xfrm>
            <a:off x="2908229" y="2437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0F0BA-AFAD-4237-9CA4-23FAF77BD569}"/>
              </a:ext>
            </a:extLst>
          </p:cNvPr>
          <p:cNvSpPr txBox="1"/>
          <p:nvPr/>
        </p:nvSpPr>
        <p:spPr>
          <a:xfrm>
            <a:off x="8502889" y="2437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E066F-8873-4A5F-A738-F256F4FF9B9D}"/>
              </a:ext>
            </a:extLst>
          </p:cNvPr>
          <p:cNvSpPr txBox="1"/>
          <p:nvPr/>
        </p:nvSpPr>
        <p:spPr>
          <a:xfrm>
            <a:off x="2675306" y="32646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1*1*4096	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CFFF4-3323-45E1-92F6-5BA2DD63D29E}"/>
              </a:ext>
            </a:extLst>
          </p:cNvPr>
          <p:cNvSpPr txBox="1"/>
          <p:nvPr/>
        </p:nvSpPr>
        <p:spPr>
          <a:xfrm>
            <a:off x="8267247" y="326460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1*1*1000</a:t>
            </a:r>
            <a:endParaRPr lang="zh-CN" altLang="en-US" dirty="0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C304DD07-385F-4335-B0B9-00FC9347F5E0}"/>
              </a:ext>
            </a:extLst>
          </p:cNvPr>
          <p:cNvSpPr/>
          <p:nvPr/>
        </p:nvSpPr>
        <p:spPr>
          <a:xfrm rot="16200000">
            <a:off x="5839441" y="1502247"/>
            <a:ext cx="663616" cy="55860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0C6AF-74D1-43BB-99A6-09CB6A0033FE}"/>
              </a:ext>
            </a:extLst>
          </p:cNvPr>
          <p:cNvSpPr txBox="1"/>
          <p:nvPr/>
        </p:nvSpPr>
        <p:spPr>
          <a:xfrm>
            <a:off x="4182559" y="49447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1*1</a:t>
            </a:r>
            <a:r>
              <a:rPr lang="zh-CN" altLang="en-US" dirty="0"/>
              <a:t>卷积核，输出</a:t>
            </a:r>
            <a:r>
              <a:rPr lang="en-US" altLang="zh-CN" dirty="0"/>
              <a:t>1000</a:t>
            </a:r>
            <a:r>
              <a:rPr lang="zh-CN" altLang="en-US" dirty="0"/>
              <a:t>的卷积操作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370110-C136-4526-9C64-4F651D34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8"/>
          <a:stretch/>
        </p:blipFill>
        <p:spPr>
          <a:xfrm>
            <a:off x="9785983" y="279702"/>
            <a:ext cx="1771897" cy="62985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99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11BC61C-340A-440C-84E1-1B6817A063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/>
        </p:blipFill>
        <p:spPr>
          <a:xfrm>
            <a:off x="7049943" y="72736"/>
            <a:ext cx="1771429" cy="6268905"/>
          </a:xfrm>
          <a:prstGeom prst="rect">
            <a:avLst/>
          </a:prstGeom>
        </p:spPr>
      </p:pic>
      <p:sp>
        <p:nvSpPr>
          <p:cNvPr id="9" name="右大括号 9">
            <a:extLst>
              <a:ext uri="{FF2B5EF4-FFF2-40B4-BE49-F238E27FC236}">
                <a16:creationId xmlns:a16="http://schemas.microsoft.com/office/drawing/2014/main" id="{C2F47601-A181-4F79-8137-09BC910F43CE}"/>
              </a:ext>
            </a:extLst>
          </p:cNvPr>
          <p:cNvSpPr/>
          <p:nvPr/>
        </p:nvSpPr>
        <p:spPr>
          <a:xfrm>
            <a:off x="9033182" y="430425"/>
            <a:ext cx="214909" cy="5565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10">
            <a:extLst>
              <a:ext uri="{FF2B5EF4-FFF2-40B4-BE49-F238E27FC236}">
                <a16:creationId xmlns:a16="http://schemas.microsoft.com/office/drawing/2014/main" id="{93606A60-7A9C-41C6-B4E7-0C8CA112B99A}"/>
              </a:ext>
            </a:extLst>
          </p:cNvPr>
          <p:cNvSpPr txBox="1"/>
          <p:nvPr/>
        </p:nvSpPr>
        <p:spPr>
          <a:xfrm>
            <a:off x="9459901" y="29508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卷积层</a:t>
            </a:r>
            <a:endParaRPr lang="en-US" dirty="0"/>
          </a:p>
        </p:txBody>
      </p:sp>
      <p:sp>
        <p:nvSpPr>
          <p:cNvPr id="11" name="Arrow: Notched Right 10">
            <a:hlinkClick r:id="rId5" action="ppaction://hlinksldjump"/>
            <a:extLst>
              <a:ext uri="{FF2B5EF4-FFF2-40B4-BE49-F238E27FC236}">
                <a16:creationId xmlns:a16="http://schemas.microsoft.com/office/drawing/2014/main" id="{38E0847D-D6D1-4923-ACF4-95EFA003CF47}"/>
              </a:ext>
            </a:extLst>
          </p:cNvPr>
          <p:cNvSpPr/>
          <p:nvPr/>
        </p:nvSpPr>
        <p:spPr>
          <a:xfrm flipH="1">
            <a:off x="11585643" y="6400800"/>
            <a:ext cx="408561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740FF-3825-407A-A730-1B436D9394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8"/>
          <a:stretch/>
        </p:blipFill>
        <p:spPr>
          <a:xfrm>
            <a:off x="1781346" y="72736"/>
            <a:ext cx="1771897" cy="6298596"/>
          </a:xfrm>
          <a:prstGeom prst="rect">
            <a:avLst/>
          </a:prstGeom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C1E22605-EFC0-498D-AB7C-318B6E4DB870}"/>
              </a:ext>
            </a:extLst>
          </p:cNvPr>
          <p:cNvSpPr/>
          <p:nvPr/>
        </p:nvSpPr>
        <p:spPr>
          <a:xfrm>
            <a:off x="3829857" y="836579"/>
            <a:ext cx="3220086" cy="194553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8692E-91C2-45C9-98FC-6781B5B7E6E7}"/>
              </a:ext>
            </a:extLst>
          </p:cNvPr>
          <p:cNvSpPr txBox="1"/>
          <p:nvPr/>
        </p:nvSpPr>
        <p:spPr>
          <a:xfrm>
            <a:off x="5019472" y="5163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0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89C23-E8C7-4DA2-8553-AE0208FB7D7A}"/>
              </a:ext>
            </a:extLst>
          </p:cNvPr>
          <p:cNvSpPr txBox="1"/>
          <p:nvPr/>
        </p:nvSpPr>
        <p:spPr>
          <a:xfrm>
            <a:off x="3951823" y="307505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什么是语义分割？</a:t>
            </a:r>
          </a:p>
        </p:txBody>
      </p:sp>
    </p:spTree>
    <p:extLst>
      <p:ext uri="{BB962C8B-B14F-4D97-AF65-F5344CB8AC3E}">
        <p14:creationId xmlns:p14="http://schemas.microsoft.com/office/powerpoint/2010/main" val="120935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A80B1B-ACBF-4B55-B07A-60FC531411FB}"/>
              </a:ext>
            </a:extLst>
          </p:cNvPr>
          <p:cNvSpPr/>
          <p:nvPr/>
        </p:nvSpPr>
        <p:spPr>
          <a:xfrm>
            <a:off x="722050" y="26027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一是存储开销很大。</a:t>
            </a:r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97D5A-15E5-495D-BFEA-4DA6DD74AF53}"/>
              </a:ext>
            </a:extLst>
          </p:cNvPr>
          <p:cNvSpPr/>
          <p:nvPr/>
        </p:nvSpPr>
        <p:spPr>
          <a:xfrm>
            <a:off x="611142" y="456745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传统的基于</a:t>
            </a:r>
            <a:r>
              <a:rPr lang="en-US" altLang="zh-CN" b="1" dirty="0">
                <a:solidFill>
                  <a:srgbClr val="000000"/>
                </a:solidFill>
                <a:latin typeface="Verdana" panose="020B0604030504040204" pitchFamily="34" charset="0"/>
              </a:rPr>
              <a:t>CNN</a:t>
            </a:r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的分割思路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084EC-D64D-44EF-95CD-BD27202A305C}"/>
              </a:ext>
            </a:extLst>
          </p:cNvPr>
          <p:cNvSpPr/>
          <p:nvPr/>
        </p:nvSpPr>
        <p:spPr>
          <a:xfrm>
            <a:off x="611142" y="1082115"/>
            <a:ext cx="8981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为了对一个像素分类，使用该像素周围的一个图像块作为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CNN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的输入用于训练和预测。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D2FAD-5F8D-401E-A6FF-B7EB0634E24D}"/>
              </a:ext>
            </a:extLst>
          </p:cNvPr>
          <p:cNvSpPr/>
          <p:nvPr/>
        </p:nvSpPr>
        <p:spPr>
          <a:xfrm>
            <a:off x="722050" y="336870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二是计算效率低下。</a:t>
            </a:r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1AB14-939D-4C26-BEB9-A0B4F8BD20AF}"/>
              </a:ext>
            </a:extLst>
          </p:cNvPr>
          <p:cNvSpPr/>
          <p:nvPr/>
        </p:nvSpPr>
        <p:spPr>
          <a:xfrm>
            <a:off x="722050" y="413464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三是像素块大小的限制了感知域的大小。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232ABE-CCF9-4964-9789-32E0B4FDC6DD}"/>
              </a:ext>
            </a:extLst>
          </p:cNvPr>
          <p:cNvSpPr/>
          <p:nvPr/>
        </p:nvSpPr>
        <p:spPr>
          <a:xfrm>
            <a:off x="722050" y="20010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7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.8|1.3|10.2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5.9|6.5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5|2.3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9|17.2|0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1580</Words>
  <Application>Microsoft Office PowerPoint</Application>
  <PresentationFormat>Widescreen</PresentationFormat>
  <Paragraphs>132</Paragraphs>
  <Slides>34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Helvetica Neue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Verdana</vt:lpstr>
      <vt:lpstr>Office 主题​​</vt:lpstr>
      <vt:lpstr>Fully Convolutional Networks  for  Semantic Segmentation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Convolutional Networks  for  Semantic Segmentation</dc:title>
  <dc:creator>朱 昀</dc:creator>
  <cp:lastModifiedBy>朱 昀</cp:lastModifiedBy>
  <cp:revision>147</cp:revision>
  <dcterms:created xsi:type="dcterms:W3CDTF">2018-10-15T06:27:52Z</dcterms:created>
  <dcterms:modified xsi:type="dcterms:W3CDTF">2018-10-19T10:03:36Z</dcterms:modified>
</cp:coreProperties>
</file>