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7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2" r:id="rId22"/>
    <p:sldId id="274" r:id="rId23"/>
    <p:sldId id="275" r:id="rId24"/>
    <p:sldId id="29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229D-CFBC-4013-9635-25E5B67120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F5811-5602-448C-9A0C-1939AF89ED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Baseline </a:t>
            </a:r>
            <a:r>
              <a:rPr lang="zh-CN" altLang="en-US" dirty="0" smtClean="0"/>
              <a:t>是整个使用裸的</a:t>
            </a:r>
            <a:r>
              <a:rPr lang="en-US" altLang="zh-CN" dirty="0" smtClean="0"/>
              <a:t>LOUDS-Sparse</a:t>
            </a:r>
            <a:r>
              <a:rPr lang="zh-CN" altLang="en-US" dirty="0" smtClean="0"/>
              <a:t>，表中分别是用</a:t>
            </a:r>
            <a:r>
              <a:rPr lang="en-US" altLang="zh-CN" dirty="0" smtClean="0"/>
              <a:t>LOUDS-Dense</a:t>
            </a:r>
            <a:r>
              <a:rPr lang="zh-CN" altLang="en-US" dirty="0" smtClean="0"/>
              <a:t>替代上半部分，以及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个优化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F5811-5602-448C-9A0C-1939AF89E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F5811-5602-448C-9A0C-1939AF89E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F5811-5602-448C-9A0C-1939AF89ED0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55510-3C47-496C-8E46-9A95A8C845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96D45-D915-4002-80AE-713447F53BB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1622" y="866152"/>
            <a:ext cx="9968753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 err="1"/>
              <a:t>SuRF</a:t>
            </a:r>
            <a:r>
              <a:rPr lang="en-US" altLang="zh-CN" b="1" dirty="0"/>
              <a:t>: Practical Range Query Filtering with Fast Succinct Tries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 smtClean="0"/>
              <a:t>2018 SIGMOD Best Paper</a:t>
            </a:r>
            <a:endParaRPr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2061882" y="4263183"/>
            <a:ext cx="8068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Huanchen</a:t>
            </a:r>
            <a:r>
              <a:rPr lang="en-US" altLang="zh-CN" dirty="0"/>
              <a:t> </a:t>
            </a:r>
            <a:r>
              <a:rPr lang="en-US" altLang="zh-CN" dirty="0" smtClean="0"/>
              <a:t>Zhang</a:t>
            </a:r>
            <a:r>
              <a:rPr lang="zh-CN" altLang="en-US" dirty="0" smtClean="0"/>
              <a:t>，</a:t>
            </a:r>
            <a:r>
              <a:rPr lang="en-US" altLang="zh-CN" dirty="0" err="1"/>
              <a:t>Hyeontaek</a:t>
            </a:r>
            <a:r>
              <a:rPr lang="en-US" altLang="zh-CN" dirty="0"/>
              <a:t> </a:t>
            </a:r>
            <a:r>
              <a:rPr lang="en-US" altLang="zh-CN" dirty="0" smtClean="0"/>
              <a:t>Lim</a:t>
            </a:r>
            <a:r>
              <a:rPr lang="zh-CN" altLang="en-US" dirty="0" smtClean="0"/>
              <a:t>，</a:t>
            </a:r>
            <a:r>
              <a:rPr lang="en-US" altLang="zh-CN" dirty="0"/>
              <a:t>Viktor </a:t>
            </a:r>
            <a:r>
              <a:rPr lang="en-US" altLang="zh-CN" dirty="0" smtClean="0"/>
              <a:t>Leis</a:t>
            </a:r>
            <a:r>
              <a:rPr lang="zh-CN" altLang="en-US" dirty="0" smtClean="0"/>
              <a:t>，</a:t>
            </a:r>
            <a:r>
              <a:rPr lang="en-US" altLang="zh-CN" dirty="0"/>
              <a:t>David G. </a:t>
            </a:r>
            <a:r>
              <a:rPr lang="en-US" altLang="zh-CN" dirty="0" smtClean="0"/>
              <a:t>Andersen</a:t>
            </a:r>
            <a:r>
              <a:rPr lang="zh-CN" altLang="en-US" dirty="0" smtClean="0"/>
              <a:t>，</a:t>
            </a:r>
            <a:r>
              <a:rPr lang="en-US" altLang="zh-CN" dirty="0"/>
              <a:t>Michael </a:t>
            </a:r>
            <a:r>
              <a:rPr lang="en-US" altLang="zh-CN" dirty="0" err="1" smtClean="0"/>
              <a:t>Kaminsky</a:t>
            </a:r>
            <a:r>
              <a:rPr lang="zh-CN" altLang="en-US" dirty="0" smtClean="0"/>
              <a:t>，</a:t>
            </a:r>
            <a:r>
              <a:rPr lang="en-US" altLang="zh-CN" dirty="0"/>
              <a:t>Kimberly </a:t>
            </a:r>
            <a:r>
              <a:rPr lang="en-US" altLang="zh-CN" dirty="0" smtClean="0"/>
              <a:t>Keeton</a:t>
            </a:r>
            <a:r>
              <a:rPr lang="zh-CN" altLang="en-US" dirty="0" smtClean="0"/>
              <a:t>，</a:t>
            </a:r>
            <a:r>
              <a:rPr lang="en-US" altLang="zh-CN" dirty="0"/>
              <a:t>Andrew </a:t>
            </a:r>
            <a:r>
              <a:rPr lang="en-US" altLang="zh-CN" dirty="0" err="1"/>
              <a:t>Pavlo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74300" y="61245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高熙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Space and </a:t>
            </a:r>
            <a:r>
              <a:rPr lang="en-US" altLang="zh-CN" b="1" dirty="0" smtClean="0"/>
              <a:t>Performance Analysis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en-US" altLang="zh-CN" dirty="0"/>
              <a:t>n-node LOUDS-Sparse </a:t>
            </a:r>
            <a:r>
              <a:rPr lang="en-US" altLang="zh-CN" dirty="0" smtClean="0"/>
              <a:t>uses 10n bits</a:t>
            </a:r>
            <a:endParaRPr lang="en-US" altLang="zh-CN" dirty="0" smtClean="0"/>
          </a:p>
          <a:p>
            <a:r>
              <a:rPr lang="en-US" altLang="zh-CN" dirty="0" err="1" smtClean="0"/>
              <a:t>Informationtheoretic</a:t>
            </a:r>
            <a:r>
              <a:rPr lang="en-US" altLang="zh-CN" dirty="0" smtClean="0"/>
              <a:t> lower </a:t>
            </a:r>
            <a:r>
              <a:rPr lang="en-US" altLang="zh-CN" dirty="0"/>
              <a:t>bound (Z) is approximately 9.44n </a:t>
            </a:r>
            <a:r>
              <a:rPr lang="en-US" altLang="zh-CN" dirty="0" smtClean="0"/>
              <a:t>bits</a:t>
            </a:r>
            <a:endParaRPr lang="en-US" altLang="zh-CN" dirty="0" smtClean="0"/>
          </a:p>
          <a:p>
            <a:r>
              <a:rPr lang="en-US" altLang="zh-CN" dirty="0"/>
              <a:t>LOUDS-</a:t>
            </a:r>
            <a:r>
              <a:rPr lang="en-US" altLang="zh-CN" dirty="0" err="1"/>
              <a:t>Dense’s</a:t>
            </a:r>
            <a:r>
              <a:rPr lang="en-US" altLang="zh-CN" dirty="0"/>
              <a:t> size is restricted by the ratio R to ensure that it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does not affect the overall space-efficiency of LOUDS-DS.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Optimizations</a:t>
            </a:r>
            <a:endParaRPr lang="en-US" altLang="zh-CN" b="1" dirty="0" smtClean="0"/>
          </a:p>
          <a:p>
            <a:r>
              <a:rPr lang="en-US" altLang="zh-CN" dirty="0"/>
              <a:t>rank, </a:t>
            </a:r>
            <a:r>
              <a:rPr lang="en-US" altLang="zh-CN" dirty="0" smtClean="0"/>
              <a:t>select</a:t>
            </a:r>
            <a:endParaRPr lang="en-US" altLang="zh-CN" dirty="0" smtClean="0"/>
          </a:p>
          <a:p>
            <a:r>
              <a:rPr lang="en-US" altLang="zh-CN" dirty="0"/>
              <a:t>rank1 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</a:t>
            </a:r>
            <a:r>
              <a:rPr lang="en-US" altLang="zh-CN" dirty="0"/>
              <a:t>= LUT[⌊</a:t>
            </a:r>
            <a:r>
              <a:rPr lang="en-US" altLang="zh-CN" dirty="0" err="1"/>
              <a:t>i</a:t>
            </a:r>
            <a:r>
              <a:rPr lang="en-US" altLang="zh-CN" dirty="0"/>
              <a:t>/B⌋] + (</a:t>
            </a:r>
            <a:r>
              <a:rPr lang="en-US" altLang="zh-CN" dirty="0" err="1" smtClean="0"/>
              <a:t>popcount</a:t>
            </a:r>
            <a:r>
              <a:rPr lang="en-US" altLang="zh-CN" dirty="0" smtClean="0"/>
              <a:t> from </a:t>
            </a:r>
            <a:r>
              <a:rPr lang="en-US" altLang="zh-CN" dirty="0"/>
              <a:t>bit (⌊</a:t>
            </a:r>
            <a:r>
              <a:rPr lang="en-US" altLang="zh-CN" dirty="0" err="1"/>
              <a:t>i</a:t>
            </a:r>
            <a:r>
              <a:rPr lang="en-US" altLang="zh-CN" dirty="0"/>
              <a:t>/B⌋ × B) to bit </a:t>
            </a:r>
            <a:r>
              <a:rPr lang="en-US" altLang="zh-CN" dirty="0" err="1"/>
              <a:t>i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select1 (</a:t>
            </a:r>
            <a:r>
              <a:rPr lang="en-US" altLang="zh-CN" dirty="0" err="1"/>
              <a:t>i</a:t>
            </a:r>
            <a:r>
              <a:rPr lang="en-US" altLang="zh-CN" dirty="0"/>
              <a:t> ) = LUT[</a:t>
            </a:r>
            <a:r>
              <a:rPr lang="en-US" altLang="zh-CN" dirty="0" err="1"/>
              <a:t>i</a:t>
            </a:r>
            <a:r>
              <a:rPr lang="en-US" altLang="zh-CN" dirty="0"/>
              <a:t>/S] </a:t>
            </a:r>
            <a:r>
              <a:rPr lang="en-US" altLang="zh-CN" dirty="0" smtClean="0"/>
              <a:t>+ (</a:t>
            </a:r>
            <a:r>
              <a:rPr lang="en-US" altLang="zh-CN" dirty="0"/>
              <a:t>selecting the (</a:t>
            </a:r>
            <a:r>
              <a:rPr lang="en-US" altLang="zh-CN" dirty="0" err="1"/>
              <a:t>i</a:t>
            </a:r>
            <a:r>
              <a:rPr lang="en-US" altLang="zh-CN" dirty="0"/>
              <a:t> −</a:t>
            </a:r>
            <a:r>
              <a:rPr lang="en-US" altLang="zh-CN" dirty="0" err="1"/>
              <a:t>i</a:t>
            </a:r>
            <a:r>
              <a:rPr lang="en-US" altLang="zh-CN" dirty="0"/>
              <a:t>/S ×S)</a:t>
            </a:r>
            <a:r>
              <a:rPr lang="en-US" altLang="zh-CN" dirty="0" err="1"/>
              <a:t>th</a:t>
            </a:r>
            <a:r>
              <a:rPr lang="en-US" altLang="zh-CN" dirty="0"/>
              <a:t> set bit </a:t>
            </a:r>
            <a:r>
              <a:rPr lang="en-US" altLang="zh-CN" dirty="0" smtClean="0"/>
              <a:t>starting from </a:t>
            </a:r>
            <a:r>
              <a:rPr lang="en-US" altLang="zh-CN" dirty="0"/>
              <a:t>position LUT[</a:t>
            </a:r>
            <a:r>
              <a:rPr lang="en-US" altLang="zh-CN" dirty="0" err="1"/>
              <a:t>i</a:t>
            </a:r>
            <a:r>
              <a:rPr lang="en-US" altLang="zh-CN" dirty="0"/>
              <a:t>/S</a:t>
            </a:r>
            <a:r>
              <a:rPr lang="en-US" altLang="zh-CN" dirty="0" smtClean="0"/>
              <a:t>] + </a:t>
            </a:r>
            <a:r>
              <a:rPr lang="en-US" altLang="zh-CN" dirty="0"/>
              <a:t>1) + 1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924" y="4195482"/>
            <a:ext cx="6999847" cy="266251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SUCCINCT TRIES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Optimizations</a:t>
            </a:r>
            <a:endParaRPr lang="en-US" altLang="zh-CN" dirty="0" smtClean="0"/>
          </a:p>
          <a:p>
            <a:r>
              <a:rPr lang="en-US" altLang="zh-CN" dirty="0" smtClean="0"/>
              <a:t>Label Search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SIMD instructions</a:t>
            </a:r>
            <a:endParaRPr lang="en-US" altLang="zh-CN" dirty="0" smtClean="0"/>
          </a:p>
          <a:p>
            <a:r>
              <a:rPr lang="en-US" altLang="zh-CN" dirty="0" smtClean="0"/>
              <a:t>Prefetching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 SUCCINCT </a:t>
            </a:r>
            <a:r>
              <a:rPr lang="en-US" altLang="zh-CN" b="1" dirty="0"/>
              <a:t>RANGE FILTERS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500"/>
            <a:ext cx="7067536" cy="4428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 SUCCINCT </a:t>
            </a:r>
            <a:r>
              <a:rPr lang="en-US" altLang="zh-CN" b="1" dirty="0"/>
              <a:t>RANGE FILTERS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SuRF</a:t>
            </a:r>
            <a:r>
              <a:rPr lang="en-US" altLang="zh-CN" dirty="0"/>
              <a:t> with Mixed Key </a:t>
            </a:r>
            <a:r>
              <a:rPr lang="en-US" altLang="zh-CN" dirty="0" smtClean="0"/>
              <a:t>Suffixes</a:t>
            </a:r>
            <a:endParaRPr lang="en-US" altLang="zh-CN" dirty="0" smtClean="0"/>
          </a:p>
          <a:p>
            <a:r>
              <a:rPr lang="zh-CN" altLang="en-US" dirty="0" smtClean="0"/>
              <a:t>前面</a:t>
            </a:r>
            <a:r>
              <a:rPr lang="en-US" altLang="zh-CN" dirty="0" smtClean="0"/>
              <a:t>a</a:t>
            </a:r>
            <a:r>
              <a:rPr lang="zh-CN" altLang="en-US" dirty="0" smtClean="0"/>
              <a:t>个字符的前缀用</a:t>
            </a:r>
            <a:r>
              <a:rPr lang="en-US" altLang="zh-CN" dirty="0" smtClean="0"/>
              <a:t>real</a:t>
            </a:r>
            <a:r>
              <a:rPr lang="zh-CN" altLang="en-US" dirty="0" smtClean="0"/>
              <a:t>，再往后</a:t>
            </a:r>
            <a:r>
              <a:rPr lang="en-US" altLang="zh-CN" dirty="0" smtClean="0"/>
              <a:t>b</a:t>
            </a:r>
            <a:r>
              <a:rPr lang="zh-CN" altLang="en-US" dirty="0" smtClean="0"/>
              <a:t>个用</a:t>
            </a:r>
            <a:r>
              <a:rPr lang="en-US" altLang="zh-CN" dirty="0" smtClean="0"/>
              <a:t>hash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 SUCCINCT </a:t>
            </a:r>
            <a:r>
              <a:rPr lang="en-US" altLang="zh-CN" b="1" dirty="0"/>
              <a:t>RANGE FILTERS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Operations</a:t>
            </a:r>
            <a:endParaRPr lang="en-US" altLang="zh-CN" b="1" dirty="0" smtClean="0"/>
          </a:p>
          <a:p>
            <a:r>
              <a:rPr lang="en-US" altLang="zh-CN" dirty="0"/>
              <a:t>result = lookup(k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/>
              <a:t>iter</a:t>
            </a:r>
            <a:r>
              <a:rPr lang="en-US" altLang="zh-CN" dirty="0"/>
              <a:t>, </a:t>
            </a:r>
            <a:r>
              <a:rPr lang="en-US" altLang="zh-CN" dirty="0" err="1"/>
              <a:t>fp_flag</a:t>
            </a:r>
            <a:r>
              <a:rPr lang="en-US" altLang="zh-CN" dirty="0"/>
              <a:t> = </a:t>
            </a:r>
            <a:r>
              <a:rPr lang="en-US" altLang="zh-CN" dirty="0" err="1"/>
              <a:t>moveToNext</a:t>
            </a:r>
            <a:r>
              <a:rPr lang="en-US" altLang="zh-CN" dirty="0"/>
              <a:t>(k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/>
              <a:t>count, </a:t>
            </a:r>
            <a:r>
              <a:rPr lang="en-US" altLang="zh-CN" dirty="0" err="1"/>
              <a:t>low_fp_flag</a:t>
            </a:r>
            <a:r>
              <a:rPr lang="en-US" altLang="zh-CN" dirty="0"/>
              <a:t>, </a:t>
            </a:r>
            <a:r>
              <a:rPr lang="en-US" altLang="zh-CN" dirty="0" err="1"/>
              <a:t>high_fp_flag</a:t>
            </a:r>
            <a:r>
              <a:rPr lang="en-US" altLang="zh-CN" dirty="0"/>
              <a:t> = count(</a:t>
            </a:r>
            <a:r>
              <a:rPr lang="en-US" altLang="zh-CN" dirty="0" err="1"/>
              <a:t>lowKey</a:t>
            </a:r>
            <a:r>
              <a:rPr lang="en-US" altLang="zh-CN" dirty="0"/>
              <a:t>, </a:t>
            </a:r>
            <a:r>
              <a:rPr lang="en-US" altLang="zh-CN" dirty="0" err="1"/>
              <a:t>highKey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 FST </a:t>
            </a:r>
            <a:r>
              <a:rPr lang="en-US" altLang="zh-CN" b="1" dirty="0"/>
              <a:t>&amp; SURF MICROBENCHMARKS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ARF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865" y="1566601"/>
            <a:ext cx="4391961" cy="515692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 FST </a:t>
            </a:r>
            <a:r>
              <a:rPr lang="en-US" altLang="zh-CN" b="1" dirty="0"/>
              <a:t>&amp; SURF MICROBENCHMARKS</a:t>
            </a:r>
            <a:endParaRPr lang="zh-CN" altLang="en-US" b="1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9" y="1256110"/>
            <a:ext cx="12096401" cy="544949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 FST </a:t>
            </a:r>
            <a:r>
              <a:rPr lang="en-US" altLang="zh-CN" b="1" dirty="0"/>
              <a:t>&amp; SURF MICROBENCHMARKS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13" y="1690688"/>
            <a:ext cx="10829774" cy="4992289"/>
          </a:xfrm>
        </p:spPr>
      </p:pic>
      <p:sp>
        <p:nvSpPr>
          <p:cNvPr id="6" name="文本框 5"/>
          <p:cNvSpPr txBox="1"/>
          <p:nvPr/>
        </p:nvSpPr>
        <p:spPr>
          <a:xfrm>
            <a:off x="7571824" y="1291427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mixed (50% point and 50% range, interleaved)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 FST </a:t>
            </a:r>
            <a:r>
              <a:rPr lang="en-US" altLang="zh-CN" b="1" dirty="0"/>
              <a:t>&amp; SURF MICROBENCHMARKS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6" y="1690688"/>
            <a:ext cx="11792767" cy="517185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ABSTRACT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Succinct Range Filter (</a:t>
            </a:r>
            <a:r>
              <a:rPr lang="en-US" altLang="zh-CN" dirty="0" err="1"/>
              <a:t>SuRF</a:t>
            </a:r>
            <a:r>
              <a:rPr lang="en-US" altLang="zh-CN" dirty="0"/>
              <a:t>), a fast and compact </a:t>
            </a:r>
            <a:r>
              <a:rPr lang="en-US" altLang="zh-CN" dirty="0" smtClean="0"/>
              <a:t>data structure </a:t>
            </a:r>
            <a:r>
              <a:rPr lang="en-US" altLang="zh-CN" dirty="0"/>
              <a:t>for approximate membership </a:t>
            </a:r>
            <a:r>
              <a:rPr lang="en-US" altLang="zh-CN" dirty="0" smtClean="0"/>
              <a:t>tests</a:t>
            </a:r>
            <a:endParaRPr lang="en-US" altLang="zh-CN" dirty="0" smtClean="0"/>
          </a:p>
          <a:p>
            <a:r>
              <a:rPr lang="en-US" altLang="zh-CN" dirty="0" err="1"/>
              <a:t>SuRF</a:t>
            </a:r>
            <a:r>
              <a:rPr lang="en-US" altLang="zh-CN" dirty="0"/>
              <a:t> supports both single-key lookups and </a:t>
            </a:r>
            <a:r>
              <a:rPr lang="en-US" altLang="zh-CN" dirty="0" smtClean="0"/>
              <a:t>common range </a:t>
            </a:r>
            <a:r>
              <a:rPr lang="en-US" altLang="zh-CN" dirty="0"/>
              <a:t>queries: open-range queries, closed-range queries, and </a:t>
            </a:r>
            <a:r>
              <a:rPr lang="en-US" altLang="zh-CN" dirty="0" smtClean="0"/>
              <a:t>range counts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 EXAMPLE </a:t>
            </a:r>
            <a:r>
              <a:rPr lang="en-US" altLang="zh-CN" b="1" dirty="0"/>
              <a:t>APPLICATION: ROCKSDB</a:t>
            </a:r>
            <a:endParaRPr lang="zh-CN" altLang="en-US" b="1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985" y="1390210"/>
            <a:ext cx="7764029" cy="498397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感觉论文核心点是利用了大部分树形存储数据结构（也就和文章强调的</a:t>
            </a:r>
            <a:r>
              <a:rPr lang="en-US" altLang="zh-CN" dirty="0" smtClean="0"/>
              <a:t>range</a:t>
            </a:r>
            <a:r>
              <a:rPr lang="zh-CN" altLang="en-US" dirty="0" smtClean="0"/>
              <a:t>查询息息相关）上半部分稠密，下半部分稀疏的性质分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种存储。</a:t>
            </a:r>
            <a:endParaRPr lang="en-US" altLang="zh-CN" dirty="0"/>
          </a:p>
          <a:p>
            <a:r>
              <a:rPr lang="zh-CN" altLang="en-US" dirty="0" smtClean="0"/>
              <a:t>但常常分段存储会带来修改复杂度提高以及结构灵活性下降</a:t>
            </a:r>
            <a:endParaRPr lang="en-US" altLang="zh-CN" dirty="0" smtClean="0"/>
          </a:p>
          <a:p>
            <a:r>
              <a:rPr lang="zh-CN" altLang="en-US" dirty="0" smtClean="0"/>
              <a:t>为了解决这两个问题，论文采用静态数据结构，同时还强调对于特别长的串采用特殊的截尾方法</a:t>
            </a:r>
            <a:endParaRPr lang="en-US" altLang="zh-CN" dirty="0" smtClean="0"/>
          </a:p>
          <a:p>
            <a:r>
              <a:rPr lang="zh-CN" altLang="en-US" dirty="0" smtClean="0"/>
              <a:t>值得商榷的是使用静态且长度较固定的邮件和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位整数数据过于迎合这个数据结构，并且实验在内存中进行，而目前先进的数据结构大都是为了平衡磁盘内存读写开销设计的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175760" y="2829560"/>
            <a:ext cx="38404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74300" y="61245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高熙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 INTRODUCTION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Bloom filters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en-US" altLang="zh-CN" dirty="0"/>
              <a:t>Is </a:t>
            </a:r>
            <a:r>
              <a:rPr lang="en-US" altLang="zh-CN" dirty="0" smtClean="0"/>
              <a:t>key 42 </a:t>
            </a:r>
            <a:r>
              <a:rPr lang="en-US" altLang="zh-CN" dirty="0"/>
              <a:t>in the </a:t>
            </a:r>
            <a:r>
              <a:rPr lang="en-US" altLang="zh-CN" dirty="0" err="1"/>
              <a:t>SSTable</a:t>
            </a:r>
            <a:r>
              <a:rPr lang="en-US" altLang="zh-CN" dirty="0" smtClean="0"/>
              <a:t>?”</a:t>
            </a:r>
            <a:endParaRPr lang="en-US" altLang="zh-CN" dirty="0" smtClean="0"/>
          </a:p>
          <a:p>
            <a:r>
              <a:rPr lang="en-US" altLang="zh-CN" dirty="0" smtClean="0"/>
              <a:t>“</a:t>
            </a:r>
            <a:r>
              <a:rPr lang="en-US" altLang="zh-CN" dirty="0"/>
              <a:t>Are </a:t>
            </a:r>
            <a:r>
              <a:rPr lang="en-US" altLang="zh-CN" dirty="0" smtClean="0"/>
              <a:t>there keys </a:t>
            </a:r>
            <a:r>
              <a:rPr lang="en-US" altLang="zh-CN" dirty="0"/>
              <a:t>between 42 and 1000 in the </a:t>
            </a:r>
            <a:r>
              <a:rPr lang="en-US" altLang="zh-CN" dirty="0" err="1"/>
              <a:t>SSTable</a:t>
            </a:r>
            <a:r>
              <a:rPr lang="en-US" altLang="zh-CN" dirty="0" smtClean="0"/>
              <a:t>?”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B+Tree</a:t>
            </a:r>
            <a:endParaRPr lang="en-US" altLang="zh-CN" dirty="0" smtClean="0"/>
          </a:p>
          <a:p>
            <a:r>
              <a:rPr lang="en-US" altLang="zh-CN" dirty="0"/>
              <a:t>The I/O cost of range queries is high </a:t>
            </a:r>
            <a:r>
              <a:rPr lang="en-US" altLang="zh-CN" dirty="0" smtClean="0"/>
              <a:t>enough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Succinct Range </a:t>
            </a:r>
            <a:r>
              <a:rPr lang="en-US" altLang="zh-CN" dirty="0" smtClean="0"/>
              <a:t>Filter</a:t>
            </a:r>
            <a:endParaRPr lang="en-US" altLang="zh-CN" dirty="0" smtClean="0"/>
          </a:p>
          <a:p>
            <a:r>
              <a:rPr lang="en-US" altLang="zh-CN" dirty="0"/>
              <a:t>trade between false positive rate and memory </a:t>
            </a:r>
            <a:r>
              <a:rPr lang="en-US" altLang="zh-CN" dirty="0" smtClean="0"/>
              <a:t>consumption</a:t>
            </a:r>
            <a:endParaRPr lang="en-US" altLang="zh-CN" dirty="0" smtClean="0"/>
          </a:p>
          <a:p>
            <a:r>
              <a:rPr lang="en-US" altLang="zh-CN" dirty="0"/>
              <a:t>consumes only 10 bits per </a:t>
            </a:r>
            <a:r>
              <a:rPr lang="en-US" altLang="zh-CN" dirty="0" err="1"/>
              <a:t>trie</a:t>
            </a:r>
            <a:r>
              <a:rPr lang="en-US" altLang="zh-CN" dirty="0"/>
              <a:t> node, which is close </a:t>
            </a:r>
            <a:r>
              <a:rPr lang="en-US" altLang="zh-CN" dirty="0" smtClean="0"/>
              <a:t>to the </a:t>
            </a:r>
            <a:r>
              <a:rPr lang="en-US" altLang="zh-CN" dirty="0"/>
              <a:t>information-theoretic lower </a:t>
            </a:r>
            <a:r>
              <a:rPr lang="en-US" altLang="zh-CN" dirty="0" smtClean="0"/>
              <a:t>bound</a:t>
            </a:r>
            <a:endParaRPr lang="en-US" altLang="zh-CN" dirty="0" smtClean="0"/>
          </a:p>
          <a:p>
            <a:r>
              <a:rPr lang="en-US" altLang="zh-CN" dirty="0"/>
              <a:t>faster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论文中采用字典树为例子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199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Level-Ordered Unary Degree </a:t>
            </a:r>
            <a:r>
              <a:rPr lang="en-US" altLang="zh-CN" b="1" dirty="0" smtClean="0"/>
              <a:t>Sequence(LOUDS)</a:t>
            </a:r>
            <a:endParaRPr lang="en-US" altLang="zh-CN" b="1" dirty="0" smtClean="0"/>
          </a:p>
          <a:p>
            <a:pPr marL="0" indent="0">
              <a:buNone/>
            </a:pP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• Position of the </a:t>
            </a:r>
            <a:r>
              <a:rPr lang="en-US" altLang="zh-CN" dirty="0" err="1"/>
              <a:t>i-th</a:t>
            </a:r>
            <a:r>
              <a:rPr lang="en-US" altLang="zh-CN" dirty="0"/>
              <a:t> node = select0 (</a:t>
            </a:r>
            <a:r>
              <a:rPr lang="en-US" altLang="zh-CN" dirty="0" err="1"/>
              <a:t>i</a:t>
            </a:r>
            <a:r>
              <a:rPr lang="en-US" altLang="zh-CN" dirty="0"/>
              <a:t> ) + 1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Position of the k-</a:t>
            </a:r>
            <a:r>
              <a:rPr lang="en-US" altLang="zh-CN" dirty="0" err="1"/>
              <a:t>th</a:t>
            </a:r>
            <a:r>
              <a:rPr lang="en-US" altLang="zh-CN" dirty="0"/>
              <a:t> child of the node started at p =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select0 (rank1 (p + k)) + 1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Position of the parent of the node started at p = select1 (rank0 (p))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153" y="2244948"/>
            <a:ext cx="6072661" cy="30980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</a:t>
            </a:r>
            <a:r>
              <a:rPr lang="en-US" altLang="zh-CN" b="1" dirty="0" smtClean="0"/>
              <a:t>TRIES</a:t>
            </a:r>
            <a:endParaRPr lang="zh-CN" altLang="en-US" b="1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3751729" cy="4810686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LOUDS-Dense</a:t>
            </a:r>
            <a:endParaRPr lang="en-US" altLang="zh-CN" sz="2400" b="1" dirty="0" smtClean="0"/>
          </a:p>
          <a:p>
            <a:r>
              <a:rPr lang="en-US" altLang="zh-CN" sz="2400" dirty="0"/>
              <a:t>D-</a:t>
            </a:r>
            <a:r>
              <a:rPr lang="en-US" altLang="zh-CN" sz="2400" dirty="0" err="1"/>
              <a:t>ChildNodePos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) = 256 ×rank1(D-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pos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D-</a:t>
            </a:r>
            <a:r>
              <a:rPr lang="en-US" altLang="zh-CN" sz="2400" dirty="0" err="1" smtClean="0"/>
              <a:t>ParentNodePos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</a:t>
            </a:r>
            <a:r>
              <a:rPr lang="en-US" altLang="zh-CN" sz="2400" dirty="0"/>
              <a:t>) = 256 ×select1 (D-</a:t>
            </a:r>
            <a:r>
              <a:rPr lang="en-US" altLang="zh-CN" sz="2400" dirty="0" err="1"/>
              <a:t>HasChild</a:t>
            </a:r>
            <a:r>
              <a:rPr lang="en-US" altLang="zh-CN" sz="2400" dirty="0"/>
              <a:t>, ⌊</a:t>
            </a:r>
            <a:r>
              <a:rPr lang="en-US" altLang="zh-CN" sz="2400" dirty="0" err="1"/>
              <a:t>pos</a:t>
            </a:r>
            <a:r>
              <a:rPr lang="en-US" altLang="zh-CN" sz="2400" dirty="0"/>
              <a:t>/256⌋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r>
              <a:rPr lang="en-US" altLang="zh-CN" sz="2400" dirty="0" smtClean="0"/>
              <a:t>D-</a:t>
            </a:r>
            <a:r>
              <a:rPr lang="en-US" altLang="zh-CN" sz="2400" dirty="0" err="1" smtClean="0"/>
              <a:t>ValuePos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= rank1(D-</a:t>
            </a:r>
            <a:r>
              <a:rPr lang="en-US" altLang="zh-CN" sz="2400" dirty="0" err="1" smtClean="0"/>
              <a:t>Labels,pos</a:t>
            </a:r>
            <a:r>
              <a:rPr lang="en-US" altLang="zh-CN" sz="2400" dirty="0" smtClean="0"/>
              <a:t>) - rank1(D-</a:t>
            </a:r>
            <a:r>
              <a:rPr lang="en-US" altLang="zh-CN" sz="2400" dirty="0" err="1" smtClean="0"/>
              <a:t>HasChild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+ rank1(D-</a:t>
            </a:r>
            <a:r>
              <a:rPr lang="en-US" altLang="zh-CN" sz="2400" dirty="0" err="1" smtClean="0"/>
              <a:t>IsPrefixKey</a:t>
            </a:r>
            <a:r>
              <a:rPr lang="en-US" altLang="zh-CN" sz="2400" dirty="0" smtClean="0"/>
              <a:t>, ⌊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/256⌋)-1</a:t>
            </a:r>
            <a:endParaRPr lang="en-US" altLang="zh-CN" sz="24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9" y="1247741"/>
            <a:ext cx="7344800" cy="4505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3751729" cy="5032375"/>
          </a:xfrm>
        </p:spPr>
        <p:txBody>
          <a:bodyPr>
            <a:normAutofit/>
          </a:bodyPr>
          <a:lstStyle/>
          <a:p>
            <a:r>
              <a:rPr lang="en-US" altLang="zh-CN" sz="2400" b="1" dirty="0" smtClean="0"/>
              <a:t>LOUDS-Sparse</a:t>
            </a:r>
            <a:endParaRPr lang="en-US" altLang="zh-CN" sz="2400" b="1" dirty="0" smtClean="0"/>
          </a:p>
          <a:p>
            <a:r>
              <a:rPr lang="en-US" altLang="zh-CN" sz="2400" dirty="0" smtClean="0"/>
              <a:t>S-</a:t>
            </a:r>
            <a:r>
              <a:rPr lang="en-US" altLang="zh-CN" sz="2400" dirty="0" err="1" smtClean="0"/>
              <a:t>ChildNodePos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= select1(S-LOUDS, rank1(</a:t>
            </a:r>
            <a:r>
              <a:rPr lang="en-US" altLang="zh-CN" sz="2400" dirty="0" err="1" smtClean="0"/>
              <a:t>SHasChild,pos</a:t>
            </a:r>
            <a:r>
              <a:rPr lang="en-US" altLang="zh-CN" sz="2400" dirty="0" smtClean="0"/>
              <a:t>)   +1); to move up</a:t>
            </a:r>
            <a:endParaRPr lang="en-US" altLang="zh-CN" sz="2400" dirty="0" smtClean="0"/>
          </a:p>
          <a:p>
            <a:r>
              <a:rPr lang="en-US" altLang="zh-CN" sz="2400" dirty="0" smtClean="0"/>
              <a:t>S-</a:t>
            </a:r>
            <a:r>
              <a:rPr lang="en-US" altLang="zh-CN" sz="2400" dirty="0" err="1" smtClean="0"/>
              <a:t>ParentNodePos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= select1(SHasChild,rank1(S-LOUDS,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- 1); to access a value</a:t>
            </a:r>
            <a:endParaRPr lang="en-US" altLang="zh-CN" sz="2400" dirty="0" smtClean="0"/>
          </a:p>
          <a:p>
            <a:r>
              <a:rPr lang="en-US" altLang="zh-CN" sz="2400" dirty="0" smtClean="0"/>
              <a:t>S-</a:t>
            </a:r>
            <a:r>
              <a:rPr lang="en-US" altLang="zh-CN" sz="2400" dirty="0" err="1" smtClean="0"/>
              <a:t>ValuePos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=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 - rank1(S-</a:t>
            </a:r>
            <a:r>
              <a:rPr lang="en-US" altLang="zh-CN" sz="2400" dirty="0" err="1" smtClean="0"/>
              <a:t>HasChild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pos</a:t>
            </a:r>
            <a:r>
              <a:rPr lang="en-US" altLang="zh-CN" sz="2400" dirty="0" smtClean="0"/>
              <a:t>) - 1</a:t>
            </a:r>
            <a:endParaRPr lang="zh-CN" altLang="en-US" sz="2400" b="1" dirty="0" smtClean="0"/>
          </a:p>
          <a:p>
            <a:endParaRPr lang="zh-CN" altLang="en-US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29" y="1247741"/>
            <a:ext cx="7344800" cy="4505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LOUDS-DS and </a:t>
            </a:r>
            <a:r>
              <a:rPr lang="en-US" altLang="zh-CN" b="1" dirty="0" smtClean="0"/>
              <a:t>Operations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/>
              <a:t>The cutoff level is defined as the </a:t>
            </a:r>
            <a:r>
              <a:rPr lang="en-US" altLang="zh-CN" dirty="0" smtClean="0"/>
              <a:t>largest l </a:t>
            </a:r>
            <a:r>
              <a:rPr lang="en-US" altLang="zh-CN" dirty="0"/>
              <a:t>such that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b="1" i="1" dirty="0" smtClean="0"/>
              <a:t>LOUDS-Dense-Size(l) </a:t>
            </a:r>
            <a:r>
              <a:rPr lang="en-US" altLang="zh-CN" b="1" i="1" dirty="0"/>
              <a:t>× R ≤ </a:t>
            </a:r>
            <a:r>
              <a:rPr lang="en-US" altLang="zh-CN" b="1" i="1" dirty="0" smtClean="0"/>
              <a:t>LOUDS-Sparse-Size(l). </a:t>
            </a:r>
            <a:endParaRPr lang="en-US" altLang="zh-CN" b="1" i="1" dirty="0" smtClean="0"/>
          </a:p>
          <a:p>
            <a:pPr marL="0" indent="0">
              <a:buNone/>
            </a:pPr>
            <a:r>
              <a:rPr lang="en-US" altLang="zh-CN" dirty="0" smtClean="0"/>
              <a:t>   R=64 </a:t>
            </a:r>
            <a:r>
              <a:rPr lang="en-US" altLang="zh-CN" dirty="0"/>
              <a:t>as the </a:t>
            </a:r>
            <a:r>
              <a:rPr lang="en-US" altLang="zh-CN" dirty="0" smtClean="0"/>
              <a:t>default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 FAST </a:t>
            </a:r>
            <a:r>
              <a:rPr lang="en-US" altLang="zh-CN" b="1" dirty="0"/>
              <a:t>SUCCINCT TRIES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LOUDS-DS and </a:t>
            </a:r>
            <a:r>
              <a:rPr lang="en-US" altLang="zh-CN" b="1" dirty="0" smtClean="0"/>
              <a:t>Operations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ExactKeySearch</a:t>
            </a:r>
            <a:r>
              <a:rPr lang="en-US" altLang="zh-CN" dirty="0"/>
              <a:t>(key): Return the value of key if key exists (or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NULL otherwise).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LowerBound</a:t>
            </a:r>
            <a:r>
              <a:rPr lang="en-US" altLang="zh-CN" dirty="0"/>
              <a:t>(key): Return an iterator pointing to the key-value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pair (</a:t>
            </a:r>
            <a:r>
              <a:rPr lang="en-US" altLang="zh-CN" dirty="0" err="1"/>
              <a:t>k,v</a:t>
            </a:r>
            <a:r>
              <a:rPr lang="en-US" altLang="zh-CN" dirty="0"/>
              <a:t>) where k is the smallest in lexicographical order satisfying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k ≥ key.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• </a:t>
            </a:r>
            <a:r>
              <a:rPr lang="en-US" altLang="zh-CN" dirty="0" err="1"/>
              <a:t>MoveToNext</a:t>
            </a:r>
            <a:r>
              <a:rPr lang="en-US" altLang="zh-CN" dirty="0"/>
              <a:t>(</a:t>
            </a:r>
            <a:r>
              <a:rPr lang="en-US" altLang="zh-CN" dirty="0" err="1"/>
              <a:t>iter</a:t>
            </a:r>
            <a:r>
              <a:rPr lang="en-US" altLang="zh-CN" dirty="0"/>
              <a:t>): Move the iterator to the next key-value.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3204</Words>
  <Application>WPS 演示</Application>
  <PresentationFormat>宽屏</PresentationFormat>
  <Paragraphs>135</Paragraphs>
  <Slides>22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SuRF: Practical Range Query Filtering with Fast Succinct Tries</vt:lpstr>
      <vt:lpstr>ABSTRACT</vt:lpstr>
      <vt:lpstr>1 INTRODUCTION</vt:lpstr>
      <vt:lpstr>论文中采用字典树为例子</vt:lpstr>
      <vt:lpstr>2 FAST SUCCINCT TRIES</vt:lpstr>
      <vt:lpstr>2 FAST SUCCINCT TRIES</vt:lpstr>
      <vt:lpstr>2 FAST SUCCINCT TRIES</vt:lpstr>
      <vt:lpstr>2 FAST SUCCINCT TRIES</vt:lpstr>
      <vt:lpstr>2 FAST SUCCINCT TRIES</vt:lpstr>
      <vt:lpstr>2 FAST SUCCINCT TRIES</vt:lpstr>
      <vt:lpstr>2 FAST SUCCINCT TRIES</vt:lpstr>
      <vt:lpstr>2 FAST SUCCINCT TRIES</vt:lpstr>
      <vt:lpstr>3 SUCCINCT RANGE FILTERS</vt:lpstr>
      <vt:lpstr>3 SUCCINCT RANGE FILTERS</vt:lpstr>
      <vt:lpstr>3 SUCCINCT RANGE FILTERS</vt:lpstr>
      <vt:lpstr>4 FST &amp; SURF MICROBENCHMARKS</vt:lpstr>
      <vt:lpstr>4 FST &amp; SURF MICROBENCHMARKS</vt:lpstr>
      <vt:lpstr>4 FST &amp; SURF MICROBENCHMARKS</vt:lpstr>
      <vt:lpstr>4 FST &amp; SURF MICROBENCHMARKS</vt:lpstr>
      <vt:lpstr>5 EXAMPLE APPLICATION: ROCKSDB</vt:lpstr>
      <vt:lpstr>论文的优缺点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SuRF: Practical Range Query Filtering with Fast Succinct Tries</dc:title>
  <dc:creator>gx</dc:creator>
  <cp:lastModifiedBy>我家有只萌宝宝✨</cp:lastModifiedBy>
  <cp:revision>32</cp:revision>
  <dcterms:created xsi:type="dcterms:W3CDTF">2018-10-17T03:59:00Z</dcterms:created>
  <dcterms:modified xsi:type="dcterms:W3CDTF">2018-11-21T09:28:46Z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2052-10.1.0.7668</vt:lpwstr>
  </property>
</Properties>
</file>