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257" r:id="rId4"/>
    <p:sldId id="262" r:id="rId5"/>
    <p:sldId id="266" r:id="rId6"/>
    <p:sldId id="288" r:id="rId7"/>
    <p:sldId id="258" r:id="rId8"/>
    <p:sldId id="261" r:id="rId9"/>
    <p:sldId id="263" r:id="rId10"/>
    <p:sldId id="267" r:id="rId11"/>
    <p:sldId id="270" r:id="rId12"/>
    <p:sldId id="264" r:id="rId13"/>
    <p:sldId id="268" r:id="rId14"/>
    <p:sldId id="269" r:id="rId15"/>
    <p:sldId id="271" r:id="rId16"/>
    <p:sldId id="265" r:id="rId17"/>
    <p:sldId id="273" r:id="rId18"/>
    <p:sldId id="272" r:id="rId19"/>
    <p:sldId id="275" r:id="rId20"/>
    <p:sldId id="276" r:id="rId21"/>
    <p:sldId id="277" r:id="rId22"/>
    <p:sldId id="278" r:id="rId23"/>
    <p:sldId id="289" r:id="rId24"/>
    <p:sldId id="279" r:id="rId25"/>
    <p:sldId id="280" r:id="rId26"/>
    <p:sldId id="282" r:id="rId27"/>
    <p:sldId id="284" r:id="rId28"/>
    <p:sldId id="283" r:id="rId29"/>
    <p:sldId id="281" r:id="rId30"/>
    <p:sldId id="285" r:id="rId31"/>
    <p:sldId id="286" r:id="rId32"/>
    <p:sldId id="287"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6BBD"/>
    <a:srgbClr val="0000FF"/>
    <a:srgbClr val="6194E4"/>
    <a:srgbClr val="DEE8FE"/>
    <a:srgbClr val="4E6ABA"/>
    <a:srgbClr val="2777FC"/>
    <a:srgbClr val="008FF0"/>
    <a:srgbClr val="2D6E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78" autoAdjust="0"/>
    <p:restoredTop sz="94660"/>
  </p:normalViewPr>
  <p:slideViewPr>
    <p:cSldViewPr snapToGrid="0">
      <p:cViewPr>
        <p:scale>
          <a:sx n="75" d="100"/>
          <a:sy n="75" d="100"/>
        </p:scale>
        <p:origin x="384" y="9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57CB0EFC-8FD1-4B33-AA94-7DF0ACA24577}" type="datetimeFigureOut">
              <a:rPr lang="zh-CN" altLang="en-US" smtClean="0"/>
              <a:t>2018/11/9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944BD0-BEBF-41C0-81E5-87D9C084FEFE}" type="slidenum">
              <a:rPr lang="zh-CN" altLang="en-US" smtClean="0"/>
              <a:t>‹#›</a:t>
            </a:fld>
            <a:endParaRPr lang="zh-CN" altLang="en-US"/>
          </a:p>
        </p:txBody>
      </p:sp>
    </p:spTree>
    <p:extLst>
      <p:ext uri="{BB962C8B-B14F-4D97-AF65-F5344CB8AC3E}">
        <p14:creationId xmlns:p14="http://schemas.microsoft.com/office/powerpoint/2010/main" val="3389686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7CB0EFC-8FD1-4B33-AA94-7DF0ACA24577}" type="datetimeFigureOut">
              <a:rPr lang="zh-CN" altLang="en-US" smtClean="0"/>
              <a:t>2018/11/9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944BD0-BEBF-41C0-81E5-87D9C084FEFE}" type="slidenum">
              <a:rPr lang="zh-CN" altLang="en-US" smtClean="0"/>
              <a:t>‹#›</a:t>
            </a:fld>
            <a:endParaRPr lang="zh-CN" altLang="en-US"/>
          </a:p>
        </p:txBody>
      </p:sp>
    </p:spTree>
    <p:extLst>
      <p:ext uri="{BB962C8B-B14F-4D97-AF65-F5344CB8AC3E}">
        <p14:creationId xmlns:p14="http://schemas.microsoft.com/office/powerpoint/2010/main" val="2665928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7CB0EFC-8FD1-4B33-AA94-7DF0ACA24577}" type="datetimeFigureOut">
              <a:rPr lang="zh-CN" altLang="en-US" smtClean="0"/>
              <a:t>2018/11/9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944BD0-BEBF-41C0-81E5-87D9C084FEFE}" type="slidenum">
              <a:rPr lang="zh-CN" altLang="en-US" smtClean="0"/>
              <a:t>‹#›</a:t>
            </a:fld>
            <a:endParaRPr lang="zh-CN" altLang="en-US"/>
          </a:p>
        </p:txBody>
      </p:sp>
    </p:spTree>
    <p:extLst>
      <p:ext uri="{BB962C8B-B14F-4D97-AF65-F5344CB8AC3E}">
        <p14:creationId xmlns:p14="http://schemas.microsoft.com/office/powerpoint/2010/main" val="1166083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57CB0EFC-8FD1-4B33-AA94-7DF0ACA24577}" type="datetimeFigureOut">
              <a:rPr lang="zh-CN" altLang="en-US" smtClean="0"/>
              <a:t>2018/11/9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944BD0-BEBF-41C0-81E5-87D9C084FEFE}" type="slidenum">
              <a:rPr lang="zh-CN" altLang="en-US" smtClean="0"/>
              <a:t>‹#›</a:t>
            </a:fld>
            <a:endParaRPr lang="zh-CN" altLang="en-US"/>
          </a:p>
        </p:txBody>
      </p:sp>
    </p:spTree>
    <p:extLst>
      <p:ext uri="{BB962C8B-B14F-4D97-AF65-F5344CB8AC3E}">
        <p14:creationId xmlns:p14="http://schemas.microsoft.com/office/powerpoint/2010/main" val="3948283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7CB0EFC-8FD1-4B33-AA94-7DF0ACA24577}" type="datetimeFigureOut">
              <a:rPr lang="zh-CN" altLang="en-US" smtClean="0"/>
              <a:t>2018/11/9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9944BD0-BEBF-41C0-81E5-87D9C084FEFE}" type="slidenum">
              <a:rPr lang="zh-CN" altLang="en-US" smtClean="0"/>
              <a:t>‹#›</a:t>
            </a:fld>
            <a:endParaRPr lang="zh-CN" altLang="en-US"/>
          </a:p>
        </p:txBody>
      </p:sp>
    </p:spTree>
    <p:extLst>
      <p:ext uri="{BB962C8B-B14F-4D97-AF65-F5344CB8AC3E}">
        <p14:creationId xmlns:p14="http://schemas.microsoft.com/office/powerpoint/2010/main" val="12917113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57CB0EFC-8FD1-4B33-AA94-7DF0ACA24577}" type="datetimeFigureOut">
              <a:rPr lang="zh-CN" altLang="en-US" smtClean="0"/>
              <a:t>2018/11/9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944BD0-BEBF-41C0-81E5-87D9C084FEFE}" type="slidenum">
              <a:rPr lang="zh-CN" altLang="en-US" smtClean="0"/>
              <a:t>‹#›</a:t>
            </a:fld>
            <a:endParaRPr lang="zh-CN" altLang="en-US"/>
          </a:p>
        </p:txBody>
      </p:sp>
    </p:spTree>
    <p:extLst>
      <p:ext uri="{BB962C8B-B14F-4D97-AF65-F5344CB8AC3E}">
        <p14:creationId xmlns:p14="http://schemas.microsoft.com/office/powerpoint/2010/main" val="1626015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7CB0EFC-8FD1-4B33-AA94-7DF0ACA24577}" type="datetimeFigureOut">
              <a:rPr lang="zh-CN" altLang="en-US" smtClean="0"/>
              <a:t>2018/11/9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9944BD0-BEBF-41C0-81E5-87D9C084FEFE}" type="slidenum">
              <a:rPr lang="zh-CN" altLang="en-US" smtClean="0"/>
              <a:t>‹#›</a:t>
            </a:fld>
            <a:endParaRPr lang="zh-CN" altLang="en-US"/>
          </a:p>
        </p:txBody>
      </p:sp>
    </p:spTree>
    <p:extLst>
      <p:ext uri="{BB962C8B-B14F-4D97-AF65-F5344CB8AC3E}">
        <p14:creationId xmlns:p14="http://schemas.microsoft.com/office/powerpoint/2010/main" val="2144346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7CB0EFC-8FD1-4B33-AA94-7DF0ACA24577}" type="datetimeFigureOut">
              <a:rPr lang="zh-CN" altLang="en-US" smtClean="0"/>
              <a:t>2018/11/9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49944BD0-BEBF-41C0-81E5-87D9C084FEFE}" type="slidenum">
              <a:rPr lang="zh-CN" altLang="en-US" smtClean="0"/>
              <a:t>‹#›</a:t>
            </a:fld>
            <a:endParaRPr lang="zh-CN" altLang="en-US"/>
          </a:p>
        </p:txBody>
      </p:sp>
    </p:spTree>
    <p:extLst>
      <p:ext uri="{BB962C8B-B14F-4D97-AF65-F5344CB8AC3E}">
        <p14:creationId xmlns:p14="http://schemas.microsoft.com/office/powerpoint/2010/main" val="998679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CB0EFC-8FD1-4B33-AA94-7DF0ACA24577}" type="datetimeFigureOut">
              <a:rPr lang="zh-CN" altLang="en-US" smtClean="0"/>
              <a:t>2018/11/9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49944BD0-BEBF-41C0-81E5-87D9C084FEFE}" type="slidenum">
              <a:rPr lang="zh-CN" altLang="en-US" smtClean="0"/>
              <a:t>‹#›</a:t>
            </a:fld>
            <a:endParaRPr lang="zh-CN" altLang="en-US"/>
          </a:p>
        </p:txBody>
      </p:sp>
    </p:spTree>
    <p:extLst>
      <p:ext uri="{BB962C8B-B14F-4D97-AF65-F5344CB8AC3E}">
        <p14:creationId xmlns:p14="http://schemas.microsoft.com/office/powerpoint/2010/main" val="4024493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57CB0EFC-8FD1-4B33-AA94-7DF0ACA24577}" type="datetimeFigureOut">
              <a:rPr lang="zh-CN" altLang="en-US" smtClean="0"/>
              <a:t>2018/11/9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944BD0-BEBF-41C0-81E5-87D9C084FEFE}" type="slidenum">
              <a:rPr lang="zh-CN" altLang="en-US" smtClean="0"/>
              <a:t>‹#›</a:t>
            </a:fld>
            <a:endParaRPr lang="zh-CN" altLang="en-US"/>
          </a:p>
        </p:txBody>
      </p:sp>
    </p:spTree>
    <p:extLst>
      <p:ext uri="{BB962C8B-B14F-4D97-AF65-F5344CB8AC3E}">
        <p14:creationId xmlns:p14="http://schemas.microsoft.com/office/powerpoint/2010/main" val="2555361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57CB0EFC-8FD1-4B33-AA94-7DF0ACA24577}" type="datetimeFigureOut">
              <a:rPr lang="zh-CN" altLang="en-US" smtClean="0"/>
              <a:t>2018/11/9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9944BD0-BEBF-41C0-81E5-87D9C084FEFE}" type="slidenum">
              <a:rPr lang="zh-CN" altLang="en-US" smtClean="0"/>
              <a:t>‹#›</a:t>
            </a:fld>
            <a:endParaRPr lang="zh-CN" altLang="en-US"/>
          </a:p>
        </p:txBody>
      </p:sp>
    </p:spTree>
    <p:extLst>
      <p:ext uri="{BB962C8B-B14F-4D97-AF65-F5344CB8AC3E}">
        <p14:creationId xmlns:p14="http://schemas.microsoft.com/office/powerpoint/2010/main" val="4091148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CB0EFC-8FD1-4B33-AA94-7DF0ACA24577}" type="datetimeFigureOut">
              <a:rPr lang="zh-CN" altLang="en-US" smtClean="0"/>
              <a:t>2018/11/9</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944BD0-BEBF-41C0-81E5-87D9C084FEFE}" type="slidenum">
              <a:rPr lang="zh-CN" altLang="en-US" smtClean="0"/>
              <a:t>‹#›</a:t>
            </a:fld>
            <a:endParaRPr lang="zh-CN" altLang="en-US"/>
          </a:p>
        </p:txBody>
      </p:sp>
    </p:spTree>
    <p:extLst>
      <p:ext uri="{BB962C8B-B14F-4D97-AF65-F5344CB8AC3E}">
        <p14:creationId xmlns:p14="http://schemas.microsoft.com/office/powerpoint/2010/main" val="42691720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A68AAE-42B0-4FA8-8EED-81969D768B5F}"/>
              </a:ext>
            </a:extLst>
          </p:cNvPr>
          <p:cNvSpPr>
            <a:spLocks noGrp="1"/>
          </p:cNvSpPr>
          <p:nvPr>
            <p:ph type="ctrTitle"/>
          </p:nvPr>
        </p:nvSpPr>
        <p:spPr/>
        <p:txBody>
          <a:bodyPr>
            <a:normAutofit/>
          </a:bodyPr>
          <a:lstStyle/>
          <a:p>
            <a:r>
              <a:rPr lang="en-US" altLang="zh-CN" sz="4400" b="1" dirty="0">
                <a:solidFill>
                  <a:srgbClr val="2777FC"/>
                </a:solidFill>
              </a:rPr>
              <a:t>Generalized End-to-End Loss For Speaker Verification</a:t>
            </a:r>
            <a:endParaRPr lang="zh-CN" altLang="en-US" sz="4400" b="1" dirty="0">
              <a:solidFill>
                <a:srgbClr val="2777FC"/>
              </a:solidFill>
            </a:endParaRPr>
          </a:p>
        </p:txBody>
      </p:sp>
      <p:sp>
        <p:nvSpPr>
          <p:cNvPr id="3" name="副标题 2">
            <a:extLst>
              <a:ext uri="{FF2B5EF4-FFF2-40B4-BE49-F238E27FC236}">
                <a16:creationId xmlns:a16="http://schemas.microsoft.com/office/drawing/2014/main" id="{F3C855F9-3EC0-4637-B877-10EB7ABE9AA3}"/>
              </a:ext>
            </a:extLst>
          </p:cNvPr>
          <p:cNvSpPr>
            <a:spLocks noGrp="1"/>
          </p:cNvSpPr>
          <p:nvPr>
            <p:ph type="subTitle" idx="1"/>
          </p:nvPr>
        </p:nvSpPr>
        <p:spPr>
          <a:xfrm>
            <a:off x="1143000" y="3811358"/>
            <a:ext cx="6858000" cy="2387599"/>
          </a:xfrm>
        </p:spPr>
        <p:txBody>
          <a:bodyPr>
            <a:normAutofit/>
          </a:bodyPr>
          <a:lstStyle/>
          <a:p>
            <a:r>
              <a:rPr lang="en-US" altLang="zh-CN" sz="2000" dirty="0"/>
              <a:t>Authors: Li Wan, Quan Wang, Alan </a:t>
            </a:r>
            <a:r>
              <a:rPr lang="en-US" altLang="zh-CN" sz="2000" dirty="0" err="1"/>
              <a:t>Papir</a:t>
            </a:r>
            <a:r>
              <a:rPr lang="en-US" altLang="zh-CN" sz="2000" dirty="0"/>
              <a:t>, Ignacio Lopez Moreno</a:t>
            </a:r>
          </a:p>
          <a:p>
            <a:endParaRPr lang="en-US" altLang="zh-CN" sz="2000" dirty="0"/>
          </a:p>
          <a:p>
            <a:r>
              <a:rPr lang="en-US" altLang="zh-CN" sz="2000" dirty="0"/>
              <a:t>ICASSP 2018</a:t>
            </a:r>
          </a:p>
          <a:p>
            <a:endParaRPr lang="en-US" altLang="zh-CN" sz="2000" dirty="0"/>
          </a:p>
          <a:p>
            <a:r>
              <a:rPr lang="zh-CN" altLang="en-US" sz="2000" dirty="0"/>
              <a:t>宓仕达</a:t>
            </a:r>
            <a:endParaRPr lang="en-US" altLang="zh-CN" sz="2000" dirty="0"/>
          </a:p>
          <a:p>
            <a:endParaRPr lang="en-US" altLang="zh-CN" sz="2000" dirty="0"/>
          </a:p>
          <a:p>
            <a:endParaRPr lang="zh-CN" altLang="en-US" sz="2000" dirty="0"/>
          </a:p>
        </p:txBody>
      </p:sp>
    </p:spTree>
    <p:extLst>
      <p:ext uri="{BB962C8B-B14F-4D97-AF65-F5344CB8AC3E}">
        <p14:creationId xmlns:p14="http://schemas.microsoft.com/office/powerpoint/2010/main" val="389713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81AED-B9F1-4A15-9EC1-B87F418C09E9}"/>
              </a:ext>
            </a:extLst>
          </p:cNvPr>
          <p:cNvSpPr>
            <a:spLocks noGrp="1"/>
          </p:cNvSpPr>
          <p:nvPr>
            <p:ph type="title"/>
          </p:nvPr>
        </p:nvSpPr>
        <p:spPr>
          <a:xfrm>
            <a:off x="628649" y="365126"/>
            <a:ext cx="8615103" cy="1325563"/>
          </a:xfrm>
        </p:spPr>
        <p:txBody>
          <a:bodyPr>
            <a:normAutofit/>
          </a:bodyPr>
          <a:lstStyle/>
          <a:p>
            <a:r>
              <a:rPr lang="en-US" altLang="zh-CN" sz="3200" dirty="0">
                <a:solidFill>
                  <a:srgbClr val="2777FC"/>
                </a:solidFill>
              </a:rPr>
              <a:t>Speaker embedding</a:t>
            </a:r>
            <a:endParaRPr lang="zh-CN" altLang="en-US" sz="3200" dirty="0">
              <a:solidFill>
                <a:srgbClr val="2777FC"/>
              </a:solidFill>
            </a:endParaRPr>
          </a:p>
        </p:txBody>
      </p:sp>
      <p:sp>
        <p:nvSpPr>
          <p:cNvPr id="4" name="文本框 3">
            <a:extLst>
              <a:ext uri="{FF2B5EF4-FFF2-40B4-BE49-F238E27FC236}">
                <a16:creationId xmlns:a16="http://schemas.microsoft.com/office/drawing/2014/main" id="{EFBF656E-F534-4E85-B881-4E7EC3A9B3EF}"/>
              </a:ext>
            </a:extLst>
          </p:cNvPr>
          <p:cNvSpPr txBox="1"/>
          <p:nvPr/>
        </p:nvSpPr>
        <p:spPr>
          <a:xfrm>
            <a:off x="628649" y="1506023"/>
            <a:ext cx="8723169" cy="12958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dirty="0"/>
              <a:t>We need to extract fixed dimension speaker discriminative features from audio.</a:t>
            </a:r>
          </a:p>
          <a:p>
            <a:pPr marL="742950" lvl="1" indent="-285750">
              <a:lnSpc>
                <a:spcPct val="150000"/>
              </a:lnSpc>
              <a:buFont typeface="Arial" panose="020B0604020202020204" pitchFamily="34" charset="0"/>
              <a:buChar char="•"/>
            </a:pPr>
            <a:r>
              <a:rPr lang="en-US" altLang="zh-CN" dirty="0"/>
              <a:t>Utterances from same speaker: similar embeddings</a:t>
            </a:r>
          </a:p>
          <a:p>
            <a:pPr marL="742950" lvl="1" indent="-285750">
              <a:lnSpc>
                <a:spcPct val="150000"/>
              </a:lnSpc>
              <a:buFont typeface="Arial" panose="020B0604020202020204" pitchFamily="34" charset="0"/>
              <a:buChar char="•"/>
            </a:pPr>
            <a:r>
              <a:rPr lang="en-US" altLang="zh-CN" dirty="0"/>
              <a:t>Utterances from different speakers: distinct embeddings</a:t>
            </a:r>
          </a:p>
        </p:txBody>
      </p:sp>
      <p:sp>
        <p:nvSpPr>
          <p:cNvPr id="3" name="箭头: 燕尾形 2">
            <a:extLst>
              <a:ext uri="{FF2B5EF4-FFF2-40B4-BE49-F238E27FC236}">
                <a16:creationId xmlns:a16="http://schemas.microsoft.com/office/drawing/2014/main" id="{FA2BFDC1-E3EE-400A-9DA9-A193F993E11A}"/>
              </a:ext>
            </a:extLst>
          </p:cNvPr>
          <p:cNvSpPr>
            <a:spLocks/>
          </p:cNvSpPr>
          <p:nvPr/>
        </p:nvSpPr>
        <p:spPr>
          <a:xfrm>
            <a:off x="769938" y="3968052"/>
            <a:ext cx="1745673" cy="1147156"/>
          </a:xfrm>
          <a:prstGeom prst="notchedRightArrow">
            <a:avLst/>
          </a:prstGeom>
          <a:solidFill>
            <a:srgbClr val="026BBD"/>
          </a:solidFill>
          <a:ln>
            <a:solidFill>
              <a:srgbClr val="4E6A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箭头: 燕尾形 5">
            <a:extLst>
              <a:ext uri="{FF2B5EF4-FFF2-40B4-BE49-F238E27FC236}">
                <a16:creationId xmlns:a16="http://schemas.microsoft.com/office/drawing/2014/main" id="{D578081D-4590-4B2F-AB74-CF078493D5DB}"/>
              </a:ext>
            </a:extLst>
          </p:cNvPr>
          <p:cNvSpPr>
            <a:spLocks/>
          </p:cNvSpPr>
          <p:nvPr/>
        </p:nvSpPr>
        <p:spPr>
          <a:xfrm>
            <a:off x="2332218" y="3968052"/>
            <a:ext cx="1745673" cy="1147156"/>
          </a:xfrm>
          <a:prstGeom prst="notchedRightArrow">
            <a:avLst/>
          </a:prstGeom>
          <a:solidFill>
            <a:srgbClr val="026BBD"/>
          </a:solidFill>
          <a:ln>
            <a:solidFill>
              <a:srgbClr val="4E6A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箭头: 燕尾形 6">
            <a:extLst>
              <a:ext uri="{FF2B5EF4-FFF2-40B4-BE49-F238E27FC236}">
                <a16:creationId xmlns:a16="http://schemas.microsoft.com/office/drawing/2014/main" id="{0AC785A3-0C53-4EF2-8025-63316382BBED}"/>
              </a:ext>
            </a:extLst>
          </p:cNvPr>
          <p:cNvSpPr>
            <a:spLocks/>
          </p:cNvSpPr>
          <p:nvPr/>
        </p:nvSpPr>
        <p:spPr>
          <a:xfrm>
            <a:off x="3894498" y="3968052"/>
            <a:ext cx="1745673" cy="1147156"/>
          </a:xfrm>
          <a:prstGeom prst="notchedRightArrow">
            <a:avLst/>
          </a:prstGeom>
          <a:solidFill>
            <a:srgbClr val="026BBD"/>
          </a:solidFill>
          <a:ln>
            <a:solidFill>
              <a:srgbClr val="4E6A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箭头: 燕尾形 8">
            <a:extLst>
              <a:ext uri="{FF2B5EF4-FFF2-40B4-BE49-F238E27FC236}">
                <a16:creationId xmlns:a16="http://schemas.microsoft.com/office/drawing/2014/main" id="{AC4166C3-9E81-43ED-A8E1-0F27E0F67110}"/>
              </a:ext>
            </a:extLst>
          </p:cNvPr>
          <p:cNvSpPr>
            <a:spLocks/>
          </p:cNvSpPr>
          <p:nvPr/>
        </p:nvSpPr>
        <p:spPr>
          <a:xfrm>
            <a:off x="5456778" y="3968052"/>
            <a:ext cx="1745673" cy="1147156"/>
          </a:xfrm>
          <a:prstGeom prst="notchedRightArrow">
            <a:avLst/>
          </a:prstGeom>
          <a:solidFill>
            <a:srgbClr val="026BBD"/>
          </a:solidFill>
          <a:ln>
            <a:solidFill>
              <a:srgbClr val="4E6A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燕尾形 9">
            <a:extLst>
              <a:ext uri="{FF2B5EF4-FFF2-40B4-BE49-F238E27FC236}">
                <a16:creationId xmlns:a16="http://schemas.microsoft.com/office/drawing/2014/main" id="{606C32C6-B26A-4E79-85FA-6AA61AC45E64}"/>
              </a:ext>
            </a:extLst>
          </p:cNvPr>
          <p:cNvSpPr>
            <a:spLocks/>
          </p:cNvSpPr>
          <p:nvPr/>
        </p:nvSpPr>
        <p:spPr>
          <a:xfrm>
            <a:off x="7019058" y="3968052"/>
            <a:ext cx="1745673" cy="1147156"/>
          </a:xfrm>
          <a:prstGeom prst="notchedRightArrow">
            <a:avLst/>
          </a:prstGeom>
          <a:solidFill>
            <a:srgbClr val="026BBD"/>
          </a:solidFill>
          <a:ln>
            <a:solidFill>
              <a:srgbClr val="4E6AB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9316415D-1D1C-4D1E-9C01-DF2B891C1471}"/>
              </a:ext>
            </a:extLst>
          </p:cNvPr>
          <p:cNvSpPr txBox="1"/>
          <p:nvPr/>
        </p:nvSpPr>
        <p:spPr>
          <a:xfrm>
            <a:off x="1080652" y="4310797"/>
            <a:ext cx="864523" cy="461665"/>
          </a:xfrm>
          <a:prstGeom prst="rect">
            <a:avLst/>
          </a:prstGeom>
          <a:noFill/>
        </p:spPr>
        <p:txBody>
          <a:bodyPr wrap="square" rtlCol="0">
            <a:spAutoFit/>
          </a:bodyPr>
          <a:lstStyle/>
          <a:p>
            <a:r>
              <a:rPr lang="en-US" altLang="zh-CN" sz="2400" dirty="0">
                <a:solidFill>
                  <a:schemeClr val="bg1"/>
                </a:solidFill>
              </a:rPr>
              <a:t>2011</a:t>
            </a:r>
            <a:endParaRPr lang="zh-CN" altLang="en-US" sz="2400" dirty="0">
              <a:solidFill>
                <a:schemeClr val="bg1"/>
              </a:solidFill>
            </a:endParaRPr>
          </a:p>
        </p:txBody>
      </p:sp>
      <p:sp>
        <p:nvSpPr>
          <p:cNvPr id="13" name="文本框 12">
            <a:extLst>
              <a:ext uri="{FF2B5EF4-FFF2-40B4-BE49-F238E27FC236}">
                <a16:creationId xmlns:a16="http://schemas.microsoft.com/office/drawing/2014/main" id="{E20778FF-5E31-43C3-AF79-56707A532FBA}"/>
              </a:ext>
            </a:extLst>
          </p:cNvPr>
          <p:cNvSpPr txBox="1"/>
          <p:nvPr/>
        </p:nvSpPr>
        <p:spPr>
          <a:xfrm>
            <a:off x="7310542" y="4310797"/>
            <a:ext cx="864523" cy="461665"/>
          </a:xfrm>
          <a:prstGeom prst="rect">
            <a:avLst/>
          </a:prstGeom>
          <a:noFill/>
        </p:spPr>
        <p:txBody>
          <a:bodyPr wrap="square" rtlCol="0">
            <a:spAutoFit/>
          </a:bodyPr>
          <a:lstStyle/>
          <a:p>
            <a:r>
              <a:rPr lang="en-US" altLang="zh-CN" sz="2400" dirty="0">
                <a:solidFill>
                  <a:schemeClr val="bg1"/>
                </a:solidFill>
              </a:rPr>
              <a:t>2017</a:t>
            </a:r>
            <a:endParaRPr lang="zh-CN" altLang="en-US" sz="2400" dirty="0">
              <a:solidFill>
                <a:schemeClr val="bg1"/>
              </a:solidFill>
            </a:endParaRPr>
          </a:p>
        </p:txBody>
      </p:sp>
      <p:sp>
        <p:nvSpPr>
          <p:cNvPr id="14" name="文本框 13">
            <a:extLst>
              <a:ext uri="{FF2B5EF4-FFF2-40B4-BE49-F238E27FC236}">
                <a16:creationId xmlns:a16="http://schemas.microsoft.com/office/drawing/2014/main" id="{B7A1DFD8-909C-4E9E-BC57-1DC648EDDA00}"/>
              </a:ext>
            </a:extLst>
          </p:cNvPr>
          <p:cNvSpPr txBox="1"/>
          <p:nvPr/>
        </p:nvSpPr>
        <p:spPr>
          <a:xfrm>
            <a:off x="5748262" y="4310796"/>
            <a:ext cx="864523" cy="461665"/>
          </a:xfrm>
          <a:prstGeom prst="rect">
            <a:avLst/>
          </a:prstGeom>
          <a:noFill/>
        </p:spPr>
        <p:txBody>
          <a:bodyPr wrap="square" rtlCol="0">
            <a:spAutoFit/>
          </a:bodyPr>
          <a:lstStyle/>
          <a:p>
            <a:r>
              <a:rPr lang="en-US" altLang="zh-CN" sz="2400" dirty="0">
                <a:solidFill>
                  <a:schemeClr val="bg1"/>
                </a:solidFill>
              </a:rPr>
              <a:t>2016</a:t>
            </a:r>
            <a:endParaRPr lang="zh-CN" altLang="en-US" sz="2400" dirty="0">
              <a:solidFill>
                <a:schemeClr val="bg1"/>
              </a:solidFill>
            </a:endParaRPr>
          </a:p>
        </p:txBody>
      </p:sp>
      <p:sp>
        <p:nvSpPr>
          <p:cNvPr id="15" name="文本框 14">
            <a:extLst>
              <a:ext uri="{FF2B5EF4-FFF2-40B4-BE49-F238E27FC236}">
                <a16:creationId xmlns:a16="http://schemas.microsoft.com/office/drawing/2014/main" id="{9AF190CA-A51A-4E15-8549-383A50D23343}"/>
              </a:ext>
            </a:extLst>
          </p:cNvPr>
          <p:cNvSpPr txBox="1"/>
          <p:nvPr/>
        </p:nvSpPr>
        <p:spPr>
          <a:xfrm>
            <a:off x="4185982" y="4310796"/>
            <a:ext cx="864523" cy="461665"/>
          </a:xfrm>
          <a:prstGeom prst="rect">
            <a:avLst/>
          </a:prstGeom>
          <a:noFill/>
        </p:spPr>
        <p:txBody>
          <a:bodyPr wrap="square" rtlCol="0">
            <a:spAutoFit/>
          </a:bodyPr>
          <a:lstStyle/>
          <a:p>
            <a:r>
              <a:rPr lang="en-US" altLang="zh-CN" sz="2400" dirty="0">
                <a:solidFill>
                  <a:schemeClr val="bg1"/>
                </a:solidFill>
              </a:rPr>
              <a:t>2015</a:t>
            </a:r>
            <a:endParaRPr lang="zh-CN" altLang="en-US" sz="2400" dirty="0">
              <a:solidFill>
                <a:schemeClr val="bg1"/>
              </a:solidFill>
            </a:endParaRPr>
          </a:p>
        </p:txBody>
      </p:sp>
      <p:sp>
        <p:nvSpPr>
          <p:cNvPr id="16" name="文本框 15">
            <a:extLst>
              <a:ext uri="{FF2B5EF4-FFF2-40B4-BE49-F238E27FC236}">
                <a16:creationId xmlns:a16="http://schemas.microsoft.com/office/drawing/2014/main" id="{ABA16D9C-D6F6-4C75-851D-FC85BEF480F2}"/>
              </a:ext>
            </a:extLst>
          </p:cNvPr>
          <p:cNvSpPr txBox="1"/>
          <p:nvPr/>
        </p:nvSpPr>
        <p:spPr>
          <a:xfrm>
            <a:off x="2623702" y="4310795"/>
            <a:ext cx="864523" cy="461665"/>
          </a:xfrm>
          <a:prstGeom prst="rect">
            <a:avLst/>
          </a:prstGeom>
          <a:noFill/>
        </p:spPr>
        <p:txBody>
          <a:bodyPr wrap="square" rtlCol="0">
            <a:spAutoFit/>
          </a:bodyPr>
          <a:lstStyle/>
          <a:p>
            <a:pPr algn="ctr"/>
            <a:r>
              <a:rPr lang="en-US" altLang="zh-CN" sz="2400" dirty="0">
                <a:solidFill>
                  <a:schemeClr val="bg1"/>
                </a:solidFill>
              </a:rPr>
              <a:t>···</a:t>
            </a:r>
            <a:endParaRPr lang="zh-CN" altLang="en-US" sz="2400" dirty="0">
              <a:solidFill>
                <a:schemeClr val="bg1"/>
              </a:solidFill>
            </a:endParaRPr>
          </a:p>
        </p:txBody>
      </p:sp>
      <p:cxnSp>
        <p:nvCxnSpPr>
          <p:cNvPr id="18" name="直接连接符 17">
            <a:extLst>
              <a:ext uri="{FF2B5EF4-FFF2-40B4-BE49-F238E27FC236}">
                <a16:creationId xmlns:a16="http://schemas.microsoft.com/office/drawing/2014/main" id="{A91CEAA8-ABD0-4AE2-B29C-18D558A83F30}"/>
              </a:ext>
            </a:extLst>
          </p:cNvPr>
          <p:cNvCxnSpPr>
            <a:cxnSpLocks/>
          </p:cNvCxnSpPr>
          <p:nvPr/>
        </p:nvCxnSpPr>
        <p:spPr>
          <a:xfrm flipV="1">
            <a:off x="972561" y="3225337"/>
            <a:ext cx="0" cy="1014154"/>
          </a:xfrm>
          <a:prstGeom prst="line">
            <a:avLst/>
          </a:prstGeom>
        </p:spPr>
        <p:style>
          <a:lnRef idx="3">
            <a:schemeClr val="accent4"/>
          </a:lnRef>
          <a:fillRef idx="0">
            <a:schemeClr val="accent4"/>
          </a:fillRef>
          <a:effectRef idx="2">
            <a:schemeClr val="accent4"/>
          </a:effectRef>
          <a:fontRef idx="minor">
            <a:schemeClr val="tx1"/>
          </a:fontRef>
        </p:style>
      </p:cxnSp>
      <p:sp>
        <p:nvSpPr>
          <p:cNvPr id="20" name="文本框 19">
            <a:extLst>
              <a:ext uri="{FF2B5EF4-FFF2-40B4-BE49-F238E27FC236}">
                <a16:creationId xmlns:a16="http://schemas.microsoft.com/office/drawing/2014/main" id="{6DC2357A-34AA-47EC-816A-A41C9F7FAA54}"/>
              </a:ext>
            </a:extLst>
          </p:cNvPr>
          <p:cNvSpPr txBox="1"/>
          <p:nvPr/>
        </p:nvSpPr>
        <p:spPr>
          <a:xfrm>
            <a:off x="979342" y="3213329"/>
            <a:ext cx="1536265" cy="523220"/>
          </a:xfrm>
          <a:prstGeom prst="rect">
            <a:avLst/>
          </a:prstGeom>
          <a:noFill/>
        </p:spPr>
        <p:txBody>
          <a:bodyPr wrap="square" rtlCol="0">
            <a:spAutoFit/>
          </a:bodyPr>
          <a:lstStyle/>
          <a:p>
            <a:r>
              <a:rPr lang="en-US" altLang="zh-CN" sz="1400" dirty="0">
                <a:solidFill>
                  <a:srgbClr val="026BBD"/>
                </a:solidFill>
              </a:rPr>
              <a:t>I-vector</a:t>
            </a:r>
          </a:p>
          <a:p>
            <a:r>
              <a:rPr lang="en-US" altLang="zh-CN" sz="1400" dirty="0"/>
              <a:t>Najim Dehak, et al.</a:t>
            </a:r>
            <a:endParaRPr lang="zh-CN" altLang="en-US" sz="1400" dirty="0"/>
          </a:p>
        </p:txBody>
      </p:sp>
      <p:cxnSp>
        <p:nvCxnSpPr>
          <p:cNvPr id="21" name="直接连接符 20">
            <a:extLst>
              <a:ext uri="{FF2B5EF4-FFF2-40B4-BE49-F238E27FC236}">
                <a16:creationId xmlns:a16="http://schemas.microsoft.com/office/drawing/2014/main" id="{C058A272-9A6C-44E6-AB0E-66278D3DD2E0}"/>
              </a:ext>
            </a:extLst>
          </p:cNvPr>
          <p:cNvCxnSpPr>
            <a:cxnSpLocks/>
          </p:cNvCxnSpPr>
          <p:nvPr/>
        </p:nvCxnSpPr>
        <p:spPr>
          <a:xfrm flipV="1">
            <a:off x="4071110" y="4841698"/>
            <a:ext cx="0" cy="1014154"/>
          </a:xfrm>
          <a:prstGeom prst="line">
            <a:avLst/>
          </a:prstGeom>
        </p:spPr>
        <p:style>
          <a:lnRef idx="3">
            <a:schemeClr val="accent4"/>
          </a:lnRef>
          <a:fillRef idx="0">
            <a:schemeClr val="accent4"/>
          </a:fillRef>
          <a:effectRef idx="2">
            <a:schemeClr val="accent4"/>
          </a:effectRef>
          <a:fontRef idx="minor">
            <a:schemeClr val="tx1"/>
          </a:fontRef>
        </p:style>
      </p:cxnSp>
      <p:sp>
        <p:nvSpPr>
          <p:cNvPr id="22" name="文本框 21">
            <a:extLst>
              <a:ext uri="{FF2B5EF4-FFF2-40B4-BE49-F238E27FC236}">
                <a16:creationId xmlns:a16="http://schemas.microsoft.com/office/drawing/2014/main" id="{ADF9C989-1E00-48EF-94D2-C32275861D84}"/>
              </a:ext>
            </a:extLst>
          </p:cNvPr>
          <p:cNvSpPr txBox="1"/>
          <p:nvPr/>
        </p:nvSpPr>
        <p:spPr>
          <a:xfrm>
            <a:off x="4077891" y="5353395"/>
            <a:ext cx="1840769" cy="523220"/>
          </a:xfrm>
          <a:prstGeom prst="rect">
            <a:avLst/>
          </a:prstGeom>
          <a:noFill/>
        </p:spPr>
        <p:txBody>
          <a:bodyPr wrap="square" rtlCol="0">
            <a:spAutoFit/>
          </a:bodyPr>
          <a:lstStyle/>
          <a:p>
            <a:r>
              <a:rPr lang="en-US" altLang="zh-CN" sz="1400" dirty="0">
                <a:solidFill>
                  <a:srgbClr val="026BBD"/>
                </a:solidFill>
              </a:rPr>
              <a:t>Triplet loss </a:t>
            </a:r>
            <a:r>
              <a:rPr lang="en-US" altLang="zh-CN" sz="1400" dirty="0"/>
              <a:t>(FaceNet)</a:t>
            </a:r>
          </a:p>
          <a:p>
            <a:r>
              <a:rPr lang="en-US" altLang="zh-CN" sz="1400" dirty="0"/>
              <a:t>Florian Schroff, et al.</a:t>
            </a:r>
            <a:endParaRPr lang="zh-CN" altLang="en-US" sz="1400" dirty="0"/>
          </a:p>
        </p:txBody>
      </p:sp>
      <p:cxnSp>
        <p:nvCxnSpPr>
          <p:cNvPr id="23" name="直接连接符 22">
            <a:extLst>
              <a:ext uri="{FF2B5EF4-FFF2-40B4-BE49-F238E27FC236}">
                <a16:creationId xmlns:a16="http://schemas.microsoft.com/office/drawing/2014/main" id="{A85E4EA5-2936-4E90-A2F1-FAF0592C4375}"/>
              </a:ext>
            </a:extLst>
          </p:cNvPr>
          <p:cNvCxnSpPr>
            <a:cxnSpLocks/>
          </p:cNvCxnSpPr>
          <p:nvPr/>
        </p:nvCxnSpPr>
        <p:spPr>
          <a:xfrm flipV="1">
            <a:off x="7195670" y="4829692"/>
            <a:ext cx="0" cy="1014154"/>
          </a:xfrm>
          <a:prstGeom prst="line">
            <a:avLst/>
          </a:prstGeom>
        </p:spPr>
        <p:style>
          <a:lnRef idx="3">
            <a:schemeClr val="accent4"/>
          </a:lnRef>
          <a:fillRef idx="0">
            <a:schemeClr val="accent4"/>
          </a:fillRef>
          <a:effectRef idx="2">
            <a:schemeClr val="accent4"/>
          </a:effectRef>
          <a:fontRef idx="minor">
            <a:schemeClr val="tx1"/>
          </a:fontRef>
        </p:style>
      </p:cxnSp>
      <p:sp>
        <p:nvSpPr>
          <p:cNvPr id="24" name="文本框 23">
            <a:extLst>
              <a:ext uri="{FF2B5EF4-FFF2-40B4-BE49-F238E27FC236}">
                <a16:creationId xmlns:a16="http://schemas.microsoft.com/office/drawing/2014/main" id="{96EFF0CB-6E0C-4BA2-B79A-8A8A4362BCDD}"/>
              </a:ext>
            </a:extLst>
          </p:cNvPr>
          <p:cNvSpPr txBox="1"/>
          <p:nvPr/>
        </p:nvSpPr>
        <p:spPr>
          <a:xfrm>
            <a:off x="7202451" y="5358011"/>
            <a:ext cx="1536265" cy="523220"/>
          </a:xfrm>
          <a:prstGeom prst="rect">
            <a:avLst/>
          </a:prstGeom>
          <a:noFill/>
        </p:spPr>
        <p:txBody>
          <a:bodyPr wrap="square" rtlCol="0">
            <a:spAutoFit/>
          </a:bodyPr>
          <a:lstStyle/>
          <a:p>
            <a:r>
              <a:rPr lang="en-US" altLang="zh-CN" sz="1400" dirty="0">
                <a:solidFill>
                  <a:srgbClr val="026BBD"/>
                </a:solidFill>
              </a:rPr>
              <a:t>GE2E loss</a:t>
            </a:r>
          </a:p>
          <a:p>
            <a:r>
              <a:rPr lang="en-US" altLang="zh-CN" sz="1400" dirty="0"/>
              <a:t>Li Wan, et al.</a:t>
            </a:r>
            <a:endParaRPr lang="zh-CN" altLang="en-US" sz="1400" dirty="0"/>
          </a:p>
        </p:txBody>
      </p:sp>
      <p:cxnSp>
        <p:nvCxnSpPr>
          <p:cNvPr id="25" name="直接连接符 24">
            <a:extLst>
              <a:ext uri="{FF2B5EF4-FFF2-40B4-BE49-F238E27FC236}">
                <a16:creationId xmlns:a16="http://schemas.microsoft.com/office/drawing/2014/main" id="{76F1133A-38A3-4E0C-A2CD-7E423B0C92E4}"/>
              </a:ext>
            </a:extLst>
          </p:cNvPr>
          <p:cNvCxnSpPr>
            <a:cxnSpLocks/>
          </p:cNvCxnSpPr>
          <p:nvPr/>
        </p:nvCxnSpPr>
        <p:spPr>
          <a:xfrm flipV="1">
            <a:off x="5633390" y="3225337"/>
            <a:ext cx="0" cy="1014154"/>
          </a:xfrm>
          <a:prstGeom prst="line">
            <a:avLst/>
          </a:prstGeom>
        </p:spPr>
        <p:style>
          <a:lnRef idx="3">
            <a:schemeClr val="accent4"/>
          </a:lnRef>
          <a:fillRef idx="0">
            <a:schemeClr val="accent4"/>
          </a:fillRef>
          <a:effectRef idx="2">
            <a:schemeClr val="accent4"/>
          </a:effectRef>
          <a:fontRef idx="minor">
            <a:schemeClr val="tx1"/>
          </a:fontRef>
        </p:style>
      </p:cxnSp>
      <p:sp>
        <p:nvSpPr>
          <p:cNvPr id="26" name="文本框 25">
            <a:extLst>
              <a:ext uri="{FF2B5EF4-FFF2-40B4-BE49-F238E27FC236}">
                <a16:creationId xmlns:a16="http://schemas.microsoft.com/office/drawing/2014/main" id="{A4378910-7152-40F5-9035-1B0887015838}"/>
              </a:ext>
            </a:extLst>
          </p:cNvPr>
          <p:cNvSpPr txBox="1"/>
          <p:nvPr/>
        </p:nvSpPr>
        <p:spPr>
          <a:xfrm>
            <a:off x="5640171" y="3229949"/>
            <a:ext cx="1670368" cy="523220"/>
          </a:xfrm>
          <a:prstGeom prst="rect">
            <a:avLst/>
          </a:prstGeom>
          <a:noFill/>
        </p:spPr>
        <p:txBody>
          <a:bodyPr wrap="square" rtlCol="0">
            <a:spAutoFit/>
          </a:bodyPr>
          <a:lstStyle/>
          <a:p>
            <a:r>
              <a:rPr lang="en-US" altLang="zh-CN" sz="1400" dirty="0">
                <a:solidFill>
                  <a:srgbClr val="026BBD"/>
                </a:solidFill>
              </a:rPr>
              <a:t>E2E loss</a:t>
            </a:r>
          </a:p>
          <a:p>
            <a:r>
              <a:rPr lang="en-US" altLang="zh-CN" sz="1400" dirty="0"/>
              <a:t>Georg Heigold, et al.</a:t>
            </a:r>
            <a:endParaRPr lang="zh-CN" altLang="en-US" sz="1400" dirty="0"/>
          </a:p>
        </p:txBody>
      </p:sp>
      <p:sp>
        <p:nvSpPr>
          <p:cNvPr id="27" name="文本框 26">
            <a:extLst>
              <a:ext uri="{FF2B5EF4-FFF2-40B4-BE49-F238E27FC236}">
                <a16:creationId xmlns:a16="http://schemas.microsoft.com/office/drawing/2014/main" id="{4318563E-FF0F-4B97-AD4E-68EEB944FF81}"/>
              </a:ext>
            </a:extLst>
          </p:cNvPr>
          <p:cNvSpPr txBox="1"/>
          <p:nvPr/>
        </p:nvSpPr>
        <p:spPr>
          <a:xfrm>
            <a:off x="624796" y="2856005"/>
            <a:ext cx="5463740" cy="369332"/>
          </a:xfrm>
          <a:prstGeom prst="rect">
            <a:avLst/>
          </a:prstGeom>
          <a:noFill/>
        </p:spPr>
        <p:txBody>
          <a:bodyPr wrap="none" rtlCol="0">
            <a:spAutoFit/>
          </a:bodyPr>
          <a:lstStyle/>
          <a:p>
            <a:pPr marL="285750" indent="-285750">
              <a:buFont typeface="Arial" panose="020B0604020202020204" pitchFamily="34" charset="0"/>
              <a:buChar char="•"/>
            </a:pPr>
            <a:r>
              <a:rPr lang="en-US" altLang="zh-CN" dirty="0"/>
              <a:t>Some representative speaker embedding techniques:</a:t>
            </a:r>
          </a:p>
        </p:txBody>
      </p:sp>
      <p:sp>
        <p:nvSpPr>
          <p:cNvPr id="5" name="卷形: 垂直 4">
            <a:extLst>
              <a:ext uri="{FF2B5EF4-FFF2-40B4-BE49-F238E27FC236}">
                <a16:creationId xmlns:a16="http://schemas.microsoft.com/office/drawing/2014/main" id="{5CBC9444-960A-42DC-9AB1-51099D70B1E5}"/>
              </a:ext>
            </a:extLst>
          </p:cNvPr>
          <p:cNvSpPr/>
          <p:nvPr/>
        </p:nvSpPr>
        <p:spPr>
          <a:xfrm>
            <a:off x="4077891" y="5994287"/>
            <a:ext cx="1562284" cy="586181"/>
          </a:xfrm>
          <a:prstGeom prst="vertic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D-vector</a:t>
            </a:r>
            <a:endParaRPr lang="zh-CN" altLang="en-US" dirty="0"/>
          </a:p>
        </p:txBody>
      </p:sp>
    </p:spTree>
    <p:extLst>
      <p:ext uri="{BB962C8B-B14F-4D97-AF65-F5344CB8AC3E}">
        <p14:creationId xmlns:p14="http://schemas.microsoft.com/office/powerpoint/2010/main" val="874426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81AED-B9F1-4A15-9EC1-B87F418C09E9}"/>
              </a:ext>
            </a:extLst>
          </p:cNvPr>
          <p:cNvSpPr>
            <a:spLocks noGrp="1"/>
          </p:cNvSpPr>
          <p:nvPr>
            <p:ph type="title"/>
          </p:nvPr>
        </p:nvSpPr>
        <p:spPr>
          <a:xfrm>
            <a:off x="628649" y="365126"/>
            <a:ext cx="8615103" cy="1325563"/>
          </a:xfrm>
        </p:spPr>
        <p:txBody>
          <a:bodyPr>
            <a:normAutofit/>
          </a:bodyPr>
          <a:lstStyle/>
          <a:p>
            <a:r>
              <a:rPr lang="en-US" altLang="zh-CN" sz="3200" dirty="0">
                <a:solidFill>
                  <a:srgbClr val="2777FC"/>
                </a:solidFill>
              </a:rPr>
              <a:t>Speaker embedding with LSTM </a:t>
            </a:r>
            <a:endParaRPr lang="zh-CN" altLang="en-US" sz="3200" dirty="0">
              <a:solidFill>
                <a:srgbClr val="2777FC"/>
              </a:solidFill>
            </a:endParaRPr>
          </a:p>
        </p:txBody>
      </p:sp>
      <p:pic>
        <p:nvPicPr>
          <p:cNvPr id="12" name="图片 11">
            <a:extLst>
              <a:ext uri="{FF2B5EF4-FFF2-40B4-BE49-F238E27FC236}">
                <a16:creationId xmlns:a16="http://schemas.microsoft.com/office/drawing/2014/main" id="{8E069717-BE68-49C3-9636-8BB9EFDA8195}"/>
              </a:ext>
            </a:extLst>
          </p:cNvPr>
          <p:cNvPicPr>
            <a:picLocks noChangeAspect="1"/>
          </p:cNvPicPr>
          <p:nvPr/>
        </p:nvPicPr>
        <p:blipFill rotWithShape="1">
          <a:blip r:embed="rId2"/>
          <a:srcRect t="42896"/>
          <a:stretch/>
        </p:blipFill>
        <p:spPr>
          <a:xfrm>
            <a:off x="628649" y="2277688"/>
            <a:ext cx="2019559" cy="1555446"/>
          </a:xfrm>
          <a:prstGeom prst="rect">
            <a:avLst/>
          </a:prstGeom>
        </p:spPr>
      </p:pic>
      <p:sp>
        <p:nvSpPr>
          <p:cNvPr id="17" name="箭头: 右 16">
            <a:extLst>
              <a:ext uri="{FF2B5EF4-FFF2-40B4-BE49-F238E27FC236}">
                <a16:creationId xmlns:a16="http://schemas.microsoft.com/office/drawing/2014/main" id="{7F0028A1-DC18-4380-9C62-295C781EE504}"/>
              </a:ext>
            </a:extLst>
          </p:cNvPr>
          <p:cNvSpPr/>
          <p:nvPr/>
        </p:nvSpPr>
        <p:spPr>
          <a:xfrm>
            <a:off x="2710658" y="2450234"/>
            <a:ext cx="739832" cy="103909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左大括号 27">
            <a:extLst>
              <a:ext uri="{FF2B5EF4-FFF2-40B4-BE49-F238E27FC236}">
                <a16:creationId xmlns:a16="http://schemas.microsoft.com/office/drawing/2014/main" id="{D9C7BB11-87F3-4A4F-8D12-8E9DB86F926F}"/>
              </a:ext>
            </a:extLst>
          </p:cNvPr>
          <p:cNvSpPr/>
          <p:nvPr/>
        </p:nvSpPr>
        <p:spPr>
          <a:xfrm rot="16200000">
            <a:off x="1519440" y="3120100"/>
            <a:ext cx="237979" cy="20195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4197460B-D1F5-46D9-8BBA-0EA45E425669}"/>
              </a:ext>
            </a:extLst>
          </p:cNvPr>
          <p:cNvSpPr txBox="1"/>
          <p:nvPr/>
        </p:nvSpPr>
        <p:spPr>
          <a:xfrm>
            <a:off x="578971" y="4248870"/>
            <a:ext cx="2118913" cy="646331"/>
          </a:xfrm>
          <a:prstGeom prst="rect">
            <a:avLst/>
          </a:prstGeom>
          <a:noFill/>
        </p:spPr>
        <p:txBody>
          <a:bodyPr wrap="none" rtlCol="0">
            <a:spAutoFit/>
          </a:bodyPr>
          <a:lstStyle/>
          <a:p>
            <a:pPr algn="ctr"/>
            <a:r>
              <a:rPr lang="en-US" altLang="zh-CN" dirty="0"/>
              <a:t>Evaluation utterance</a:t>
            </a:r>
          </a:p>
          <a:p>
            <a:pPr algn="ctr"/>
            <a:r>
              <a:rPr lang="en-US" altLang="zh-CN" dirty="0"/>
              <a:t>(fixed-length)</a:t>
            </a:r>
            <a:endParaRPr lang="zh-CN" altLang="en-US" dirty="0"/>
          </a:p>
        </p:txBody>
      </p:sp>
      <p:sp>
        <p:nvSpPr>
          <p:cNvPr id="31" name="矩形: 圆角 30">
            <a:extLst>
              <a:ext uri="{FF2B5EF4-FFF2-40B4-BE49-F238E27FC236}">
                <a16:creationId xmlns:a16="http://schemas.microsoft.com/office/drawing/2014/main" id="{43F25477-6A53-4187-8D3B-526EAB4F2719}"/>
              </a:ext>
            </a:extLst>
          </p:cNvPr>
          <p:cNvSpPr/>
          <p:nvPr/>
        </p:nvSpPr>
        <p:spPr>
          <a:xfrm>
            <a:off x="3512940" y="1948985"/>
            <a:ext cx="739832" cy="476827"/>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LSTM</a:t>
            </a:r>
          </a:p>
          <a:p>
            <a:pPr algn="ctr"/>
            <a:r>
              <a:rPr lang="en-US" altLang="zh-CN" sz="1400" dirty="0">
                <a:solidFill>
                  <a:schemeClr val="tx1"/>
                </a:solidFill>
              </a:rPr>
              <a:t>Cell</a:t>
            </a:r>
            <a:endParaRPr lang="zh-CN" altLang="en-US" sz="1400" dirty="0">
              <a:solidFill>
                <a:schemeClr val="tx1"/>
              </a:solidFill>
            </a:endParaRPr>
          </a:p>
        </p:txBody>
      </p:sp>
      <p:sp>
        <p:nvSpPr>
          <p:cNvPr id="32" name="矩形: 圆角 31">
            <a:extLst>
              <a:ext uri="{FF2B5EF4-FFF2-40B4-BE49-F238E27FC236}">
                <a16:creationId xmlns:a16="http://schemas.microsoft.com/office/drawing/2014/main" id="{298063DB-EBA2-44D4-B940-A521D5B82D45}"/>
              </a:ext>
            </a:extLst>
          </p:cNvPr>
          <p:cNvSpPr/>
          <p:nvPr/>
        </p:nvSpPr>
        <p:spPr>
          <a:xfrm>
            <a:off x="3512940" y="2724688"/>
            <a:ext cx="739832" cy="476827"/>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LSTM</a:t>
            </a:r>
          </a:p>
          <a:p>
            <a:pPr algn="ctr"/>
            <a:r>
              <a:rPr lang="en-US" altLang="zh-CN" sz="1400" dirty="0">
                <a:solidFill>
                  <a:schemeClr val="tx1"/>
                </a:solidFill>
              </a:rPr>
              <a:t>Cell</a:t>
            </a:r>
            <a:endParaRPr lang="zh-CN" altLang="en-US" sz="1400" dirty="0">
              <a:solidFill>
                <a:schemeClr val="tx1"/>
              </a:solidFill>
            </a:endParaRPr>
          </a:p>
        </p:txBody>
      </p:sp>
      <p:sp>
        <p:nvSpPr>
          <p:cNvPr id="33" name="矩形: 圆角 32">
            <a:extLst>
              <a:ext uri="{FF2B5EF4-FFF2-40B4-BE49-F238E27FC236}">
                <a16:creationId xmlns:a16="http://schemas.microsoft.com/office/drawing/2014/main" id="{950A5F8A-7BDD-4BC2-B06F-51A9A3A0341E}"/>
              </a:ext>
            </a:extLst>
          </p:cNvPr>
          <p:cNvSpPr/>
          <p:nvPr/>
        </p:nvSpPr>
        <p:spPr>
          <a:xfrm>
            <a:off x="3512940" y="3502411"/>
            <a:ext cx="739832" cy="476827"/>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LSTM</a:t>
            </a:r>
          </a:p>
          <a:p>
            <a:pPr algn="ctr"/>
            <a:r>
              <a:rPr lang="en-US" altLang="zh-CN" sz="1400" dirty="0">
                <a:solidFill>
                  <a:schemeClr val="tx1"/>
                </a:solidFill>
              </a:rPr>
              <a:t>Cell</a:t>
            </a:r>
            <a:endParaRPr lang="zh-CN" altLang="en-US" sz="1400" dirty="0">
              <a:solidFill>
                <a:schemeClr val="tx1"/>
              </a:solidFill>
            </a:endParaRPr>
          </a:p>
        </p:txBody>
      </p:sp>
      <p:cxnSp>
        <p:nvCxnSpPr>
          <p:cNvPr id="35" name="直接箭头连接符 34">
            <a:extLst>
              <a:ext uri="{FF2B5EF4-FFF2-40B4-BE49-F238E27FC236}">
                <a16:creationId xmlns:a16="http://schemas.microsoft.com/office/drawing/2014/main" id="{C7168067-CDF3-4B31-A1AA-8227DEA76E4A}"/>
              </a:ext>
            </a:extLst>
          </p:cNvPr>
          <p:cNvCxnSpPr>
            <a:stCxn id="32" idx="0"/>
            <a:endCxn id="31" idx="2"/>
          </p:cNvCxnSpPr>
          <p:nvPr/>
        </p:nvCxnSpPr>
        <p:spPr>
          <a:xfrm flipV="1">
            <a:off x="3882856" y="2425812"/>
            <a:ext cx="0" cy="29887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6" name="直接箭头连接符 35">
            <a:extLst>
              <a:ext uri="{FF2B5EF4-FFF2-40B4-BE49-F238E27FC236}">
                <a16:creationId xmlns:a16="http://schemas.microsoft.com/office/drawing/2014/main" id="{BFE101DF-12CD-4D67-B7FF-D4A79DCA10DE}"/>
              </a:ext>
            </a:extLst>
          </p:cNvPr>
          <p:cNvCxnSpPr/>
          <p:nvPr/>
        </p:nvCxnSpPr>
        <p:spPr>
          <a:xfrm flipV="1">
            <a:off x="3882856" y="3201515"/>
            <a:ext cx="0" cy="29887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37" name="直接箭头连接符 36">
            <a:extLst>
              <a:ext uri="{FF2B5EF4-FFF2-40B4-BE49-F238E27FC236}">
                <a16:creationId xmlns:a16="http://schemas.microsoft.com/office/drawing/2014/main" id="{6D9AECD1-F3BE-47CD-9784-1D1EE4B80A72}"/>
              </a:ext>
            </a:extLst>
          </p:cNvPr>
          <p:cNvCxnSpPr/>
          <p:nvPr/>
        </p:nvCxnSpPr>
        <p:spPr>
          <a:xfrm flipV="1">
            <a:off x="3882856" y="3979238"/>
            <a:ext cx="0" cy="29887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8" name="椭圆 37">
            <a:extLst>
              <a:ext uri="{FF2B5EF4-FFF2-40B4-BE49-F238E27FC236}">
                <a16:creationId xmlns:a16="http://schemas.microsoft.com/office/drawing/2014/main" id="{64D71029-2812-47D4-82B5-C25B82D3C833}"/>
              </a:ext>
            </a:extLst>
          </p:cNvPr>
          <p:cNvSpPr/>
          <p:nvPr/>
        </p:nvSpPr>
        <p:spPr>
          <a:xfrm>
            <a:off x="3633742" y="4304664"/>
            <a:ext cx="498228" cy="49822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圆角 43">
            <a:extLst>
              <a:ext uri="{FF2B5EF4-FFF2-40B4-BE49-F238E27FC236}">
                <a16:creationId xmlns:a16="http://schemas.microsoft.com/office/drawing/2014/main" id="{BAB59E18-B08E-4D75-9245-76FB923D2D48}"/>
              </a:ext>
            </a:extLst>
          </p:cNvPr>
          <p:cNvSpPr/>
          <p:nvPr/>
        </p:nvSpPr>
        <p:spPr>
          <a:xfrm>
            <a:off x="4672161" y="1946965"/>
            <a:ext cx="739832" cy="476827"/>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LSTM</a:t>
            </a:r>
          </a:p>
          <a:p>
            <a:pPr algn="ctr"/>
            <a:r>
              <a:rPr lang="en-US" altLang="zh-CN" sz="1400" dirty="0">
                <a:solidFill>
                  <a:schemeClr val="tx1"/>
                </a:solidFill>
              </a:rPr>
              <a:t>Cell</a:t>
            </a:r>
            <a:endParaRPr lang="zh-CN" altLang="en-US" sz="1400" dirty="0">
              <a:solidFill>
                <a:schemeClr val="tx1"/>
              </a:solidFill>
            </a:endParaRPr>
          </a:p>
        </p:txBody>
      </p:sp>
      <p:sp>
        <p:nvSpPr>
          <p:cNvPr id="45" name="矩形: 圆角 44">
            <a:extLst>
              <a:ext uri="{FF2B5EF4-FFF2-40B4-BE49-F238E27FC236}">
                <a16:creationId xmlns:a16="http://schemas.microsoft.com/office/drawing/2014/main" id="{6A1163EA-F77D-49C4-8EBD-53C0F6FBA725}"/>
              </a:ext>
            </a:extLst>
          </p:cNvPr>
          <p:cNvSpPr/>
          <p:nvPr/>
        </p:nvSpPr>
        <p:spPr>
          <a:xfrm>
            <a:off x="4672161" y="2722668"/>
            <a:ext cx="739832" cy="476827"/>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LSTM</a:t>
            </a:r>
          </a:p>
          <a:p>
            <a:pPr algn="ctr"/>
            <a:r>
              <a:rPr lang="en-US" altLang="zh-CN" sz="1400" dirty="0">
                <a:solidFill>
                  <a:schemeClr val="tx1"/>
                </a:solidFill>
              </a:rPr>
              <a:t>Cell</a:t>
            </a:r>
            <a:endParaRPr lang="zh-CN" altLang="en-US" sz="1400" dirty="0">
              <a:solidFill>
                <a:schemeClr val="tx1"/>
              </a:solidFill>
            </a:endParaRPr>
          </a:p>
        </p:txBody>
      </p:sp>
      <p:sp>
        <p:nvSpPr>
          <p:cNvPr id="46" name="矩形: 圆角 45">
            <a:extLst>
              <a:ext uri="{FF2B5EF4-FFF2-40B4-BE49-F238E27FC236}">
                <a16:creationId xmlns:a16="http://schemas.microsoft.com/office/drawing/2014/main" id="{8B1549DE-16AB-48AD-BA65-8D7D4FAC4AB7}"/>
              </a:ext>
            </a:extLst>
          </p:cNvPr>
          <p:cNvSpPr/>
          <p:nvPr/>
        </p:nvSpPr>
        <p:spPr>
          <a:xfrm>
            <a:off x="4672161" y="3500391"/>
            <a:ext cx="739832" cy="476827"/>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LSTM</a:t>
            </a:r>
          </a:p>
          <a:p>
            <a:pPr algn="ctr"/>
            <a:r>
              <a:rPr lang="en-US" altLang="zh-CN" sz="1400" dirty="0">
                <a:solidFill>
                  <a:schemeClr val="tx1"/>
                </a:solidFill>
              </a:rPr>
              <a:t>Cell</a:t>
            </a:r>
            <a:endParaRPr lang="zh-CN" altLang="en-US" sz="1400" dirty="0">
              <a:solidFill>
                <a:schemeClr val="tx1"/>
              </a:solidFill>
            </a:endParaRPr>
          </a:p>
        </p:txBody>
      </p:sp>
      <p:cxnSp>
        <p:nvCxnSpPr>
          <p:cNvPr id="47" name="直接箭头连接符 46">
            <a:extLst>
              <a:ext uri="{FF2B5EF4-FFF2-40B4-BE49-F238E27FC236}">
                <a16:creationId xmlns:a16="http://schemas.microsoft.com/office/drawing/2014/main" id="{A69154C4-FDC5-4790-AA3A-2D165C6597FB}"/>
              </a:ext>
            </a:extLst>
          </p:cNvPr>
          <p:cNvCxnSpPr>
            <a:stCxn id="45" idx="0"/>
            <a:endCxn id="44" idx="2"/>
          </p:cNvCxnSpPr>
          <p:nvPr/>
        </p:nvCxnSpPr>
        <p:spPr>
          <a:xfrm flipV="1">
            <a:off x="5042077" y="2423792"/>
            <a:ext cx="0" cy="29887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8" name="直接箭头连接符 47">
            <a:extLst>
              <a:ext uri="{FF2B5EF4-FFF2-40B4-BE49-F238E27FC236}">
                <a16:creationId xmlns:a16="http://schemas.microsoft.com/office/drawing/2014/main" id="{0C5F249C-8B20-4455-97ED-D4469C7AC8FF}"/>
              </a:ext>
            </a:extLst>
          </p:cNvPr>
          <p:cNvCxnSpPr/>
          <p:nvPr/>
        </p:nvCxnSpPr>
        <p:spPr>
          <a:xfrm flipV="1">
            <a:off x="5042077" y="3199495"/>
            <a:ext cx="0" cy="29887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49" name="直接箭头连接符 48">
            <a:extLst>
              <a:ext uri="{FF2B5EF4-FFF2-40B4-BE49-F238E27FC236}">
                <a16:creationId xmlns:a16="http://schemas.microsoft.com/office/drawing/2014/main" id="{932E4A01-64EB-4DAE-91D4-F93BA5ACDEFF}"/>
              </a:ext>
            </a:extLst>
          </p:cNvPr>
          <p:cNvCxnSpPr/>
          <p:nvPr/>
        </p:nvCxnSpPr>
        <p:spPr>
          <a:xfrm flipV="1">
            <a:off x="5042077" y="3977218"/>
            <a:ext cx="0" cy="29887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50" name="椭圆 49">
            <a:extLst>
              <a:ext uri="{FF2B5EF4-FFF2-40B4-BE49-F238E27FC236}">
                <a16:creationId xmlns:a16="http://schemas.microsoft.com/office/drawing/2014/main" id="{E5168C17-A993-4AC8-841C-3F1668C05ADE}"/>
              </a:ext>
            </a:extLst>
          </p:cNvPr>
          <p:cNvSpPr/>
          <p:nvPr/>
        </p:nvSpPr>
        <p:spPr>
          <a:xfrm>
            <a:off x="4792963" y="4302644"/>
            <a:ext cx="498228" cy="49822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1" name="矩形: 圆角 50">
            <a:extLst>
              <a:ext uri="{FF2B5EF4-FFF2-40B4-BE49-F238E27FC236}">
                <a16:creationId xmlns:a16="http://schemas.microsoft.com/office/drawing/2014/main" id="{C8770128-4481-4931-8637-4680EBBDFF95}"/>
              </a:ext>
            </a:extLst>
          </p:cNvPr>
          <p:cNvSpPr/>
          <p:nvPr/>
        </p:nvSpPr>
        <p:spPr>
          <a:xfrm>
            <a:off x="5827088" y="1946965"/>
            <a:ext cx="739832" cy="476827"/>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LSTM</a:t>
            </a:r>
          </a:p>
          <a:p>
            <a:pPr algn="ctr"/>
            <a:r>
              <a:rPr lang="en-US" altLang="zh-CN" sz="1400" dirty="0">
                <a:solidFill>
                  <a:schemeClr val="tx1"/>
                </a:solidFill>
              </a:rPr>
              <a:t>Cell</a:t>
            </a:r>
            <a:endParaRPr lang="zh-CN" altLang="en-US" sz="1400" dirty="0">
              <a:solidFill>
                <a:schemeClr val="tx1"/>
              </a:solidFill>
            </a:endParaRPr>
          </a:p>
        </p:txBody>
      </p:sp>
      <p:sp>
        <p:nvSpPr>
          <p:cNvPr id="52" name="矩形: 圆角 51">
            <a:extLst>
              <a:ext uri="{FF2B5EF4-FFF2-40B4-BE49-F238E27FC236}">
                <a16:creationId xmlns:a16="http://schemas.microsoft.com/office/drawing/2014/main" id="{DF5D84E6-EE0F-4022-8EAA-8FB3BF39195D}"/>
              </a:ext>
            </a:extLst>
          </p:cNvPr>
          <p:cNvSpPr/>
          <p:nvPr/>
        </p:nvSpPr>
        <p:spPr>
          <a:xfrm>
            <a:off x="5827088" y="2722668"/>
            <a:ext cx="739832" cy="476827"/>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LSTM</a:t>
            </a:r>
          </a:p>
          <a:p>
            <a:pPr algn="ctr"/>
            <a:r>
              <a:rPr lang="en-US" altLang="zh-CN" sz="1400" dirty="0">
                <a:solidFill>
                  <a:schemeClr val="tx1"/>
                </a:solidFill>
              </a:rPr>
              <a:t>Cell</a:t>
            </a:r>
            <a:endParaRPr lang="zh-CN" altLang="en-US" sz="1400" dirty="0">
              <a:solidFill>
                <a:schemeClr val="tx1"/>
              </a:solidFill>
            </a:endParaRPr>
          </a:p>
        </p:txBody>
      </p:sp>
      <p:sp>
        <p:nvSpPr>
          <p:cNvPr id="53" name="矩形: 圆角 52">
            <a:extLst>
              <a:ext uri="{FF2B5EF4-FFF2-40B4-BE49-F238E27FC236}">
                <a16:creationId xmlns:a16="http://schemas.microsoft.com/office/drawing/2014/main" id="{C8AD24FF-D372-4A2F-B3BB-C748A7ECB5D1}"/>
              </a:ext>
            </a:extLst>
          </p:cNvPr>
          <p:cNvSpPr/>
          <p:nvPr/>
        </p:nvSpPr>
        <p:spPr>
          <a:xfrm>
            <a:off x="5827088" y="3500391"/>
            <a:ext cx="739832" cy="476827"/>
          </a:xfrm>
          <a:prstGeom prst="round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400" dirty="0">
                <a:solidFill>
                  <a:schemeClr val="tx1"/>
                </a:solidFill>
              </a:rPr>
              <a:t>LSTM</a:t>
            </a:r>
          </a:p>
          <a:p>
            <a:pPr algn="ctr"/>
            <a:r>
              <a:rPr lang="en-US" altLang="zh-CN" sz="1400" dirty="0">
                <a:solidFill>
                  <a:schemeClr val="tx1"/>
                </a:solidFill>
              </a:rPr>
              <a:t>Cell</a:t>
            </a:r>
            <a:endParaRPr lang="zh-CN" altLang="en-US" sz="1400" dirty="0">
              <a:solidFill>
                <a:schemeClr val="tx1"/>
              </a:solidFill>
            </a:endParaRPr>
          </a:p>
        </p:txBody>
      </p:sp>
      <p:cxnSp>
        <p:nvCxnSpPr>
          <p:cNvPr id="54" name="直接箭头连接符 53">
            <a:extLst>
              <a:ext uri="{FF2B5EF4-FFF2-40B4-BE49-F238E27FC236}">
                <a16:creationId xmlns:a16="http://schemas.microsoft.com/office/drawing/2014/main" id="{3A6848AA-BA03-4C3D-8611-4BFED61E1BD5}"/>
              </a:ext>
            </a:extLst>
          </p:cNvPr>
          <p:cNvCxnSpPr>
            <a:stCxn id="52" idx="0"/>
            <a:endCxn id="51" idx="2"/>
          </p:cNvCxnSpPr>
          <p:nvPr/>
        </p:nvCxnSpPr>
        <p:spPr>
          <a:xfrm flipV="1">
            <a:off x="6197004" y="2423792"/>
            <a:ext cx="0" cy="29887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55" name="直接箭头连接符 54">
            <a:extLst>
              <a:ext uri="{FF2B5EF4-FFF2-40B4-BE49-F238E27FC236}">
                <a16:creationId xmlns:a16="http://schemas.microsoft.com/office/drawing/2014/main" id="{13A501C4-5B2D-449D-A48A-91FB627A59D6}"/>
              </a:ext>
            </a:extLst>
          </p:cNvPr>
          <p:cNvCxnSpPr/>
          <p:nvPr/>
        </p:nvCxnSpPr>
        <p:spPr>
          <a:xfrm flipV="1">
            <a:off x="6197004" y="3199495"/>
            <a:ext cx="0" cy="29887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56" name="直接箭头连接符 55">
            <a:extLst>
              <a:ext uri="{FF2B5EF4-FFF2-40B4-BE49-F238E27FC236}">
                <a16:creationId xmlns:a16="http://schemas.microsoft.com/office/drawing/2014/main" id="{F855E0DA-A838-41D4-A6F7-A6D574DB1FF5}"/>
              </a:ext>
            </a:extLst>
          </p:cNvPr>
          <p:cNvCxnSpPr/>
          <p:nvPr/>
        </p:nvCxnSpPr>
        <p:spPr>
          <a:xfrm flipV="1">
            <a:off x="6197004" y="3977218"/>
            <a:ext cx="0" cy="29887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57" name="椭圆 56">
            <a:extLst>
              <a:ext uri="{FF2B5EF4-FFF2-40B4-BE49-F238E27FC236}">
                <a16:creationId xmlns:a16="http://schemas.microsoft.com/office/drawing/2014/main" id="{FCB0C375-8501-4D39-AB44-64D2EDC75BA1}"/>
              </a:ext>
            </a:extLst>
          </p:cNvPr>
          <p:cNvSpPr/>
          <p:nvPr/>
        </p:nvSpPr>
        <p:spPr>
          <a:xfrm>
            <a:off x="5947890" y="4302644"/>
            <a:ext cx="498228" cy="498228"/>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8" name="直接箭头连接符 57">
            <a:extLst>
              <a:ext uri="{FF2B5EF4-FFF2-40B4-BE49-F238E27FC236}">
                <a16:creationId xmlns:a16="http://schemas.microsoft.com/office/drawing/2014/main" id="{7B8F5FDD-332E-4D94-A54D-9749408CDDC6}"/>
              </a:ext>
            </a:extLst>
          </p:cNvPr>
          <p:cNvCxnSpPr>
            <a:cxnSpLocks/>
            <a:stCxn id="31" idx="3"/>
            <a:endCxn id="44" idx="1"/>
          </p:cNvCxnSpPr>
          <p:nvPr/>
        </p:nvCxnSpPr>
        <p:spPr>
          <a:xfrm flipV="1">
            <a:off x="4252772" y="2185379"/>
            <a:ext cx="419389" cy="202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61" name="直接箭头连接符 60">
            <a:extLst>
              <a:ext uri="{FF2B5EF4-FFF2-40B4-BE49-F238E27FC236}">
                <a16:creationId xmlns:a16="http://schemas.microsoft.com/office/drawing/2014/main" id="{47B9E0CF-8CE7-49F3-9775-06ACB5C7756C}"/>
              </a:ext>
            </a:extLst>
          </p:cNvPr>
          <p:cNvCxnSpPr>
            <a:cxnSpLocks/>
            <a:stCxn id="32" idx="3"/>
            <a:endCxn id="45" idx="1"/>
          </p:cNvCxnSpPr>
          <p:nvPr/>
        </p:nvCxnSpPr>
        <p:spPr>
          <a:xfrm flipV="1">
            <a:off x="4252772" y="2961082"/>
            <a:ext cx="419389" cy="202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64" name="直接箭头连接符 63">
            <a:extLst>
              <a:ext uri="{FF2B5EF4-FFF2-40B4-BE49-F238E27FC236}">
                <a16:creationId xmlns:a16="http://schemas.microsoft.com/office/drawing/2014/main" id="{8926FC2F-76EB-4E96-9038-9D07ECAE7F6E}"/>
              </a:ext>
            </a:extLst>
          </p:cNvPr>
          <p:cNvCxnSpPr>
            <a:cxnSpLocks/>
            <a:stCxn id="33" idx="3"/>
            <a:endCxn id="46" idx="1"/>
          </p:cNvCxnSpPr>
          <p:nvPr/>
        </p:nvCxnSpPr>
        <p:spPr>
          <a:xfrm flipV="1">
            <a:off x="4252772" y="3738805"/>
            <a:ext cx="419389" cy="202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70" name="直接箭头连接符 69">
            <a:extLst>
              <a:ext uri="{FF2B5EF4-FFF2-40B4-BE49-F238E27FC236}">
                <a16:creationId xmlns:a16="http://schemas.microsoft.com/office/drawing/2014/main" id="{D04F92DA-3580-4318-BD60-7B7EC8E5C51F}"/>
              </a:ext>
            </a:extLst>
          </p:cNvPr>
          <p:cNvCxnSpPr>
            <a:cxnSpLocks/>
          </p:cNvCxnSpPr>
          <p:nvPr/>
        </p:nvCxnSpPr>
        <p:spPr>
          <a:xfrm flipV="1">
            <a:off x="5407698" y="2185379"/>
            <a:ext cx="419389" cy="202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71" name="直接箭头连接符 70">
            <a:extLst>
              <a:ext uri="{FF2B5EF4-FFF2-40B4-BE49-F238E27FC236}">
                <a16:creationId xmlns:a16="http://schemas.microsoft.com/office/drawing/2014/main" id="{7D1F5D29-1E9C-4E9F-9087-58EC892E44C4}"/>
              </a:ext>
            </a:extLst>
          </p:cNvPr>
          <p:cNvCxnSpPr>
            <a:cxnSpLocks/>
          </p:cNvCxnSpPr>
          <p:nvPr/>
        </p:nvCxnSpPr>
        <p:spPr>
          <a:xfrm flipV="1">
            <a:off x="5407698" y="2961082"/>
            <a:ext cx="419389" cy="202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72" name="直接箭头连接符 71">
            <a:extLst>
              <a:ext uri="{FF2B5EF4-FFF2-40B4-BE49-F238E27FC236}">
                <a16:creationId xmlns:a16="http://schemas.microsoft.com/office/drawing/2014/main" id="{27CC0240-75FD-42DD-89F0-65B0CF9DCDA7}"/>
              </a:ext>
            </a:extLst>
          </p:cNvPr>
          <p:cNvCxnSpPr>
            <a:cxnSpLocks/>
          </p:cNvCxnSpPr>
          <p:nvPr/>
        </p:nvCxnSpPr>
        <p:spPr>
          <a:xfrm flipV="1">
            <a:off x="5407698" y="3738805"/>
            <a:ext cx="419389" cy="2020"/>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73" name="直接箭头连接符 72">
            <a:extLst>
              <a:ext uri="{FF2B5EF4-FFF2-40B4-BE49-F238E27FC236}">
                <a16:creationId xmlns:a16="http://schemas.microsoft.com/office/drawing/2014/main" id="{4D5D267E-66BD-49B0-BC3F-2A9CB614259D}"/>
              </a:ext>
            </a:extLst>
          </p:cNvPr>
          <p:cNvCxnSpPr/>
          <p:nvPr/>
        </p:nvCxnSpPr>
        <p:spPr>
          <a:xfrm flipV="1">
            <a:off x="6197004" y="1648089"/>
            <a:ext cx="0" cy="298876"/>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74" name="椭圆 73">
            <a:extLst>
              <a:ext uri="{FF2B5EF4-FFF2-40B4-BE49-F238E27FC236}">
                <a16:creationId xmlns:a16="http://schemas.microsoft.com/office/drawing/2014/main" id="{72854E0F-889D-49B9-BC91-86DDD5565526}"/>
              </a:ext>
            </a:extLst>
          </p:cNvPr>
          <p:cNvSpPr/>
          <p:nvPr/>
        </p:nvSpPr>
        <p:spPr>
          <a:xfrm>
            <a:off x="5947890" y="1136668"/>
            <a:ext cx="498228" cy="49822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5" name="箭头: 右 74">
            <a:extLst>
              <a:ext uri="{FF2B5EF4-FFF2-40B4-BE49-F238E27FC236}">
                <a16:creationId xmlns:a16="http://schemas.microsoft.com/office/drawing/2014/main" id="{923A5612-C896-4035-BFA0-74BC868C99BB}"/>
              </a:ext>
            </a:extLst>
          </p:cNvPr>
          <p:cNvSpPr/>
          <p:nvPr/>
        </p:nvSpPr>
        <p:spPr>
          <a:xfrm>
            <a:off x="6691305" y="2450234"/>
            <a:ext cx="739832" cy="103909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左大括号 75">
            <a:extLst>
              <a:ext uri="{FF2B5EF4-FFF2-40B4-BE49-F238E27FC236}">
                <a16:creationId xmlns:a16="http://schemas.microsoft.com/office/drawing/2014/main" id="{67E004D6-6AA8-4A9F-BB15-7E70FD84FC07}"/>
              </a:ext>
            </a:extLst>
          </p:cNvPr>
          <p:cNvSpPr/>
          <p:nvPr/>
        </p:nvSpPr>
        <p:spPr>
          <a:xfrm rot="16200000">
            <a:off x="4866332" y="3760134"/>
            <a:ext cx="237979" cy="29703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7" name="文本框 76">
            <a:extLst>
              <a:ext uri="{FF2B5EF4-FFF2-40B4-BE49-F238E27FC236}">
                <a16:creationId xmlns:a16="http://schemas.microsoft.com/office/drawing/2014/main" id="{01F03913-9FEE-4B5A-9C5A-2750D102CB46}"/>
              </a:ext>
            </a:extLst>
          </p:cNvPr>
          <p:cNvSpPr txBox="1"/>
          <p:nvPr/>
        </p:nvSpPr>
        <p:spPr>
          <a:xfrm>
            <a:off x="3234748" y="4825119"/>
            <a:ext cx="3116430" cy="369332"/>
          </a:xfrm>
          <a:prstGeom prst="rect">
            <a:avLst/>
          </a:prstGeom>
          <a:noFill/>
        </p:spPr>
        <p:txBody>
          <a:bodyPr wrap="square" rtlCol="0">
            <a:spAutoFit/>
          </a:bodyPr>
          <a:lstStyle/>
          <a:p>
            <a:pPr algn="ctr"/>
            <a:r>
              <a:rPr lang="en-US" altLang="zh-CN" dirty="0"/>
              <a:t>Multi-layer LSTM network </a:t>
            </a:r>
            <a:endParaRPr lang="zh-CN" altLang="en-US" dirty="0"/>
          </a:p>
        </p:txBody>
      </p:sp>
      <p:pic>
        <p:nvPicPr>
          <p:cNvPr id="78" name="图片 77">
            <a:extLst>
              <a:ext uri="{FF2B5EF4-FFF2-40B4-BE49-F238E27FC236}">
                <a16:creationId xmlns:a16="http://schemas.microsoft.com/office/drawing/2014/main" id="{C112E350-4DF6-4CB0-BDEC-957260679D27}"/>
              </a:ext>
            </a:extLst>
          </p:cNvPr>
          <p:cNvPicPr>
            <a:picLocks noChangeAspect="1"/>
          </p:cNvPicPr>
          <p:nvPr/>
        </p:nvPicPr>
        <p:blipFill>
          <a:blip r:embed="rId3"/>
          <a:stretch>
            <a:fillRect/>
          </a:stretch>
        </p:blipFill>
        <p:spPr>
          <a:xfrm flipH="1">
            <a:off x="7772611" y="1532740"/>
            <a:ext cx="244514" cy="3268132"/>
          </a:xfrm>
          <a:prstGeom prst="rect">
            <a:avLst/>
          </a:prstGeom>
        </p:spPr>
      </p:pic>
      <p:sp>
        <p:nvSpPr>
          <p:cNvPr id="79" name="文本框 78">
            <a:extLst>
              <a:ext uri="{FF2B5EF4-FFF2-40B4-BE49-F238E27FC236}">
                <a16:creationId xmlns:a16="http://schemas.microsoft.com/office/drawing/2014/main" id="{9EFBDB9B-67DC-4D6F-B14B-89FBE3DB91D8}"/>
              </a:ext>
            </a:extLst>
          </p:cNvPr>
          <p:cNvSpPr txBox="1"/>
          <p:nvPr/>
        </p:nvSpPr>
        <p:spPr>
          <a:xfrm>
            <a:off x="7431136" y="5126297"/>
            <a:ext cx="1217563" cy="369332"/>
          </a:xfrm>
          <a:prstGeom prst="rect">
            <a:avLst/>
          </a:prstGeom>
          <a:noFill/>
        </p:spPr>
        <p:txBody>
          <a:bodyPr wrap="square" rtlCol="0">
            <a:spAutoFit/>
          </a:bodyPr>
          <a:lstStyle/>
          <a:p>
            <a:r>
              <a:rPr lang="en-US" altLang="zh-CN" dirty="0"/>
              <a:t>D-vector</a:t>
            </a:r>
            <a:endParaRPr lang="zh-CN" altLang="en-US" dirty="0"/>
          </a:p>
        </p:txBody>
      </p:sp>
    </p:spTree>
    <p:extLst>
      <p:ext uri="{BB962C8B-B14F-4D97-AF65-F5344CB8AC3E}">
        <p14:creationId xmlns:p14="http://schemas.microsoft.com/office/powerpoint/2010/main" val="890779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81AED-B9F1-4A15-9EC1-B87F418C09E9}"/>
              </a:ext>
            </a:extLst>
          </p:cNvPr>
          <p:cNvSpPr>
            <a:spLocks noGrp="1"/>
          </p:cNvSpPr>
          <p:nvPr>
            <p:ph type="title"/>
          </p:nvPr>
        </p:nvSpPr>
        <p:spPr>
          <a:xfrm>
            <a:off x="628649" y="365126"/>
            <a:ext cx="8615103" cy="1325563"/>
          </a:xfrm>
        </p:spPr>
        <p:txBody>
          <a:bodyPr>
            <a:normAutofit/>
          </a:bodyPr>
          <a:lstStyle/>
          <a:p>
            <a:r>
              <a:rPr lang="en-US" altLang="zh-CN" sz="3200" dirty="0">
                <a:solidFill>
                  <a:srgbClr val="2777FC"/>
                </a:solidFill>
              </a:rPr>
              <a:t>Loss function – Triplet loss </a:t>
            </a:r>
            <a:endParaRPr lang="zh-CN" altLang="en-US" sz="3200" dirty="0">
              <a:solidFill>
                <a:srgbClr val="2777FC"/>
              </a:solidFill>
            </a:endParaRPr>
          </a:p>
        </p:txBody>
      </p:sp>
      <p:sp>
        <p:nvSpPr>
          <p:cNvPr id="8" name="文本框 7">
            <a:extLst>
              <a:ext uri="{FF2B5EF4-FFF2-40B4-BE49-F238E27FC236}">
                <a16:creationId xmlns:a16="http://schemas.microsoft.com/office/drawing/2014/main" id="{FC8BA8E9-123B-4696-8A02-8A46DA3490C2}"/>
              </a:ext>
            </a:extLst>
          </p:cNvPr>
          <p:cNvSpPr txBox="1"/>
          <p:nvPr/>
        </p:nvSpPr>
        <p:spPr>
          <a:xfrm>
            <a:off x="628649" y="1363287"/>
            <a:ext cx="7863840" cy="923330"/>
          </a:xfrm>
          <a:prstGeom prst="rect">
            <a:avLst/>
          </a:prstGeom>
          <a:noFill/>
        </p:spPr>
        <p:txBody>
          <a:bodyPr wrap="square" rtlCol="0">
            <a:spAutoFit/>
          </a:bodyPr>
          <a:lstStyle/>
          <a:p>
            <a:r>
              <a:rPr lang="en-US" altLang="zh-CN" dirty="0"/>
              <a:t>	The triplet loss minimizes the distance between an anchor and a positive, both of which have the same identity, and maximizes the distance between the anchor and a negative of different identity.</a:t>
            </a:r>
            <a:endParaRPr lang="zh-CN" altLang="en-US" dirty="0"/>
          </a:p>
        </p:txBody>
      </p:sp>
      <p:pic>
        <p:nvPicPr>
          <p:cNvPr id="12" name="图片 11">
            <a:extLst>
              <a:ext uri="{FF2B5EF4-FFF2-40B4-BE49-F238E27FC236}">
                <a16:creationId xmlns:a16="http://schemas.microsoft.com/office/drawing/2014/main" id="{41B68971-898E-4911-9CB2-C58DE2ECAC27}"/>
              </a:ext>
            </a:extLst>
          </p:cNvPr>
          <p:cNvPicPr>
            <a:picLocks noChangeAspect="1"/>
          </p:cNvPicPr>
          <p:nvPr/>
        </p:nvPicPr>
        <p:blipFill>
          <a:blip r:embed="rId2"/>
          <a:stretch>
            <a:fillRect/>
          </a:stretch>
        </p:blipFill>
        <p:spPr>
          <a:xfrm>
            <a:off x="4572000" y="2498279"/>
            <a:ext cx="4137970" cy="1832648"/>
          </a:xfrm>
          <a:prstGeom prst="rect">
            <a:avLst/>
          </a:prstGeom>
        </p:spPr>
      </p:pic>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F5AE80DB-B85B-4416-990C-F2CF3E495635}"/>
                  </a:ext>
                </a:extLst>
              </p:cNvPr>
              <p:cNvSpPr txBox="1"/>
              <p:nvPr/>
            </p:nvSpPr>
            <p:spPr>
              <a:xfrm>
                <a:off x="628649" y="2486870"/>
                <a:ext cx="3182214" cy="87145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rPr>
                          </m:ctrlPr>
                        </m:sSubPr>
                        <m:e>
                          <m:r>
                            <a:rPr lang="en-US" altLang="zh-CN" i="1">
                              <a:latin typeface="Cambria Math" panose="02040503050406030204" pitchFamily="18" charset="0"/>
                            </a:rPr>
                            <m:t>𝐿</m:t>
                          </m:r>
                        </m:e>
                        <m:sub>
                          <m:r>
                            <a:rPr lang="en-US" altLang="zh-CN" b="0" i="1" smtClean="0">
                              <a:latin typeface="Cambria Math" panose="02040503050406030204" pitchFamily="18" charset="0"/>
                            </a:rPr>
                            <m:t>𝑡𝑟𝑖</m:t>
                          </m:r>
                        </m:sub>
                      </m:sSub>
                      <m:r>
                        <a:rPr lang="en-US" altLang="zh-CN" b="0" i="1" smtClean="0">
                          <a:latin typeface="Cambria Math" panose="02040503050406030204" pitchFamily="18" charset="0"/>
                        </a:rPr>
                        <m:t>= </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=0</m:t>
                          </m:r>
                        </m:sub>
                        <m:sup>
                          <m:r>
                            <a:rPr lang="en-US" altLang="zh-CN" b="0" i="1" smtClean="0">
                              <a:latin typeface="Cambria Math" panose="02040503050406030204" pitchFamily="18" charset="0"/>
                            </a:rPr>
                            <m:t>𝑁</m:t>
                          </m:r>
                        </m:sup>
                        <m:e>
                          <m:sSub>
                            <m:sSubPr>
                              <m:ctrlPr>
                                <a:rPr lang="en-US" altLang="zh-CN" b="0" i="1" smtClean="0">
                                  <a:latin typeface="Cambria Math" panose="02040503050406030204" pitchFamily="18" charset="0"/>
                                </a:rPr>
                              </m:ctrlPr>
                            </m:sSubPr>
                            <m:e>
                              <m:d>
                                <m:dPr>
                                  <m:begChr m:val="["/>
                                  <m:endChr m:val="]"/>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𝑎𝑝</m:t>
                                      </m:r>
                                    </m:sup>
                                  </m:sSubSup>
                                  <m:r>
                                    <a:rPr lang="en-US" altLang="zh-CN" b="0" i="1" smtClean="0">
                                      <a:latin typeface="Cambria Math" panose="02040503050406030204" pitchFamily="18" charset="0"/>
                                      <a:ea typeface="Cambria Math" panose="02040503050406030204" pitchFamily="18" charset="0"/>
                                    </a:rPr>
                                    <m:t>−</m:t>
                                  </m:r>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𝑠</m:t>
                                      </m:r>
                                    </m:e>
                                    <m:sub>
                                      <m:r>
                                        <a:rPr lang="en-US" altLang="zh-CN" b="0" i="1" smtClean="0">
                                          <a:latin typeface="Cambria Math" panose="02040503050406030204" pitchFamily="18" charset="0"/>
                                          <a:ea typeface="Cambria Math" panose="02040503050406030204" pitchFamily="18" charset="0"/>
                                        </a:rPr>
                                        <m:t>𝑖</m:t>
                                      </m:r>
                                    </m:sub>
                                    <m:sup>
                                      <m:r>
                                        <a:rPr lang="en-US" altLang="zh-CN" b="0" i="1" smtClean="0">
                                          <a:latin typeface="Cambria Math" panose="02040503050406030204" pitchFamily="18" charset="0"/>
                                          <a:ea typeface="Cambria Math" panose="02040503050406030204" pitchFamily="18" charset="0"/>
                                        </a:rPr>
                                        <m:t>𝑎𝑛</m:t>
                                      </m:r>
                                    </m:sup>
                                  </m:sSubSup>
                                  <m:r>
                                    <a:rPr lang="en-US" altLang="zh-CN" b="0" i="1" smtClean="0">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𝛼</m:t>
                                  </m:r>
                                </m:e>
                              </m:d>
                            </m:e>
                            <m:sub>
                              <m:r>
                                <a:rPr lang="en-US" altLang="zh-CN" b="0" i="1" smtClean="0">
                                  <a:latin typeface="Cambria Math" panose="02040503050406030204" pitchFamily="18" charset="0"/>
                                </a:rPr>
                                <m:t>+</m:t>
                              </m:r>
                            </m:sub>
                          </m:sSub>
                        </m:e>
                      </m:nary>
                      <m:r>
                        <a:rPr lang="en-US" altLang="zh-CN" b="0" i="1" smtClean="0">
                          <a:latin typeface="Cambria Math" panose="02040503050406030204" pitchFamily="18" charset="0"/>
                        </a:rPr>
                        <m:t> </m:t>
                      </m:r>
                    </m:oMath>
                  </m:oMathPara>
                </a14:m>
                <a:endParaRPr lang="zh-CN" altLang="en-US" dirty="0"/>
              </a:p>
            </p:txBody>
          </p:sp>
        </mc:Choice>
        <mc:Fallback xmlns="">
          <p:sp>
            <p:nvSpPr>
              <p:cNvPr id="17" name="文本框 16">
                <a:extLst>
                  <a:ext uri="{FF2B5EF4-FFF2-40B4-BE49-F238E27FC236}">
                    <a16:creationId xmlns:a16="http://schemas.microsoft.com/office/drawing/2014/main" id="{F5AE80DB-B85B-4416-990C-F2CF3E495635}"/>
                  </a:ext>
                </a:extLst>
              </p:cNvPr>
              <p:cNvSpPr txBox="1">
                <a:spLocks noRot="1" noChangeAspect="1" noMove="1" noResize="1" noEditPoints="1" noAdjustHandles="1" noChangeArrowheads="1" noChangeShapeType="1" noTextEdit="1"/>
              </p:cNvSpPr>
              <p:nvPr/>
            </p:nvSpPr>
            <p:spPr>
              <a:xfrm>
                <a:off x="628649" y="2486870"/>
                <a:ext cx="3182214" cy="871457"/>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A3A8AF6A-9A3E-4778-A18C-32DB38AC7803}"/>
                  </a:ext>
                </a:extLst>
              </p:cNvPr>
              <p:cNvSpPr txBox="1"/>
              <p:nvPr/>
            </p:nvSpPr>
            <p:spPr>
              <a:xfrm>
                <a:off x="628649" y="3295992"/>
                <a:ext cx="3735533" cy="1189428"/>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en-US" altLang="zh-CN" sz="1400" dirty="0"/>
                  <a:t>s is the similarity between a pair of sample.</a:t>
                </a:r>
              </a:p>
              <a:p>
                <a:pPr marL="285750" indent="-285750">
                  <a:lnSpc>
                    <a:spcPct val="130000"/>
                  </a:lnSpc>
                  <a:buFont typeface="Arial" panose="020B0604020202020204" pitchFamily="34" charset="0"/>
                  <a:buChar char="•"/>
                </a:pPr>
                <a:r>
                  <a:rPr lang="en-US" altLang="zh-CN" sz="1400" dirty="0"/>
                  <a:t>a is the anchor sample, p is the positive sample, n is the negative sample</a:t>
                </a:r>
              </a:p>
              <a:p>
                <a:pPr marL="285750" indent="-285750">
                  <a:lnSpc>
                    <a:spcPct val="130000"/>
                  </a:lnSpc>
                  <a:buFont typeface="Arial" panose="020B0604020202020204" pitchFamily="34" charset="0"/>
                  <a:buChar char="•"/>
                </a:pPr>
                <a:r>
                  <a:rPr lang="en-US" altLang="zh-CN" sz="1400" dirty="0"/>
                  <a:t>Operator </a:t>
                </a:r>
                <a14:m>
                  <m:oMath xmlns:m="http://schemas.openxmlformats.org/officeDocument/2006/math">
                    <m:sSub>
                      <m:sSubPr>
                        <m:ctrlPr>
                          <a:rPr lang="en-US" altLang="zh-CN" sz="1400" i="1" dirty="0" smtClean="0">
                            <a:latin typeface="Cambria Math" panose="02040503050406030204" pitchFamily="18" charset="0"/>
                          </a:rPr>
                        </m:ctrlPr>
                      </m:sSubPr>
                      <m:e>
                        <m:r>
                          <a:rPr lang="en-US" altLang="zh-CN" sz="1400" i="1" dirty="0">
                            <a:latin typeface="Cambria Math" panose="02040503050406030204" pitchFamily="18" charset="0"/>
                          </a:rPr>
                          <m:t>[</m:t>
                        </m:r>
                        <m:r>
                          <a:rPr lang="en-US" altLang="zh-CN" sz="1400" i="1" dirty="0">
                            <a:latin typeface="Cambria Math" panose="02040503050406030204" pitchFamily="18" charset="0"/>
                          </a:rPr>
                          <m:t>𝑥</m:t>
                        </m:r>
                        <m:r>
                          <a:rPr lang="en-US" altLang="zh-CN" sz="1400" i="1" dirty="0">
                            <a:latin typeface="Cambria Math" panose="02040503050406030204" pitchFamily="18" charset="0"/>
                          </a:rPr>
                          <m:t>]</m:t>
                        </m:r>
                      </m:e>
                      <m:sub>
                        <m:r>
                          <a:rPr lang="en-US" altLang="zh-CN" sz="1400" b="0" i="1" dirty="0" smtClean="0">
                            <a:latin typeface="Cambria Math" panose="02040503050406030204" pitchFamily="18" charset="0"/>
                          </a:rPr>
                          <m:t>+</m:t>
                        </m:r>
                      </m:sub>
                    </m:sSub>
                    <m:r>
                      <a:rPr lang="en-US" altLang="zh-CN" sz="1400" i="1" dirty="0" smtClean="0">
                        <a:latin typeface="Cambria Math" panose="02040503050406030204" pitchFamily="18" charset="0"/>
                        <a:ea typeface="Cambria Math" panose="02040503050406030204" pitchFamily="18" charset="0"/>
                      </a:rPr>
                      <m:t>=</m:t>
                    </m:r>
                    <m:r>
                      <a:rPr lang="en-US" altLang="zh-CN" sz="1400" b="0" i="1" dirty="0" smtClean="0">
                        <a:latin typeface="Cambria Math" panose="02040503050406030204" pitchFamily="18" charset="0"/>
                        <a:ea typeface="Cambria Math" panose="02040503050406030204" pitchFamily="18" charset="0"/>
                      </a:rPr>
                      <m:t>𝑚𝑎𝑥</m:t>
                    </m:r>
                    <m:d>
                      <m:dPr>
                        <m:ctrlPr>
                          <a:rPr lang="en-US" altLang="zh-CN" sz="1400" b="0" i="1" dirty="0" smtClean="0">
                            <a:latin typeface="Cambria Math" panose="02040503050406030204" pitchFamily="18" charset="0"/>
                            <a:ea typeface="Cambria Math" panose="02040503050406030204" pitchFamily="18" charset="0"/>
                          </a:rPr>
                        </m:ctrlPr>
                      </m:dPr>
                      <m:e>
                        <m:r>
                          <a:rPr lang="en-US" altLang="zh-CN" sz="1400" b="0" i="1" dirty="0" smtClean="0">
                            <a:latin typeface="Cambria Math" panose="02040503050406030204" pitchFamily="18" charset="0"/>
                            <a:ea typeface="Cambria Math" panose="02040503050406030204" pitchFamily="18" charset="0"/>
                          </a:rPr>
                          <m:t>𝑥</m:t>
                        </m:r>
                        <m:r>
                          <a:rPr lang="en-US" altLang="zh-CN" sz="1400" b="0" i="1" dirty="0" smtClean="0">
                            <a:latin typeface="Cambria Math" panose="02040503050406030204" pitchFamily="18" charset="0"/>
                            <a:ea typeface="Cambria Math" panose="02040503050406030204" pitchFamily="18" charset="0"/>
                          </a:rPr>
                          <m:t>, 0</m:t>
                        </m:r>
                      </m:e>
                    </m:d>
                  </m:oMath>
                </a14:m>
                <a:endParaRPr lang="zh-CN" altLang="en-US" sz="1400" dirty="0"/>
              </a:p>
            </p:txBody>
          </p:sp>
        </mc:Choice>
        <mc:Fallback xmlns="">
          <p:sp>
            <p:nvSpPr>
              <p:cNvPr id="19" name="文本框 18">
                <a:extLst>
                  <a:ext uri="{FF2B5EF4-FFF2-40B4-BE49-F238E27FC236}">
                    <a16:creationId xmlns:a16="http://schemas.microsoft.com/office/drawing/2014/main" id="{A3A8AF6A-9A3E-4778-A18C-32DB38AC7803}"/>
                  </a:ext>
                </a:extLst>
              </p:cNvPr>
              <p:cNvSpPr txBox="1">
                <a:spLocks noRot="1" noChangeAspect="1" noMove="1" noResize="1" noEditPoints="1" noAdjustHandles="1" noChangeArrowheads="1" noChangeShapeType="1" noTextEdit="1"/>
              </p:cNvSpPr>
              <p:nvPr/>
            </p:nvSpPr>
            <p:spPr>
              <a:xfrm>
                <a:off x="628649" y="3295992"/>
                <a:ext cx="3735533" cy="1189428"/>
              </a:xfrm>
              <a:prstGeom prst="rect">
                <a:avLst/>
              </a:prstGeom>
              <a:blipFill>
                <a:blip r:embed="rId4"/>
                <a:stretch>
                  <a:fillRect l="-163" b="-4615"/>
                </a:stretch>
              </a:blipFill>
            </p:spPr>
            <p:txBody>
              <a:bodyPr/>
              <a:lstStyle/>
              <a:p>
                <a:r>
                  <a:rPr lang="zh-CN" altLang="en-US">
                    <a:noFill/>
                  </a:rPr>
                  <a:t> </a:t>
                </a:r>
              </a:p>
            </p:txBody>
          </p:sp>
        </mc:Fallback>
      </mc:AlternateContent>
      <p:sp>
        <p:nvSpPr>
          <p:cNvPr id="29" name="文本框 28">
            <a:extLst>
              <a:ext uri="{FF2B5EF4-FFF2-40B4-BE49-F238E27FC236}">
                <a16:creationId xmlns:a16="http://schemas.microsoft.com/office/drawing/2014/main" id="{2D3B1014-F2A6-4376-8592-901C8527A776}"/>
              </a:ext>
            </a:extLst>
          </p:cNvPr>
          <p:cNvSpPr txBox="1"/>
          <p:nvPr/>
        </p:nvSpPr>
        <p:spPr>
          <a:xfrm>
            <a:off x="1149752" y="4738548"/>
            <a:ext cx="7572895" cy="1754326"/>
          </a:xfrm>
          <a:prstGeom prst="rect">
            <a:avLst/>
          </a:prstGeom>
          <a:noFill/>
        </p:spPr>
        <p:txBody>
          <a:bodyPr wrap="square" rtlCol="0">
            <a:spAutoFit/>
          </a:bodyPr>
          <a:lstStyle/>
          <a:p>
            <a:r>
              <a:rPr lang="en-US" altLang="zh-CN" dirty="0"/>
              <a:t>Pros: </a:t>
            </a:r>
          </a:p>
          <a:p>
            <a:pPr marL="800100" lvl="1" indent="-342900">
              <a:buFont typeface="+mj-lt"/>
              <a:buAutoNum type="arabicPeriod"/>
            </a:pPr>
            <a:r>
              <a:rPr lang="en-US" altLang="zh-CN" dirty="0"/>
              <a:t>Simple and efficient</a:t>
            </a:r>
          </a:p>
          <a:p>
            <a:pPr marL="800100" lvl="1" indent="-342900">
              <a:buFont typeface="+mj-lt"/>
              <a:buAutoNum type="arabicPeriod"/>
            </a:pPr>
            <a:r>
              <a:rPr lang="en-US" altLang="zh-CN" dirty="0"/>
              <a:t>It models how we want the embedding space to be correctly</a:t>
            </a:r>
          </a:p>
          <a:p>
            <a:r>
              <a:rPr lang="en-US" altLang="zh-CN" dirty="0"/>
              <a:t>Cons:</a:t>
            </a:r>
          </a:p>
          <a:p>
            <a:pPr marL="800100" lvl="1" indent="-342900">
              <a:buFont typeface="+mj-lt"/>
              <a:buAutoNum type="arabicPeriod"/>
            </a:pPr>
            <a:r>
              <a:rPr lang="en-US" altLang="zh-CN" dirty="0"/>
              <a:t>Does not simulate runtime enrollment behavior(It’s not end-to-end)</a:t>
            </a:r>
          </a:p>
          <a:p>
            <a:pPr marL="800100" lvl="1" indent="-342900">
              <a:buFont typeface="+mj-lt"/>
              <a:buAutoNum type="arabicPeriod"/>
            </a:pPr>
            <a:r>
              <a:rPr lang="en-US" altLang="zh-CN" dirty="0"/>
              <a:t>Difficult to choose semi-hard pairs to accelerate convergence</a:t>
            </a:r>
            <a:endParaRPr lang="zh-CN" altLang="en-US" dirty="0"/>
          </a:p>
        </p:txBody>
      </p:sp>
    </p:spTree>
    <p:extLst>
      <p:ext uri="{BB962C8B-B14F-4D97-AF65-F5344CB8AC3E}">
        <p14:creationId xmlns:p14="http://schemas.microsoft.com/office/powerpoint/2010/main" val="569531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81AED-B9F1-4A15-9EC1-B87F418C09E9}"/>
              </a:ext>
            </a:extLst>
          </p:cNvPr>
          <p:cNvSpPr>
            <a:spLocks noGrp="1"/>
          </p:cNvSpPr>
          <p:nvPr>
            <p:ph type="title"/>
          </p:nvPr>
        </p:nvSpPr>
        <p:spPr>
          <a:xfrm>
            <a:off x="628649" y="365126"/>
            <a:ext cx="8615103" cy="1325563"/>
          </a:xfrm>
        </p:spPr>
        <p:txBody>
          <a:bodyPr>
            <a:normAutofit/>
          </a:bodyPr>
          <a:lstStyle/>
          <a:p>
            <a:r>
              <a:rPr lang="en-US" altLang="zh-CN" sz="3200" dirty="0">
                <a:solidFill>
                  <a:srgbClr val="2777FC"/>
                </a:solidFill>
              </a:rPr>
              <a:t>Loss function – Tuple-Based End-to-End loss </a:t>
            </a:r>
            <a:endParaRPr lang="zh-CN" altLang="en-US" sz="3200" dirty="0">
              <a:solidFill>
                <a:srgbClr val="2777FC"/>
              </a:solidFill>
            </a:endParaRPr>
          </a:p>
        </p:txBody>
      </p:sp>
      <p:sp>
        <p:nvSpPr>
          <p:cNvPr id="8" name="文本框 7">
            <a:extLst>
              <a:ext uri="{FF2B5EF4-FFF2-40B4-BE49-F238E27FC236}">
                <a16:creationId xmlns:a16="http://schemas.microsoft.com/office/drawing/2014/main" id="{FC8BA8E9-123B-4696-8A02-8A46DA3490C2}"/>
              </a:ext>
            </a:extLst>
          </p:cNvPr>
          <p:cNvSpPr txBox="1"/>
          <p:nvPr/>
        </p:nvSpPr>
        <p:spPr>
          <a:xfrm>
            <a:off x="628649" y="1363287"/>
            <a:ext cx="7863840" cy="646331"/>
          </a:xfrm>
          <a:prstGeom prst="rect">
            <a:avLst/>
          </a:prstGeom>
          <a:noFill/>
        </p:spPr>
        <p:txBody>
          <a:bodyPr wrap="square" rtlCol="0">
            <a:spAutoFit/>
          </a:bodyPr>
          <a:lstStyle/>
          <a:p>
            <a:r>
              <a:rPr lang="en-US" altLang="zh-CN" dirty="0"/>
              <a:t>	TE2E simulates the 2-stage process of runtime enrollment and verification during training. </a:t>
            </a:r>
            <a:endParaRPr lang="zh-CN" altLang="en-US" dirty="0"/>
          </a:p>
        </p:txBody>
      </p:sp>
      <p:pic>
        <p:nvPicPr>
          <p:cNvPr id="79" name="图片 78">
            <a:extLst>
              <a:ext uri="{FF2B5EF4-FFF2-40B4-BE49-F238E27FC236}">
                <a16:creationId xmlns:a16="http://schemas.microsoft.com/office/drawing/2014/main" id="{3791B7A0-4FDB-4FA9-A50F-86252B1FD9FA}"/>
              </a:ext>
            </a:extLst>
          </p:cNvPr>
          <p:cNvPicPr>
            <a:picLocks noChangeAspect="1"/>
          </p:cNvPicPr>
          <p:nvPr/>
        </p:nvPicPr>
        <p:blipFill>
          <a:blip r:embed="rId2"/>
          <a:stretch>
            <a:fillRect/>
          </a:stretch>
        </p:blipFill>
        <p:spPr>
          <a:xfrm>
            <a:off x="628649" y="2116266"/>
            <a:ext cx="4816393" cy="2574884"/>
          </a:xfrm>
          <a:prstGeom prst="rect">
            <a:avLst/>
          </a:prstGeom>
        </p:spPr>
      </p:pic>
      <p:pic>
        <p:nvPicPr>
          <p:cNvPr id="80" name="图片 79">
            <a:extLst>
              <a:ext uri="{FF2B5EF4-FFF2-40B4-BE49-F238E27FC236}">
                <a16:creationId xmlns:a16="http://schemas.microsoft.com/office/drawing/2014/main" id="{FA1767EA-C9BE-4C00-BCF3-07AD41A78B3F}"/>
              </a:ext>
            </a:extLst>
          </p:cNvPr>
          <p:cNvPicPr>
            <a:picLocks noChangeAspect="1"/>
          </p:cNvPicPr>
          <p:nvPr/>
        </p:nvPicPr>
        <p:blipFill>
          <a:blip r:embed="rId3"/>
          <a:stretch>
            <a:fillRect/>
          </a:stretch>
        </p:blipFill>
        <p:spPr>
          <a:xfrm>
            <a:off x="5742536" y="2116266"/>
            <a:ext cx="2487064" cy="2716264"/>
          </a:xfrm>
          <a:prstGeom prst="rect">
            <a:avLst/>
          </a:prstGeom>
        </p:spPr>
      </p:pic>
      <p:sp>
        <p:nvSpPr>
          <p:cNvPr id="81" name="箭头: 右 80">
            <a:extLst>
              <a:ext uri="{FF2B5EF4-FFF2-40B4-BE49-F238E27FC236}">
                <a16:creationId xmlns:a16="http://schemas.microsoft.com/office/drawing/2014/main" id="{31F05606-6399-4182-8B03-EFD6E1A6BF1E}"/>
              </a:ext>
            </a:extLst>
          </p:cNvPr>
          <p:cNvSpPr/>
          <p:nvPr/>
        </p:nvSpPr>
        <p:spPr>
          <a:xfrm>
            <a:off x="5494920" y="3976254"/>
            <a:ext cx="415636" cy="116379"/>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3" name="文本框 82">
                <a:extLst>
                  <a:ext uri="{FF2B5EF4-FFF2-40B4-BE49-F238E27FC236}">
                    <a16:creationId xmlns:a16="http://schemas.microsoft.com/office/drawing/2014/main" id="{307ADDAA-2B41-49F9-9CFA-D3B44BA936A1}"/>
                  </a:ext>
                </a:extLst>
              </p:cNvPr>
              <p:cNvSpPr txBox="1"/>
              <p:nvPr/>
            </p:nvSpPr>
            <p:spPr>
              <a:xfrm>
                <a:off x="4671753" y="3577246"/>
                <a:ext cx="357447"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600" i="1" smtClean="0">
                              <a:latin typeface="Cambria Math" panose="02040503050406030204" pitchFamily="18" charset="0"/>
                            </a:rPr>
                          </m:ctrlPr>
                        </m:sSubPr>
                        <m:e>
                          <m:r>
                            <a:rPr lang="en-US" altLang="zh-CN" sz="1600" b="0" i="1" smtClean="0">
                              <a:latin typeface="Cambria Math" panose="02040503050406030204" pitchFamily="18" charset="0"/>
                            </a:rPr>
                            <m:t>𝑐</m:t>
                          </m:r>
                        </m:e>
                        <m:sub>
                          <m:r>
                            <a:rPr lang="en-US" altLang="zh-CN" sz="1600" b="0" i="1" smtClean="0">
                              <a:solidFill>
                                <a:srgbClr val="FF0000"/>
                              </a:solidFill>
                              <a:latin typeface="Cambria Math" panose="02040503050406030204" pitchFamily="18" charset="0"/>
                            </a:rPr>
                            <m:t>𝑏</m:t>
                          </m:r>
                          <m:r>
                            <a:rPr lang="en-US" altLang="zh-CN" sz="1600" b="0" i="1" smtClean="0">
                              <a:latin typeface="Cambria Math" panose="02040503050406030204" pitchFamily="18" charset="0"/>
                            </a:rPr>
                            <m:t> </m:t>
                          </m:r>
                        </m:sub>
                      </m:sSub>
                    </m:oMath>
                  </m:oMathPara>
                </a14:m>
                <a:endParaRPr lang="zh-CN" altLang="en-US" dirty="0"/>
              </a:p>
            </p:txBody>
          </p:sp>
        </mc:Choice>
        <mc:Fallback xmlns="">
          <p:sp>
            <p:nvSpPr>
              <p:cNvPr id="83" name="文本框 82">
                <a:extLst>
                  <a:ext uri="{FF2B5EF4-FFF2-40B4-BE49-F238E27FC236}">
                    <a16:creationId xmlns:a16="http://schemas.microsoft.com/office/drawing/2014/main" id="{307ADDAA-2B41-49F9-9CFA-D3B44BA936A1}"/>
                  </a:ext>
                </a:extLst>
              </p:cNvPr>
              <p:cNvSpPr txBox="1">
                <a:spLocks noRot="1" noChangeAspect="1" noMove="1" noResize="1" noEditPoints="1" noAdjustHandles="1" noChangeArrowheads="1" noChangeShapeType="1" noTextEdit="1"/>
              </p:cNvSpPr>
              <p:nvPr/>
            </p:nvSpPr>
            <p:spPr>
              <a:xfrm>
                <a:off x="4671753" y="3577246"/>
                <a:ext cx="357447" cy="338554"/>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4" name="文本框 83">
                <a:extLst>
                  <a:ext uri="{FF2B5EF4-FFF2-40B4-BE49-F238E27FC236}">
                    <a16:creationId xmlns:a16="http://schemas.microsoft.com/office/drawing/2014/main" id="{24B20ADE-30C8-4871-BABC-A604855123E7}"/>
                  </a:ext>
                </a:extLst>
              </p:cNvPr>
              <p:cNvSpPr txBox="1"/>
              <p:nvPr/>
            </p:nvSpPr>
            <p:spPr>
              <a:xfrm>
                <a:off x="48378" y="4852789"/>
                <a:ext cx="6706174" cy="4049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𝑇𝐸</m:t>
                          </m:r>
                          <m:r>
                            <a:rPr lang="en-US" altLang="zh-CN" b="0" i="1" smtClean="0">
                              <a:latin typeface="Cambria Math" panose="02040503050406030204" pitchFamily="18" charset="0"/>
                            </a:rPr>
                            <m:t>2</m:t>
                          </m:r>
                          <m:r>
                            <a:rPr lang="en-US" altLang="zh-CN" b="0" i="1" smtClean="0">
                              <a:latin typeface="Cambria Math" panose="02040503050406030204" pitchFamily="18" charset="0"/>
                            </a:rPr>
                            <m:t>𝐸</m:t>
                          </m:r>
                        </m:sub>
                      </m:sSub>
                      <m:d>
                        <m:dPr>
                          <m:ctrlPr>
                            <a:rPr lang="en-US" altLang="zh-CN" i="1" smtClean="0">
                              <a:latin typeface="Cambria Math" panose="02040503050406030204" pitchFamily="18" charset="0"/>
                            </a:rPr>
                          </m:ctrlPr>
                        </m:d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m:rPr>
                                  <m:sty m:val="p"/>
                                </m:rPr>
                                <a:rPr lang="en-US" altLang="zh-CN" i="1">
                                  <a:latin typeface="Cambria Math" panose="02040503050406030204" pitchFamily="18" charset="0"/>
                                </a:rPr>
                                <m:t>a</m:t>
                              </m:r>
                              <m:r>
                                <a:rPr lang="en-US" altLang="zh-CN" b="0" i="1" smtClean="0">
                                  <a:latin typeface="Cambria Math" panose="02040503050406030204" pitchFamily="18" charset="0"/>
                                </a:rPr>
                                <m:t>~</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𝑏</m:t>
                              </m:r>
                            </m:sub>
                          </m:sSub>
                        </m:e>
                      </m:d>
                      <m:r>
                        <a:rPr lang="en-US" altLang="zh-CN" i="1" smtClean="0">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𝛿</m:t>
                      </m:r>
                      <m:d>
                        <m:dPr>
                          <m:ctrlPr>
                            <a:rPr lang="en-US" altLang="zh-CN"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𝑎</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𝑏</m:t>
                          </m:r>
                        </m:e>
                      </m:d>
                      <m:r>
                        <a:rPr lang="zh-CN" altLang="en-US" i="1" smtClean="0">
                          <a:latin typeface="Cambria Math" panose="02040503050406030204" pitchFamily="18" charset="0"/>
                          <a:ea typeface="Cambria Math" panose="02040503050406030204" pitchFamily="18" charset="0"/>
                        </a:rPr>
                        <m:t>𝜎</m:t>
                      </m:r>
                      <m:d>
                        <m:dPr>
                          <m:ctrlPr>
                            <a:rPr lang="en-US" altLang="zh-CN"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𝑠</m:t>
                          </m:r>
                        </m:e>
                      </m:d>
                      <m:r>
                        <a:rPr lang="en-US" altLang="zh-CN" i="1" smtClean="0">
                          <a:latin typeface="Cambria Math" panose="02040503050406030204" pitchFamily="18" charset="0"/>
                          <a:ea typeface="Cambria Math" panose="02040503050406030204" pitchFamily="18" charset="0"/>
                        </a:rPr>
                        <m:t>+</m:t>
                      </m:r>
                      <m:d>
                        <m:dPr>
                          <m:ctrlPr>
                            <a:rPr lang="en-US" altLang="zh-CN"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1−</m:t>
                          </m:r>
                          <m:r>
                            <a:rPr lang="zh-CN" altLang="en-US" i="1" smtClean="0">
                              <a:latin typeface="Cambria Math" panose="02040503050406030204" pitchFamily="18" charset="0"/>
                              <a:ea typeface="Cambria Math" panose="02040503050406030204" pitchFamily="18" charset="0"/>
                            </a:rPr>
                            <m:t>𝛿</m:t>
                          </m:r>
                          <m:d>
                            <m:dPr>
                              <m:ctrlPr>
                                <a:rPr lang="en-US" altLang="zh-CN" i="1">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𝑎</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𝑏</m:t>
                              </m:r>
                            </m:e>
                          </m:d>
                        </m:e>
                      </m:d>
                      <m:d>
                        <m:dPr>
                          <m:ctrlPr>
                            <a:rPr lang="en-US" altLang="zh-CN"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1−</m:t>
                          </m:r>
                          <m:r>
                            <a:rPr lang="zh-CN" altLang="en-US" b="0" i="1" smtClean="0">
                              <a:latin typeface="Cambria Math" panose="02040503050406030204" pitchFamily="18" charset="0"/>
                              <a:ea typeface="Cambria Math" panose="02040503050406030204" pitchFamily="18" charset="0"/>
                            </a:rPr>
                            <m:t>𝜎</m:t>
                          </m:r>
                          <m:d>
                            <m:dPr>
                              <m:ctrlPr>
                                <a:rPr lang="en-US" altLang="zh-CN"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𝑠</m:t>
                              </m:r>
                            </m:e>
                          </m:d>
                        </m:e>
                      </m:d>
                    </m:oMath>
                  </m:oMathPara>
                </a14:m>
                <a:endParaRPr lang="zh-CN" altLang="en-US" dirty="0"/>
              </a:p>
            </p:txBody>
          </p:sp>
        </mc:Choice>
        <mc:Fallback xmlns="">
          <p:sp>
            <p:nvSpPr>
              <p:cNvPr id="84" name="文本框 83">
                <a:extLst>
                  <a:ext uri="{FF2B5EF4-FFF2-40B4-BE49-F238E27FC236}">
                    <a16:creationId xmlns:a16="http://schemas.microsoft.com/office/drawing/2014/main" id="{24B20ADE-30C8-4871-BABC-A604855123E7}"/>
                  </a:ext>
                </a:extLst>
              </p:cNvPr>
              <p:cNvSpPr txBox="1">
                <a:spLocks noRot="1" noChangeAspect="1" noMove="1" noResize="1" noEditPoints="1" noAdjustHandles="1" noChangeArrowheads="1" noChangeShapeType="1" noTextEdit="1"/>
              </p:cNvSpPr>
              <p:nvPr/>
            </p:nvSpPr>
            <p:spPr>
              <a:xfrm>
                <a:off x="48378" y="4852789"/>
                <a:ext cx="6706174" cy="40498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5" name="文本框 84">
                <a:extLst>
                  <a:ext uri="{FF2B5EF4-FFF2-40B4-BE49-F238E27FC236}">
                    <a16:creationId xmlns:a16="http://schemas.microsoft.com/office/drawing/2014/main" id="{1AB380F7-D198-429F-BAFA-F7D31F011CE9}"/>
                  </a:ext>
                </a:extLst>
              </p:cNvPr>
              <p:cNvSpPr txBox="1"/>
              <p:nvPr/>
            </p:nvSpPr>
            <p:spPr>
              <a:xfrm>
                <a:off x="1343544" y="5231105"/>
                <a:ext cx="6886056" cy="909352"/>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en-US" altLang="zh-CN" sz="1400" dirty="0"/>
                  <a:t>s is the learnable similarity  </a:t>
                </a:r>
                <a14:m>
                  <m:oMath xmlns:m="http://schemas.openxmlformats.org/officeDocument/2006/math">
                    <m:r>
                      <a:rPr lang="en-US" altLang="zh-CN" sz="1400" b="0" i="1" smtClean="0">
                        <a:latin typeface="Cambria Math" panose="02040503050406030204" pitchFamily="18" charset="0"/>
                      </a:rPr>
                      <m:t>𝑠</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𝑤</m:t>
                    </m:r>
                    <m:r>
                      <a:rPr lang="en-US" altLang="zh-CN" sz="1400" b="0" i="1" smtClean="0">
                        <a:latin typeface="Cambria Math" panose="02040503050406030204" pitchFamily="18" charset="0"/>
                        <a:ea typeface="Cambria Math" panose="02040503050406030204" pitchFamily="18" charset="0"/>
                      </a:rPr>
                      <m:t>∙</m:t>
                    </m:r>
                    <m:func>
                      <m:funcPr>
                        <m:ctrlPr>
                          <a:rPr lang="en-US" altLang="zh-CN" sz="1400" b="0" i="1" smtClean="0">
                            <a:latin typeface="Cambria Math" panose="02040503050406030204" pitchFamily="18" charset="0"/>
                            <a:ea typeface="Cambria Math" panose="02040503050406030204" pitchFamily="18" charset="0"/>
                          </a:rPr>
                        </m:ctrlPr>
                      </m:funcPr>
                      <m:fName>
                        <m:r>
                          <m:rPr>
                            <m:sty m:val="p"/>
                          </m:rPr>
                          <a:rPr lang="en-US" altLang="zh-CN" sz="1400" b="0" i="0" smtClean="0">
                            <a:latin typeface="Cambria Math" panose="02040503050406030204" pitchFamily="18" charset="0"/>
                            <a:ea typeface="Cambria Math" panose="02040503050406030204" pitchFamily="18" charset="0"/>
                          </a:rPr>
                          <m:t>cos</m:t>
                        </m:r>
                      </m:fName>
                      <m:e>
                        <m:d>
                          <m:dPr>
                            <m:ctrlPr>
                              <a:rPr lang="en-US" altLang="zh-CN" sz="1400" b="0" i="1" smtClean="0">
                                <a:latin typeface="Cambria Math" panose="02040503050406030204" pitchFamily="18" charset="0"/>
                                <a:ea typeface="Cambria Math" panose="02040503050406030204" pitchFamily="18" charset="0"/>
                              </a:rPr>
                            </m:ctrlPr>
                          </m:dPr>
                          <m:e>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𝑒</m:t>
                                </m:r>
                              </m:e>
                              <m:sub>
                                <m:r>
                                  <a:rPr lang="en-US" altLang="zh-CN" sz="1400" b="0" i="1" smtClean="0">
                                    <a:latin typeface="Cambria Math" panose="02040503050406030204" pitchFamily="18" charset="0"/>
                                    <a:ea typeface="Cambria Math" panose="02040503050406030204" pitchFamily="18" charset="0"/>
                                  </a:rPr>
                                  <m:t>𝑎</m:t>
                                </m:r>
                                <m:r>
                                  <a:rPr lang="en-US" altLang="zh-CN" sz="1400" b="0" i="1" smtClean="0">
                                    <a:latin typeface="Cambria Math" panose="02040503050406030204" pitchFamily="18" charset="0"/>
                                    <a:ea typeface="Cambria Math" panose="02040503050406030204" pitchFamily="18" charset="0"/>
                                  </a:rPr>
                                  <m:t>~</m:t>
                                </m:r>
                              </m:sub>
                            </m:sSub>
                            <m:r>
                              <a:rPr lang="en-US" altLang="zh-CN" sz="1400" b="0" i="1" smtClean="0">
                                <a:latin typeface="Cambria Math" panose="02040503050406030204" pitchFamily="18" charset="0"/>
                                <a:ea typeface="Cambria Math" panose="02040503050406030204" pitchFamily="18" charset="0"/>
                              </a:rPr>
                              <m:t>,</m:t>
                            </m:r>
                            <m:sSub>
                              <m:sSubPr>
                                <m:ctrlPr>
                                  <a:rPr lang="en-US" altLang="zh-CN" sz="1400" b="0" i="1" smtClean="0">
                                    <a:latin typeface="Cambria Math" panose="02040503050406030204" pitchFamily="18" charset="0"/>
                                    <a:ea typeface="Cambria Math" panose="02040503050406030204" pitchFamily="18" charset="0"/>
                                  </a:rPr>
                                </m:ctrlPr>
                              </m:sSubPr>
                              <m:e>
                                <m:r>
                                  <a:rPr lang="en-US" altLang="zh-CN" sz="1400" b="0" i="1" smtClean="0">
                                    <a:latin typeface="Cambria Math" panose="02040503050406030204" pitchFamily="18" charset="0"/>
                                    <a:ea typeface="Cambria Math" panose="02040503050406030204" pitchFamily="18" charset="0"/>
                                  </a:rPr>
                                  <m:t>𝑐</m:t>
                                </m:r>
                              </m:e>
                              <m:sub>
                                <m:r>
                                  <a:rPr lang="en-US" altLang="zh-CN" sz="1400" b="0" i="1" smtClean="0">
                                    <a:latin typeface="Cambria Math" panose="02040503050406030204" pitchFamily="18" charset="0"/>
                                    <a:ea typeface="Cambria Math" panose="02040503050406030204" pitchFamily="18" charset="0"/>
                                  </a:rPr>
                                  <m:t>𝑏</m:t>
                                </m:r>
                              </m:sub>
                            </m:sSub>
                          </m:e>
                        </m:d>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𝑏</m:t>
                        </m:r>
                      </m:e>
                    </m:func>
                  </m:oMath>
                </a14:m>
                <a:r>
                  <a:rPr lang="en-US" altLang="zh-CN" sz="1400" dirty="0"/>
                  <a:t> where w and b are both learnable </a:t>
                </a:r>
              </a:p>
              <a:p>
                <a:pPr marL="285750" indent="-285750">
                  <a:lnSpc>
                    <a:spcPct val="130000"/>
                  </a:lnSpc>
                  <a:buFont typeface="Arial" panose="020B0604020202020204" pitchFamily="34" charset="0"/>
                  <a:buChar char="•"/>
                </a:pPr>
                <a14:m>
                  <m:oMath xmlns:m="http://schemas.openxmlformats.org/officeDocument/2006/math">
                    <m:r>
                      <a:rPr lang="zh-CN" altLang="en-US" sz="1400" i="1">
                        <a:latin typeface="Cambria Math" panose="02040503050406030204" pitchFamily="18" charset="0"/>
                        <a:ea typeface="Cambria Math" panose="02040503050406030204" pitchFamily="18" charset="0"/>
                      </a:rPr>
                      <m:t>𝛿</m:t>
                    </m:r>
                    <m:d>
                      <m:dPr>
                        <m:ctrlPr>
                          <a:rPr lang="en-US" altLang="zh-CN" sz="1400" b="0" i="1" smtClean="0">
                            <a:latin typeface="Cambria Math" panose="02040503050406030204" pitchFamily="18" charset="0"/>
                            <a:ea typeface="Cambria Math" panose="02040503050406030204" pitchFamily="18" charset="0"/>
                          </a:rPr>
                        </m:ctrlPr>
                      </m:dPr>
                      <m:e>
                        <m:r>
                          <a:rPr lang="en-US" altLang="zh-CN" sz="1400" b="0" i="1" smtClean="0">
                            <a:latin typeface="Cambria Math" panose="02040503050406030204" pitchFamily="18" charset="0"/>
                            <a:ea typeface="Cambria Math" panose="02040503050406030204" pitchFamily="18" charset="0"/>
                          </a:rPr>
                          <m:t>𝑎</m:t>
                        </m:r>
                        <m:r>
                          <a:rPr lang="en-US" altLang="zh-CN" sz="1400" b="0" i="1" smtClean="0">
                            <a:latin typeface="Cambria Math" panose="02040503050406030204" pitchFamily="18" charset="0"/>
                            <a:ea typeface="Cambria Math" panose="02040503050406030204" pitchFamily="18" charset="0"/>
                          </a:rPr>
                          <m:t>, </m:t>
                        </m:r>
                        <m:r>
                          <a:rPr lang="en-US" altLang="zh-CN" sz="1400" b="0" i="1" smtClean="0">
                            <a:latin typeface="Cambria Math" panose="02040503050406030204" pitchFamily="18" charset="0"/>
                            <a:ea typeface="Cambria Math" panose="02040503050406030204" pitchFamily="18" charset="0"/>
                          </a:rPr>
                          <m:t>𝑏</m:t>
                        </m:r>
                      </m:e>
                    </m:d>
                    <m:r>
                      <a:rPr lang="en-US" altLang="zh-CN" sz="1400" b="0" i="1" smtClean="0">
                        <a:latin typeface="Cambria Math" panose="02040503050406030204" pitchFamily="18" charset="0"/>
                        <a:ea typeface="Cambria Math" panose="02040503050406030204" pitchFamily="18" charset="0"/>
                      </a:rPr>
                      <m:t> </m:t>
                    </m:r>
                    <m:r>
                      <a:rPr lang="en-US" altLang="zh-CN" sz="1400" b="0" i="1" smtClean="0">
                        <a:latin typeface="Cambria Math" panose="02040503050406030204" pitchFamily="18" charset="0"/>
                        <a:ea typeface="Cambria Math" panose="02040503050406030204" pitchFamily="18" charset="0"/>
                      </a:rPr>
                      <m:t>𝑒𝑞𝑢𝑎𝑙𝑠</m:t>
                    </m:r>
                    <m:r>
                      <a:rPr lang="en-US" altLang="zh-CN" sz="1400" b="0" i="1" smtClean="0">
                        <a:latin typeface="Cambria Math" panose="02040503050406030204" pitchFamily="18" charset="0"/>
                        <a:ea typeface="Cambria Math" panose="02040503050406030204" pitchFamily="18" charset="0"/>
                      </a:rPr>
                      <m:t> 1 </m:t>
                    </m:r>
                    <m:r>
                      <a:rPr lang="en-US" altLang="zh-CN" sz="1400" b="0" i="1" smtClean="0">
                        <a:latin typeface="Cambria Math" panose="02040503050406030204" pitchFamily="18" charset="0"/>
                        <a:ea typeface="Cambria Math" panose="02040503050406030204" pitchFamily="18" charset="0"/>
                      </a:rPr>
                      <m:t>𝑖𝑓</m:t>
                    </m:r>
                    <m:r>
                      <a:rPr lang="en-US" altLang="zh-CN" sz="1400" b="0" i="1" smtClean="0">
                        <a:latin typeface="Cambria Math" panose="02040503050406030204" pitchFamily="18" charset="0"/>
                        <a:ea typeface="Cambria Math" panose="02040503050406030204" pitchFamily="18" charset="0"/>
                      </a:rPr>
                      <m:t> </m:t>
                    </m:r>
                    <m:r>
                      <a:rPr lang="en-US" altLang="zh-CN" sz="1400" b="0" i="1" smtClean="0">
                        <a:latin typeface="Cambria Math" panose="02040503050406030204" pitchFamily="18" charset="0"/>
                        <a:ea typeface="Cambria Math" panose="02040503050406030204" pitchFamily="18" charset="0"/>
                      </a:rPr>
                      <m:t>𝑎</m:t>
                    </m:r>
                    <m:r>
                      <a:rPr lang="en-US" altLang="zh-CN" sz="1400" b="0" i="1" smtClean="0">
                        <a:latin typeface="Cambria Math" panose="02040503050406030204" pitchFamily="18" charset="0"/>
                        <a:ea typeface="Cambria Math" panose="02040503050406030204" pitchFamily="18" charset="0"/>
                      </a:rPr>
                      <m:t>=</m:t>
                    </m:r>
                    <m:r>
                      <a:rPr lang="en-US" altLang="zh-CN" sz="1400" b="0" i="1" smtClean="0">
                        <a:latin typeface="Cambria Math" panose="02040503050406030204" pitchFamily="18" charset="0"/>
                        <a:ea typeface="Cambria Math" panose="02040503050406030204" pitchFamily="18" charset="0"/>
                      </a:rPr>
                      <m:t>𝑏</m:t>
                    </m:r>
                    <m:r>
                      <a:rPr lang="en-US" altLang="zh-CN" sz="1400" b="0" i="1" smtClean="0">
                        <a:latin typeface="Cambria Math" panose="02040503050406030204" pitchFamily="18" charset="0"/>
                        <a:ea typeface="Cambria Math" panose="02040503050406030204" pitchFamily="18" charset="0"/>
                      </a:rPr>
                      <m:t>,  </m:t>
                    </m:r>
                    <m:r>
                      <a:rPr lang="en-US" altLang="zh-CN" sz="1400" b="0" i="1" smtClean="0">
                        <a:latin typeface="Cambria Math" panose="02040503050406030204" pitchFamily="18" charset="0"/>
                        <a:ea typeface="Cambria Math" panose="02040503050406030204" pitchFamily="18" charset="0"/>
                      </a:rPr>
                      <m:t>𝑜𝑡h𝑒𝑟𝑤𝑖𝑠𝑒</m:t>
                    </m:r>
                    <m:r>
                      <a:rPr lang="en-US" altLang="zh-CN" sz="1400" b="0" i="1" smtClean="0">
                        <a:latin typeface="Cambria Math" panose="02040503050406030204" pitchFamily="18" charset="0"/>
                        <a:ea typeface="Cambria Math" panose="02040503050406030204" pitchFamily="18" charset="0"/>
                      </a:rPr>
                      <m:t> </m:t>
                    </m:r>
                    <m:r>
                      <a:rPr lang="en-US" altLang="zh-CN" sz="1400" b="0" i="1" smtClean="0">
                        <a:latin typeface="Cambria Math" panose="02040503050406030204" pitchFamily="18" charset="0"/>
                        <a:ea typeface="Cambria Math" panose="02040503050406030204" pitchFamily="18" charset="0"/>
                      </a:rPr>
                      <m:t>𝑒𝑞𝑢𝑎𝑙</m:t>
                    </m:r>
                    <m:r>
                      <a:rPr lang="en-US" altLang="zh-CN" sz="1400" b="0" i="1" smtClean="0">
                        <a:latin typeface="Cambria Math" panose="02040503050406030204" pitchFamily="18" charset="0"/>
                        <a:ea typeface="Cambria Math" panose="02040503050406030204" pitchFamily="18" charset="0"/>
                      </a:rPr>
                      <m:t> 0.</m:t>
                    </m:r>
                  </m:oMath>
                </a14:m>
                <a:endParaRPr lang="en-US" altLang="zh-CN" sz="1400" dirty="0"/>
              </a:p>
              <a:p>
                <a:pPr marL="285750" indent="-285750">
                  <a:lnSpc>
                    <a:spcPct val="130000"/>
                  </a:lnSpc>
                  <a:buFont typeface="Arial" panose="020B0604020202020204" pitchFamily="34" charset="0"/>
                  <a:buChar char="•"/>
                </a:pPr>
                <a14:m>
                  <m:oMath xmlns:m="http://schemas.openxmlformats.org/officeDocument/2006/math">
                    <m:r>
                      <a:rPr lang="zh-CN" altLang="en-US" sz="1400" i="1">
                        <a:latin typeface="Cambria Math" panose="02040503050406030204" pitchFamily="18" charset="0"/>
                        <a:ea typeface="Cambria Math" panose="02040503050406030204" pitchFamily="18" charset="0"/>
                      </a:rPr>
                      <m:t>𝜎</m:t>
                    </m:r>
                    <m:d>
                      <m:dPr>
                        <m:ctrlPr>
                          <a:rPr lang="en-US" altLang="zh-CN" sz="1400" i="1">
                            <a:latin typeface="Cambria Math" panose="02040503050406030204" pitchFamily="18" charset="0"/>
                            <a:ea typeface="Cambria Math" panose="02040503050406030204" pitchFamily="18" charset="0"/>
                          </a:rPr>
                        </m:ctrlPr>
                      </m:dPr>
                      <m:e>
                        <m:r>
                          <a:rPr lang="en-US" altLang="zh-CN" sz="1400" b="0" i="1" smtClean="0">
                            <a:latin typeface="Cambria Math" panose="02040503050406030204" pitchFamily="18" charset="0"/>
                            <a:ea typeface="Cambria Math" panose="02040503050406030204" pitchFamily="18" charset="0"/>
                          </a:rPr>
                          <m:t>𝑥</m:t>
                        </m:r>
                      </m:e>
                    </m:d>
                  </m:oMath>
                </a14:m>
                <a:r>
                  <a:rPr lang="zh-CN" altLang="en-US" sz="1400" dirty="0"/>
                  <a:t> </a:t>
                </a:r>
                <a:r>
                  <a:rPr lang="en-US" altLang="zh-CN" sz="1400" dirty="0"/>
                  <a:t>is the standard sigmoid function</a:t>
                </a:r>
                <a:endParaRPr lang="zh-CN" altLang="en-US" sz="1400" dirty="0"/>
              </a:p>
            </p:txBody>
          </p:sp>
        </mc:Choice>
        <mc:Fallback xmlns="">
          <p:sp>
            <p:nvSpPr>
              <p:cNvPr id="85" name="文本框 84">
                <a:extLst>
                  <a:ext uri="{FF2B5EF4-FFF2-40B4-BE49-F238E27FC236}">
                    <a16:creationId xmlns:a16="http://schemas.microsoft.com/office/drawing/2014/main" id="{1AB380F7-D198-429F-BAFA-F7D31F011CE9}"/>
                  </a:ext>
                </a:extLst>
              </p:cNvPr>
              <p:cNvSpPr txBox="1">
                <a:spLocks noRot="1" noChangeAspect="1" noMove="1" noResize="1" noEditPoints="1" noAdjustHandles="1" noChangeArrowheads="1" noChangeShapeType="1" noTextEdit="1"/>
              </p:cNvSpPr>
              <p:nvPr/>
            </p:nvSpPr>
            <p:spPr>
              <a:xfrm>
                <a:off x="1343544" y="5231105"/>
                <a:ext cx="6886056" cy="909352"/>
              </a:xfrm>
              <a:prstGeom prst="rect">
                <a:avLst/>
              </a:prstGeom>
              <a:blipFill>
                <a:blip r:embed="rId6"/>
                <a:stretch>
                  <a:fillRect l="-88" b="-6711"/>
                </a:stretch>
              </a:blipFill>
            </p:spPr>
            <p:txBody>
              <a:bodyPr/>
              <a:lstStyle/>
              <a:p>
                <a:r>
                  <a:rPr lang="zh-CN" altLang="en-US">
                    <a:noFill/>
                  </a:rPr>
                  <a:t> </a:t>
                </a:r>
              </a:p>
            </p:txBody>
          </p:sp>
        </mc:Fallback>
      </mc:AlternateContent>
      <p:sp>
        <p:nvSpPr>
          <p:cNvPr id="86" name="文本框 85">
            <a:extLst>
              <a:ext uri="{FF2B5EF4-FFF2-40B4-BE49-F238E27FC236}">
                <a16:creationId xmlns:a16="http://schemas.microsoft.com/office/drawing/2014/main" id="{B62F783D-E33A-4EAC-98C4-772530130AD6}"/>
              </a:ext>
            </a:extLst>
          </p:cNvPr>
          <p:cNvSpPr txBox="1"/>
          <p:nvPr/>
        </p:nvSpPr>
        <p:spPr>
          <a:xfrm>
            <a:off x="537901" y="6181485"/>
            <a:ext cx="8705851" cy="369332"/>
          </a:xfrm>
          <a:prstGeom prst="rect">
            <a:avLst/>
          </a:prstGeom>
          <a:noFill/>
        </p:spPr>
        <p:txBody>
          <a:bodyPr wrap="square" rtlCol="0">
            <a:spAutoFit/>
          </a:bodyPr>
          <a:lstStyle/>
          <a:p>
            <a:r>
              <a:rPr lang="en-US" altLang="zh-CN" dirty="0"/>
              <a:t>TE2E loss encourages a larger value of s when k = j, and a smaller value of s when k </a:t>
            </a:r>
            <a:r>
              <a:rPr lang="zh-CN" altLang="en-US" dirty="0"/>
              <a:t>≠ </a:t>
            </a:r>
            <a:r>
              <a:rPr lang="en-US" altLang="zh-CN" dirty="0"/>
              <a:t>j. </a:t>
            </a:r>
            <a:endParaRPr lang="zh-CN" altLang="en-US" dirty="0"/>
          </a:p>
        </p:txBody>
      </p:sp>
    </p:spTree>
    <p:extLst>
      <p:ext uri="{BB962C8B-B14F-4D97-AF65-F5344CB8AC3E}">
        <p14:creationId xmlns:p14="http://schemas.microsoft.com/office/powerpoint/2010/main" val="3118854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81AED-B9F1-4A15-9EC1-B87F418C09E9}"/>
              </a:ext>
            </a:extLst>
          </p:cNvPr>
          <p:cNvSpPr>
            <a:spLocks noGrp="1"/>
          </p:cNvSpPr>
          <p:nvPr>
            <p:ph type="title"/>
          </p:nvPr>
        </p:nvSpPr>
        <p:spPr>
          <a:xfrm>
            <a:off x="628649" y="365126"/>
            <a:ext cx="8615103" cy="1325563"/>
          </a:xfrm>
        </p:spPr>
        <p:txBody>
          <a:bodyPr>
            <a:normAutofit/>
          </a:bodyPr>
          <a:lstStyle/>
          <a:p>
            <a:r>
              <a:rPr lang="en-US" altLang="zh-CN" sz="3200" dirty="0">
                <a:solidFill>
                  <a:srgbClr val="2777FC"/>
                </a:solidFill>
              </a:rPr>
              <a:t>Loss function – Tuple-Based End-to-End loss </a:t>
            </a:r>
            <a:endParaRPr lang="zh-CN" altLang="en-US" sz="3200" dirty="0">
              <a:solidFill>
                <a:srgbClr val="2777FC"/>
              </a:solidFill>
            </a:endParaRPr>
          </a:p>
        </p:txBody>
      </p:sp>
      <p:sp>
        <p:nvSpPr>
          <p:cNvPr id="4" name="矩形: 圆角 3">
            <a:extLst>
              <a:ext uri="{FF2B5EF4-FFF2-40B4-BE49-F238E27FC236}">
                <a16:creationId xmlns:a16="http://schemas.microsoft.com/office/drawing/2014/main" id="{A2156334-062F-434E-87E0-20D07110EDCC}"/>
              </a:ext>
            </a:extLst>
          </p:cNvPr>
          <p:cNvSpPr/>
          <p:nvPr/>
        </p:nvSpPr>
        <p:spPr>
          <a:xfrm>
            <a:off x="931025" y="1928553"/>
            <a:ext cx="3507971" cy="3175462"/>
          </a:xfrm>
          <a:prstGeom prst="roundRect">
            <a:avLst/>
          </a:prstGeom>
          <a:solidFill>
            <a:srgbClr val="DEE8FE"/>
          </a:solidFill>
          <a:ln>
            <a:solidFill>
              <a:srgbClr val="6194E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矩形: 圆角 5">
            <a:extLst>
              <a:ext uri="{FF2B5EF4-FFF2-40B4-BE49-F238E27FC236}">
                <a16:creationId xmlns:a16="http://schemas.microsoft.com/office/drawing/2014/main" id="{26B3F467-CC6A-4D5E-B3B5-A6ACFD397171}"/>
              </a:ext>
            </a:extLst>
          </p:cNvPr>
          <p:cNvSpPr/>
          <p:nvPr/>
        </p:nvSpPr>
        <p:spPr>
          <a:xfrm>
            <a:off x="1562792" y="4513811"/>
            <a:ext cx="2244436" cy="357447"/>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LSTM</a:t>
            </a:r>
            <a:endParaRPr lang="zh-CN" altLang="en-US" dirty="0">
              <a:solidFill>
                <a:schemeClr val="tx1"/>
              </a:solidFill>
            </a:endParaRPr>
          </a:p>
        </p:txBody>
      </p:sp>
      <p:sp>
        <p:nvSpPr>
          <p:cNvPr id="7" name="矩形: 圆角 6">
            <a:extLst>
              <a:ext uri="{FF2B5EF4-FFF2-40B4-BE49-F238E27FC236}">
                <a16:creationId xmlns:a16="http://schemas.microsoft.com/office/drawing/2014/main" id="{B66462A0-77A6-4E0C-82FC-184373B3B494}"/>
              </a:ext>
            </a:extLst>
          </p:cNvPr>
          <p:cNvSpPr/>
          <p:nvPr/>
        </p:nvSpPr>
        <p:spPr>
          <a:xfrm>
            <a:off x="2685010" y="3948546"/>
            <a:ext cx="997527" cy="232756"/>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average</a:t>
            </a:r>
            <a:endParaRPr lang="zh-CN" altLang="en-US" dirty="0">
              <a:solidFill>
                <a:schemeClr val="tx1"/>
              </a:solidFill>
            </a:endParaRPr>
          </a:p>
        </p:txBody>
      </p:sp>
      <p:sp>
        <p:nvSpPr>
          <p:cNvPr id="13" name="矩形: 圆角 12">
            <a:extLst>
              <a:ext uri="{FF2B5EF4-FFF2-40B4-BE49-F238E27FC236}">
                <a16:creationId xmlns:a16="http://schemas.microsoft.com/office/drawing/2014/main" id="{D0A8ACF2-529C-4427-BDC6-A8B10D7B8996}"/>
              </a:ext>
            </a:extLst>
          </p:cNvPr>
          <p:cNvSpPr/>
          <p:nvPr/>
        </p:nvSpPr>
        <p:spPr>
          <a:xfrm>
            <a:off x="1562792" y="3042459"/>
            <a:ext cx="2244436" cy="357447"/>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cosine similarity</a:t>
            </a:r>
            <a:endParaRPr lang="zh-CN" altLang="en-US" dirty="0">
              <a:solidFill>
                <a:schemeClr val="tx1"/>
              </a:solidFill>
            </a:endParaRPr>
          </a:p>
        </p:txBody>
      </p:sp>
      <p:sp>
        <p:nvSpPr>
          <p:cNvPr id="14" name="矩形: 圆角 13">
            <a:extLst>
              <a:ext uri="{FF2B5EF4-FFF2-40B4-BE49-F238E27FC236}">
                <a16:creationId xmlns:a16="http://schemas.microsoft.com/office/drawing/2014/main" id="{0CAC35D2-D51B-4E39-BC1F-BD012F14ED1A}"/>
              </a:ext>
            </a:extLst>
          </p:cNvPr>
          <p:cNvSpPr/>
          <p:nvPr/>
        </p:nvSpPr>
        <p:spPr>
          <a:xfrm>
            <a:off x="1562792" y="2128059"/>
            <a:ext cx="2244436" cy="357447"/>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Logistic regression</a:t>
            </a:r>
            <a:endParaRPr lang="zh-CN" altLang="en-US" dirty="0">
              <a:solidFill>
                <a:schemeClr val="tx1"/>
              </a:solidFill>
            </a:endParaRPr>
          </a:p>
        </p:txBody>
      </p:sp>
      <p:cxnSp>
        <p:nvCxnSpPr>
          <p:cNvPr id="10" name="直接箭头连接符 9">
            <a:extLst>
              <a:ext uri="{FF2B5EF4-FFF2-40B4-BE49-F238E27FC236}">
                <a16:creationId xmlns:a16="http://schemas.microsoft.com/office/drawing/2014/main" id="{54E80826-6B1F-4E2B-9E13-9E75D321BFE7}"/>
              </a:ext>
            </a:extLst>
          </p:cNvPr>
          <p:cNvCxnSpPr/>
          <p:nvPr/>
        </p:nvCxnSpPr>
        <p:spPr>
          <a:xfrm flipV="1">
            <a:off x="2685010" y="2493819"/>
            <a:ext cx="0" cy="54864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7" name="直接箭头连接符 16">
            <a:extLst>
              <a:ext uri="{FF2B5EF4-FFF2-40B4-BE49-F238E27FC236}">
                <a16:creationId xmlns:a16="http://schemas.microsoft.com/office/drawing/2014/main" id="{49199023-7835-4F0F-9CA5-DE241C71C0A8}"/>
              </a:ext>
            </a:extLst>
          </p:cNvPr>
          <p:cNvCxnSpPr/>
          <p:nvPr/>
        </p:nvCxnSpPr>
        <p:spPr>
          <a:xfrm flipV="1">
            <a:off x="3153292" y="3399906"/>
            <a:ext cx="0" cy="54864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18" name="直接箭头连接符 17">
            <a:extLst>
              <a:ext uri="{FF2B5EF4-FFF2-40B4-BE49-F238E27FC236}">
                <a16:creationId xmlns:a16="http://schemas.microsoft.com/office/drawing/2014/main" id="{6F63195A-8D56-4F43-9D2C-A3B0692D3C79}"/>
              </a:ext>
            </a:extLst>
          </p:cNvPr>
          <p:cNvCxnSpPr>
            <a:cxnSpLocks/>
          </p:cNvCxnSpPr>
          <p:nvPr/>
        </p:nvCxnSpPr>
        <p:spPr>
          <a:xfrm flipV="1">
            <a:off x="1939635" y="3399906"/>
            <a:ext cx="0" cy="1113905"/>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0" name="直接箭头连接符 19">
            <a:extLst>
              <a:ext uri="{FF2B5EF4-FFF2-40B4-BE49-F238E27FC236}">
                <a16:creationId xmlns:a16="http://schemas.microsoft.com/office/drawing/2014/main" id="{EF37D259-6B44-4C59-B961-1844D5A2BF4E}"/>
              </a:ext>
            </a:extLst>
          </p:cNvPr>
          <p:cNvCxnSpPr>
            <a:cxnSpLocks/>
          </p:cNvCxnSpPr>
          <p:nvPr/>
        </p:nvCxnSpPr>
        <p:spPr>
          <a:xfrm flipV="1">
            <a:off x="2696093" y="4143894"/>
            <a:ext cx="0" cy="369917"/>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22" name="直接箭头连接符 21">
            <a:extLst>
              <a:ext uri="{FF2B5EF4-FFF2-40B4-BE49-F238E27FC236}">
                <a16:creationId xmlns:a16="http://schemas.microsoft.com/office/drawing/2014/main" id="{4490151C-551B-47EA-A0A5-34B304B7DF60}"/>
              </a:ext>
            </a:extLst>
          </p:cNvPr>
          <p:cNvCxnSpPr>
            <a:cxnSpLocks/>
          </p:cNvCxnSpPr>
          <p:nvPr/>
        </p:nvCxnSpPr>
        <p:spPr>
          <a:xfrm flipV="1">
            <a:off x="3652056" y="4181302"/>
            <a:ext cx="0" cy="332509"/>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16" name="文本框 15">
            <a:extLst>
              <a:ext uri="{FF2B5EF4-FFF2-40B4-BE49-F238E27FC236}">
                <a16:creationId xmlns:a16="http://schemas.microsoft.com/office/drawing/2014/main" id="{F325CE5D-9089-4438-A7F4-BECF06E3F6C4}"/>
              </a:ext>
            </a:extLst>
          </p:cNvPr>
          <p:cNvSpPr txBox="1"/>
          <p:nvPr/>
        </p:nvSpPr>
        <p:spPr>
          <a:xfrm>
            <a:off x="2959331" y="4181302"/>
            <a:ext cx="376842" cy="369332"/>
          </a:xfrm>
          <a:prstGeom prst="rect">
            <a:avLst/>
          </a:prstGeom>
          <a:noFill/>
        </p:spPr>
        <p:txBody>
          <a:bodyPr wrap="square" rtlCol="0">
            <a:spAutoFit/>
          </a:bodyPr>
          <a:lstStyle/>
          <a:p>
            <a:r>
              <a:rPr lang="en-US" altLang="zh-CN" dirty="0"/>
              <a:t>···</a:t>
            </a:r>
            <a:endParaRPr lang="zh-CN" altLang="en-US" dirty="0"/>
          </a:p>
        </p:txBody>
      </p:sp>
      <p:cxnSp>
        <p:nvCxnSpPr>
          <p:cNvPr id="25" name="直接箭头连接符 24">
            <a:extLst>
              <a:ext uri="{FF2B5EF4-FFF2-40B4-BE49-F238E27FC236}">
                <a16:creationId xmlns:a16="http://schemas.microsoft.com/office/drawing/2014/main" id="{EFA8571F-2993-4B86-80F1-E067E6139790}"/>
              </a:ext>
            </a:extLst>
          </p:cNvPr>
          <p:cNvCxnSpPr>
            <a:cxnSpLocks/>
          </p:cNvCxnSpPr>
          <p:nvPr/>
        </p:nvCxnSpPr>
        <p:spPr>
          <a:xfrm flipV="1">
            <a:off x="2671155" y="1690689"/>
            <a:ext cx="0" cy="437370"/>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24" name="文本框 23">
            <a:extLst>
              <a:ext uri="{FF2B5EF4-FFF2-40B4-BE49-F238E27FC236}">
                <a16:creationId xmlns:a16="http://schemas.microsoft.com/office/drawing/2014/main" id="{3D0BA4B6-425F-4FC5-9057-44B5ACB19846}"/>
              </a:ext>
            </a:extLst>
          </p:cNvPr>
          <p:cNvSpPr txBox="1"/>
          <p:nvPr/>
        </p:nvSpPr>
        <p:spPr>
          <a:xfrm>
            <a:off x="1521226" y="5388710"/>
            <a:ext cx="836817" cy="461665"/>
          </a:xfrm>
          <a:prstGeom prst="rect">
            <a:avLst/>
          </a:prstGeom>
          <a:noFill/>
        </p:spPr>
        <p:txBody>
          <a:bodyPr wrap="square" rtlCol="0">
            <a:spAutoFit/>
          </a:bodyPr>
          <a:lstStyle/>
          <a:p>
            <a:r>
              <a:rPr lang="en-US" altLang="zh-CN" sz="1200" dirty="0">
                <a:solidFill>
                  <a:srgbClr val="0000FF"/>
                </a:solidFill>
              </a:rPr>
              <a:t>evaluation utterance</a:t>
            </a:r>
            <a:endParaRPr lang="zh-CN" altLang="en-US" sz="1200" dirty="0">
              <a:solidFill>
                <a:srgbClr val="0000FF"/>
              </a:solidFill>
            </a:endParaRPr>
          </a:p>
        </p:txBody>
      </p:sp>
      <p:sp>
        <p:nvSpPr>
          <p:cNvPr id="31" name="文本框 30">
            <a:extLst>
              <a:ext uri="{FF2B5EF4-FFF2-40B4-BE49-F238E27FC236}">
                <a16:creationId xmlns:a16="http://schemas.microsoft.com/office/drawing/2014/main" id="{E065F00E-D898-4A13-B491-F4A4E9B45513}"/>
              </a:ext>
            </a:extLst>
          </p:cNvPr>
          <p:cNvSpPr txBox="1"/>
          <p:nvPr/>
        </p:nvSpPr>
        <p:spPr>
          <a:xfrm>
            <a:off x="2280455" y="5388710"/>
            <a:ext cx="928257" cy="461665"/>
          </a:xfrm>
          <a:prstGeom prst="rect">
            <a:avLst/>
          </a:prstGeom>
          <a:noFill/>
        </p:spPr>
        <p:txBody>
          <a:bodyPr wrap="square" rtlCol="0">
            <a:spAutoFit/>
          </a:bodyPr>
          <a:lstStyle/>
          <a:p>
            <a:r>
              <a:rPr lang="en-US" altLang="zh-CN" sz="1200" dirty="0">
                <a:solidFill>
                  <a:srgbClr val="FF0000"/>
                </a:solidFill>
              </a:rPr>
              <a:t>enrollment utterance 1</a:t>
            </a:r>
            <a:endParaRPr lang="zh-CN" altLang="en-US" sz="1200" dirty="0">
              <a:solidFill>
                <a:srgbClr val="FF0000"/>
              </a:solidFill>
            </a:endParaRPr>
          </a:p>
        </p:txBody>
      </p:sp>
      <p:sp>
        <p:nvSpPr>
          <p:cNvPr id="32" name="文本框 31">
            <a:extLst>
              <a:ext uri="{FF2B5EF4-FFF2-40B4-BE49-F238E27FC236}">
                <a16:creationId xmlns:a16="http://schemas.microsoft.com/office/drawing/2014/main" id="{B5BB6640-5633-4E76-9CA6-536EC7E8C396}"/>
              </a:ext>
            </a:extLst>
          </p:cNvPr>
          <p:cNvSpPr txBox="1"/>
          <p:nvPr/>
        </p:nvSpPr>
        <p:spPr>
          <a:xfrm>
            <a:off x="3233647" y="5388847"/>
            <a:ext cx="1014157" cy="461665"/>
          </a:xfrm>
          <a:prstGeom prst="rect">
            <a:avLst/>
          </a:prstGeom>
          <a:noFill/>
        </p:spPr>
        <p:txBody>
          <a:bodyPr wrap="square" rtlCol="0">
            <a:spAutoFit/>
          </a:bodyPr>
          <a:lstStyle/>
          <a:p>
            <a:r>
              <a:rPr lang="en-US" altLang="zh-CN" sz="1200" dirty="0">
                <a:solidFill>
                  <a:srgbClr val="FF0000"/>
                </a:solidFill>
              </a:rPr>
              <a:t>enrollment utterance M</a:t>
            </a:r>
            <a:endParaRPr lang="zh-CN" altLang="en-US" sz="1200" dirty="0">
              <a:solidFill>
                <a:srgbClr val="FF0000"/>
              </a:solidFill>
            </a:endParaRPr>
          </a:p>
        </p:txBody>
      </p:sp>
      <p:cxnSp>
        <p:nvCxnSpPr>
          <p:cNvPr id="33" name="直接箭头连接符 32">
            <a:extLst>
              <a:ext uri="{FF2B5EF4-FFF2-40B4-BE49-F238E27FC236}">
                <a16:creationId xmlns:a16="http://schemas.microsoft.com/office/drawing/2014/main" id="{79E603B4-34B1-4957-AE4D-3BF35D78E740}"/>
              </a:ext>
            </a:extLst>
          </p:cNvPr>
          <p:cNvCxnSpPr>
            <a:cxnSpLocks/>
          </p:cNvCxnSpPr>
          <p:nvPr/>
        </p:nvCxnSpPr>
        <p:spPr>
          <a:xfrm flipV="1">
            <a:off x="2696093" y="4929447"/>
            <a:ext cx="0" cy="47659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cxnSp>
        <p:nvCxnSpPr>
          <p:cNvPr id="35" name="直接箭头连接符 34">
            <a:extLst>
              <a:ext uri="{FF2B5EF4-FFF2-40B4-BE49-F238E27FC236}">
                <a16:creationId xmlns:a16="http://schemas.microsoft.com/office/drawing/2014/main" id="{0191A9C4-EF09-439B-A50D-59D3197AB8E9}"/>
              </a:ext>
            </a:extLst>
          </p:cNvPr>
          <p:cNvCxnSpPr>
            <a:cxnSpLocks/>
          </p:cNvCxnSpPr>
          <p:nvPr/>
        </p:nvCxnSpPr>
        <p:spPr>
          <a:xfrm flipV="1">
            <a:off x="3652056" y="4929447"/>
            <a:ext cx="0" cy="47659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36" name="文本框 35">
            <a:extLst>
              <a:ext uri="{FF2B5EF4-FFF2-40B4-BE49-F238E27FC236}">
                <a16:creationId xmlns:a16="http://schemas.microsoft.com/office/drawing/2014/main" id="{BD90A8FC-D233-4FC8-A218-5A574E17CEB2}"/>
              </a:ext>
            </a:extLst>
          </p:cNvPr>
          <p:cNvSpPr txBox="1"/>
          <p:nvPr/>
        </p:nvSpPr>
        <p:spPr>
          <a:xfrm>
            <a:off x="2959331" y="5031171"/>
            <a:ext cx="376842" cy="369332"/>
          </a:xfrm>
          <a:prstGeom prst="rect">
            <a:avLst/>
          </a:prstGeom>
          <a:noFill/>
        </p:spPr>
        <p:txBody>
          <a:bodyPr wrap="square" rtlCol="0">
            <a:spAutoFit/>
          </a:bodyPr>
          <a:lstStyle/>
          <a:p>
            <a:r>
              <a:rPr lang="en-US" altLang="zh-CN" dirty="0"/>
              <a:t>···</a:t>
            </a:r>
            <a:endParaRPr lang="zh-CN" altLang="en-US" dirty="0"/>
          </a:p>
        </p:txBody>
      </p:sp>
      <p:cxnSp>
        <p:nvCxnSpPr>
          <p:cNvPr id="37" name="直接箭头连接符 36">
            <a:extLst>
              <a:ext uri="{FF2B5EF4-FFF2-40B4-BE49-F238E27FC236}">
                <a16:creationId xmlns:a16="http://schemas.microsoft.com/office/drawing/2014/main" id="{6ACF6160-B681-41B7-B52C-8D56C6DF9E17}"/>
              </a:ext>
            </a:extLst>
          </p:cNvPr>
          <p:cNvCxnSpPr>
            <a:cxnSpLocks/>
          </p:cNvCxnSpPr>
          <p:nvPr/>
        </p:nvCxnSpPr>
        <p:spPr>
          <a:xfrm flipV="1">
            <a:off x="1939634" y="4929447"/>
            <a:ext cx="0" cy="476598"/>
          </a:xfrm>
          <a:prstGeom prst="straightConnector1">
            <a:avLst/>
          </a:prstGeom>
          <a:ln w="38100">
            <a:tailEnd type="triangle"/>
          </a:ln>
        </p:spPr>
        <p:style>
          <a:lnRef idx="3">
            <a:schemeClr val="accent1"/>
          </a:lnRef>
          <a:fillRef idx="0">
            <a:schemeClr val="accent1"/>
          </a:fillRef>
          <a:effectRef idx="2">
            <a:schemeClr val="accent1"/>
          </a:effectRef>
          <a:fontRef idx="minor">
            <a:schemeClr val="tx1"/>
          </a:fontRef>
        </p:style>
      </p:cxnSp>
      <p:sp>
        <p:nvSpPr>
          <p:cNvPr id="27" name="文本框 26">
            <a:extLst>
              <a:ext uri="{FF2B5EF4-FFF2-40B4-BE49-F238E27FC236}">
                <a16:creationId xmlns:a16="http://schemas.microsoft.com/office/drawing/2014/main" id="{88AEAD79-FA34-4F71-B3E8-65F6E0DCC6DD}"/>
              </a:ext>
            </a:extLst>
          </p:cNvPr>
          <p:cNvSpPr txBox="1"/>
          <p:nvPr/>
        </p:nvSpPr>
        <p:spPr>
          <a:xfrm>
            <a:off x="1946562" y="1339769"/>
            <a:ext cx="1596042" cy="369332"/>
          </a:xfrm>
          <a:prstGeom prst="rect">
            <a:avLst/>
          </a:prstGeom>
          <a:noFill/>
        </p:spPr>
        <p:txBody>
          <a:bodyPr wrap="square" rtlCol="0">
            <a:spAutoFit/>
          </a:bodyPr>
          <a:lstStyle/>
          <a:p>
            <a:r>
              <a:rPr lang="en-US" altLang="zh-CN" dirty="0"/>
              <a:t>Accept/reject</a:t>
            </a:r>
            <a:endParaRPr lang="zh-CN" altLang="en-US" dirty="0"/>
          </a:p>
        </p:txBody>
      </p:sp>
      <p:sp>
        <p:nvSpPr>
          <p:cNvPr id="40" name="文本框 39">
            <a:extLst>
              <a:ext uri="{FF2B5EF4-FFF2-40B4-BE49-F238E27FC236}">
                <a16:creationId xmlns:a16="http://schemas.microsoft.com/office/drawing/2014/main" id="{2BE82BDA-82E2-45AA-B46A-BAA1699FB03C}"/>
              </a:ext>
            </a:extLst>
          </p:cNvPr>
          <p:cNvSpPr txBox="1"/>
          <p:nvPr/>
        </p:nvSpPr>
        <p:spPr>
          <a:xfrm>
            <a:off x="900549" y="3526520"/>
            <a:ext cx="1130526" cy="430887"/>
          </a:xfrm>
          <a:prstGeom prst="rect">
            <a:avLst/>
          </a:prstGeom>
          <a:noFill/>
        </p:spPr>
        <p:txBody>
          <a:bodyPr wrap="square" rtlCol="0">
            <a:spAutoFit/>
          </a:bodyPr>
          <a:lstStyle/>
          <a:p>
            <a:r>
              <a:rPr lang="en-US" altLang="zh-CN" sz="1100" dirty="0">
                <a:solidFill>
                  <a:srgbClr val="FF0000"/>
                </a:solidFill>
              </a:rPr>
              <a:t>Speaker Representation</a:t>
            </a:r>
            <a:endParaRPr lang="zh-CN" altLang="en-US" sz="1100" dirty="0">
              <a:solidFill>
                <a:srgbClr val="FF0000"/>
              </a:solidFill>
            </a:endParaRPr>
          </a:p>
        </p:txBody>
      </p:sp>
      <p:sp>
        <p:nvSpPr>
          <p:cNvPr id="41" name="文本框 40">
            <a:extLst>
              <a:ext uri="{FF2B5EF4-FFF2-40B4-BE49-F238E27FC236}">
                <a16:creationId xmlns:a16="http://schemas.microsoft.com/office/drawing/2014/main" id="{30277AE1-C4A1-4F34-9B73-8DE87CDFBD02}"/>
              </a:ext>
            </a:extLst>
          </p:cNvPr>
          <p:cNvSpPr txBox="1"/>
          <p:nvPr/>
        </p:nvSpPr>
        <p:spPr>
          <a:xfrm>
            <a:off x="3469176" y="3484682"/>
            <a:ext cx="1130526" cy="261610"/>
          </a:xfrm>
          <a:prstGeom prst="rect">
            <a:avLst/>
          </a:prstGeom>
          <a:noFill/>
        </p:spPr>
        <p:txBody>
          <a:bodyPr wrap="square" rtlCol="0">
            <a:spAutoFit/>
          </a:bodyPr>
          <a:lstStyle/>
          <a:p>
            <a:r>
              <a:rPr lang="en-US" altLang="zh-CN" sz="1100" dirty="0">
                <a:solidFill>
                  <a:srgbClr val="FF0000"/>
                </a:solidFill>
              </a:rPr>
              <a:t>Speaker Model</a:t>
            </a:r>
            <a:endParaRPr lang="zh-CN" altLang="en-US" sz="1100" dirty="0">
              <a:solidFill>
                <a:srgbClr val="FF0000"/>
              </a:solidFill>
            </a:endParaRPr>
          </a:p>
        </p:txBody>
      </p:sp>
      <p:sp>
        <p:nvSpPr>
          <p:cNvPr id="42" name="文本框 41">
            <a:extLst>
              <a:ext uri="{FF2B5EF4-FFF2-40B4-BE49-F238E27FC236}">
                <a16:creationId xmlns:a16="http://schemas.microsoft.com/office/drawing/2014/main" id="{E61495F8-B1E0-4997-B1FA-17294E0FCEB2}"/>
              </a:ext>
            </a:extLst>
          </p:cNvPr>
          <p:cNvSpPr txBox="1"/>
          <p:nvPr/>
        </p:nvSpPr>
        <p:spPr>
          <a:xfrm>
            <a:off x="1149929" y="2588937"/>
            <a:ext cx="1130526" cy="261610"/>
          </a:xfrm>
          <a:prstGeom prst="rect">
            <a:avLst/>
          </a:prstGeom>
          <a:noFill/>
        </p:spPr>
        <p:txBody>
          <a:bodyPr wrap="square" rtlCol="0">
            <a:spAutoFit/>
          </a:bodyPr>
          <a:lstStyle/>
          <a:p>
            <a:r>
              <a:rPr lang="en-US" altLang="zh-CN" sz="1100" dirty="0">
                <a:solidFill>
                  <a:srgbClr val="FF0000"/>
                </a:solidFill>
              </a:rPr>
              <a:t>Score function</a:t>
            </a:r>
            <a:endParaRPr lang="zh-CN" altLang="en-US" sz="1100" dirty="0">
              <a:solidFill>
                <a:srgbClr val="FF0000"/>
              </a:solidFill>
            </a:endParaRPr>
          </a:p>
        </p:txBody>
      </p:sp>
      <p:sp>
        <p:nvSpPr>
          <p:cNvPr id="43" name="文本框 42">
            <a:extLst>
              <a:ext uri="{FF2B5EF4-FFF2-40B4-BE49-F238E27FC236}">
                <a16:creationId xmlns:a16="http://schemas.microsoft.com/office/drawing/2014/main" id="{220AB499-A8BD-4606-BED7-844C93301B08}"/>
              </a:ext>
            </a:extLst>
          </p:cNvPr>
          <p:cNvSpPr txBox="1"/>
          <p:nvPr/>
        </p:nvSpPr>
        <p:spPr>
          <a:xfrm>
            <a:off x="4896193" y="2128059"/>
            <a:ext cx="4073237" cy="3693319"/>
          </a:xfrm>
          <a:prstGeom prst="rect">
            <a:avLst/>
          </a:prstGeom>
          <a:noFill/>
        </p:spPr>
        <p:txBody>
          <a:bodyPr wrap="square" rtlCol="0">
            <a:spAutoFit/>
          </a:bodyPr>
          <a:lstStyle/>
          <a:p>
            <a:r>
              <a:rPr lang="en-US" altLang="zh-CN" dirty="0"/>
              <a:t>Pros: </a:t>
            </a:r>
          </a:p>
          <a:p>
            <a:pPr marL="800100" lvl="1" indent="-342900">
              <a:buFont typeface="+mj-lt"/>
              <a:buAutoNum type="arabicPeriod"/>
            </a:pPr>
            <a:r>
              <a:rPr lang="en-US" altLang="zh-CN" dirty="0"/>
              <a:t>Simulates runtime behavior in the loss function</a:t>
            </a:r>
          </a:p>
          <a:p>
            <a:pPr marL="800100" lvl="1" indent="-342900">
              <a:buFont typeface="+mj-lt"/>
              <a:buAutoNum type="arabicPeriod"/>
            </a:pPr>
            <a:r>
              <a:rPr lang="en-US" altLang="zh-CN" dirty="0"/>
              <a:t>Each (N+1)-tuple contains all utterance involved in a verification decision</a:t>
            </a:r>
          </a:p>
          <a:p>
            <a:r>
              <a:rPr lang="en-US" altLang="zh-CN" dirty="0"/>
              <a:t>Cons:</a:t>
            </a:r>
          </a:p>
          <a:p>
            <a:pPr marL="800100" lvl="1" indent="-342900">
              <a:buFont typeface="+mj-lt"/>
              <a:buAutoNum type="arabicPeriod"/>
            </a:pPr>
            <a:r>
              <a:rPr lang="en-US" altLang="zh-CN" dirty="0"/>
              <a:t>Tuples are constructed randomly from training set, so most of them are easy – training is relatively inefficient</a:t>
            </a:r>
          </a:p>
          <a:p>
            <a:pPr marL="800100" lvl="1" indent="-342900">
              <a:buFont typeface="+mj-lt"/>
              <a:buAutoNum type="arabicPeriod"/>
            </a:pPr>
            <a:r>
              <a:rPr lang="en-US" altLang="zh-CN" dirty="0"/>
              <a:t>Need an initial stage of example selection</a:t>
            </a:r>
            <a:endParaRPr lang="zh-CN" altLang="en-US" dirty="0"/>
          </a:p>
        </p:txBody>
      </p:sp>
    </p:spTree>
    <p:extLst>
      <p:ext uri="{BB962C8B-B14F-4D97-AF65-F5344CB8AC3E}">
        <p14:creationId xmlns:p14="http://schemas.microsoft.com/office/powerpoint/2010/main" val="2424935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81AED-B9F1-4A15-9EC1-B87F418C09E9}"/>
              </a:ext>
            </a:extLst>
          </p:cNvPr>
          <p:cNvSpPr>
            <a:spLocks noGrp="1"/>
          </p:cNvSpPr>
          <p:nvPr>
            <p:ph type="title"/>
          </p:nvPr>
        </p:nvSpPr>
        <p:spPr>
          <a:xfrm>
            <a:off x="628649" y="365126"/>
            <a:ext cx="8615103" cy="1325563"/>
          </a:xfrm>
        </p:spPr>
        <p:txBody>
          <a:bodyPr>
            <a:normAutofit/>
          </a:bodyPr>
          <a:lstStyle/>
          <a:p>
            <a:r>
              <a:rPr lang="en-US" altLang="zh-CN" sz="3200" dirty="0">
                <a:solidFill>
                  <a:srgbClr val="2777FC"/>
                </a:solidFill>
              </a:rPr>
              <a:t>Overview</a:t>
            </a:r>
            <a:endParaRPr lang="zh-CN" altLang="en-US" sz="3200" dirty="0">
              <a:solidFill>
                <a:srgbClr val="2777FC"/>
              </a:solidFill>
            </a:endParaRPr>
          </a:p>
        </p:txBody>
      </p:sp>
      <p:sp>
        <p:nvSpPr>
          <p:cNvPr id="3" name="文本框 2">
            <a:extLst>
              <a:ext uri="{FF2B5EF4-FFF2-40B4-BE49-F238E27FC236}">
                <a16:creationId xmlns:a16="http://schemas.microsoft.com/office/drawing/2014/main" id="{54C0DC14-15D4-4CD7-9351-FC7065D8A603}"/>
              </a:ext>
            </a:extLst>
          </p:cNvPr>
          <p:cNvSpPr txBox="1"/>
          <p:nvPr/>
        </p:nvSpPr>
        <p:spPr>
          <a:xfrm>
            <a:off x="736599" y="1690689"/>
            <a:ext cx="7778751" cy="1863715"/>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en-US" altLang="zh-CN" dirty="0"/>
              <a:t>GE2E loss is a generalization of Google ’s TE2E architecture. This new architecture constructs tuples from input sequences of various lengths in a more efficient way</a:t>
            </a:r>
          </a:p>
          <a:p>
            <a:pPr marL="285750" indent="-285750">
              <a:lnSpc>
                <a:spcPct val="130000"/>
              </a:lnSpc>
              <a:buFont typeface="Arial" panose="020B0604020202020204" pitchFamily="34" charset="0"/>
              <a:buChar char="•"/>
            </a:pPr>
            <a:r>
              <a:rPr lang="en-US" altLang="zh-CN" dirty="0"/>
              <a:t>Model with GE2E learns a better model, by decreasing EER by more than 10%, and reducing the training time  by more than 60%</a:t>
            </a:r>
            <a:endParaRPr lang="zh-CN" altLang="en-US" dirty="0"/>
          </a:p>
        </p:txBody>
      </p:sp>
      <p:sp>
        <p:nvSpPr>
          <p:cNvPr id="8" name="矩形 7">
            <a:extLst>
              <a:ext uri="{FF2B5EF4-FFF2-40B4-BE49-F238E27FC236}">
                <a16:creationId xmlns:a16="http://schemas.microsoft.com/office/drawing/2014/main" id="{C2A4B372-3ACA-4128-A609-322B8011785F}"/>
              </a:ext>
            </a:extLst>
          </p:cNvPr>
          <p:cNvSpPr/>
          <p:nvPr/>
        </p:nvSpPr>
        <p:spPr>
          <a:xfrm>
            <a:off x="628649" y="3906898"/>
            <a:ext cx="2146293" cy="584775"/>
          </a:xfrm>
          <a:prstGeom prst="rect">
            <a:avLst/>
          </a:prstGeom>
        </p:spPr>
        <p:txBody>
          <a:bodyPr wrap="none">
            <a:spAutoFit/>
          </a:bodyPr>
          <a:lstStyle/>
          <a:p>
            <a:r>
              <a:rPr lang="en-US" altLang="zh-CN" sz="3200" dirty="0">
                <a:solidFill>
                  <a:srgbClr val="2777FC"/>
                </a:solidFill>
                <a:latin typeface="Calibri Light" panose="020F0302020204030204"/>
                <a:ea typeface="等线 Light" panose="02010600030101010101" pitchFamily="2" charset="-122"/>
                <a:cs typeface="+mj-cs"/>
              </a:rPr>
              <a:t>What’s next</a:t>
            </a:r>
            <a:endParaRPr lang="zh-CN" altLang="en-US" dirty="0"/>
          </a:p>
        </p:txBody>
      </p:sp>
      <p:sp>
        <p:nvSpPr>
          <p:cNvPr id="34" name="文本框 33">
            <a:extLst>
              <a:ext uri="{FF2B5EF4-FFF2-40B4-BE49-F238E27FC236}">
                <a16:creationId xmlns:a16="http://schemas.microsoft.com/office/drawing/2014/main" id="{6EEEF6FC-676B-4B3B-91C3-B9036DE71076}"/>
              </a:ext>
            </a:extLst>
          </p:cNvPr>
          <p:cNvSpPr txBox="1"/>
          <p:nvPr/>
        </p:nvSpPr>
        <p:spPr>
          <a:xfrm>
            <a:off x="736599" y="4560889"/>
            <a:ext cx="7778751" cy="1143518"/>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en-US" altLang="zh-CN" dirty="0"/>
              <a:t>The definition of GE2E loss </a:t>
            </a:r>
          </a:p>
          <a:p>
            <a:pPr marL="285750" indent="-285750">
              <a:lnSpc>
                <a:spcPct val="130000"/>
              </a:lnSpc>
              <a:buFont typeface="Arial" panose="020B0604020202020204" pitchFamily="34" charset="0"/>
              <a:buChar char="•"/>
            </a:pPr>
            <a:r>
              <a:rPr lang="en-US" altLang="zh-CN" dirty="0"/>
              <a:t>Why GE2E updates the model parameters more effectively</a:t>
            </a:r>
          </a:p>
          <a:p>
            <a:pPr marL="285750" indent="-285750">
              <a:lnSpc>
                <a:spcPct val="130000"/>
              </a:lnSpc>
              <a:buFont typeface="Arial" panose="020B0604020202020204" pitchFamily="34" charset="0"/>
              <a:buChar char="•"/>
            </a:pPr>
            <a:r>
              <a:rPr lang="en-US" altLang="zh-CN" dirty="0"/>
              <a:t>Experimental results</a:t>
            </a:r>
            <a:endParaRPr lang="zh-CN" altLang="en-US" dirty="0"/>
          </a:p>
        </p:txBody>
      </p:sp>
    </p:spTree>
    <p:extLst>
      <p:ext uri="{BB962C8B-B14F-4D97-AF65-F5344CB8AC3E}">
        <p14:creationId xmlns:p14="http://schemas.microsoft.com/office/powerpoint/2010/main" val="417570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777FC"/>
        </a:solidFill>
        <a:effectLst/>
      </p:bgPr>
    </p:bg>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9CFC4E2C-3931-4C65-ADBB-74893117E44B}"/>
              </a:ext>
            </a:extLst>
          </p:cNvPr>
          <p:cNvSpPr>
            <a:spLocks noGrp="1"/>
          </p:cNvSpPr>
          <p:nvPr>
            <p:ph type="title"/>
          </p:nvPr>
        </p:nvSpPr>
        <p:spPr>
          <a:xfrm>
            <a:off x="623888" y="-541337"/>
            <a:ext cx="7886700" cy="2852737"/>
          </a:xfrm>
        </p:spPr>
        <p:txBody>
          <a:bodyPr/>
          <a:lstStyle/>
          <a:p>
            <a:r>
              <a:rPr lang="en-US" altLang="zh-CN" dirty="0">
                <a:solidFill>
                  <a:schemeClr val="bg1"/>
                </a:solidFill>
              </a:rPr>
              <a:t>Part 2:</a:t>
            </a:r>
            <a:endParaRPr lang="zh-CN" altLang="en-US" dirty="0">
              <a:solidFill>
                <a:schemeClr val="bg1"/>
              </a:solidFill>
            </a:endParaRPr>
          </a:p>
        </p:txBody>
      </p:sp>
      <p:sp>
        <p:nvSpPr>
          <p:cNvPr id="7" name="文本占位符 6">
            <a:extLst>
              <a:ext uri="{FF2B5EF4-FFF2-40B4-BE49-F238E27FC236}">
                <a16:creationId xmlns:a16="http://schemas.microsoft.com/office/drawing/2014/main" id="{8F5D6AA8-9EDD-40A2-B253-5EB9CDCC5626}"/>
              </a:ext>
            </a:extLst>
          </p:cNvPr>
          <p:cNvSpPr>
            <a:spLocks noGrp="1"/>
          </p:cNvSpPr>
          <p:nvPr>
            <p:ph type="body" idx="1"/>
          </p:nvPr>
        </p:nvSpPr>
        <p:spPr>
          <a:xfrm>
            <a:off x="623888" y="2506664"/>
            <a:ext cx="9476076" cy="1500187"/>
          </a:xfrm>
        </p:spPr>
        <p:txBody>
          <a:bodyPr>
            <a:normAutofit/>
          </a:bodyPr>
          <a:lstStyle/>
          <a:p>
            <a:r>
              <a:rPr lang="en-US" altLang="zh-CN" sz="4400" dirty="0">
                <a:solidFill>
                  <a:schemeClr val="bg1"/>
                </a:solidFill>
              </a:rPr>
              <a:t>Generalized End-to-End Loss Model</a:t>
            </a:r>
            <a:endParaRPr lang="zh-CN" altLang="en-US" sz="4400" dirty="0">
              <a:solidFill>
                <a:schemeClr val="bg1"/>
              </a:solidFill>
            </a:endParaRPr>
          </a:p>
        </p:txBody>
      </p:sp>
    </p:spTree>
    <p:extLst>
      <p:ext uri="{BB962C8B-B14F-4D97-AF65-F5344CB8AC3E}">
        <p14:creationId xmlns:p14="http://schemas.microsoft.com/office/powerpoint/2010/main" val="404306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81AED-B9F1-4A15-9EC1-B87F418C09E9}"/>
              </a:ext>
            </a:extLst>
          </p:cNvPr>
          <p:cNvSpPr>
            <a:spLocks noGrp="1"/>
          </p:cNvSpPr>
          <p:nvPr>
            <p:ph type="title"/>
          </p:nvPr>
        </p:nvSpPr>
        <p:spPr>
          <a:xfrm>
            <a:off x="628649" y="365126"/>
            <a:ext cx="8615103" cy="1325563"/>
          </a:xfrm>
        </p:spPr>
        <p:txBody>
          <a:bodyPr>
            <a:normAutofit/>
          </a:bodyPr>
          <a:lstStyle/>
          <a:p>
            <a:r>
              <a:rPr lang="en-US" altLang="zh-CN" sz="3200" dirty="0">
                <a:solidFill>
                  <a:srgbClr val="2777FC"/>
                </a:solidFill>
              </a:rPr>
              <a:t>Generalized End-to-End loss </a:t>
            </a:r>
            <a:endParaRPr lang="zh-CN" altLang="en-US" sz="3200" dirty="0">
              <a:solidFill>
                <a:srgbClr val="2777FC"/>
              </a:solidFill>
            </a:endParaRPr>
          </a:p>
        </p:txBody>
      </p:sp>
      <p:sp>
        <p:nvSpPr>
          <p:cNvPr id="8" name="文本框 7">
            <a:extLst>
              <a:ext uri="{FF2B5EF4-FFF2-40B4-BE49-F238E27FC236}">
                <a16:creationId xmlns:a16="http://schemas.microsoft.com/office/drawing/2014/main" id="{FC8BA8E9-123B-4696-8A02-8A46DA3490C2}"/>
              </a:ext>
            </a:extLst>
          </p:cNvPr>
          <p:cNvSpPr txBox="1"/>
          <p:nvPr/>
        </p:nvSpPr>
        <p:spPr>
          <a:xfrm>
            <a:off x="628649" y="1363287"/>
            <a:ext cx="7863840" cy="1200329"/>
          </a:xfrm>
          <a:prstGeom prst="rect">
            <a:avLst/>
          </a:prstGeom>
          <a:noFill/>
        </p:spPr>
        <p:txBody>
          <a:bodyPr wrap="square" rtlCol="0">
            <a:spAutoFit/>
          </a:bodyPr>
          <a:lstStyle/>
          <a:p>
            <a:r>
              <a:rPr lang="en-US" altLang="zh-CN" dirty="0"/>
              <a:t>	The GE2E loss is based on processing a large number of utterances at once. It minimizes the distance between the evaluation embedding and its own speaker’s centroids, and maximum the distance between the embeddings and other embeddings, especially the closed false one.</a:t>
            </a:r>
          </a:p>
        </p:txBody>
      </p:sp>
      <p:sp>
        <p:nvSpPr>
          <p:cNvPr id="3" name="椭圆 2">
            <a:extLst>
              <a:ext uri="{FF2B5EF4-FFF2-40B4-BE49-F238E27FC236}">
                <a16:creationId xmlns:a16="http://schemas.microsoft.com/office/drawing/2014/main" id="{3529E35E-22D8-458B-949B-A0B72650F474}"/>
              </a:ext>
            </a:extLst>
          </p:cNvPr>
          <p:cNvSpPr/>
          <p:nvPr/>
        </p:nvSpPr>
        <p:spPr>
          <a:xfrm>
            <a:off x="1394194" y="3572133"/>
            <a:ext cx="215900" cy="215900"/>
          </a:xfrm>
          <a:prstGeom prst="ellipse">
            <a:avLst/>
          </a:prstGeom>
          <a:solidFill>
            <a:srgbClr val="026BB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687B4EAC-8E10-4965-AD06-06B52EE8A7A8}"/>
              </a:ext>
            </a:extLst>
          </p:cNvPr>
          <p:cNvSpPr/>
          <p:nvPr/>
        </p:nvSpPr>
        <p:spPr>
          <a:xfrm>
            <a:off x="2378444" y="4194333"/>
            <a:ext cx="215900" cy="215900"/>
          </a:xfrm>
          <a:prstGeom prst="ellipse">
            <a:avLst/>
          </a:prstGeom>
          <a:solidFill>
            <a:srgbClr val="026BB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2E63AE14-EA73-402C-A94F-B8E8A932D502}"/>
              </a:ext>
            </a:extLst>
          </p:cNvPr>
          <p:cNvSpPr/>
          <p:nvPr/>
        </p:nvSpPr>
        <p:spPr>
          <a:xfrm>
            <a:off x="3019794" y="2853691"/>
            <a:ext cx="215900" cy="215900"/>
          </a:xfrm>
          <a:prstGeom prst="ellipse">
            <a:avLst/>
          </a:prstGeom>
          <a:solidFill>
            <a:srgbClr val="026BB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D3B02CED-1A4F-4D54-85B7-064147D57513}"/>
              </a:ext>
            </a:extLst>
          </p:cNvPr>
          <p:cNvSpPr/>
          <p:nvPr/>
        </p:nvSpPr>
        <p:spPr>
          <a:xfrm>
            <a:off x="3454400" y="3775333"/>
            <a:ext cx="215900" cy="215900"/>
          </a:xfrm>
          <a:prstGeom prst="ellipse">
            <a:avLst/>
          </a:prstGeom>
          <a:solidFill>
            <a:srgbClr val="026BB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等腰三角形 3">
            <a:extLst>
              <a:ext uri="{FF2B5EF4-FFF2-40B4-BE49-F238E27FC236}">
                <a16:creationId xmlns:a16="http://schemas.microsoft.com/office/drawing/2014/main" id="{48B81564-1FB1-4218-883C-41AE91758FE5}"/>
              </a:ext>
            </a:extLst>
          </p:cNvPr>
          <p:cNvSpPr/>
          <p:nvPr/>
        </p:nvSpPr>
        <p:spPr>
          <a:xfrm>
            <a:off x="2235950" y="3489583"/>
            <a:ext cx="250444" cy="2159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29DAF034-1DC9-40BB-B8B9-29452821B141}"/>
              </a:ext>
            </a:extLst>
          </p:cNvPr>
          <p:cNvSpPr txBox="1"/>
          <p:nvPr/>
        </p:nvSpPr>
        <p:spPr>
          <a:xfrm>
            <a:off x="2235950" y="3713042"/>
            <a:ext cx="393700" cy="369332"/>
          </a:xfrm>
          <a:prstGeom prst="rect">
            <a:avLst/>
          </a:prstGeom>
          <a:noFill/>
        </p:spPr>
        <p:txBody>
          <a:bodyPr wrap="square" rtlCol="0">
            <a:spAutoFit/>
          </a:bodyPr>
          <a:lstStyle/>
          <a:p>
            <a:r>
              <a:rPr lang="en-US" altLang="zh-CN" dirty="0"/>
              <a:t>C</a:t>
            </a:r>
            <a:r>
              <a:rPr lang="en-US" altLang="zh-CN" baseline="-25000" dirty="0"/>
              <a:t>j</a:t>
            </a:r>
            <a:endParaRPr lang="zh-CN" altLang="en-US" dirty="0"/>
          </a:p>
        </p:txBody>
      </p:sp>
      <p:sp>
        <p:nvSpPr>
          <p:cNvPr id="14" name="文本框 13">
            <a:extLst>
              <a:ext uri="{FF2B5EF4-FFF2-40B4-BE49-F238E27FC236}">
                <a16:creationId xmlns:a16="http://schemas.microsoft.com/office/drawing/2014/main" id="{B1F240C3-5A64-4FAE-9426-1912801AA987}"/>
              </a:ext>
            </a:extLst>
          </p:cNvPr>
          <p:cNvSpPr txBox="1"/>
          <p:nvPr/>
        </p:nvSpPr>
        <p:spPr>
          <a:xfrm>
            <a:off x="3365500" y="3240385"/>
            <a:ext cx="761744" cy="461665"/>
          </a:xfrm>
          <a:prstGeom prst="rect">
            <a:avLst/>
          </a:prstGeom>
          <a:noFill/>
        </p:spPr>
        <p:txBody>
          <a:bodyPr wrap="square" rtlCol="0">
            <a:spAutoFit/>
          </a:bodyPr>
          <a:lstStyle/>
          <a:p>
            <a:r>
              <a:rPr lang="en-US" altLang="zh-CN" sz="2400" dirty="0"/>
              <a:t>e</a:t>
            </a:r>
            <a:r>
              <a:rPr lang="en-US" altLang="zh-CN" sz="2400" baseline="-25000" dirty="0"/>
              <a:t>ji</a:t>
            </a:r>
            <a:endParaRPr lang="zh-CN" altLang="en-US" sz="2400" dirty="0"/>
          </a:p>
        </p:txBody>
      </p:sp>
      <p:sp>
        <p:nvSpPr>
          <p:cNvPr id="24" name="椭圆 23">
            <a:extLst>
              <a:ext uri="{FF2B5EF4-FFF2-40B4-BE49-F238E27FC236}">
                <a16:creationId xmlns:a16="http://schemas.microsoft.com/office/drawing/2014/main" id="{CF2F1F2D-11AC-40BC-B516-2FBAAC16CC1C}"/>
              </a:ext>
            </a:extLst>
          </p:cNvPr>
          <p:cNvSpPr/>
          <p:nvPr/>
        </p:nvSpPr>
        <p:spPr>
          <a:xfrm>
            <a:off x="3835274" y="4935029"/>
            <a:ext cx="215900" cy="2159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8E0A13E7-F465-4AEB-B06E-F11FF85C398D}"/>
              </a:ext>
            </a:extLst>
          </p:cNvPr>
          <p:cNvSpPr/>
          <p:nvPr/>
        </p:nvSpPr>
        <p:spPr>
          <a:xfrm>
            <a:off x="5132071" y="5176329"/>
            <a:ext cx="215900" cy="2159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8CD83399-4D37-46F8-9358-8005538147AD}"/>
              </a:ext>
            </a:extLst>
          </p:cNvPr>
          <p:cNvSpPr/>
          <p:nvPr/>
        </p:nvSpPr>
        <p:spPr>
          <a:xfrm>
            <a:off x="4542790" y="4083913"/>
            <a:ext cx="215900" cy="2159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A28E791D-63AF-43D0-8412-8789A92A0C54}"/>
              </a:ext>
            </a:extLst>
          </p:cNvPr>
          <p:cNvSpPr/>
          <p:nvPr/>
        </p:nvSpPr>
        <p:spPr>
          <a:xfrm>
            <a:off x="5334002" y="4197237"/>
            <a:ext cx="215900" cy="21590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a:extLst>
              <a:ext uri="{FF2B5EF4-FFF2-40B4-BE49-F238E27FC236}">
                <a16:creationId xmlns:a16="http://schemas.microsoft.com/office/drawing/2014/main" id="{87AB22E0-7952-4AB8-903D-38DF8E45026F}"/>
              </a:ext>
            </a:extLst>
          </p:cNvPr>
          <p:cNvSpPr/>
          <p:nvPr/>
        </p:nvSpPr>
        <p:spPr>
          <a:xfrm>
            <a:off x="4650740" y="4682229"/>
            <a:ext cx="250444" cy="215900"/>
          </a:xfrm>
          <a:prstGeom prst="triangl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文本框 29">
            <a:extLst>
              <a:ext uri="{FF2B5EF4-FFF2-40B4-BE49-F238E27FC236}">
                <a16:creationId xmlns:a16="http://schemas.microsoft.com/office/drawing/2014/main" id="{EE590496-0424-45A8-B59A-E7BAB419F10C}"/>
              </a:ext>
            </a:extLst>
          </p:cNvPr>
          <p:cNvSpPr txBox="1"/>
          <p:nvPr/>
        </p:nvSpPr>
        <p:spPr>
          <a:xfrm>
            <a:off x="4382771" y="4966263"/>
            <a:ext cx="393700" cy="369332"/>
          </a:xfrm>
          <a:prstGeom prst="rect">
            <a:avLst/>
          </a:prstGeom>
          <a:solidFill>
            <a:schemeClr val="bg1"/>
          </a:solidFill>
        </p:spPr>
        <p:txBody>
          <a:bodyPr wrap="square" rtlCol="0">
            <a:spAutoFit/>
          </a:bodyPr>
          <a:lstStyle/>
          <a:p>
            <a:r>
              <a:rPr lang="en-US" altLang="zh-CN" dirty="0"/>
              <a:t>C</a:t>
            </a:r>
            <a:r>
              <a:rPr lang="en-US" altLang="zh-CN" baseline="-25000" dirty="0"/>
              <a:t>k</a:t>
            </a:r>
            <a:endParaRPr lang="zh-CN" altLang="en-US" dirty="0"/>
          </a:p>
        </p:txBody>
      </p:sp>
      <p:cxnSp>
        <p:nvCxnSpPr>
          <p:cNvPr id="7" name="直接箭头连接符 6">
            <a:extLst>
              <a:ext uri="{FF2B5EF4-FFF2-40B4-BE49-F238E27FC236}">
                <a16:creationId xmlns:a16="http://schemas.microsoft.com/office/drawing/2014/main" id="{CC981FEF-3D35-4AAD-B5E3-B96261586D3A}"/>
              </a:ext>
            </a:extLst>
          </p:cNvPr>
          <p:cNvCxnSpPr>
            <a:cxnSpLocks/>
            <a:stCxn id="11" idx="2"/>
            <a:endCxn id="4" idx="4"/>
          </p:cNvCxnSpPr>
          <p:nvPr/>
        </p:nvCxnSpPr>
        <p:spPr>
          <a:xfrm flipH="1" flipV="1">
            <a:off x="2486394" y="3705483"/>
            <a:ext cx="968006" cy="177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33">
            <a:extLst>
              <a:ext uri="{FF2B5EF4-FFF2-40B4-BE49-F238E27FC236}">
                <a16:creationId xmlns:a16="http://schemas.microsoft.com/office/drawing/2014/main" id="{A9EE0C91-A805-4BEB-A2E5-6502DAB43547}"/>
              </a:ext>
            </a:extLst>
          </p:cNvPr>
          <p:cNvCxnSpPr>
            <a:cxnSpLocks/>
            <a:stCxn id="11" idx="5"/>
            <a:endCxn id="28" idx="1"/>
          </p:cNvCxnSpPr>
          <p:nvPr/>
        </p:nvCxnSpPr>
        <p:spPr>
          <a:xfrm>
            <a:off x="3638682" y="3959615"/>
            <a:ext cx="1074669" cy="830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a:extLst>
              <a:ext uri="{FF2B5EF4-FFF2-40B4-BE49-F238E27FC236}">
                <a16:creationId xmlns:a16="http://schemas.microsoft.com/office/drawing/2014/main" id="{097CE5CA-8660-440B-8C94-F4F6B8642749}"/>
              </a:ext>
            </a:extLst>
          </p:cNvPr>
          <p:cNvCxnSpPr>
            <a:stCxn id="11" idx="6"/>
          </p:cNvCxnSpPr>
          <p:nvPr/>
        </p:nvCxnSpPr>
        <p:spPr>
          <a:xfrm flipV="1">
            <a:off x="3670300" y="3471217"/>
            <a:ext cx="2705100" cy="412066"/>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9" name="椭圆 38">
            <a:extLst>
              <a:ext uri="{FF2B5EF4-FFF2-40B4-BE49-F238E27FC236}">
                <a16:creationId xmlns:a16="http://schemas.microsoft.com/office/drawing/2014/main" id="{02C2778B-DB7F-4520-8445-6ABA1B429D48}"/>
              </a:ext>
            </a:extLst>
          </p:cNvPr>
          <p:cNvSpPr/>
          <p:nvPr/>
        </p:nvSpPr>
        <p:spPr>
          <a:xfrm>
            <a:off x="5549902" y="3068629"/>
            <a:ext cx="215900" cy="215900"/>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a:extLst>
              <a:ext uri="{FF2B5EF4-FFF2-40B4-BE49-F238E27FC236}">
                <a16:creationId xmlns:a16="http://schemas.microsoft.com/office/drawing/2014/main" id="{A1525224-01B2-4ADB-A0EB-1B5035AD3958}"/>
              </a:ext>
            </a:extLst>
          </p:cNvPr>
          <p:cNvSpPr/>
          <p:nvPr/>
        </p:nvSpPr>
        <p:spPr>
          <a:xfrm>
            <a:off x="6712339" y="3883283"/>
            <a:ext cx="215900" cy="215900"/>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a:extLst>
              <a:ext uri="{FF2B5EF4-FFF2-40B4-BE49-F238E27FC236}">
                <a16:creationId xmlns:a16="http://schemas.microsoft.com/office/drawing/2014/main" id="{F4CE3CD9-D1FD-4659-A621-F922DFAC98A8}"/>
              </a:ext>
            </a:extLst>
          </p:cNvPr>
          <p:cNvSpPr/>
          <p:nvPr/>
        </p:nvSpPr>
        <p:spPr>
          <a:xfrm>
            <a:off x="6539865" y="2602193"/>
            <a:ext cx="215900" cy="215900"/>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a:extLst>
              <a:ext uri="{FF2B5EF4-FFF2-40B4-BE49-F238E27FC236}">
                <a16:creationId xmlns:a16="http://schemas.microsoft.com/office/drawing/2014/main" id="{60222923-1B3D-4EE7-ACD1-F51537C87037}"/>
              </a:ext>
            </a:extLst>
          </p:cNvPr>
          <p:cNvSpPr/>
          <p:nvPr/>
        </p:nvSpPr>
        <p:spPr>
          <a:xfrm>
            <a:off x="7172458" y="3227825"/>
            <a:ext cx="215900" cy="215900"/>
          </a:xfrm>
          <a:prstGeom prst="ellipse">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等腰三角形 42">
            <a:extLst>
              <a:ext uri="{FF2B5EF4-FFF2-40B4-BE49-F238E27FC236}">
                <a16:creationId xmlns:a16="http://schemas.microsoft.com/office/drawing/2014/main" id="{45D13C6F-605D-4CFB-985A-E751D0086B49}"/>
              </a:ext>
            </a:extLst>
          </p:cNvPr>
          <p:cNvSpPr/>
          <p:nvPr/>
        </p:nvSpPr>
        <p:spPr>
          <a:xfrm>
            <a:off x="6414014" y="3227825"/>
            <a:ext cx="250444" cy="215900"/>
          </a:xfrm>
          <a:prstGeom prst="triangle">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文本框 43">
            <a:extLst>
              <a:ext uri="{FF2B5EF4-FFF2-40B4-BE49-F238E27FC236}">
                <a16:creationId xmlns:a16="http://schemas.microsoft.com/office/drawing/2014/main" id="{357CE103-2857-47F0-94E7-1A0B022D53B7}"/>
              </a:ext>
            </a:extLst>
          </p:cNvPr>
          <p:cNvSpPr txBox="1"/>
          <p:nvPr/>
        </p:nvSpPr>
        <p:spPr>
          <a:xfrm>
            <a:off x="6338256" y="3445966"/>
            <a:ext cx="393700" cy="369332"/>
          </a:xfrm>
          <a:prstGeom prst="rect">
            <a:avLst/>
          </a:prstGeom>
          <a:solidFill>
            <a:schemeClr val="bg1"/>
          </a:solidFill>
        </p:spPr>
        <p:txBody>
          <a:bodyPr wrap="square" rtlCol="0">
            <a:spAutoFit/>
          </a:bodyPr>
          <a:lstStyle/>
          <a:p>
            <a:r>
              <a:rPr lang="en-US" altLang="zh-CN" dirty="0"/>
              <a:t>C</a:t>
            </a:r>
            <a:r>
              <a:rPr lang="en-US" altLang="zh-CN" baseline="-25000" dirty="0"/>
              <a:t>k’</a:t>
            </a:r>
            <a:endParaRPr lang="zh-CN" altLang="en-US" dirty="0"/>
          </a:p>
        </p:txBody>
      </p:sp>
      <p:sp>
        <p:nvSpPr>
          <p:cNvPr id="46" name="文本框 45">
            <a:extLst>
              <a:ext uri="{FF2B5EF4-FFF2-40B4-BE49-F238E27FC236}">
                <a16:creationId xmlns:a16="http://schemas.microsoft.com/office/drawing/2014/main" id="{73676408-BB41-4363-A05F-C12700C8C255}"/>
              </a:ext>
            </a:extLst>
          </p:cNvPr>
          <p:cNvSpPr txBox="1"/>
          <p:nvPr/>
        </p:nvSpPr>
        <p:spPr>
          <a:xfrm>
            <a:off x="780794" y="5358316"/>
            <a:ext cx="6692900" cy="1200329"/>
          </a:xfrm>
          <a:prstGeom prst="rect">
            <a:avLst/>
          </a:prstGeom>
          <a:noFill/>
        </p:spPr>
        <p:txBody>
          <a:bodyPr wrap="square" rtlCol="0">
            <a:spAutoFit/>
          </a:bodyPr>
          <a:lstStyle/>
          <a:p>
            <a:r>
              <a:rPr lang="en-US" altLang="zh-CN" dirty="0"/>
              <a:t>For each embedding </a:t>
            </a:r>
            <a:r>
              <a:rPr lang="en-US" altLang="zh-CN" sz="2400" dirty="0"/>
              <a:t>e</a:t>
            </a:r>
            <a:r>
              <a:rPr lang="en-US" altLang="zh-CN" sz="2400" baseline="-25000" dirty="0"/>
              <a:t>ji</a:t>
            </a:r>
            <a:r>
              <a:rPr lang="en-US" altLang="zh-CN" dirty="0"/>
              <a:t>, we only look at its distance to:</a:t>
            </a:r>
          </a:p>
          <a:p>
            <a:pPr marL="285750" indent="-285750">
              <a:buFont typeface="Arial" panose="020B0604020202020204" pitchFamily="34" charset="0"/>
              <a:buChar char="•"/>
            </a:pPr>
            <a:r>
              <a:rPr lang="en-US" altLang="zh-CN" dirty="0"/>
              <a:t>True speaker centroid </a:t>
            </a:r>
            <a:r>
              <a:rPr lang="en-US" altLang="zh-CN" sz="2400" dirty="0"/>
              <a:t>c</a:t>
            </a:r>
            <a:r>
              <a:rPr lang="en-US" altLang="zh-CN" sz="2400" baseline="-25000" dirty="0"/>
              <a:t>j</a:t>
            </a:r>
            <a:endParaRPr lang="en-US" altLang="zh-CN" baseline="-25000" dirty="0"/>
          </a:p>
          <a:p>
            <a:pPr marL="285750" indent="-285750">
              <a:buFont typeface="Arial" panose="020B0604020202020204" pitchFamily="34" charset="0"/>
              <a:buChar char="•"/>
            </a:pPr>
            <a:r>
              <a:rPr lang="en-US" altLang="zh-CN" dirty="0"/>
              <a:t>Closest false speaker centroid </a:t>
            </a:r>
            <a:r>
              <a:rPr lang="en-US" altLang="zh-CN" sz="2400" dirty="0"/>
              <a:t>c</a:t>
            </a:r>
            <a:r>
              <a:rPr lang="en-US" altLang="zh-CN" sz="2400" baseline="-25000" dirty="0"/>
              <a:t>k </a:t>
            </a:r>
            <a:endParaRPr lang="zh-CN" altLang="en-US" baseline="-25000" dirty="0"/>
          </a:p>
        </p:txBody>
      </p:sp>
    </p:spTree>
    <p:extLst>
      <p:ext uri="{BB962C8B-B14F-4D97-AF65-F5344CB8AC3E}">
        <p14:creationId xmlns:p14="http://schemas.microsoft.com/office/powerpoint/2010/main" val="357501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81AED-B9F1-4A15-9EC1-B87F418C09E9}"/>
              </a:ext>
            </a:extLst>
          </p:cNvPr>
          <p:cNvSpPr>
            <a:spLocks noGrp="1"/>
          </p:cNvSpPr>
          <p:nvPr>
            <p:ph type="title"/>
          </p:nvPr>
        </p:nvSpPr>
        <p:spPr>
          <a:xfrm>
            <a:off x="628649" y="365126"/>
            <a:ext cx="8615103" cy="1325563"/>
          </a:xfrm>
        </p:spPr>
        <p:txBody>
          <a:bodyPr>
            <a:normAutofit/>
          </a:bodyPr>
          <a:lstStyle/>
          <a:p>
            <a:r>
              <a:rPr lang="en-US" altLang="zh-CN" sz="3200" dirty="0">
                <a:solidFill>
                  <a:srgbClr val="2777FC"/>
                </a:solidFill>
              </a:rPr>
              <a:t>Generalized End-to-End : Similarity matrix</a:t>
            </a:r>
            <a:endParaRPr lang="zh-CN" altLang="en-US" sz="3200" dirty="0">
              <a:solidFill>
                <a:srgbClr val="2777FC"/>
              </a:solidFill>
            </a:endParaRPr>
          </a:p>
        </p:txBody>
      </p:sp>
      <p:pic>
        <p:nvPicPr>
          <p:cNvPr id="3" name="图片 2">
            <a:extLst>
              <a:ext uri="{FF2B5EF4-FFF2-40B4-BE49-F238E27FC236}">
                <a16:creationId xmlns:a16="http://schemas.microsoft.com/office/drawing/2014/main" id="{F6635FD4-30D9-461C-819F-6DF9B4CFE3D8}"/>
              </a:ext>
            </a:extLst>
          </p:cNvPr>
          <p:cNvPicPr>
            <a:picLocks noChangeAspect="1"/>
          </p:cNvPicPr>
          <p:nvPr/>
        </p:nvPicPr>
        <p:blipFill>
          <a:blip r:embed="rId2"/>
          <a:stretch>
            <a:fillRect/>
          </a:stretch>
        </p:blipFill>
        <p:spPr>
          <a:xfrm>
            <a:off x="0" y="1540366"/>
            <a:ext cx="9144000" cy="2462818"/>
          </a:xfrm>
          <a:prstGeom prst="rect">
            <a:avLst/>
          </a:prstGeom>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ABB37855-4248-48A1-9703-81EA8596EEC8}"/>
                  </a:ext>
                </a:extLst>
              </p:cNvPr>
              <p:cNvSpPr txBox="1"/>
              <p:nvPr/>
            </p:nvSpPr>
            <p:spPr>
              <a:xfrm>
                <a:off x="628649" y="4068156"/>
                <a:ext cx="9258300" cy="2455865"/>
              </a:xfrm>
              <a:prstGeom prst="rect">
                <a:avLst/>
              </a:prstGeom>
              <a:noFill/>
            </p:spPr>
            <p:txBody>
              <a:bodyPr wrap="square" rtlCol="0">
                <a:spAutoFit/>
              </a:bodyPr>
              <a:lstStyle/>
              <a:p>
                <a:r>
                  <a:rPr lang="en-US" altLang="zh-CN" dirty="0"/>
                  <a:t>For every iteration, we fetch N × M utterances to build a batch.</a:t>
                </a:r>
              </a:p>
              <a:p>
                <a:r>
                  <a:rPr lang="en-US" altLang="zh-CN" dirty="0"/>
                  <a:t>To make calculate easier, we construct a similarity matrix for each batch:</a:t>
                </a:r>
              </a:p>
              <a:p>
                <a:pPr marL="285750" indent="-285750">
                  <a:buFont typeface="Arial" panose="020B0604020202020204" pitchFamily="34" charset="0"/>
                  <a:buChar char="•"/>
                </a:pPr>
                <a:r>
                  <a:rPr lang="en-US" altLang="zh-CN" dirty="0"/>
                  <a:t>Embeddings are L2-normalized: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𝑗𝑖</m:t>
                        </m:r>
                      </m:sub>
                    </m:sSub>
                    <m:r>
                      <a:rPr lang="en-US" altLang="zh-CN" i="1" smtClean="0">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𝑓</m:t>
                        </m:r>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𝑥</m:t>
                                </m:r>
                              </m:e>
                              <m:sub>
                                <m:r>
                                  <a:rPr lang="en-US" altLang="zh-CN" b="0" i="1" smtClean="0">
                                    <a:latin typeface="Cambria Math" panose="02040503050406030204" pitchFamily="18" charset="0"/>
                                    <a:ea typeface="Cambria Math" panose="02040503050406030204" pitchFamily="18" charset="0"/>
                                  </a:rPr>
                                  <m:t>𝑗𝑖</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𝑤</m:t>
                            </m:r>
                          </m:e>
                        </m:d>
                      </m:num>
                      <m:den>
                        <m:sSub>
                          <m:sSubPr>
                            <m:ctrlPr>
                              <a:rPr lang="en-US" altLang="zh-CN" i="1" smtClean="0">
                                <a:latin typeface="Cambria Math" panose="02040503050406030204" pitchFamily="18" charset="0"/>
                                <a:ea typeface="Cambria Math" panose="02040503050406030204" pitchFamily="18" charset="0"/>
                              </a:rPr>
                            </m:ctrlPr>
                          </m:sSubPr>
                          <m:e>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𝑓</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𝑗𝑖</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𝑤</m:t>
                                    </m:r>
                                  </m:e>
                                </m:d>
                              </m:e>
                            </m:d>
                          </m:e>
                          <m:sub>
                            <m:r>
                              <a:rPr lang="en-US" altLang="zh-CN" b="0" i="1" smtClean="0">
                                <a:latin typeface="Cambria Math" panose="02040503050406030204" pitchFamily="18" charset="0"/>
                                <a:ea typeface="Cambria Math" panose="02040503050406030204" pitchFamily="18" charset="0"/>
                              </a:rPr>
                              <m:t>2</m:t>
                            </m:r>
                          </m:sub>
                        </m:sSub>
                      </m:den>
                    </m:f>
                  </m:oMath>
                </a14:m>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Centroids based on every embedding:</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𝑐</m:t>
                        </m:r>
                      </m:e>
                      <m:sub>
                        <m:r>
                          <a:rPr lang="en-US" altLang="zh-CN" b="0" i="1" smtClean="0">
                            <a:latin typeface="Cambria Math" panose="02040503050406030204" pitchFamily="18" charset="0"/>
                          </a:rPr>
                          <m:t>𝑘</m:t>
                        </m:r>
                      </m:sub>
                    </m:sSub>
                    <m:r>
                      <a:rPr lang="en-US" altLang="zh-CN" i="1" smtClean="0">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𝑀</m:t>
                        </m:r>
                      </m:den>
                    </m:f>
                    <m:nary>
                      <m:naryPr>
                        <m:chr m:val="∑"/>
                        <m:ctrlPr>
                          <a:rPr lang="en-US" altLang="zh-CN" i="1" smtClean="0">
                            <a:latin typeface="Cambria Math" panose="02040503050406030204" pitchFamily="18" charset="0"/>
                            <a:ea typeface="Cambria Math" panose="02040503050406030204" pitchFamily="18" charset="0"/>
                          </a:rPr>
                        </m:ctrlPr>
                      </m:naryPr>
                      <m:sub>
                        <m:r>
                          <m:rPr>
                            <m:brk m:alnAt="23"/>
                          </m:rP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𝑀</m:t>
                        </m:r>
                      </m:sup>
                      <m:e>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𝑒</m:t>
                            </m:r>
                          </m:e>
                          <m:sub>
                            <m:r>
                              <a:rPr lang="en-US" altLang="zh-CN" b="0" i="1" smtClean="0">
                                <a:latin typeface="Cambria Math" panose="02040503050406030204" pitchFamily="18" charset="0"/>
                                <a:ea typeface="Cambria Math" panose="02040503050406030204" pitchFamily="18" charset="0"/>
                              </a:rPr>
                              <m:t>𝑘𝑖</m:t>
                            </m:r>
                          </m:sub>
                        </m:sSub>
                      </m:e>
                    </m:nary>
                  </m:oMath>
                </a14:m>
                <a:endParaRPr lang="en-US" altLang="zh-CN" dirty="0"/>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Similarity: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𝑗𝑖</m:t>
                        </m:r>
                        <m:r>
                          <a:rPr lang="en-US" altLang="zh-CN" b="0" i="1" smtClean="0">
                            <a:latin typeface="Cambria Math" panose="02040503050406030204" pitchFamily="18" charset="0"/>
                          </a:rPr>
                          <m:t>, </m:t>
                        </m:r>
                        <m:r>
                          <a:rPr lang="en-US" altLang="zh-CN" b="0" i="1" smtClean="0">
                            <a:latin typeface="Cambria Math" panose="02040503050406030204" pitchFamily="18" charset="0"/>
                          </a:rPr>
                          <m:t>𝑘</m:t>
                        </m:r>
                      </m:sub>
                    </m:sSub>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𝑤</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𝑐𝑜𝑠</m:t>
                    </m:r>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𝑒</m:t>
                            </m:r>
                          </m:e>
                          <m:sub>
                            <m:r>
                              <a:rPr lang="en-US" altLang="zh-CN" b="0" i="1" smtClean="0">
                                <a:latin typeface="Cambria Math" panose="02040503050406030204" pitchFamily="18" charset="0"/>
                                <a:ea typeface="Cambria Math" panose="02040503050406030204" pitchFamily="18" charset="0"/>
                              </a:rPr>
                              <m:t>𝑗𝑖</m:t>
                            </m:r>
                          </m:sub>
                        </m:sSub>
                        <m:r>
                          <a:rPr lang="en-US" altLang="zh-CN" b="0" i="1" smtClean="0">
                            <a:latin typeface="Cambria Math" panose="02040503050406030204" pitchFamily="18" charset="0"/>
                            <a:ea typeface="Cambria Math" panose="02040503050406030204" pitchFamily="18" charset="0"/>
                          </a:rPr>
                          <m:t>, </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𝑘</m:t>
                            </m:r>
                          </m:sub>
                        </m:sSub>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𝑏</m:t>
                    </m:r>
                  </m:oMath>
                </a14:m>
                <a:r>
                  <a:rPr lang="zh-CN" altLang="en-US" dirty="0"/>
                  <a:t> </a:t>
                </a:r>
                <a:r>
                  <a:rPr lang="en-US" altLang="zh-CN" dirty="0"/>
                  <a:t>(w &gt; 0)</a:t>
                </a:r>
                <a:endParaRPr lang="zh-CN" altLang="en-US" dirty="0"/>
              </a:p>
            </p:txBody>
          </p:sp>
        </mc:Choice>
        <mc:Fallback xmlns="">
          <p:sp>
            <p:nvSpPr>
              <p:cNvPr id="4" name="文本框 3">
                <a:extLst>
                  <a:ext uri="{FF2B5EF4-FFF2-40B4-BE49-F238E27FC236}">
                    <a16:creationId xmlns:a16="http://schemas.microsoft.com/office/drawing/2014/main" id="{ABB37855-4248-48A1-9703-81EA8596EEC8}"/>
                  </a:ext>
                </a:extLst>
              </p:cNvPr>
              <p:cNvSpPr txBox="1">
                <a:spLocks noRot="1" noChangeAspect="1" noMove="1" noResize="1" noEditPoints="1" noAdjustHandles="1" noChangeArrowheads="1" noChangeShapeType="1" noTextEdit="1"/>
              </p:cNvSpPr>
              <p:nvPr/>
            </p:nvSpPr>
            <p:spPr>
              <a:xfrm>
                <a:off x="628649" y="4068156"/>
                <a:ext cx="9258300" cy="2455865"/>
              </a:xfrm>
              <a:prstGeom prst="rect">
                <a:avLst/>
              </a:prstGeom>
              <a:blipFill>
                <a:blip r:embed="rId3"/>
                <a:stretch>
                  <a:fillRect l="-527" t="-1241" b="-22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80738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81AED-B9F1-4A15-9EC1-B87F418C09E9}"/>
              </a:ext>
            </a:extLst>
          </p:cNvPr>
          <p:cNvSpPr>
            <a:spLocks noGrp="1"/>
          </p:cNvSpPr>
          <p:nvPr>
            <p:ph type="title"/>
          </p:nvPr>
        </p:nvSpPr>
        <p:spPr>
          <a:xfrm>
            <a:off x="628649" y="365126"/>
            <a:ext cx="8615103" cy="1325563"/>
          </a:xfrm>
        </p:spPr>
        <p:txBody>
          <a:bodyPr>
            <a:normAutofit/>
          </a:bodyPr>
          <a:lstStyle/>
          <a:p>
            <a:r>
              <a:rPr lang="en-US" altLang="zh-CN" sz="3200" dirty="0">
                <a:solidFill>
                  <a:srgbClr val="2777FC"/>
                </a:solidFill>
              </a:rPr>
              <a:t>Generalized End-to-End : Loss Function</a:t>
            </a:r>
            <a:endParaRPr lang="zh-CN" altLang="en-US" sz="3200" dirty="0">
              <a:solidFill>
                <a:srgbClr val="2777FC"/>
              </a:solidFill>
            </a:endParaRPr>
          </a:p>
        </p:txBody>
      </p:sp>
      <p:pic>
        <p:nvPicPr>
          <p:cNvPr id="5" name="图片 4">
            <a:extLst>
              <a:ext uri="{FF2B5EF4-FFF2-40B4-BE49-F238E27FC236}">
                <a16:creationId xmlns:a16="http://schemas.microsoft.com/office/drawing/2014/main" id="{29C4B8DB-E4F9-4391-A9F7-5263EEC332CE}"/>
              </a:ext>
            </a:extLst>
          </p:cNvPr>
          <p:cNvPicPr>
            <a:picLocks noChangeAspect="1"/>
          </p:cNvPicPr>
          <p:nvPr/>
        </p:nvPicPr>
        <p:blipFill>
          <a:blip r:embed="rId2"/>
          <a:stretch>
            <a:fillRect/>
          </a:stretch>
        </p:blipFill>
        <p:spPr>
          <a:xfrm>
            <a:off x="390524" y="1478157"/>
            <a:ext cx="6005080" cy="2834886"/>
          </a:xfrm>
          <a:prstGeom prst="rect">
            <a:avLst/>
          </a:prstGeom>
        </p:spPr>
      </p:pic>
      <p:sp>
        <p:nvSpPr>
          <p:cNvPr id="6" name="右大括号 5">
            <a:extLst>
              <a:ext uri="{FF2B5EF4-FFF2-40B4-BE49-F238E27FC236}">
                <a16:creationId xmlns:a16="http://schemas.microsoft.com/office/drawing/2014/main" id="{63C02A20-0E99-4545-ADAD-9B0C7EF16284}"/>
              </a:ext>
            </a:extLst>
          </p:cNvPr>
          <p:cNvSpPr/>
          <p:nvPr/>
        </p:nvSpPr>
        <p:spPr>
          <a:xfrm>
            <a:off x="6395604" y="1478157"/>
            <a:ext cx="548840" cy="283488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B8D9D658-C384-4775-A828-868A15C68265}"/>
              </a:ext>
            </a:extLst>
          </p:cNvPr>
          <p:cNvSpPr txBox="1"/>
          <p:nvPr/>
        </p:nvSpPr>
        <p:spPr>
          <a:xfrm>
            <a:off x="6952556" y="2710934"/>
            <a:ext cx="2053071" cy="369332"/>
          </a:xfrm>
          <a:prstGeom prst="rect">
            <a:avLst/>
          </a:prstGeom>
          <a:noFill/>
        </p:spPr>
        <p:txBody>
          <a:bodyPr wrap="square" rtlCol="0">
            <a:spAutoFit/>
          </a:bodyPr>
          <a:lstStyle/>
          <a:p>
            <a:r>
              <a:rPr lang="en-US" altLang="zh-CN" dirty="0"/>
              <a:t>One Training Batch</a:t>
            </a:r>
            <a:endParaRPr lang="zh-CN" altLang="en-US"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1E59D14A-73A3-4DB7-9740-8F735C5397BB}"/>
                  </a:ext>
                </a:extLst>
              </p:cNvPr>
              <p:cNvSpPr txBox="1"/>
              <p:nvPr/>
            </p:nvSpPr>
            <p:spPr>
              <a:xfrm>
                <a:off x="628649" y="4429125"/>
                <a:ext cx="8218864" cy="2210926"/>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Each row of S</a:t>
                </a:r>
                <a:r>
                  <a:rPr lang="en-US" altLang="zh-CN" baseline="-25000" dirty="0"/>
                  <a:t>ji, k</a:t>
                </a:r>
                <a:r>
                  <a:rPr lang="en-US" altLang="zh-CN" dirty="0"/>
                  <a:t> for k=1,…,N defines similarity between e</a:t>
                </a:r>
                <a:r>
                  <a:rPr lang="en-US" altLang="zh-CN" baseline="-25000" dirty="0"/>
                  <a:t>ji</a:t>
                </a:r>
                <a:r>
                  <a:rPr lang="en-US" altLang="zh-CN" dirty="0"/>
                  <a:t> and every centroid c</a:t>
                </a:r>
                <a:r>
                  <a:rPr lang="en-US" altLang="zh-CN" baseline="-25000" dirty="0"/>
                  <a:t>k</a:t>
                </a:r>
                <a:endParaRPr lang="en-US" altLang="zh-CN" dirty="0"/>
              </a:p>
              <a:p>
                <a:pPr marL="742950" lvl="1" indent="-285750">
                  <a:buFont typeface="Arial" panose="020B0604020202020204" pitchFamily="34" charset="0"/>
                  <a:buChar char="•"/>
                </a:pPr>
                <a:r>
                  <a:rPr lang="en-US" altLang="zh-CN" dirty="0"/>
                  <a:t>We want e</a:t>
                </a:r>
                <a:r>
                  <a:rPr lang="en-US" altLang="zh-CN" baseline="-25000" dirty="0"/>
                  <a:t>ji</a:t>
                </a:r>
                <a:r>
                  <a:rPr lang="en-US" altLang="zh-CN" dirty="0"/>
                  <a:t> to be close to c</a:t>
                </a:r>
                <a:r>
                  <a:rPr lang="en-US" altLang="zh-CN" baseline="-25000" dirty="0"/>
                  <a:t>j</a:t>
                </a:r>
                <a:r>
                  <a:rPr lang="en-US" altLang="zh-CN" dirty="0"/>
                  <a:t>,</a:t>
                </a:r>
                <a:r>
                  <a:rPr lang="zh-CN" altLang="en-US" dirty="0"/>
                  <a:t> </a:t>
                </a:r>
                <a:r>
                  <a:rPr lang="en-US" altLang="zh-CN" dirty="0"/>
                  <a:t>far from c</a:t>
                </a:r>
                <a:r>
                  <a:rPr lang="en-US" altLang="zh-CN" baseline="-25000" dirty="0"/>
                  <a:t>k</a:t>
                </a:r>
                <a:endParaRPr lang="en-US" altLang="zh-CN" dirty="0"/>
              </a:p>
              <a:p>
                <a:pPr marL="285750" indent="-285750">
                  <a:buFont typeface="Arial" panose="020B0604020202020204" pitchFamily="34" charset="0"/>
                  <a:buChar char="•"/>
                </a:pPr>
                <a:r>
                  <a:rPr lang="en-US" altLang="zh-CN" dirty="0"/>
                  <a:t>Two ways to define the loss function</a:t>
                </a:r>
              </a:p>
              <a:p>
                <a:endParaRPr lang="en-US" altLang="zh-CN" dirty="0"/>
              </a:p>
              <a:p>
                <a:pPr marL="742950" lvl="1" indent="-285750">
                  <a:buFont typeface="Arial" panose="020B0604020202020204" pitchFamily="34" charset="0"/>
                  <a:buChar char="•"/>
                </a:pPr>
                <a:r>
                  <a:rPr lang="en-US" altLang="zh-CN" dirty="0"/>
                  <a:t>Softmax: </a:t>
                </a:r>
                <a14:m>
                  <m:oMath xmlns:m="http://schemas.openxmlformats.org/officeDocument/2006/math">
                    <m:r>
                      <a:rPr lang="en-US" altLang="zh-CN" b="0" i="1" smtClean="0">
                        <a:latin typeface="Cambria Math" panose="02040503050406030204" pitchFamily="18" charset="0"/>
                      </a:rPr>
                      <m:t>𝐿</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𝑗𝑖</m:t>
                            </m:r>
                          </m:sub>
                        </m:sSub>
                      </m:e>
                    </m:d>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𝑆</m:t>
                        </m:r>
                      </m:e>
                      <m:sub>
                        <m:r>
                          <a:rPr lang="en-US" altLang="zh-CN" b="0" i="1" smtClean="0">
                            <a:latin typeface="Cambria Math" panose="02040503050406030204" pitchFamily="18" charset="0"/>
                            <a:ea typeface="Cambria Math" panose="02040503050406030204" pitchFamily="18" charset="0"/>
                          </a:rPr>
                          <m:t>𝑗𝑖</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𝑙𝑜𝑔</m:t>
                    </m:r>
                    <m:nary>
                      <m:naryPr>
                        <m:chr m:val="∑"/>
                        <m:ctrlPr>
                          <a:rPr lang="en-US" altLang="zh-CN" b="0" i="1" smtClean="0">
                            <a:latin typeface="Cambria Math" panose="02040503050406030204" pitchFamily="18" charset="0"/>
                            <a:ea typeface="Cambria Math" panose="02040503050406030204" pitchFamily="18" charset="0"/>
                          </a:rPr>
                        </m:ctrlPr>
                      </m:naryPr>
                      <m:sub>
                        <m:r>
                          <m:rPr>
                            <m:brk m:alnAt="23"/>
                          </m:rP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=1</m:t>
                        </m:r>
                      </m:sub>
                      <m:sup>
                        <m:r>
                          <a:rPr lang="en-US" altLang="zh-CN" b="0" i="1" smtClean="0">
                            <a:latin typeface="Cambria Math" panose="02040503050406030204" pitchFamily="18" charset="0"/>
                            <a:ea typeface="Cambria Math" panose="02040503050406030204" pitchFamily="18" charset="0"/>
                          </a:rPr>
                          <m:t>𝑁</m:t>
                        </m:r>
                      </m:sup>
                      <m:e>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𝑒</m:t>
                            </m:r>
                          </m:e>
                          <m:sup>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𝑆</m:t>
                                </m:r>
                              </m:e>
                              <m:sub>
                                <m:r>
                                  <a:rPr lang="en-US" altLang="zh-CN" i="1">
                                    <a:latin typeface="Cambria Math" panose="02040503050406030204" pitchFamily="18" charset="0"/>
                                    <a:ea typeface="Cambria Math" panose="02040503050406030204" pitchFamily="18" charset="0"/>
                                  </a:rPr>
                                  <m:t>𝑗𝑖</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sub>
                            </m:sSub>
                          </m:sup>
                        </m:sSup>
                      </m:e>
                    </m:nary>
                  </m:oMath>
                </a14:m>
                <a:endParaRPr lang="en-US" altLang="zh-CN" dirty="0"/>
              </a:p>
              <a:p>
                <a:pPr marL="742950" lvl="1" indent="-285750">
                  <a:buFont typeface="Arial" panose="020B0604020202020204" pitchFamily="34" charset="0"/>
                  <a:buChar char="•"/>
                </a:pPr>
                <a:endParaRPr lang="en-US" altLang="zh-CN" dirty="0"/>
              </a:p>
              <a:p>
                <a:pPr marL="742950" lvl="1" indent="-285750">
                  <a:buFont typeface="Arial" panose="020B0604020202020204" pitchFamily="34" charset="0"/>
                  <a:buChar char="•"/>
                </a:pPr>
                <a:r>
                  <a:rPr lang="en-US" altLang="zh-CN" dirty="0"/>
                  <a:t>Contrast:</a:t>
                </a:r>
                <a:r>
                  <a:rPr lang="zh-CN" altLang="en-US" dirty="0"/>
                  <a:t> </a:t>
                </a:r>
                <a14:m>
                  <m:oMath xmlns:m="http://schemas.openxmlformats.org/officeDocument/2006/math">
                    <m:r>
                      <a:rPr lang="en-US" altLang="zh-CN" i="1">
                        <a:latin typeface="Cambria Math" panose="02040503050406030204" pitchFamily="18" charset="0"/>
                      </a:rPr>
                      <m:t>𝐿</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𝑗𝑖</m:t>
                            </m:r>
                          </m:sub>
                        </m:sSub>
                      </m:e>
                    </m:d>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1−</m:t>
                    </m:r>
                    <m:r>
                      <a:rPr lang="zh-CN" altLang="en-US" b="0" i="1" smtClean="0">
                        <a:latin typeface="Cambria Math" panose="02040503050406030204" pitchFamily="18" charset="0"/>
                        <a:ea typeface="Cambria Math" panose="02040503050406030204" pitchFamily="18" charset="0"/>
                      </a:rPr>
                      <m:t>𝜎</m:t>
                    </m:r>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𝑆</m:t>
                            </m:r>
                          </m:e>
                          <m:sub>
                            <m:r>
                              <a:rPr lang="en-US" altLang="zh-CN" b="0" i="1" smtClean="0">
                                <a:latin typeface="Cambria Math" panose="02040503050406030204" pitchFamily="18" charset="0"/>
                                <a:ea typeface="Cambria Math" panose="02040503050406030204" pitchFamily="18" charset="0"/>
                              </a:rPr>
                              <m:t>𝑗𝑖</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𝑗</m:t>
                            </m:r>
                          </m:sub>
                        </m:sSub>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𝑚𝑎𝑥</m:t>
                    </m:r>
                    <m:d>
                      <m:dPr>
                        <m:ctrlPr>
                          <a:rPr lang="en-US" altLang="zh-CN" b="0" i="1" smtClean="0">
                            <a:latin typeface="Cambria Math" panose="02040503050406030204" pitchFamily="18" charset="0"/>
                            <a:ea typeface="Cambria Math" panose="02040503050406030204" pitchFamily="18" charset="0"/>
                          </a:rPr>
                        </m:ctrlPr>
                      </m:dPr>
                      <m:e>
                        <m:r>
                          <a:rPr lang="zh-CN" altLang="en-US" b="0" i="1" smtClean="0">
                            <a:latin typeface="Cambria Math" panose="02040503050406030204" pitchFamily="18" charset="0"/>
                            <a:ea typeface="Cambria Math" panose="02040503050406030204" pitchFamily="18" charset="0"/>
                          </a:rPr>
                          <m:t>𝜎</m:t>
                        </m:r>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𝑆</m:t>
                                </m:r>
                              </m:e>
                              <m:sub>
                                <m:r>
                                  <a:rPr lang="en-US" altLang="zh-CN" i="1">
                                    <a:latin typeface="Cambria Math" panose="02040503050406030204" pitchFamily="18" charset="0"/>
                                    <a:ea typeface="Cambria Math" panose="02040503050406030204" pitchFamily="18" charset="0"/>
                                  </a:rPr>
                                  <m:t>𝑗𝑖</m:t>
                                </m:r>
                                <m:r>
                                  <a:rPr lang="en-US" altLang="zh-CN" i="1">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𝑘</m:t>
                                </m:r>
                              </m:sub>
                            </m:sSub>
                          </m:e>
                        </m:d>
                      </m:e>
                    </m:d>
                  </m:oMath>
                </a14:m>
                <a:endParaRPr lang="en-US" altLang="zh-CN" dirty="0"/>
              </a:p>
            </p:txBody>
          </p:sp>
        </mc:Choice>
        <mc:Fallback xmlns="">
          <p:sp>
            <p:nvSpPr>
              <p:cNvPr id="8" name="文本框 7">
                <a:extLst>
                  <a:ext uri="{FF2B5EF4-FFF2-40B4-BE49-F238E27FC236}">
                    <a16:creationId xmlns:a16="http://schemas.microsoft.com/office/drawing/2014/main" id="{1E59D14A-73A3-4DB7-9740-8F735C5397BB}"/>
                  </a:ext>
                </a:extLst>
              </p:cNvPr>
              <p:cNvSpPr txBox="1">
                <a:spLocks noRot="1" noChangeAspect="1" noMove="1" noResize="1" noEditPoints="1" noAdjustHandles="1" noChangeArrowheads="1" noChangeShapeType="1" noTextEdit="1"/>
              </p:cNvSpPr>
              <p:nvPr/>
            </p:nvSpPr>
            <p:spPr>
              <a:xfrm>
                <a:off x="628649" y="4429125"/>
                <a:ext cx="8218864" cy="2210926"/>
              </a:xfrm>
              <a:prstGeom prst="rect">
                <a:avLst/>
              </a:prstGeom>
              <a:blipFill>
                <a:blip r:embed="rId3"/>
                <a:stretch>
                  <a:fillRect l="-445" t="-1657" b="-82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81995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777FC"/>
        </a:solidFill>
        <a:effectLst/>
      </p:bgPr>
    </p:bg>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9CFC4E2C-3931-4C65-ADBB-74893117E44B}"/>
              </a:ext>
            </a:extLst>
          </p:cNvPr>
          <p:cNvSpPr>
            <a:spLocks noGrp="1"/>
          </p:cNvSpPr>
          <p:nvPr>
            <p:ph type="title"/>
          </p:nvPr>
        </p:nvSpPr>
        <p:spPr>
          <a:xfrm>
            <a:off x="623888" y="-541337"/>
            <a:ext cx="7886700" cy="2852737"/>
          </a:xfrm>
        </p:spPr>
        <p:txBody>
          <a:bodyPr/>
          <a:lstStyle/>
          <a:p>
            <a:r>
              <a:rPr lang="en-US" altLang="zh-CN" dirty="0">
                <a:solidFill>
                  <a:schemeClr val="bg1"/>
                </a:solidFill>
              </a:rPr>
              <a:t>Part 0:</a:t>
            </a:r>
            <a:endParaRPr lang="zh-CN" altLang="en-US" dirty="0">
              <a:solidFill>
                <a:schemeClr val="bg1"/>
              </a:solidFill>
            </a:endParaRPr>
          </a:p>
        </p:txBody>
      </p:sp>
      <p:sp>
        <p:nvSpPr>
          <p:cNvPr id="7" name="文本占位符 6">
            <a:extLst>
              <a:ext uri="{FF2B5EF4-FFF2-40B4-BE49-F238E27FC236}">
                <a16:creationId xmlns:a16="http://schemas.microsoft.com/office/drawing/2014/main" id="{8F5D6AA8-9EDD-40A2-B253-5EB9CDCC5626}"/>
              </a:ext>
            </a:extLst>
          </p:cNvPr>
          <p:cNvSpPr>
            <a:spLocks noGrp="1"/>
          </p:cNvSpPr>
          <p:nvPr>
            <p:ph type="body" idx="1"/>
          </p:nvPr>
        </p:nvSpPr>
        <p:spPr>
          <a:xfrm>
            <a:off x="623888" y="2506664"/>
            <a:ext cx="7886700" cy="1500187"/>
          </a:xfrm>
        </p:spPr>
        <p:txBody>
          <a:bodyPr>
            <a:normAutofit/>
          </a:bodyPr>
          <a:lstStyle/>
          <a:p>
            <a:r>
              <a:rPr lang="en-US" altLang="zh-CN" sz="4400" dirty="0">
                <a:solidFill>
                  <a:schemeClr val="bg1"/>
                </a:solidFill>
              </a:rPr>
              <a:t>What is speaker verification</a:t>
            </a:r>
            <a:endParaRPr lang="zh-CN" altLang="en-US" sz="4400" dirty="0">
              <a:solidFill>
                <a:schemeClr val="bg1"/>
              </a:solidFill>
            </a:endParaRPr>
          </a:p>
        </p:txBody>
      </p:sp>
    </p:spTree>
    <p:extLst>
      <p:ext uri="{BB962C8B-B14F-4D97-AF65-F5344CB8AC3E}">
        <p14:creationId xmlns:p14="http://schemas.microsoft.com/office/powerpoint/2010/main" val="21964583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81AED-B9F1-4A15-9EC1-B87F418C09E9}"/>
              </a:ext>
            </a:extLst>
          </p:cNvPr>
          <p:cNvSpPr>
            <a:spLocks noGrp="1"/>
          </p:cNvSpPr>
          <p:nvPr>
            <p:ph type="title"/>
          </p:nvPr>
        </p:nvSpPr>
        <p:spPr>
          <a:xfrm>
            <a:off x="628649" y="365126"/>
            <a:ext cx="8615103" cy="1325563"/>
          </a:xfrm>
        </p:spPr>
        <p:txBody>
          <a:bodyPr>
            <a:normAutofit/>
          </a:bodyPr>
          <a:lstStyle/>
          <a:p>
            <a:r>
              <a:rPr lang="en-US" altLang="zh-CN" sz="3200" dirty="0">
                <a:solidFill>
                  <a:srgbClr val="2777FC"/>
                </a:solidFill>
              </a:rPr>
              <a:t>Generalized End-to-End : Loss Function</a:t>
            </a:r>
            <a:endParaRPr lang="zh-CN" altLang="en-US" sz="3200" dirty="0">
              <a:solidFill>
                <a:srgbClr val="2777FC"/>
              </a:solidFill>
            </a:endParaRPr>
          </a:p>
        </p:txBody>
      </p:sp>
      <p:pic>
        <p:nvPicPr>
          <p:cNvPr id="5" name="图片 4">
            <a:extLst>
              <a:ext uri="{FF2B5EF4-FFF2-40B4-BE49-F238E27FC236}">
                <a16:creationId xmlns:a16="http://schemas.microsoft.com/office/drawing/2014/main" id="{29C4B8DB-E4F9-4391-A9F7-5263EEC332CE}"/>
              </a:ext>
            </a:extLst>
          </p:cNvPr>
          <p:cNvPicPr>
            <a:picLocks noChangeAspect="1"/>
          </p:cNvPicPr>
          <p:nvPr/>
        </p:nvPicPr>
        <p:blipFill>
          <a:blip r:embed="rId2"/>
          <a:stretch>
            <a:fillRect/>
          </a:stretch>
        </p:blipFill>
        <p:spPr>
          <a:xfrm>
            <a:off x="390524" y="1478157"/>
            <a:ext cx="6005080" cy="2834886"/>
          </a:xfrm>
          <a:prstGeom prst="rect">
            <a:avLst/>
          </a:prstGeom>
        </p:spPr>
      </p:pic>
      <p:sp>
        <p:nvSpPr>
          <p:cNvPr id="6" name="右大括号 5">
            <a:extLst>
              <a:ext uri="{FF2B5EF4-FFF2-40B4-BE49-F238E27FC236}">
                <a16:creationId xmlns:a16="http://schemas.microsoft.com/office/drawing/2014/main" id="{63C02A20-0E99-4545-ADAD-9B0C7EF16284}"/>
              </a:ext>
            </a:extLst>
          </p:cNvPr>
          <p:cNvSpPr/>
          <p:nvPr/>
        </p:nvSpPr>
        <p:spPr>
          <a:xfrm>
            <a:off x="6395604" y="1478157"/>
            <a:ext cx="548840" cy="283488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B8D9D658-C384-4775-A828-868A15C68265}"/>
              </a:ext>
            </a:extLst>
          </p:cNvPr>
          <p:cNvSpPr txBox="1"/>
          <p:nvPr/>
        </p:nvSpPr>
        <p:spPr>
          <a:xfrm>
            <a:off x="6952556" y="2710934"/>
            <a:ext cx="2053071" cy="369332"/>
          </a:xfrm>
          <a:prstGeom prst="rect">
            <a:avLst/>
          </a:prstGeom>
          <a:noFill/>
        </p:spPr>
        <p:txBody>
          <a:bodyPr wrap="square" rtlCol="0">
            <a:spAutoFit/>
          </a:bodyPr>
          <a:lstStyle/>
          <a:p>
            <a:r>
              <a:rPr lang="en-US" altLang="zh-CN" dirty="0"/>
              <a:t>One Training Batch</a:t>
            </a:r>
            <a:endParaRPr lang="zh-CN" altLang="en-US" dirty="0"/>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83567151-3905-4E20-B513-19746AC2C720}"/>
                  </a:ext>
                </a:extLst>
              </p:cNvPr>
              <p:cNvSpPr/>
              <p:nvPr/>
            </p:nvSpPr>
            <p:spPr>
              <a:xfrm>
                <a:off x="628649" y="4466869"/>
                <a:ext cx="6611736" cy="1918410"/>
              </a:xfrm>
              <a:prstGeom prst="rect">
                <a:avLst/>
              </a:prstGeom>
            </p:spPr>
            <p:txBody>
              <a:bodyPr wrap="square">
                <a:spAutoFit/>
              </a:bodyPr>
              <a:lstStyle/>
              <a:p>
                <a:pPr>
                  <a:lnSpc>
                    <a:spcPct val="130000"/>
                  </a:lnSpc>
                </a:pPr>
                <a:r>
                  <a:rPr lang="en-US" altLang="zh-CN" dirty="0"/>
                  <a:t>Softmax: </a:t>
                </a:r>
                <a14:m>
                  <m:oMath xmlns:m="http://schemas.openxmlformats.org/officeDocument/2006/math">
                    <m:r>
                      <a:rPr lang="en-US" altLang="zh-CN" i="1">
                        <a:latin typeface="Cambria Math" panose="02040503050406030204" pitchFamily="18" charset="0"/>
                      </a:rPr>
                      <m:t>𝐿</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𝑗𝑖</m:t>
                            </m:r>
                          </m:sub>
                        </m:sSub>
                      </m:e>
                    </m:d>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𝑆</m:t>
                        </m:r>
                      </m:e>
                      <m:sub>
                        <m:r>
                          <a:rPr lang="en-US" altLang="zh-CN" i="1">
                            <a:latin typeface="Cambria Math" panose="02040503050406030204" pitchFamily="18" charset="0"/>
                            <a:ea typeface="Cambria Math" panose="02040503050406030204" pitchFamily="18" charset="0"/>
                          </a:rPr>
                          <m:t>𝑗𝑖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𝑙𝑜𝑔</m:t>
                    </m:r>
                    <m:nary>
                      <m:naryPr>
                        <m:chr m:val="∑"/>
                        <m:ctrlPr>
                          <a:rPr lang="en-US" altLang="zh-CN" i="1">
                            <a:latin typeface="Cambria Math" panose="02040503050406030204" pitchFamily="18" charset="0"/>
                            <a:ea typeface="Cambria Math" panose="02040503050406030204" pitchFamily="18" charset="0"/>
                          </a:rPr>
                        </m:ctrlPr>
                      </m:naryPr>
                      <m:sub>
                        <m:r>
                          <m:rPr>
                            <m:brk m:alnAt="23"/>
                          </m:rP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𝑁</m:t>
                        </m:r>
                      </m:sup>
                      <m:e>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𝑒</m:t>
                            </m:r>
                          </m:e>
                          <m:sup>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𝑆</m:t>
                                </m:r>
                              </m:e>
                              <m:sub>
                                <m:r>
                                  <a:rPr lang="en-US" altLang="zh-CN" i="1">
                                    <a:latin typeface="Cambria Math" panose="02040503050406030204" pitchFamily="18" charset="0"/>
                                    <a:ea typeface="Cambria Math" panose="02040503050406030204" pitchFamily="18" charset="0"/>
                                  </a:rPr>
                                  <m:t>𝑗𝑖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𝑘</m:t>
                                </m:r>
                              </m:sub>
                            </m:sSub>
                          </m:sup>
                        </m:sSup>
                      </m:e>
                    </m:nary>
                  </m:oMath>
                </a14:m>
                <a:endParaRPr lang="en-US" altLang="zh-CN" dirty="0"/>
              </a:p>
              <a:p>
                <a:pPr marL="285750" indent="-285750">
                  <a:lnSpc>
                    <a:spcPct val="130000"/>
                  </a:lnSpc>
                  <a:buFont typeface="Arial" panose="020B0604020202020204" pitchFamily="34" charset="0"/>
                  <a:buChar char="•"/>
                </a:pPr>
                <a14:m>
                  <m:oMath xmlns:m="http://schemas.openxmlformats.org/officeDocument/2006/math">
                    <m:r>
                      <a:rPr lang="en-US" altLang="zh-CN" b="0" i="1" smtClean="0">
                        <a:latin typeface="Cambria Math" panose="02040503050406030204" pitchFamily="18" charset="0"/>
                      </a:rPr>
                      <m:t>𝑜𝑢𝑡𝑝𝑢𝑡</m:t>
                    </m:r>
                  </m:oMath>
                </a14:m>
                <a:r>
                  <a:rPr lang="en-US" altLang="zh-CN" dirty="0"/>
                  <a:t>= 1 if k= j</a:t>
                </a:r>
              </a:p>
              <a:p>
                <a:pPr marL="285750" indent="-285750">
                  <a:lnSpc>
                    <a:spcPct val="130000"/>
                  </a:lnSpc>
                  <a:buFont typeface="Arial" panose="020B0604020202020204" pitchFamily="34" charset="0"/>
                  <a:buChar char="•"/>
                </a:pPr>
                <a14:m>
                  <m:oMath xmlns:m="http://schemas.openxmlformats.org/officeDocument/2006/math">
                    <m:r>
                      <a:rPr lang="en-US" altLang="zh-CN" b="0" i="1" smtClean="0">
                        <a:latin typeface="Cambria Math" panose="02040503050406030204" pitchFamily="18" charset="0"/>
                      </a:rPr>
                      <m:t>𝑜𝑢𝑡𝑝𝑢𝑡</m:t>
                    </m:r>
                  </m:oMath>
                </a14:m>
                <a:r>
                  <a:rPr lang="en-US" altLang="zh-CN" dirty="0"/>
                  <a:t>= 0 if k</a:t>
                </a:r>
                <a:r>
                  <a:rPr lang="zh-CN" altLang="en-US" dirty="0"/>
                  <a:t>≠ </a:t>
                </a:r>
                <a:r>
                  <a:rPr lang="en-US" altLang="zh-CN" dirty="0"/>
                  <a:t>j</a:t>
                </a:r>
              </a:p>
              <a:p>
                <a:pPr>
                  <a:lnSpc>
                    <a:spcPct val="130000"/>
                  </a:lnSpc>
                </a:pPr>
                <a:r>
                  <a:rPr lang="en-US" altLang="zh-CN" dirty="0"/>
                  <a:t>This implement means that it push each embedding vector close to its centroid and pull it away from all other centroids</a:t>
                </a:r>
                <a:endParaRPr lang="zh-CN" altLang="en-US" dirty="0"/>
              </a:p>
            </p:txBody>
          </p:sp>
        </mc:Choice>
        <mc:Fallback xmlns="">
          <p:sp>
            <p:nvSpPr>
              <p:cNvPr id="3" name="矩形 2">
                <a:extLst>
                  <a:ext uri="{FF2B5EF4-FFF2-40B4-BE49-F238E27FC236}">
                    <a16:creationId xmlns:a16="http://schemas.microsoft.com/office/drawing/2014/main" id="{83567151-3905-4E20-B513-19746AC2C720}"/>
                  </a:ext>
                </a:extLst>
              </p:cNvPr>
              <p:cNvSpPr>
                <a:spLocks noRot="1" noChangeAspect="1" noMove="1" noResize="1" noEditPoints="1" noAdjustHandles="1" noChangeArrowheads="1" noChangeShapeType="1" noTextEdit="1"/>
              </p:cNvSpPr>
              <p:nvPr/>
            </p:nvSpPr>
            <p:spPr>
              <a:xfrm>
                <a:off x="628649" y="4466869"/>
                <a:ext cx="6611736" cy="1918410"/>
              </a:xfrm>
              <a:prstGeom prst="rect">
                <a:avLst/>
              </a:prstGeom>
              <a:blipFill>
                <a:blip r:embed="rId3"/>
                <a:stretch>
                  <a:fillRect l="-737" t="-18153" b="-4459"/>
                </a:stretch>
              </a:blipFill>
            </p:spPr>
            <p:txBody>
              <a:bodyPr/>
              <a:lstStyle/>
              <a:p>
                <a:r>
                  <a:rPr lang="zh-CN" altLang="en-US">
                    <a:noFill/>
                  </a:rPr>
                  <a:t> </a:t>
                </a:r>
              </a:p>
            </p:txBody>
          </p:sp>
        </mc:Fallback>
      </mc:AlternateContent>
      <p:sp>
        <p:nvSpPr>
          <p:cNvPr id="4" name="矩形 3">
            <a:extLst>
              <a:ext uri="{FF2B5EF4-FFF2-40B4-BE49-F238E27FC236}">
                <a16:creationId xmlns:a16="http://schemas.microsoft.com/office/drawing/2014/main" id="{D6FE8DC3-FAA1-40F6-AA81-B6F80986FF28}"/>
              </a:ext>
            </a:extLst>
          </p:cNvPr>
          <p:cNvSpPr/>
          <p:nvPr/>
        </p:nvSpPr>
        <p:spPr>
          <a:xfrm>
            <a:off x="4645874" y="4578400"/>
            <a:ext cx="4048299" cy="369332"/>
          </a:xfrm>
          <a:prstGeom prst="rect">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Good for text-independent applications </a:t>
            </a:r>
            <a:endParaRPr lang="zh-CN" altLang="en-US" dirty="0">
              <a:solidFill>
                <a:schemeClr val="tx1"/>
              </a:solidFill>
            </a:endParaRPr>
          </a:p>
        </p:txBody>
      </p:sp>
    </p:spTree>
    <p:extLst>
      <p:ext uri="{BB962C8B-B14F-4D97-AF65-F5344CB8AC3E}">
        <p14:creationId xmlns:p14="http://schemas.microsoft.com/office/powerpoint/2010/main" val="1110183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81AED-B9F1-4A15-9EC1-B87F418C09E9}"/>
              </a:ext>
            </a:extLst>
          </p:cNvPr>
          <p:cNvSpPr>
            <a:spLocks noGrp="1"/>
          </p:cNvSpPr>
          <p:nvPr>
            <p:ph type="title"/>
          </p:nvPr>
        </p:nvSpPr>
        <p:spPr>
          <a:xfrm>
            <a:off x="628649" y="365126"/>
            <a:ext cx="8615103" cy="1325563"/>
          </a:xfrm>
        </p:spPr>
        <p:txBody>
          <a:bodyPr>
            <a:normAutofit/>
          </a:bodyPr>
          <a:lstStyle/>
          <a:p>
            <a:r>
              <a:rPr lang="en-US" altLang="zh-CN" sz="3200" dirty="0">
                <a:solidFill>
                  <a:srgbClr val="2777FC"/>
                </a:solidFill>
              </a:rPr>
              <a:t>Generalized End-to-End : Loss Function</a:t>
            </a:r>
            <a:endParaRPr lang="zh-CN" altLang="en-US" sz="3200" dirty="0">
              <a:solidFill>
                <a:srgbClr val="2777FC"/>
              </a:solidFill>
            </a:endParaRPr>
          </a:p>
        </p:txBody>
      </p:sp>
      <p:pic>
        <p:nvPicPr>
          <p:cNvPr id="5" name="图片 4">
            <a:extLst>
              <a:ext uri="{FF2B5EF4-FFF2-40B4-BE49-F238E27FC236}">
                <a16:creationId xmlns:a16="http://schemas.microsoft.com/office/drawing/2014/main" id="{29C4B8DB-E4F9-4391-A9F7-5263EEC332CE}"/>
              </a:ext>
            </a:extLst>
          </p:cNvPr>
          <p:cNvPicPr>
            <a:picLocks noChangeAspect="1"/>
          </p:cNvPicPr>
          <p:nvPr/>
        </p:nvPicPr>
        <p:blipFill>
          <a:blip r:embed="rId2"/>
          <a:stretch>
            <a:fillRect/>
          </a:stretch>
        </p:blipFill>
        <p:spPr>
          <a:xfrm>
            <a:off x="390524" y="1478157"/>
            <a:ext cx="6005080" cy="2834886"/>
          </a:xfrm>
          <a:prstGeom prst="rect">
            <a:avLst/>
          </a:prstGeom>
        </p:spPr>
      </p:pic>
      <p:sp>
        <p:nvSpPr>
          <p:cNvPr id="6" name="右大括号 5">
            <a:extLst>
              <a:ext uri="{FF2B5EF4-FFF2-40B4-BE49-F238E27FC236}">
                <a16:creationId xmlns:a16="http://schemas.microsoft.com/office/drawing/2014/main" id="{63C02A20-0E99-4545-ADAD-9B0C7EF16284}"/>
              </a:ext>
            </a:extLst>
          </p:cNvPr>
          <p:cNvSpPr/>
          <p:nvPr/>
        </p:nvSpPr>
        <p:spPr>
          <a:xfrm>
            <a:off x="6395604" y="1478157"/>
            <a:ext cx="548840" cy="283488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B8D9D658-C384-4775-A828-868A15C68265}"/>
              </a:ext>
            </a:extLst>
          </p:cNvPr>
          <p:cNvSpPr txBox="1"/>
          <p:nvPr/>
        </p:nvSpPr>
        <p:spPr>
          <a:xfrm>
            <a:off x="6952556" y="2710934"/>
            <a:ext cx="2053071" cy="369332"/>
          </a:xfrm>
          <a:prstGeom prst="rect">
            <a:avLst/>
          </a:prstGeom>
          <a:noFill/>
        </p:spPr>
        <p:txBody>
          <a:bodyPr wrap="square" rtlCol="0">
            <a:spAutoFit/>
          </a:bodyPr>
          <a:lstStyle/>
          <a:p>
            <a:r>
              <a:rPr lang="en-US" altLang="zh-CN" dirty="0"/>
              <a:t>One Training Batch</a:t>
            </a:r>
            <a:endParaRPr lang="zh-CN" altLang="en-US" dirty="0"/>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83567151-3905-4E20-B513-19746AC2C720}"/>
                  </a:ext>
                </a:extLst>
              </p:cNvPr>
              <p:cNvSpPr/>
              <p:nvPr/>
            </p:nvSpPr>
            <p:spPr>
              <a:xfrm>
                <a:off x="628649" y="4412174"/>
                <a:ext cx="6611736" cy="1682448"/>
              </a:xfrm>
              <a:prstGeom prst="rect">
                <a:avLst/>
              </a:prstGeom>
            </p:spPr>
            <p:txBody>
              <a:bodyPr wrap="square">
                <a:spAutoFit/>
              </a:bodyPr>
              <a:lstStyle/>
              <a:p>
                <a:pPr>
                  <a:lnSpc>
                    <a:spcPct val="130000"/>
                  </a:lnSpc>
                </a:pPr>
                <a:r>
                  <a:rPr lang="en-US" altLang="zh-CN" dirty="0"/>
                  <a:t>Contrast:</a:t>
                </a:r>
                <a:r>
                  <a:rPr lang="zh-CN" altLang="en-US" dirty="0"/>
                  <a:t> </a:t>
                </a:r>
                <a14:m>
                  <m:oMath xmlns:m="http://schemas.openxmlformats.org/officeDocument/2006/math">
                    <m:r>
                      <a:rPr lang="en-US" altLang="zh-CN" i="1">
                        <a:latin typeface="Cambria Math" panose="02040503050406030204" pitchFamily="18" charset="0"/>
                      </a:rPr>
                      <m:t>𝐿</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𝑗𝑖</m:t>
                            </m:r>
                          </m:sub>
                        </m:sSub>
                      </m:e>
                    </m:d>
                    <m:r>
                      <a:rPr lang="en-US" altLang="zh-CN" i="1">
                        <a:latin typeface="Cambria Math" panose="02040503050406030204" pitchFamily="18" charset="0"/>
                        <a:ea typeface="Cambria Math" panose="02040503050406030204" pitchFamily="18" charset="0"/>
                      </a:rPr>
                      <m:t>=1−</m:t>
                    </m:r>
                    <m:r>
                      <a:rPr lang="zh-CN" altLang="en-US" i="1">
                        <a:latin typeface="Cambria Math" panose="02040503050406030204" pitchFamily="18" charset="0"/>
                        <a:ea typeface="Cambria Math" panose="02040503050406030204" pitchFamily="18" charset="0"/>
                      </a:rPr>
                      <m:t>𝜎</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𝑆</m:t>
                            </m:r>
                          </m:e>
                          <m:sub>
                            <m:r>
                              <a:rPr lang="en-US" altLang="zh-CN" i="1">
                                <a:latin typeface="Cambria Math" panose="02040503050406030204" pitchFamily="18" charset="0"/>
                                <a:ea typeface="Cambria Math" panose="02040503050406030204" pitchFamily="18" charset="0"/>
                              </a:rPr>
                              <m:t>𝑗𝑖</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𝑗</m:t>
                            </m:r>
                          </m:sub>
                        </m:sSub>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𝑚𝑎𝑥</m:t>
                    </m:r>
                    <m:d>
                      <m:dPr>
                        <m:ctrlPr>
                          <a:rPr lang="en-US" altLang="zh-CN" i="1">
                            <a:latin typeface="Cambria Math" panose="02040503050406030204" pitchFamily="18" charset="0"/>
                            <a:ea typeface="Cambria Math" panose="02040503050406030204" pitchFamily="18" charset="0"/>
                          </a:rPr>
                        </m:ctrlPr>
                      </m:dPr>
                      <m:e>
                        <m:r>
                          <a:rPr lang="zh-CN" altLang="en-US" i="1">
                            <a:latin typeface="Cambria Math" panose="02040503050406030204" pitchFamily="18" charset="0"/>
                            <a:ea typeface="Cambria Math" panose="02040503050406030204" pitchFamily="18" charset="0"/>
                          </a:rPr>
                          <m:t>𝜎</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𝑆</m:t>
                                </m:r>
                              </m:e>
                              <m:sub>
                                <m:r>
                                  <a:rPr lang="en-US" altLang="zh-CN" i="1">
                                    <a:latin typeface="Cambria Math" panose="02040503050406030204" pitchFamily="18" charset="0"/>
                                    <a:ea typeface="Cambria Math" panose="02040503050406030204" pitchFamily="18" charset="0"/>
                                  </a:rPr>
                                  <m:t>𝑗𝑖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𝑘</m:t>
                                </m:r>
                              </m:sub>
                            </m:sSub>
                          </m:e>
                        </m:d>
                      </m:e>
                    </m:d>
                  </m:oMath>
                </a14:m>
                <a:endParaRPr lang="en-US" altLang="zh-CN" dirty="0"/>
              </a:p>
              <a:p>
                <a:pPr marL="285750" indent="-285750">
                  <a:lnSpc>
                    <a:spcPct val="130000"/>
                  </a:lnSpc>
                  <a:buFont typeface="Arial" panose="020B0604020202020204" pitchFamily="34" charset="0"/>
                  <a:buChar char="•"/>
                </a:pPr>
                <a:r>
                  <a:rPr lang="en-US" altLang="zh-CN" dirty="0"/>
                  <a:t>A positive component</a:t>
                </a:r>
              </a:p>
              <a:p>
                <a:pPr marL="285750" indent="-285750">
                  <a:lnSpc>
                    <a:spcPct val="130000"/>
                  </a:lnSpc>
                  <a:buFont typeface="Arial" panose="020B0604020202020204" pitchFamily="34" charset="0"/>
                  <a:buChar char="•"/>
                </a:pPr>
                <a:r>
                  <a:rPr lang="en-US" altLang="zh-CN" dirty="0"/>
                  <a:t>A hard negative component: a negative match with the highest similarity among all false speakers</a:t>
                </a:r>
              </a:p>
            </p:txBody>
          </p:sp>
        </mc:Choice>
        <mc:Fallback xmlns="">
          <p:sp>
            <p:nvSpPr>
              <p:cNvPr id="3" name="矩形 2">
                <a:extLst>
                  <a:ext uri="{FF2B5EF4-FFF2-40B4-BE49-F238E27FC236}">
                    <a16:creationId xmlns:a16="http://schemas.microsoft.com/office/drawing/2014/main" id="{83567151-3905-4E20-B513-19746AC2C720}"/>
                  </a:ext>
                </a:extLst>
              </p:cNvPr>
              <p:cNvSpPr>
                <a:spLocks noRot="1" noChangeAspect="1" noMove="1" noResize="1" noEditPoints="1" noAdjustHandles="1" noChangeArrowheads="1" noChangeShapeType="1" noTextEdit="1"/>
              </p:cNvSpPr>
              <p:nvPr/>
            </p:nvSpPr>
            <p:spPr>
              <a:xfrm>
                <a:off x="628649" y="4412174"/>
                <a:ext cx="6611736" cy="1682448"/>
              </a:xfrm>
              <a:prstGeom prst="rect">
                <a:avLst/>
              </a:prstGeom>
              <a:blipFill>
                <a:blip r:embed="rId3"/>
                <a:stretch>
                  <a:fillRect l="-737" b="-4710"/>
                </a:stretch>
              </a:blipFill>
            </p:spPr>
            <p:txBody>
              <a:bodyPr/>
              <a:lstStyle/>
              <a:p>
                <a:r>
                  <a:rPr lang="zh-CN" altLang="en-US">
                    <a:noFill/>
                  </a:rPr>
                  <a:t> </a:t>
                </a:r>
              </a:p>
            </p:txBody>
          </p:sp>
        </mc:Fallback>
      </mc:AlternateContent>
      <p:sp>
        <p:nvSpPr>
          <p:cNvPr id="8" name="矩形 7">
            <a:extLst>
              <a:ext uri="{FF2B5EF4-FFF2-40B4-BE49-F238E27FC236}">
                <a16:creationId xmlns:a16="http://schemas.microsoft.com/office/drawing/2014/main" id="{16BC85EC-7363-4D19-B446-F90B7EDDB09D}"/>
              </a:ext>
            </a:extLst>
          </p:cNvPr>
          <p:cNvSpPr/>
          <p:nvPr/>
        </p:nvSpPr>
        <p:spPr>
          <a:xfrm>
            <a:off x="5386176" y="4609665"/>
            <a:ext cx="3708417" cy="369332"/>
          </a:xfrm>
          <a:prstGeom prst="rect">
            <a:avLst/>
          </a:prstGeom>
          <a:solidFill>
            <a:schemeClr val="accent2">
              <a:lumMod val="20000"/>
              <a:lumOff val="8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Good for keyword-based applications </a:t>
            </a:r>
            <a:endParaRPr lang="zh-CN" altLang="en-US" dirty="0">
              <a:solidFill>
                <a:schemeClr val="tx1"/>
              </a:solidFill>
            </a:endParaRPr>
          </a:p>
        </p:txBody>
      </p:sp>
    </p:spTree>
    <p:extLst>
      <p:ext uri="{BB962C8B-B14F-4D97-AF65-F5344CB8AC3E}">
        <p14:creationId xmlns:p14="http://schemas.microsoft.com/office/powerpoint/2010/main" val="372812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81AED-B9F1-4A15-9EC1-B87F418C09E9}"/>
              </a:ext>
            </a:extLst>
          </p:cNvPr>
          <p:cNvSpPr>
            <a:spLocks noGrp="1"/>
          </p:cNvSpPr>
          <p:nvPr>
            <p:ph type="title"/>
          </p:nvPr>
        </p:nvSpPr>
        <p:spPr>
          <a:xfrm>
            <a:off x="628649" y="365126"/>
            <a:ext cx="8615103" cy="1325563"/>
          </a:xfrm>
        </p:spPr>
        <p:txBody>
          <a:bodyPr>
            <a:normAutofit/>
          </a:bodyPr>
          <a:lstStyle/>
          <a:p>
            <a:r>
              <a:rPr lang="en-US" altLang="zh-CN" sz="3200" dirty="0">
                <a:solidFill>
                  <a:srgbClr val="2777FC"/>
                </a:solidFill>
              </a:rPr>
              <a:t>Generalized End-to-End : compute the centroid</a:t>
            </a:r>
            <a:endParaRPr lang="zh-CN" altLang="en-US" sz="3200" dirty="0">
              <a:solidFill>
                <a:srgbClr val="2777FC"/>
              </a:solidFill>
            </a:endParaRPr>
          </a:p>
        </p:txBody>
      </p:sp>
      <p:pic>
        <p:nvPicPr>
          <p:cNvPr id="5" name="图片 4">
            <a:extLst>
              <a:ext uri="{FF2B5EF4-FFF2-40B4-BE49-F238E27FC236}">
                <a16:creationId xmlns:a16="http://schemas.microsoft.com/office/drawing/2014/main" id="{29C4B8DB-E4F9-4391-A9F7-5263EEC332CE}"/>
              </a:ext>
            </a:extLst>
          </p:cNvPr>
          <p:cNvPicPr>
            <a:picLocks noChangeAspect="1"/>
          </p:cNvPicPr>
          <p:nvPr/>
        </p:nvPicPr>
        <p:blipFill>
          <a:blip r:embed="rId2"/>
          <a:stretch>
            <a:fillRect/>
          </a:stretch>
        </p:blipFill>
        <p:spPr>
          <a:xfrm>
            <a:off x="390524" y="1478157"/>
            <a:ext cx="6005080" cy="2834886"/>
          </a:xfrm>
          <a:prstGeom prst="rect">
            <a:avLst/>
          </a:prstGeom>
        </p:spPr>
      </p:pic>
      <p:sp>
        <p:nvSpPr>
          <p:cNvPr id="6" name="右大括号 5">
            <a:extLst>
              <a:ext uri="{FF2B5EF4-FFF2-40B4-BE49-F238E27FC236}">
                <a16:creationId xmlns:a16="http://schemas.microsoft.com/office/drawing/2014/main" id="{63C02A20-0E99-4545-ADAD-9B0C7EF16284}"/>
              </a:ext>
            </a:extLst>
          </p:cNvPr>
          <p:cNvSpPr/>
          <p:nvPr/>
        </p:nvSpPr>
        <p:spPr>
          <a:xfrm>
            <a:off x="6395604" y="1478157"/>
            <a:ext cx="548840" cy="283488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B8D9D658-C384-4775-A828-868A15C68265}"/>
              </a:ext>
            </a:extLst>
          </p:cNvPr>
          <p:cNvSpPr txBox="1"/>
          <p:nvPr/>
        </p:nvSpPr>
        <p:spPr>
          <a:xfrm>
            <a:off x="6952556" y="2710934"/>
            <a:ext cx="2053071" cy="369332"/>
          </a:xfrm>
          <a:prstGeom prst="rect">
            <a:avLst/>
          </a:prstGeom>
          <a:noFill/>
        </p:spPr>
        <p:txBody>
          <a:bodyPr wrap="square" rtlCol="0">
            <a:spAutoFit/>
          </a:bodyPr>
          <a:lstStyle/>
          <a:p>
            <a:r>
              <a:rPr lang="en-US" altLang="zh-CN" dirty="0"/>
              <a:t>One Training Batch</a:t>
            </a:r>
            <a:endParaRPr lang="zh-CN" altLang="en-US" dirty="0"/>
          </a:p>
        </p:txBody>
      </p:sp>
      <mc:AlternateContent xmlns:mc="http://schemas.openxmlformats.org/markup-compatibility/2006" xmlns:a14="http://schemas.microsoft.com/office/drawing/2010/main">
        <mc:Choice Requires="a14">
          <p:sp>
            <p:nvSpPr>
              <p:cNvPr id="3" name="矩形 2">
                <a:extLst>
                  <a:ext uri="{FF2B5EF4-FFF2-40B4-BE49-F238E27FC236}">
                    <a16:creationId xmlns:a16="http://schemas.microsoft.com/office/drawing/2014/main" id="{83567151-3905-4E20-B513-19746AC2C720}"/>
                  </a:ext>
                </a:extLst>
              </p:cNvPr>
              <p:cNvSpPr/>
              <p:nvPr/>
            </p:nvSpPr>
            <p:spPr>
              <a:xfrm>
                <a:off x="628649" y="4412174"/>
                <a:ext cx="8376978" cy="1962076"/>
              </a:xfrm>
              <a:prstGeom prst="rect">
                <a:avLst/>
              </a:prstGeom>
            </p:spPr>
            <p:txBody>
              <a:bodyPr wrap="square">
                <a:spAutoFit/>
              </a:bodyPr>
              <a:lstStyle/>
              <a:p>
                <a:pPr>
                  <a:lnSpc>
                    <a:spcPct val="130000"/>
                  </a:lnSpc>
                </a:pPr>
                <a:r>
                  <a:rPr lang="en-US" altLang="zh-CN" dirty="0"/>
                  <a:t>For true speaker centroid, we should exclude the embedding itself</a:t>
                </a:r>
              </a:p>
              <a:p>
                <a:pPr marL="285750" indent="-285750">
                  <a:lnSpc>
                    <a:spcPct val="130000"/>
                  </a:lnSpc>
                  <a:buFont typeface="Arial" panose="020B0604020202020204" pitchFamily="34" charset="0"/>
                  <a:buChar char="•"/>
                </a:pPr>
                <a:r>
                  <a:rPr lang="en-US" altLang="zh-CN" dirty="0"/>
                  <a:t>To avoid trivial solution: all utterances have the same embedding </a:t>
                </a:r>
              </a:p>
              <a:p>
                <a:pPr>
                  <a:lnSpc>
                    <a:spcPct val="130000"/>
                  </a:lnSpc>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𝑗𝑖</m:t>
                        </m:r>
                        <m:r>
                          <a:rPr lang="en-US" altLang="zh-CN" b="0" i="1" smtClean="0">
                            <a:latin typeface="Cambria Math" panose="02040503050406030204" pitchFamily="18" charset="0"/>
                          </a:rPr>
                          <m:t>, </m:t>
                        </m:r>
                        <m:r>
                          <a:rPr lang="en-US" altLang="zh-CN" b="0" i="1" smtClean="0">
                            <a:latin typeface="Cambria Math" panose="02040503050406030204" pitchFamily="18" charset="0"/>
                          </a:rPr>
                          <m:t>𝑘</m:t>
                        </m:r>
                      </m:sub>
                    </m:sSub>
                    <m:r>
                      <a:rPr lang="en-US" altLang="zh-CN" i="1" smtClean="0">
                        <a:latin typeface="Cambria Math" panose="02040503050406030204" pitchFamily="18" charset="0"/>
                        <a:ea typeface="Cambria Math" panose="02040503050406030204" pitchFamily="18" charset="0"/>
                      </a:rPr>
                      <m:t>=</m:t>
                    </m:r>
                    <m:d>
                      <m:dPr>
                        <m:begChr m:val="{"/>
                        <m:endChr m:val=""/>
                        <m:ctrlPr>
                          <a:rPr lang="en-US" altLang="zh-CN" i="1" smtClean="0">
                            <a:latin typeface="Cambria Math" panose="02040503050406030204" pitchFamily="18" charset="0"/>
                            <a:ea typeface="Cambria Math" panose="02040503050406030204" pitchFamily="18" charset="0"/>
                          </a:rPr>
                        </m:ctrlPr>
                      </m:dPr>
                      <m:e>
                        <m:eqArr>
                          <m:eqArrPr>
                            <m:ctrlPr>
                              <a:rPr lang="en-US" altLang="zh-CN" i="1" smtClean="0">
                                <a:latin typeface="Cambria Math" panose="02040503050406030204" pitchFamily="18" charset="0"/>
                                <a:ea typeface="Cambria Math" panose="02040503050406030204" pitchFamily="18" charset="0"/>
                              </a:rPr>
                            </m:ctrlPr>
                          </m:eqArrPr>
                          <m:e>
                            <m:r>
                              <a:rPr lang="en-US" altLang="zh-CN" b="0" i="1" smtClean="0">
                                <a:latin typeface="Cambria Math" panose="02040503050406030204" pitchFamily="18" charset="0"/>
                                <a:ea typeface="Cambria Math" panose="02040503050406030204" pitchFamily="18" charset="0"/>
                              </a:rPr>
                              <m:t>𝑤</m:t>
                            </m:r>
                            <m:r>
                              <a:rPr lang="en-US" altLang="zh-CN" b="0" i="1" smtClean="0">
                                <a:latin typeface="Cambria Math" panose="02040503050406030204" pitchFamily="18" charset="0"/>
                                <a:ea typeface="Cambria Math" panose="02040503050406030204" pitchFamily="18" charset="0"/>
                              </a:rPr>
                              <m:t>∙</m:t>
                            </m:r>
                            <m:func>
                              <m:funcPr>
                                <m:ctrlPr>
                                  <a:rPr lang="en-US" altLang="zh-CN" b="0" i="1" smtClean="0">
                                    <a:latin typeface="Cambria Math" panose="02040503050406030204" pitchFamily="18" charset="0"/>
                                    <a:ea typeface="Cambria Math" panose="02040503050406030204" pitchFamily="18" charset="0"/>
                                  </a:rPr>
                                </m:ctrlPr>
                              </m:funcPr>
                              <m:fName>
                                <m:r>
                                  <m:rPr>
                                    <m:sty m:val="p"/>
                                  </m:rPr>
                                  <a:rPr lang="en-US" altLang="zh-CN" b="0" i="0" smtClean="0">
                                    <a:latin typeface="Cambria Math" panose="02040503050406030204" pitchFamily="18" charset="0"/>
                                    <a:ea typeface="Cambria Math" panose="02040503050406030204" pitchFamily="18" charset="0"/>
                                  </a:rPr>
                                  <m:t>cos</m:t>
                                </m:r>
                              </m:fName>
                              <m:e>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𝑒</m:t>
                                        </m:r>
                                      </m:e>
                                      <m:sub>
                                        <m:r>
                                          <a:rPr lang="en-US" altLang="zh-CN" b="0" i="1" smtClean="0">
                                            <a:latin typeface="Cambria Math" panose="02040503050406030204" pitchFamily="18" charset="0"/>
                                            <a:ea typeface="Cambria Math" panose="02040503050406030204" pitchFamily="18" charset="0"/>
                                          </a:rPr>
                                          <m:t>𝑗𝑖</m:t>
                                        </m:r>
                                      </m:sub>
                                    </m:sSub>
                                    <m:r>
                                      <a:rPr lang="en-US" altLang="zh-CN" b="0" i="1" smtClean="0">
                                        <a:latin typeface="Cambria Math" panose="02040503050406030204" pitchFamily="18" charset="0"/>
                                        <a:ea typeface="Cambria Math" panose="02040503050406030204" pitchFamily="18" charset="0"/>
                                      </a:rPr>
                                      <m:t>, </m:t>
                                    </m:r>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𝑗</m:t>
                                        </m:r>
                                      </m:sub>
                                      <m: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sup>
                                    </m:sSubSup>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𝑏</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𝑖𝑓</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e>
                            </m:func>
                          </m:e>
                          <m:e>
                            <m:r>
                              <a:rPr lang="en-US" altLang="zh-CN"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𝑤</m:t>
                            </m:r>
                            <m:r>
                              <a:rPr lang="en-US" altLang="zh-CN" i="1">
                                <a:latin typeface="Cambria Math" panose="02040503050406030204" pitchFamily="18" charset="0"/>
                                <a:ea typeface="Cambria Math" panose="02040503050406030204" pitchFamily="18" charset="0"/>
                              </a:rPr>
                              <m:t>∙</m:t>
                            </m:r>
                            <m:func>
                              <m:funcPr>
                                <m:ctrlPr>
                                  <a:rPr lang="en-US" altLang="zh-CN" i="1">
                                    <a:latin typeface="Cambria Math" panose="02040503050406030204" pitchFamily="18" charset="0"/>
                                    <a:ea typeface="Cambria Math" panose="02040503050406030204" pitchFamily="18" charset="0"/>
                                  </a:rPr>
                                </m:ctrlPr>
                              </m:funcPr>
                              <m:fName>
                                <m:r>
                                  <m:rPr>
                                    <m:sty m:val="p"/>
                                  </m:rPr>
                                  <a:rPr lang="en-US" altLang="zh-CN">
                                    <a:latin typeface="Cambria Math" panose="02040503050406030204" pitchFamily="18" charset="0"/>
                                    <a:ea typeface="Cambria Math" panose="02040503050406030204" pitchFamily="18" charset="0"/>
                                  </a:rPr>
                                  <m:t>cos</m:t>
                                </m:r>
                              </m:fName>
                              <m:e>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𝑒</m:t>
                                        </m:r>
                                      </m:e>
                                      <m:sub>
                                        <m:r>
                                          <a:rPr lang="en-US" altLang="zh-CN" i="1">
                                            <a:latin typeface="Cambria Math" panose="02040503050406030204" pitchFamily="18" charset="0"/>
                                            <a:ea typeface="Cambria Math" panose="02040503050406030204" pitchFamily="18" charset="0"/>
                                          </a:rPr>
                                          <m:t>𝑗𝑖</m:t>
                                        </m:r>
                                      </m:sub>
                                    </m:sSub>
                                    <m:r>
                                      <a:rPr lang="en-US" altLang="zh-CN" i="1">
                                        <a:latin typeface="Cambria Math" panose="02040503050406030204" pitchFamily="18" charset="0"/>
                                        <a:ea typeface="Cambria Math" panose="02040503050406030204" pitchFamily="18" charset="0"/>
                                      </a:rPr>
                                      <m:t>, </m:t>
                                    </m:r>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𝑘</m:t>
                                        </m:r>
                                      </m:sub>
                                      <m:sup>
                                        <m:r>
                                          <a:rPr lang="en-US" altLang="zh-CN" b="0" i="1" smtClean="0">
                                            <a:latin typeface="Cambria Math" panose="02040503050406030204" pitchFamily="18" charset="0"/>
                                            <a:ea typeface="Cambria Math" panose="02040503050406030204" pitchFamily="18" charset="0"/>
                                          </a:rPr>
                                          <m:t> </m:t>
                                        </m:r>
                                      </m:sup>
                                    </m:sSubSup>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𝑏</m:t>
                                </m:r>
                                <m:r>
                                  <a:rPr lang="en-US" altLang="zh-CN" i="1">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𝑜𝑡h𝑒𝑟𝑤𝑖𝑠𝑒</m:t>
                                </m:r>
                              </m:e>
                            </m:func>
                          </m:e>
                        </m:eqArr>
                      </m:e>
                    </m:d>
                  </m:oMath>
                </a14:m>
                <a:r>
                  <a:rPr lang="en-US" altLang="zh-CN" dirty="0"/>
                  <a:t>   where </a:t>
                </a:r>
                <a14:m>
                  <m:oMath xmlns:m="http://schemas.openxmlformats.org/officeDocument/2006/math">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𝑐</m:t>
                        </m:r>
                      </m:e>
                      <m:sub>
                        <m:r>
                          <a:rPr lang="en-US" altLang="zh-CN" i="1">
                            <a:latin typeface="Cambria Math" panose="02040503050406030204" pitchFamily="18" charset="0"/>
                            <a:ea typeface="Cambria Math" panose="02040503050406030204" pitchFamily="18" charset="0"/>
                          </a:rPr>
                          <m:t>𝑗</m:t>
                        </m:r>
                      </m:sub>
                      <m: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sup>
                    </m:sSubSup>
                    <m:r>
                      <a:rPr lang="en-US" altLang="zh-CN" i="1" smtClean="0">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−1</m:t>
                        </m:r>
                      </m:den>
                    </m:f>
                    <m:nary>
                      <m:naryPr>
                        <m:chr m:val="∑"/>
                        <m:ctrlPr>
                          <a:rPr lang="en-US" altLang="zh-CN" i="1" smtClean="0">
                            <a:latin typeface="Cambria Math" panose="02040503050406030204" pitchFamily="18" charset="0"/>
                            <a:ea typeface="Cambria Math" panose="02040503050406030204" pitchFamily="18" charset="0"/>
                          </a:rPr>
                        </m:ctrlPr>
                      </m:naryPr>
                      <m:sub>
                        <m:r>
                          <m:rPr>
                            <m:brk m:alnAt="23"/>
                          </m:rP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sub>
                      <m:sup>
                        <m:r>
                          <a:rPr lang="en-US" altLang="zh-CN" b="0" i="1" smtClean="0">
                            <a:latin typeface="Cambria Math" panose="02040503050406030204" pitchFamily="18" charset="0"/>
                            <a:ea typeface="Cambria Math" panose="02040503050406030204" pitchFamily="18" charset="0"/>
                          </a:rPr>
                          <m:t>𝑀</m:t>
                        </m:r>
                      </m:sup>
                      <m:e>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𝑒</m:t>
                            </m:r>
                          </m:e>
                          <m:sub>
                            <m:r>
                              <a:rPr lang="en-US" altLang="zh-CN" b="0" i="1" smtClean="0">
                                <a:latin typeface="Cambria Math" panose="02040503050406030204" pitchFamily="18" charset="0"/>
                                <a:ea typeface="Cambria Math" panose="02040503050406030204" pitchFamily="18" charset="0"/>
                              </a:rPr>
                              <m:t>𝑗𝑚</m:t>
                            </m:r>
                          </m:sub>
                        </m:sSub>
                      </m:e>
                    </m:nary>
                  </m:oMath>
                </a14:m>
                <a:endParaRPr lang="en-US" altLang="zh-CN" dirty="0"/>
              </a:p>
            </p:txBody>
          </p:sp>
        </mc:Choice>
        <mc:Fallback xmlns="">
          <p:sp>
            <p:nvSpPr>
              <p:cNvPr id="3" name="矩形 2">
                <a:extLst>
                  <a:ext uri="{FF2B5EF4-FFF2-40B4-BE49-F238E27FC236}">
                    <a16:creationId xmlns:a16="http://schemas.microsoft.com/office/drawing/2014/main" id="{83567151-3905-4E20-B513-19746AC2C720}"/>
                  </a:ext>
                </a:extLst>
              </p:cNvPr>
              <p:cNvSpPr>
                <a:spLocks noRot="1" noChangeAspect="1" noMove="1" noResize="1" noEditPoints="1" noAdjustHandles="1" noChangeArrowheads="1" noChangeShapeType="1" noTextEdit="1"/>
              </p:cNvSpPr>
              <p:nvPr/>
            </p:nvSpPr>
            <p:spPr>
              <a:xfrm>
                <a:off x="628649" y="4412174"/>
                <a:ext cx="8376978" cy="1962076"/>
              </a:xfrm>
              <a:prstGeom prst="rect">
                <a:avLst/>
              </a:prstGeom>
              <a:blipFill>
                <a:blip r:embed="rId3"/>
                <a:stretch>
                  <a:fillRect l="-58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4688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81AED-B9F1-4A15-9EC1-B87F418C09E9}"/>
              </a:ext>
            </a:extLst>
          </p:cNvPr>
          <p:cNvSpPr>
            <a:spLocks noGrp="1"/>
          </p:cNvSpPr>
          <p:nvPr>
            <p:ph type="title"/>
          </p:nvPr>
        </p:nvSpPr>
        <p:spPr>
          <a:xfrm>
            <a:off x="628649" y="365126"/>
            <a:ext cx="8615103" cy="1325563"/>
          </a:xfrm>
        </p:spPr>
        <p:txBody>
          <a:bodyPr>
            <a:normAutofit/>
          </a:bodyPr>
          <a:lstStyle/>
          <a:p>
            <a:r>
              <a:rPr lang="en-US" altLang="zh-CN" sz="3200" dirty="0">
                <a:solidFill>
                  <a:srgbClr val="2777FC"/>
                </a:solidFill>
              </a:rPr>
              <a:t>Generalized End-to-End : Final GE2E loss function</a:t>
            </a:r>
            <a:endParaRPr lang="zh-CN" altLang="en-US" sz="3200" dirty="0">
              <a:solidFill>
                <a:srgbClr val="2777FC"/>
              </a:solidFill>
            </a:endParaRPr>
          </a:p>
        </p:txBody>
      </p:sp>
      <mc:AlternateContent xmlns:mc="http://schemas.openxmlformats.org/markup-compatibility/2006">
        <mc:Choice xmlns:a14="http://schemas.microsoft.com/office/drawing/2010/main" Requires="a14">
          <p:sp>
            <p:nvSpPr>
              <p:cNvPr id="3" name="矩形 2">
                <a:extLst>
                  <a:ext uri="{FF2B5EF4-FFF2-40B4-BE49-F238E27FC236}">
                    <a16:creationId xmlns:a16="http://schemas.microsoft.com/office/drawing/2014/main" id="{83567151-3905-4E20-B513-19746AC2C720}"/>
                  </a:ext>
                </a:extLst>
              </p:cNvPr>
              <p:cNvSpPr/>
              <p:nvPr/>
            </p:nvSpPr>
            <p:spPr>
              <a:xfrm>
                <a:off x="1208825" y="3744421"/>
                <a:ext cx="8376978" cy="1241878"/>
              </a:xfrm>
              <a:prstGeom prst="rect">
                <a:avLst/>
              </a:prstGeom>
            </p:spPr>
            <p:txBody>
              <a:bodyPr wrap="square">
                <a:spAutoFit/>
              </a:bodyPr>
              <a:lstStyle/>
              <a:p>
                <a:pPr marL="285750" indent="-285750">
                  <a:lnSpc>
                    <a:spcPct val="130000"/>
                  </a:lnSpc>
                  <a:buFont typeface="Arial" panose="020B0604020202020204" pitchFamily="34" charset="0"/>
                  <a:buChar char="•"/>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𝑗𝑖</m:t>
                        </m:r>
                        <m:r>
                          <a:rPr lang="en-US" altLang="zh-CN" b="0" i="1" smtClean="0">
                            <a:latin typeface="Cambria Math" panose="02040503050406030204" pitchFamily="18" charset="0"/>
                          </a:rPr>
                          <m:t>, </m:t>
                        </m:r>
                        <m:r>
                          <a:rPr lang="en-US" altLang="zh-CN" b="0" i="1" smtClean="0">
                            <a:latin typeface="Cambria Math" panose="02040503050406030204" pitchFamily="18" charset="0"/>
                          </a:rPr>
                          <m:t>𝑘</m:t>
                        </m:r>
                      </m:sub>
                    </m:sSub>
                    <m:r>
                      <a:rPr lang="en-US" altLang="zh-CN" i="1" smtClean="0">
                        <a:latin typeface="Cambria Math" panose="02040503050406030204" pitchFamily="18" charset="0"/>
                        <a:ea typeface="Cambria Math" panose="02040503050406030204" pitchFamily="18" charset="0"/>
                      </a:rPr>
                      <m:t>=</m:t>
                    </m:r>
                    <m:d>
                      <m:dPr>
                        <m:begChr m:val="{"/>
                        <m:endChr m:val=""/>
                        <m:ctrlPr>
                          <a:rPr lang="en-US" altLang="zh-CN" i="1" smtClean="0">
                            <a:latin typeface="Cambria Math" panose="02040503050406030204" pitchFamily="18" charset="0"/>
                            <a:ea typeface="Cambria Math" panose="02040503050406030204" pitchFamily="18" charset="0"/>
                          </a:rPr>
                        </m:ctrlPr>
                      </m:dPr>
                      <m:e>
                        <m:eqArr>
                          <m:eqArrPr>
                            <m:ctrlPr>
                              <a:rPr lang="en-US" altLang="zh-CN" i="1" smtClean="0">
                                <a:latin typeface="Cambria Math" panose="02040503050406030204" pitchFamily="18" charset="0"/>
                                <a:ea typeface="Cambria Math" panose="02040503050406030204" pitchFamily="18" charset="0"/>
                              </a:rPr>
                            </m:ctrlPr>
                          </m:eqArrPr>
                          <m:e>
                            <m:r>
                              <a:rPr lang="en-US" altLang="zh-CN" b="0" i="1" smtClean="0">
                                <a:latin typeface="Cambria Math" panose="02040503050406030204" pitchFamily="18" charset="0"/>
                                <a:ea typeface="Cambria Math" panose="02040503050406030204" pitchFamily="18" charset="0"/>
                              </a:rPr>
                              <m:t>𝑤</m:t>
                            </m:r>
                            <m:r>
                              <a:rPr lang="en-US" altLang="zh-CN" b="0" i="1" smtClean="0">
                                <a:latin typeface="Cambria Math" panose="02040503050406030204" pitchFamily="18" charset="0"/>
                                <a:ea typeface="Cambria Math" panose="02040503050406030204" pitchFamily="18" charset="0"/>
                              </a:rPr>
                              <m:t>∙</m:t>
                            </m:r>
                            <m:func>
                              <m:funcPr>
                                <m:ctrlPr>
                                  <a:rPr lang="en-US" altLang="zh-CN" b="0" i="1" smtClean="0">
                                    <a:latin typeface="Cambria Math" panose="02040503050406030204" pitchFamily="18" charset="0"/>
                                    <a:ea typeface="Cambria Math" panose="02040503050406030204" pitchFamily="18" charset="0"/>
                                  </a:rPr>
                                </m:ctrlPr>
                              </m:funcPr>
                              <m:fName>
                                <m:r>
                                  <m:rPr>
                                    <m:sty m:val="p"/>
                                  </m:rPr>
                                  <a:rPr lang="en-US" altLang="zh-CN" b="0" i="0" smtClean="0">
                                    <a:latin typeface="Cambria Math" panose="02040503050406030204" pitchFamily="18" charset="0"/>
                                    <a:ea typeface="Cambria Math" panose="02040503050406030204" pitchFamily="18" charset="0"/>
                                  </a:rPr>
                                  <m:t>cos</m:t>
                                </m:r>
                              </m:fName>
                              <m:e>
                                <m:d>
                                  <m:dPr>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𝑒</m:t>
                                        </m:r>
                                      </m:e>
                                      <m:sub>
                                        <m:r>
                                          <a:rPr lang="en-US" altLang="zh-CN" b="0" i="1" smtClean="0">
                                            <a:latin typeface="Cambria Math" panose="02040503050406030204" pitchFamily="18" charset="0"/>
                                            <a:ea typeface="Cambria Math" panose="02040503050406030204" pitchFamily="18" charset="0"/>
                                          </a:rPr>
                                          <m:t>𝑗𝑖</m:t>
                                        </m:r>
                                      </m:sub>
                                    </m:sSub>
                                    <m:r>
                                      <a:rPr lang="en-US" altLang="zh-CN" b="0" i="1" smtClean="0">
                                        <a:latin typeface="Cambria Math" panose="02040503050406030204" pitchFamily="18" charset="0"/>
                                        <a:ea typeface="Cambria Math" panose="02040503050406030204" pitchFamily="18" charset="0"/>
                                      </a:rPr>
                                      <m:t>, </m:t>
                                    </m:r>
                                    <m:sSubSup>
                                      <m:sSubSupPr>
                                        <m:ctrlPr>
                                          <a:rPr lang="en-US" altLang="zh-CN" b="0" i="1" smtClean="0">
                                            <a:latin typeface="Cambria Math" panose="02040503050406030204" pitchFamily="18" charset="0"/>
                                            <a:ea typeface="Cambria Math" panose="02040503050406030204" pitchFamily="18" charset="0"/>
                                          </a:rPr>
                                        </m:ctrlPr>
                                      </m:sSubSupPr>
                                      <m:e>
                                        <m:r>
                                          <a:rPr lang="en-US" altLang="zh-CN" b="0" i="1" smtClean="0">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𝑗</m:t>
                                        </m:r>
                                      </m:sub>
                                      <m:sup>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sup>
                                    </m:sSubSup>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𝑏</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𝑖𝑓</m:t>
                                </m:r>
                                <m:r>
                                  <a:rPr lang="en-US" altLang="zh-CN" b="0" i="1" smtClean="0">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e>
                            </m:func>
                          </m:e>
                          <m:e>
                            <m:r>
                              <a:rPr lang="en-US" altLang="zh-CN" b="0" i="1" smtClean="0">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𝑤</m:t>
                            </m:r>
                            <m:r>
                              <a:rPr lang="en-US" altLang="zh-CN" i="1">
                                <a:latin typeface="Cambria Math" panose="02040503050406030204" pitchFamily="18" charset="0"/>
                                <a:ea typeface="Cambria Math" panose="02040503050406030204" pitchFamily="18" charset="0"/>
                              </a:rPr>
                              <m:t>∙</m:t>
                            </m:r>
                            <m:func>
                              <m:funcPr>
                                <m:ctrlPr>
                                  <a:rPr lang="en-US" altLang="zh-CN" i="1">
                                    <a:latin typeface="Cambria Math" panose="02040503050406030204" pitchFamily="18" charset="0"/>
                                    <a:ea typeface="Cambria Math" panose="02040503050406030204" pitchFamily="18" charset="0"/>
                                  </a:rPr>
                                </m:ctrlPr>
                              </m:funcPr>
                              <m:fName>
                                <m:r>
                                  <m:rPr>
                                    <m:sty m:val="p"/>
                                  </m:rPr>
                                  <a:rPr lang="en-US" altLang="zh-CN">
                                    <a:latin typeface="Cambria Math" panose="02040503050406030204" pitchFamily="18" charset="0"/>
                                    <a:ea typeface="Cambria Math" panose="02040503050406030204" pitchFamily="18" charset="0"/>
                                  </a:rPr>
                                  <m:t>cos</m:t>
                                </m:r>
                              </m:fName>
                              <m:e>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𝑒</m:t>
                                        </m:r>
                                      </m:e>
                                      <m:sub>
                                        <m:r>
                                          <a:rPr lang="en-US" altLang="zh-CN" i="1">
                                            <a:latin typeface="Cambria Math" panose="02040503050406030204" pitchFamily="18" charset="0"/>
                                            <a:ea typeface="Cambria Math" panose="02040503050406030204" pitchFamily="18" charset="0"/>
                                          </a:rPr>
                                          <m:t>𝑗𝑖</m:t>
                                        </m:r>
                                      </m:sub>
                                    </m:sSub>
                                    <m:r>
                                      <a:rPr lang="en-US" altLang="zh-CN" i="1">
                                        <a:latin typeface="Cambria Math" panose="02040503050406030204" pitchFamily="18" charset="0"/>
                                        <a:ea typeface="Cambria Math" panose="02040503050406030204" pitchFamily="18" charset="0"/>
                                      </a:rPr>
                                      <m:t>, </m:t>
                                    </m:r>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𝑐</m:t>
                                        </m:r>
                                      </m:e>
                                      <m:sub>
                                        <m:r>
                                          <a:rPr lang="en-US" altLang="zh-CN" b="0" i="1" smtClean="0">
                                            <a:latin typeface="Cambria Math" panose="02040503050406030204" pitchFamily="18" charset="0"/>
                                            <a:ea typeface="Cambria Math" panose="02040503050406030204" pitchFamily="18" charset="0"/>
                                          </a:rPr>
                                          <m:t>𝑘</m:t>
                                        </m:r>
                                      </m:sub>
                                      <m:sup>
                                        <m:r>
                                          <a:rPr lang="en-US" altLang="zh-CN" b="0" i="1" smtClean="0">
                                            <a:latin typeface="Cambria Math" panose="02040503050406030204" pitchFamily="18" charset="0"/>
                                            <a:ea typeface="Cambria Math" panose="02040503050406030204" pitchFamily="18" charset="0"/>
                                          </a:rPr>
                                          <m:t> </m:t>
                                        </m:r>
                                      </m:sup>
                                    </m:sSubSup>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𝑏</m:t>
                                </m:r>
                                <m:r>
                                  <a:rPr lang="en-US" altLang="zh-CN" i="1">
                                    <a:latin typeface="Cambria Math" panose="02040503050406030204" pitchFamily="18" charset="0"/>
                                    <a:ea typeface="Cambria Math" panose="02040503050406030204" pitchFamily="18" charset="0"/>
                                  </a:rPr>
                                  <m:t>  </m:t>
                                </m:r>
                                <m:r>
                                  <a:rPr lang="en-US" altLang="zh-CN" b="0" i="1" smtClean="0">
                                    <a:latin typeface="Cambria Math" panose="02040503050406030204" pitchFamily="18" charset="0"/>
                                    <a:ea typeface="Cambria Math" panose="02040503050406030204" pitchFamily="18" charset="0"/>
                                  </a:rPr>
                                  <m:t>𝑜𝑡h𝑒𝑟𝑤𝑖𝑠𝑒</m:t>
                                </m:r>
                              </m:e>
                            </m:func>
                          </m:e>
                        </m:eqArr>
                      </m:e>
                    </m:d>
                  </m:oMath>
                </a14:m>
                <a:r>
                  <a:rPr lang="en-US" altLang="zh-CN" dirty="0"/>
                  <a:t>   where </a:t>
                </a:r>
                <a14:m>
                  <m:oMath xmlns:m="http://schemas.openxmlformats.org/officeDocument/2006/math">
                    <m:sSubSup>
                      <m:sSubSupPr>
                        <m:ctrlPr>
                          <a:rPr lang="en-US" altLang="zh-CN" i="1">
                            <a:latin typeface="Cambria Math" panose="02040503050406030204" pitchFamily="18" charset="0"/>
                            <a:ea typeface="Cambria Math" panose="02040503050406030204" pitchFamily="18" charset="0"/>
                          </a:rPr>
                        </m:ctrlPr>
                      </m:sSubSupPr>
                      <m:e>
                        <m:r>
                          <a:rPr lang="en-US" altLang="zh-CN" i="1">
                            <a:latin typeface="Cambria Math" panose="02040503050406030204" pitchFamily="18" charset="0"/>
                            <a:ea typeface="Cambria Math" panose="02040503050406030204" pitchFamily="18" charset="0"/>
                          </a:rPr>
                          <m:t>𝑐</m:t>
                        </m:r>
                      </m:e>
                      <m:sub>
                        <m:r>
                          <a:rPr lang="en-US" altLang="zh-CN" i="1">
                            <a:latin typeface="Cambria Math" panose="02040503050406030204" pitchFamily="18" charset="0"/>
                            <a:ea typeface="Cambria Math" panose="02040503050406030204" pitchFamily="18" charset="0"/>
                          </a:rPr>
                          <m:t>𝑗</m:t>
                        </m:r>
                      </m:sub>
                      <m:sup>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𝑖</m:t>
                        </m:r>
                      </m:sup>
                    </m:sSubSup>
                    <m:r>
                      <a:rPr lang="en-US" altLang="zh-CN" i="1" smtClean="0">
                        <a:latin typeface="Cambria Math" panose="02040503050406030204" pitchFamily="18" charset="0"/>
                        <a:ea typeface="Cambria Math" panose="02040503050406030204" pitchFamily="18" charset="0"/>
                      </a:rPr>
                      <m:t>=</m:t>
                    </m:r>
                    <m:f>
                      <m:fPr>
                        <m:ctrlPr>
                          <a:rPr lang="en-US" altLang="zh-CN"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1</m:t>
                        </m:r>
                      </m:num>
                      <m:den>
                        <m:r>
                          <a:rPr lang="en-US" altLang="zh-CN" b="0" i="1" smtClean="0">
                            <a:latin typeface="Cambria Math" panose="02040503050406030204" pitchFamily="18" charset="0"/>
                            <a:ea typeface="Cambria Math" panose="02040503050406030204" pitchFamily="18" charset="0"/>
                          </a:rPr>
                          <m:t>𝑀</m:t>
                        </m:r>
                        <m:r>
                          <a:rPr lang="en-US" altLang="zh-CN" b="0" i="1" smtClean="0">
                            <a:latin typeface="Cambria Math" panose="02040503050406030204" pitchFamily="18" charset="0"/>
                            <a:ea typeface="Cambria Math" panose="02040503050406030204" pitchFamily="18" charset="0"/>
                          </a:rPr>
                          <m:t>−1</m:t>
                        </m:r>
                      </m:den>
                    </m:f>
                    <m:nary>
                      <m:naryPr>
                        <m:chr m:val="∑"/>
                        <m:ctrlPr>
                          <a:rPr lang="en-US" altLang="zh-CN" i="1" smtClean="0">
                            <a:latin typeface="Cambria Math" panose="02040503050406030204" pitchFamily="18" charset="0"/>
                            <a:ea typeface="Cambria Math" panose="02040503050406030204" pitchFamily="18" charset="0"/>
                          </a:rPr>
                        </m:ctrlPr>
                      </m:naryPr>
                      <m:sub>
                        <m:r>
                          <m:rPr>
                            <m:brk m:alnAt="23"/>
                          </m:rP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=1,</m:t>
                        </m:r>
                        <m:r>
                          <a:rPr lang="en-US" altLang="zh-CN" b="0" i="1" smtClean="0">
                            <a:latin typeface="Cambria Math" panose="02040503050406030204" pitchFamily="18" charset="0"/>
                            <a:ea typeface="Cambria Math" panose="02040503050406030204" pitchFamily="18" charset="0"/>
                          </a:rPr>
                          <m:t>𝑚</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𝑖</m:t>
                        </m:r>
                      </m:sub>
                      <m:sup>
                        <m:r>
                          <a:rPr lang="en-US" altLang="zh-CN" b="0" i="1" smtClean="0">
                            <a:latin typeface="Cambria Math" panose="02040503050406030204" pitchFamily="18" charset="0"/>
                            <a:ea typeface="Cambria Math" panose="02040503050406030204" pitchFamily="18" charset="0"/>
                          </a:rPr>
                          <m:t>𝑀</m:t>
                        </m:r>
                      </m:sup>
                      <m:e>
                        <m:sSub>
                          <m:sSubPr>
                            <m:ctrlPr>
                              <a:rPr lang="en-US" altLang="zh-CN"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𝑒</m:t>
                            </m:r>
                          </m:e>
                          <m:sub>
                            <m:r>
                              <a:rPr lang="en-US" altLang="zh-CN" b="0" i="1" smtClean="0">
                                <a:latin typeface="Cambria Math" panose="02040503050406030204" pitchFamily="18" charset="0"/>
                                <a:ea typeface="Cambria Math" panose="02040503050406030204" pitchFamily="18" charset="0"/>
                              </a:rPr>
                              <m:t>𝑗𝑚</m:t>
                            </m:r>
                          </m:sub>
                        </m:sSub>
                      </m:e>
                    </m:nary>
                  </m:oMath>
                </a14:m>
                <a:endParaRPr lang="en-US" altLang="zh-CN" dirty="0"/>
              </a:p>
            </p:txBody>
          </p:sp>
        </mc:Choice>
        <mc:Fallback>
          <p:sp>
            <p:nvSpPr>
              <p:cNvPr id="3" name="矩形 2">
                <a:extLst>
                  <a:ext uri="{FF2B5EF4-FFF2-40B4-BE49-F238E27FC236}">
                    <a16:creationId xmlns:a16="http://schemas.microsoft.com/office/drawing/2014/main" id="{83567151-3905-4E20-B513-19746AC2C720}"/>
                  </a:ext>
                </a:extLst>
              </p:cNvPr>
              <p:cNvSpPr>
                <a:spLocks noRot="1" noChangeAspect="1" noMove="1" noResize="1" noEditPoints="1" noAdjustHandles="1" noChangeArrowheads="1" noChangeShapeType="1" noTextEdit="1"/>
              </p:cNvSpPr>
              <p:nvPr/>
            </p:nvSpPr>
            <p:spPr>
              <a:xfrm>
                <a:off x="1208825" y="3744421"/>
                <a:ext cx="8376978" cy="1241878"/>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矩形 3">
                <a:extLst>
                  <a:ext uri="{FF2B5EF4-FFF2-40B4-BE49-F238E27FC236}">
                    <a16:creationId xmlns:a16="http://schemas.microsoft.com/office/drawing/2014/main" id="{4E0FB73D-75CA-40D7-9E39-313581E6F765}"/>
                  </a:ext>
                </a:extLst>
              </p:cNvPr>
              <p:cNvSpPr/>
              <p:nvPr/>
            </p:nvSpPr>
            <p:spPr>
              <a:xfrm>
                <a:off x="1208825" y="1408679"/>
                <a:ext cx="1950277" cy="637675"/>
              </a:xfrm>
              <a:prstGeom prst="rect">
                <a:avLst/>
              </a:prstGeom>
            </p:spPr>
            <p:txBody>
              <a:bodyPr wrap="none">
                <a:spAutoFit/>
              </a:bodyPr>
              <a:lstStyle/>
              <a:p>
                <a:pPr marL="285750" indent="-285750">
                  <a:buFont typeface="Arial" panose="020B0604020202020204" pitchFamily="34" charset="0"/>
                  <a:buChar char="•"/>
                </a:pP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𝑗𝑖</m:t>
                        </m:r>
                      </m:sub>
                    </m:sSub>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𝑓</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𝑗𝑖</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𝑤</m:t>
                            </m:r>
                          </m:e>
                        </m:d>
                      </m:num>
                      <m:den>
                        <m:sSub>
                          <m:sSubPr>
                            <m:ctrlPr>
                              <a:rPr lang="en-US" altLang="zh-CN" i="1">
                                <a:latin typeface="Cambria Math" panose="02040503050406030204" pitchFamily="18" charset="0"/>
                                <a:ea typeface="Cambria Math" panose="02040503050406030204" pitchFamily="18" charset="0"/>
                              </a:rPr>
                            </m:ctrlPr>
                          </m:sSubPr>
                          <m:e>
                            <m:d>
                              <m:dPr>
                                <m:begChr m:val="‖"/>
                                <m:endChr m:val="‖"/>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𝑓</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𝑥</m:t>
                                        </m:r>
                                      </m:e>
                                      <m:sub>
                                        <m:r>
                                          <a:rPr lang="en-US" altLang="zh-CN" i="1">
                                            <a:latin typeface="Cambria Math" panose="02040503050406030204" pitchFamily="18" charset="0"/>
                                            <a:ea typeface="Cambria Math" panose="02040503050406030204" pitchFamily="18" charset="0"/>
                                          </a:rPr>
                                          <m:t>𝑗𝑖</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𝑤</m:t>
                                    </m:r>
                                  </m:e>
                                </m:d>
                              </m:e>
                            </m:d>
                          </m:e>
                          <m:sub>
                            <m:r>
                              <a:rPr lang="en-US" altLang="zh-CN" i="1">
                                <a:latin typeface="Cambria Math" panose="02040503050406030204" pitchFamily="18" charset="0"/>
                                <a:ea typeface="Cambria Math" panose="02040503050406030204" pitchFamily="18" charset="0"/>
                              </a:rPr>
                              <m:t>2</m:t>
                            </m:r>
                          </m:sub>
                        </m:sSub>
                      </m:den>
                    </m:f>
                  </m:oMath>
                </a14:m>
                <a:endParaRPr lang="zh-CN" altLang="en-US" dirty="0"/>
              </a:p>
            </p:txBody>
          </p:sp>
        </mc:Choice>
        <mc:Fallback>
          <p:sp>
            <p:nvSpPr>
              <p:cNvPr id="4" name="矩形 3">
                <a:extLst>
                  <a:ext uri="{FF2B5EF4-FFF2-40B4-BE49-F238E27FC236}">
                    <a16:creationId xmlns:a16="http://schemas.microsoft.com/office/drawing/2014/main" id="{4E0FB73D-75CA-40D7-9E39-313581E6F765}"/>
                  </a:ext>
                </a:extLst>
              </p:cNvPr>
              <p:cNvSpPr>
                <a:spLocks noRot="1" noChangeAspect="1" noMove="1" noResize="1" noEditPoints="1" noAdjustHandles="1" noChangeArrowheads="1" noChangeShapeType="1" noTextEdit="1"/>
              </p:cNvSpPr>
              <p:nvPr/>
            </p:nvSpPr>
            <p:spPr>
              <a:xfrm>
                <a:off x="1208825" y="1408679"/>
                <a:ext cx="1950277" cy="63767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a:extLst>
                  <a:ext uri="{FF2B5EF4-FFF2-40B4-BE49-F238E27FC236}">
                    <a16:creationId xmlns:a16="http://schemas.microsoft.com/office/drawing/2014/main" id="{D588AD58-4716-4373-A9CF-3C0A3A0E0FB1}"/>
                  </a:ext>
                </a:extLst>
              </p:cNvPr>
              <p:cNvSpPr/>
              <p:nvPr/>
            </p:nvSpPr>
            <p:spPr>
              <a:xfrm>
                <a:off x="1208825" y="2265486"/>
                <a:ext cx="3376052" cy="411395"/>
              </a:xfrm>
              <a:prstGeom prst="rect">
                <a:avLst/>
              </a:prstGeom>
            </p:spPr>
            <p:txBody>
              <a:bodyPr wrap="none">
                <a:spAutoFit/>
              </a:bodyPr>
              <a:lstStyle/>
              <a:p>
                <a:pPr marL="285750"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𝐿</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𝑗𝑖</m:t>
                            </m:r>
                          </m:sub>
                        </m:sSub>
                      </m:e>
                    </m:d>
                    <m:r>
                      <a:rPr lang="en-US" altLang="zh-CN" i="1">
                        <a:latin typeface="Cambria Math" panose="02040503050406030204" pitchFamily="18" charset="0"/>
                        <a:ea typeface="Cambria Math" panose="02040503050406030204" pitchFamily="18" charset="0"/>
                      </a:rPr>
                      <m:t>=</m:t>
                    </m:r>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𝑆</m:t>
                        </m:r>
                      </m:e>
                      <m:sub>
                        <m:r>
                          <a:rPr lang="en-US" altLang="zh-CN" i="1">
                            <a:latin typeface="Cambria Math" panose="02040503050406030204" pitchFamily="18" charset="0"/>
                            <a:ea typeface="Cambria Math" panose="02040503050406030204" pitchFamily="18" charset="0"/>
                          </a:rPr>
                          <m:t>𝑗𝑖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𝑗</m:t>
                        </m:r>
                      </m:sub>
                    </m:sSub>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𝑙𝑜𝑔</m:t>
                    </m:r>
                    <m:nary>
                      <m:naryPr>
                        <m:chr m:val="∑"/>
                        <m:ctrlPr>
                          <a:rPr lang="en-US" altLang="zh-CN" i="1">
                            <a:latin typeface="Cambria Math" panose="02040503050406030204" pitchFamily="18" charset="0"/>
                            <a:ea typeface="Cambria Math" panose="02040503050406030204" pitchFamily="18" charset="0"/>
                          </a:rPr>
                        </m:ctrlPr>
                      </m:naryPr>
                      <m:sub>
                        <m:r>
                          <m:rPr>
                            <m:brk m:alnAt="23"/>
                          </m:rPr>
                          <a:rPr lang="en-US" altLang="zh-CN"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=1</m:t>
                        </m:r>
                      </m:sub>
                      <m:sup>
                        <m:r>
                          <a:rPr lang="en-US" altLang="zh-CN" i="1">
                            <a:latin typeface="Cambria Math" panose="02040503050406030204" pitchFamily="18" charset="0"/>
                            <a:ea typeface="Cambria Math" panose="02040503050406030204" pitchFamily="18" charset="0"/>
                          </a:rPr>
                          <m:t>𝑁</m:t>
                        </m:r>
                      </m:sup>
                      <m:e>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𝑒</m:t>
                            </m:r>
                          </m:e>
                          <m:sup>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𝑆</m:t>
                                </m:r>
                              </m:e>
                              <m:sub>
                                <m:r>
                                  <a:rPr lang="en-US" altLang="zh-CN" i="1">
                                    <a:latin typeface="Cambria Math" panose="02040503050406030204" pitchFamily="18" charset="0"/>
                                    <a:ea typeface="Cambria Math" panose="02040503050406030204" pitchFamily="18" charset="0"/>
                                  </a:rPr>
                                  <m:t>𝑗𝑖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𝑘</m:t>
                                </m:r>
                              </m:sub>
                            </m:sSub>
                          </m:sup>
                        </m:sSup>
                      </m:e>
                    </m:nary>
                  </m:oMath>
                </a14:m>
                <a:endParaRPr lang="zh-CN" altLang="en-US" dirty="0"/>
              </a:p>
            </p:txBody>
          </p:sp>
        </mc:Choice>
        <mc:Fallback>
          <p:sp>
            <p:nvSpPr>
              <p:cNvPr id="8" name="矩形 7">
                <a:extLst>
                  <a:ext uri="{FF2B5EF4-FFF2-40B4-BE49-F238E27FC236}">
                    <a16:creationId xmlns:a16="http://schemas.microsoft.com/office/drawing/2014/main" id="{D588AD58-4716-4373-A9CF-3C0A3A0E0FB1}"/>
                  </a:ext>
                </a:extLst>
              </p:cNvPr>
              <p:cNvSpPr>
                <a:spLocks noRot="1" noChangeAspect="1" noMove="1" noResize="1" noEditPoints="1" noAdjustHandles="1" noChangeArrowheads="1" noChangeShapeType="1" noTextEdit="1"/>
              </p:cNvSpPr>
              <p:nvPr/>
            </p:nvSpPr>
            <p:spPr>
              <a:xfrm>
                <a:off x="1208825" y="2265486"/>
                <a:ext cx="3376052" cy="411395"/>
              </a:xfrm>
              <a:prstGeom prst="rect">
                <a:avLst/>
              </a:prstGeom>
              <a:blipFill>
                <a:blip r:embed="rId4"/>
                <a:stretch>
                  <a:fillRect l="-1083" t="-102985" b="-16417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矩形 8">
                <a:extLst>
                  <a:ext uri="{FF2B5EF4-FFF2-40B4-BE49-F238E27FC236}">
                    <a16:creationId xmlns:a16="http://schemas.microsoft.com/office/drawing/2014/main" id="{FAB81330-53AB-489C-B791-84CEB1E4E4D1}"/>
                  </a:ext>
                </a:extLst>
              </p:cNvPr>
              <p:cNvSpPr/>
              <p:nvPr/>
            </p:nvSpPr>
            <p:spPr>
              <a:xfrm>
                <a:off x="1208825" y="3187119"/>
                <a:ext cx="4246292" cy="506870"/>
              </a:xfrm>
              <a:prstGeom prst="rect">
                <a:avLst/>
              </a:prstGeom>
            </p:spPr>
            <p:txBody>
              <a:bodyPr wrap="none">
                <a:spAutoFit/>
              </a:bodyPr>
              <a:lstStyle/>
              <a:p>
                <a:pPr marL="285750" indent="-285750">
                  <a:buFont typeface="Arial" panose="020B0604020202020204" pitchFamily="34" charset="0"/>
                  <a:buChar char="•"/>
                </a:pPr>
                <a14:m>
                  <m:oMath xmlns:m="http://schemas.openxmlformats.org/officeDocument/2006/math">
                    <m:r>
                      <a:rPr lang="en-US" altLang="zh-CN" i="1">
                        <a:latin typeface="Cambria Math" panose="02040503050406030204" pitchFamily="18" charset="0"/>
                      </a:rPr>
                      <m:t>𝐿</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𝑒</m:t>
                            </m:r>
                          </m:e>
                          <m:sub>
                            <m:r>
                              <a:rPr lang="en-US" altLang="zh-CN" i="1">
                                <a:latin typeface="Cambria Math" panose="02040503050406030204" pitchFamily="18" charset="0"/>
                              </a:rPr>
                              <m:t>𝑗𝑖</m:t>
                            </m:r>
                          </m:sub>
                        </m:sSub>
                      </m:e>
                    </m:d>
                    <m:r>
                      <a:rPr lang="en-US" altLang="zh-CN" i="1">
                        <a:latin typeface="Cambria Math" panose="02040503050406030204" pitchFamily="18" charset="0"/>
                        <a:ea typeface="Cambria Math" panose="02040503050406030204" pitchFamily="18" charset="0"/>
                      </a:rPr>
                      <m:t>=1−</m:t>
                    </m:r>
                    <m:r>
                      <a:rPr lang="zh-CN" altLang="en-US" i="1">
                        <a:latin typeface="Cambria Math" panose="02040503050406030204" pitchFamily="18" charset="0"/>
                        <a:ea typeface="Cambria Math" panose="02040503050406030204" pitchFamily="18" charset="0"/>
                      </a:rPr>
                      <m:t>𝜎</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𝑆</m:t>
                            </m:r>
                          </m:e>
                          <m:sub>
                            <m:r>
                              <a:rPr lang="en-US" altLang="zh-CN" i="1">
                                <a:latin typeface="Cambria Math" panose="02040503050406030204" pitchFamily="18" charset="0"/>
                                <a:ea typeface="Cambria Math" panose="02040503050406030204" pitchFamily="18" charset="0"/>
                              </a:rPr>
                              <m:t>𝑗𝑖</m:t>
                            </m:r>
                            <m:r>
                              <a:rPr lang="en-US" altLang="zh-CN" i="1">
                                <a:latin typeface="Cambria Math" panose="02040503050406030204" pitchFamily="18" charset="0"/>
                                <a:ea typeface="Cambria Math" panose="02040503050406030204" pitchFamily="18" charset="0"/>
                              </a:rPr>
                              <m:t>, </m:t>
                            </m:r>
                            <m:r>
                              <a:rPr lang="en-US" altLang="zh-CN" i="1">
                                <a:latin typeface="Cambria Math" panose="02040503050406030204" pitchFamily="18" charset="0"/>
                                <a:ea typeface="Cambria Math" panose="02040503050406030204" pitchFamily="18" charset="0"/>
                              </a:rPr>
                              <m:t>𝑗</m:t>
                            </m:r>
                          </m:sub>
                        </m:sSub>
                      </m:e>
                    </m:d>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𝑚𝑎𝑥</m:t>
                    </m:r>
                    <m:d>
                      <m:dPr>
                        <m:ctrlPr>
                          <a:rPr lang="en-US" altLang="zh-CN" i="1">
                            <a:latin typeface="Cambria Math" panose="02040503050406030204" pitchFamily="18" charset="0"/>
                            <a:ea typeface="Cambria Math" panose="02040503050406030204" pitchFamily="18" charset="0"/>
                          </a:rPr>
                        </m:ctrlPr>
                      </m:dPr>
                      <m:e>
                        <m:r>
                          <a:rPr lang="zh-CN" altLang="en-US" i="1">
                            <a:latin typeface="Cambria Math" panose="02040503050406030204" pitchFamily="18" charset="0"/>
                            <a:ea typeface="Cambria Math" panose="02040503050406030204" pitchFamily="18" charset="0"/>
                          </a:rPr>
                          <m:t>𝜎</m:t>
                        </m:r>
                        <m:d>
                          <m:dPr>
                            <m:ctrlPr>
                              <a:rPr lang="en-US" altLang="zh-CN" i="1">
                                <a:latin typeface="Cambria Math" panose="02040503050406030204" pitchFamily="18" charset="0"/>
                                <a:ea typeface="Cambria Math" panose="02040503050406030204" pitchFamily="18" charset="0"/>
                              </a:rPr>
                            </m:ctrlPr>
                          </m:dPr>
                          <m:e>
                            <m:sSub>
                              <m:sSubPr>
                                <m:ctrlPr>
                                  <a:rPr lang="en-US" altLang="zh-CN" i="1">
                                    <a:latin typeface="Cambria Math" panose="02040503050406030204" pitchFamily="18" charset="0"/>
                                    <a:ea typeface="Cambria Math" panose="02040503050406030204" pitchFamily="18" charset="0"/>
                                  </a:rPr>
                                </m:ctrlPr>
                              </m:sSubPr>
                              <m:e>
                                <m:r>
                                  <a:rPr lang="en-US" altLang="zh-CN" i="1">
                                    <a:latin typeface="Cambria Math" panose="02040503050406030204" pitchFamily="18" charset="0"/>
                                    <a:ea typeface="Cambria Math" panose="02040503050406030204" pitchFamily="18" charset="0"/>
                                  </a:rPr>
                                  <m:t>𝑆</m:t>
                                </m:r>
                              </m:e>
                              <m:sub>
                                <m:r>
                                  <a:rPr lang="en-US" altLang="zh-CN" i="1">
                                    <a:latin typeface="Cambria Math" panose="02040503050406030204" pitchFamily="18" charset="0"/>
                                    <a:ea typeface="Cambria Math" panose="02040503050406030204" pitchFamily="18" charset="0"/>
                                  </a:rPr>
                                  <m:t>𝑗𝑖</m:t>
                                </m:r>
                                <m:r>
                                  <a:rPr lang="en-US" altLang="zh-CN" i="1">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𝑘</m:t>
                                </m:r>
                              </m:sub>
                            </m:sSub>
                          </m:e>
                        </m:d>
                      </m:e>
                    </m:d>
                  </m:oMath>
                </a14:m>
                <a:endParaRPr lang="zh-CN" altLang="en-US" dirty="0"/>
              </a:p>
            </p:txBody>
          </p:sp>
        </mc:Choice>
        <mc:Fallback>
          <p:sp>
            <p:nvSpPr>
              <p:cNvPr id="9" name="矩形 8">
                <a:extLst>
                  <a:ext uri="{FF2B5EF4-FFF2-40B4-BE49-F238E27FC236}">
                    <a16:creationId xmlns:a16="http://schemas.microsoft.com/office/drawing/2014/main" id="{FAB81330-53AB-489C-B791-84CEB1E4E4D1}"/>
                  </a:ext>
                </a:extLst>
              </p:cNvPr>
              <p:cNvSpPr>
                <a:spLocks noRot="1" noChangeAspect="1" noMove="1" noResize="1" noEditPoints="1" noAdjustHandles="1" noChangeArrowheads="1" noChangeShapeType="1" noTextEdit="1"/>
              </p:cNvSpPr>
              <p:nvPr/>
            </p:nvSpPr>
            <p:spPr>
              <a:xfrm>
                <a:off x="1208825" y="3187119"/>
                <a:ext cx="4246292" cy="506870"/>
              </a:xfrm>
              <a:prstGeom prst="rect">
                <a:avLst/>
              </a:prstGeom>
              <a:blipFill>
                <a:blip r:embed="rId5"/>
                <a:stretch>
                  <a:fillRect l="-861" b="-120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5C39B1B4-2C26-4089-86B7-FEC7042CD366}"/>
                  </a:ext>
                </a:extLst>
              </p:cNvPr>
              <p:cNvSpPr txBox="1"/>
              <p:nvPr/>
            </p:nvSpPr>
            <p:spPr>
              <a:xfrm>
                <a:off x="1593850" y="5462527"/>
                <a:ext cx="5956300" cy="1030347"/>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𝐿</m:t>
                          </m:r>
                        </m:e>
                        <m:sub>
                          <m:r>
                            <a:rPr lang="en-US" altLang="zh-CN" sz="2400" b="0" i="1" smtClean="0">
                              <a:latin typeface="Cambria Math" panose="02040503050406030204" pitchFamily="18" charset="0"/>
                            </a:rPr>
                            <m:t>𝐺</m:t>
                          </m:r>
                        </m:sub>
                      </m:sSub>
                      <m:d>
                        <m:dPr>
                          <m:ctrlPr>
                            <a:rPr lang="en-US" altLang="zh-CN" sz="2400" i="1" smtClean="0">
                              <a:latin typeface="Cambria Math" panose="02040503050406030204" pitchFamily="18" charset="0"/>
                            </a:rPr>
                          </m:ctrlPr>
                        </m:dPr>
                        <m:e>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𝑤</m:t>
                          </m:r>
                        </m:e>
                      </m:d>
                      <m:r>
                        <a:rPr lang="en-US" altLang="zh-CN" sz="2400" i="1" smtClean="0">
                          <a:latin typeface="Cambria Math" panose="02040503050406030204" pitchFamily="18" charset="0"/>
                          <a:ea typeface="Cambria Math" panose="02040503050406030204" pitchFamily="18" charset="0"/>
                        </a:rPr>
                        <m:t>=</m:t>
                      </m:r>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𝐿</m:t>
                          </m:r>
                        </m:e>
                        <m:sub>
                          <m:r>
                            <a:rPr lang="en-US" altLang="zh-CN" sz="2400" b="0" i="1" smtClean="0">
                              <a:latin typeface="Cambria Math" panose="02040503050406030204" pitchFamily="18" charset="0"/>
                              <a:ea typeface="Cambria Math" panose="02040503050406030204" pitchFamily="18" charset="0"/>
                            </a:rPr>
                            <m:t>𝐺</m:t>
                          </m:r>
                        </m:sub>
                      </m:sSub>
                      <m:d>
                        <m:dPr>
                          <m:ctrlPr>
                            <a:rPr lang="en-US" altLang="zh-CN" sz="2400" i="1" smtClean="0">
                              <a:latin typeface="Cambria Math" panose="02040503050406030204" pitchFamily="18" charset="0"/>
                              <a:ea typeface="Cambria Math" panose="02040503050406030204" pitchFamily="18" charset="0"/>
                            </a:rPr>
                          </m:ctrlPr>
                        </m:dPr>
                        <m:e>
                          <m:r>
                            <a:rPr lang="en-US" altLang="zh-CN" sz="2400" b="0" i="1" smtClean="0">
                              <a:latin typeface="Cambria Math" panose="02040503050406030204" pitchFamily="18" charset="0"/>
                              <a:ea typeface="Cambria Math" panose="02040503050406030204" pitchFamily="18" charset="0"/>
                            </a:rPr>
                            <m:t>𝑆</m:t>
                          </m:r>
                        </m:e>
                      </m:d>
                      <m:r>
                        <a:rPr lang="en-US" altLang="zh-CN" sz="2400" i="1" smtClean="0">
                          <a:latin typeface="Cambria Math" panose="02040503050406030204" pitchFamily="18" charset="0"/>
                          <a:ea typeface="Cambria Math" panose="02040503050406030204" pitchFamily="18" charset="0"/>
                        </a:rPr>
                        <m:t>=</m:t>
                      </m:r>
                      <m:nary>
                        <m:naryPr>
                          <m:chr m:val="∑"/>
                          <m:supHide m:val="on"/>
                          <m:ctrlPr>
                            <a:rPr lang="en-US" altLang="zh-CN" sz="2400" i="1" smtClean="0">
                              <a:latin typeface="Cambria Math" panose="02040503050406030204" pitchFamily="18" charset="0"/>
                              <a:ea typeface="Cambria Math" panose="02040503050406030204" pitchFamily="18" charset="0"/>
                            </a:rPr>
                          </m:ctrlPr>
                        </m:naryPr>
                        <m:sub>
                          <m:r>
                            <m:rPr>
                              <m:brk m:alnAt="7"/>
                            </m:rPr>
                            <a:rPr lang="en-US" altLang="zh-CN" sz="2400" b="0" i="1" smtClean="0">
                              <a:latin typeface="Cambria Math" panose="02040503050406030204" pitchFamily="18" charset="0"/>
                              <a:ea typeface="Cambria Math" panose="02040503050406030204" pitchFamily="18" charset="0"/>
                            </a:rPr>
                            <m:t>𝑗</m:t>
                          </m:r>
                          <m:r>
                            <a:rPr lang="en-US" altLang="zh-CN" sz="2400" b="0" i="1" smtClean="0">
                              <a:latin typeface="Cambria Math" panose="02040503050406030204" pitchFamily="18" charset="0"/>
                              <a:ea typeface="Cambria Math" panose="02040503050406030204" pitchFamily="18" charset="0"/>
                            </a:rPr>
                            <m:t>,   </m:t>
                          </m:r>
                          <m:r>
                            <a:rPr lang="en-US" altLang="zh-CN" sz="2400" b="0" i="1" smtClean="0">
                              <a:latin typeface="Cambria Math" panose="02040503050406030204" pitchFamily="18" charset="0"/>
                              <a:ea typeface="Cambria Math" panose="02040503050406030204" pitchFamily="18" charset="0"/>
                            </a:rPr>
                            <m:t>𝑖</m:t>
                          </m:r>
                        </m:sub>
                        <m:sup/>
                        <m:e>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𝐿</m:t>
                              </m:r>
                            </m:e>
                            <m:sub>
                              <m:r>
                                <a:rPr lang="en-US" altLang="zh-CN" sz="2400" b="0" i="1" smtClean="0">
                                  <a:latin typeface="Cambria Math" panose="02040503050406030204" pitchFamily="18" charset="0"/>
                                  <a:ea typeface="Cambria Math" panose="02040503050406030204" pitchFamily="18" charset="0"/>
                                </a:rPr>
                                <m:t> </m:t>
                              </m:r>
                            </m:sub>
                          </m:sSub>
                          <m:d>
                            <m:dPr>
                              <m:ctrlPr>
                                <a:rPr lang="en-US" altLang="zh-CN" sz="2400" i="1" smtClean="0">
                                  <a:latin typeface="Cambria Math" panose="02040503050406030204" pitchFamily="18" charset="0"/>
                                  <a:ea typeface="Cambria Math" panose="02040503050406030204" pitchFamily="18" charset="0"/>
                                </a:rPr>
                              </m:ctrlPr>
                            </m:dPr>
                            <m:e>
                              <m:sSub>
                                <m:sSubPr>
                                  <m:ctrlPr>
                                    <a:rPr lang="en-US" altLang="zh-CN" sz="2400" i="1" smtClean="0">
                                      <a:latin typeface="Cambria Math" panose="02040503050406030204" pitchFamily="18" charset="0"/>
                                      <a:ea typeface="Cambria Math" panose="02040503050406030204" pitchFamily="18" charset="0"/>
                                    </a:rPr>
                                  </m:ctrlPr>
                                </m:sSubPr>
                                <m:e>
                                  <m:r>
                                    <a:rPr lang="en-US" altLang="zh-CN" sz="2400" b="0" i="1" smtClean="0">
                                      <a:latin typeface="Cambria Math" panose="02040503050406030204" pitchFamily="18" charset="0"/>
                                      <a:ea typeface="Cambria Math" panose="02040503050406030204" pitchFamily="18" charset="0"/>
                                    </a:rPr>
                                    <m:t>𝑒</m:t>
                                  </m:r>
                                </m:e>
                                <m:sub>
                                  <m:r>
                                    <a:rPr lang="en-US" altLang="zh-CN" sz="2400" b="0" i="1" smtClean="0">
                                      <a:latin typeface="Cambria Math" panose="02040503050406030204" pitchFamily="18" charset="0"/>
                                      <a:ea typeface="Cambria Math" panose="02040503050406030204" pitchFamily="18" charset="0"/>
                                    </a:rPr>
                                    <m:t>𝑗𝑖</m:t>
                                  </m:r>
                                </m:sub>
                              </m:sSub>
                            </m:e>
                          </m:d>
                        </m:e>
                      </m:nary>
                    </m:oMath>
                  </m:oMathPara>
                </a14:m>
                <a:endParaRPr lang="zh-CN" altLang="en-US" dirty="0"/>
              </a:p>
            </p:txBody>
          </p:sp>
        </mc:Choice>
        <mc:Fallback>
          <p:sp>
            <p:nvSpPr>
              <p:cNvPr id="10" name="文本框 9">
                <a:extLst>
                  <a:ext uri="{FF2B5EF4-FFF2-40B4-BE49-F238E27FC236}">
                    <a16:creationId xmlns:a16="http://schemas.microsoft.com/office/drawing/2014/main" id="{5C39B1B4-2C26-4089-86B7-FEC7042CD366}"/>
                  </a:ext>
                </a:extLst>
              </p:cNvPr>
              <p:cNvSpPr txBox="1">
                <a:spLocks noRot="1" noChangeAspect="1" noMove="1" noResize="1" noEditPoints="1" noAdjustHandles="1" noChangeArrowheads="1" noChangeShapeType="1" noTextEdit="1"/>
              </p:cNvSpPr>
              <p:nvPr/>
            </p:nvSpPr>
            <p:spPr>
              <a:xfrm>
                <a:off x="1593850" y="5462527"/>
                <a:ext cx="5956300" cy="1030347"/>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43925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81AED-B9F1-4A15-9EC1-B87F418C09E9}"/>
              </a:ext>
            </a:extLst>
          </p:cNvPr>
          <p:cNvSpPr>
            <a:spLocks noGrp="1"/>
          </p:cNvSpPr>
          <p:nvPr>
            <p:ph type="title"/>
          </p:nvPr>
        </p:nvSpPr>
        <p:spPr>
          <a:xfrm>
            <a:off x="628649" y="365126"/>
            <a:ext cx="8615103" cy="1325563"/>
          </a:xfrm>
        </p:spPr>
        <p:txBody>
          <a:bodyPr>
            <a:normAutofit/>
          </a:bodyPr>
          <a:lstStyle/>
          <a:p>
            <a:r>
              <a:rPr lang="en-US" altLang="zh-CN" sz="3200" dirty="0">
                <a:solidFill>
                  <a:srgbClr val="2777FC"/>
                </a:solidFill>
              </a:rPr>
              <a:t>Comparison between TE2E and GE2E</a:t>
            </a:r>
            <a:endParaRPr lang="zh-CN" altLang="en-US" sz="3200" dirty="0">
              <a:solidFill>
                <a:srgbClr val="2777FC"/>
              </a:solidFill>
            </a:endParaRPr>
          </a:p>
        </p:txBody>
      </p:sp>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9A817074-E757-446F-8D3D-0054A5A72199}"/>
                  </a:ext>
                </a:extLst>
              </p:cNvPr>
              <p:cNvSpPr txBox="1"/>
              <p:nvPr/>
            </p:nvSpPr>
            <p:spPr>
              <a:xfrm>
                <a:off x="628649" y="1521229"/>
                <a:ext cx="7886702" cy="4979568"/>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en-US" altLang="zh-CN" dirty="0"/>
                  <a:t>For TE2E, assume a training batch has:</a:t>
                </a:r>
              </a:p>
              <a:p>
                <a:pPr marL="742950" lvl="1" indent="-285750">
                  <a:lnSpc>
                    <a:spcPct val="130000"/>
                  </a:lnSpc>
                  <a:buFont typeface="Arial" panose="020B0604020202020204" pitchFamily="34" charset="0"/>
                  <a:buChar char="•"/>
                </a:pPr>
                <a:r>
                  <a:rPr lang="en-US" altLang="zh-CN" dirty="0"/>
                  <a:t>N speakers</a:t>
                </a:r>
              </a:p>
              <a:p>
                <a:pPr marL="742950" lvl="1" indent="-285750">
                  <a:lnSpc>
                    <a:spcPct val="130000"/>
                  </a:lnSpc>
                  <a:buFont typeface="Arial" panose="020B0604020202020204" pitchFamily="34" charset="0"/>
                  <a:buChar char="•"/>
                </a:pPr>
                <a:r>
                  <a:rPr lang="en-US" altLang="zh-CN" dirty="0"/>
                  <a:t>Each speaker has M utterances</a:t>
                </a:r>
              </a:p>
              <a:p>
                <a:pPr marL="742950" lvl="1" indent="-285750">
                  <a:lnSpc>
                    <a:spcPct val="130000"/>
                  </a:lnSpc>
                  <a:buFont typeface="Arial" panose="020B0604020202020204" pitchFamily="34" charset="0"/>
                  <a:buChar char="•"/>
                </a:pPr>
                <a:r>
                  <a:rPr lang="en-US" altLang="zh-CN" dirty="0"/>
                  <a:t>P enrollment utterance per speaker in data set</a:t>
                </a:r>
              </a:p>
              <a:p>
                <a:pPr marL="742950" lvl="1" indent="-285750">
                  <a:lnSpc>
                    <a:spcPct val="130000"/>
                  </a:lnSpc>
                  <a:buFont typeface="Arial" panose="020B0604020202020204" pitchFamily="34" charset="0"/>
                  <a:buChar char="•"/>
                </a:pPr>
                <a:r>
                  <a:rPr lang="en-US" altLang="zh-CN" dirty="0"/>
                  <a:t>Number of all possible tuples:</a:t>
                </a:r>
              </a:p>
              <a:p>
                <a:pPr marL="1200150" lvl="2" indent="-285750">
                  <a:lnSpc>
                    <a:spcPct val="130000"/>
                  </a:lnSpc>
                  <a:buFont typeface="Arial" panose="020B0604020202020204" pitchFamily="34" charset="0"/>
                  <a:buChar char="•"/>
                </a:pPr>
                <a:r>
                  <a:rPr lang="en-US" altLang="zh-CN" dirty="0"/>
                  <a:t>Positive tuples:</a:t>
                </a:r>
                <a:r>
                  <a:rPr lang="en-US" altLang="zh-CN" dirty="0">
                    <a:ea typeface="Cambria Math" panose="02040503050406030204" pitchFamily="18" charset="0"/>
                  </a:rPr>
                  <a:t> </a:t>
                </a:r>
                <a14:m>
                  <m:oMath xmlns:m="http://schemas.openxmlformats.org/officeDocument/2006/math">
                    <m:d>
                      <m:dPr>
                        <m:ctrlPr>
                          <a:rPr lang="en-US" altLang="zh-CN" i="1">
                            <a:latin typeface="Cambria Math" panose="02040503050406030204" pitchFamily="18" charset="0"/>
                            <a:ea typeface="Cambria Math" panose="02040503050406030204" pitchFamily="18" charset="0"/>
                          </a:rPr>
                        </m:ctrlPr>
                      </m:dPr>
                      <m:e>
                        <m:f>
                          <m:fPr>
                            <m:type m:val="noBa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𝑀</m:t>
                            </m:r>
                          </m:num>
                          <m:den>
                            <m:r>
                              <a:rPr lang="en-US" altLang="zh-CN" i="1">
                                <a:latin typeface="Cambria Math" panose="02040503050406030204" pitchFamily="18" charset="0"/>
                                <a:ea typeface="Cambria Math" panose="02040503050406030204" pitchFamily="18" charset="0"/>
                              </a:rPr>
                              <m:t>𝑃</m:t>
                            </m:r>
                          </m:den>
                        </m:f>
                      </m:e>
                    </m:d>
                  </m:oMath>
                </a14:m>
                <a:endParaRPr lang="en-US" altLang="zh-CN" dirty="0"/>
              </a:p>
              <a:p>
                <a:pPr marL="1200150" lvl="2" indent="-285750">
                  <a:lnSpc>
                    <a:spcPct val="130000"/>
                  </a:lnSpc>
                  <a:buFont typeface="Arial" panose="020B0604020202020204" pitchFamily="34" charset="0"/>
                  <a:buChar char="•"/>
                </a:pPr>
                <a:r>
                  <a:rPr lang="en-US" altLang="zh-CN" dirty="0"/>
                  <a:t>Negative tuples:</a:t>
                </a:r>
                <a:r>
                  <a:rPr lang="en-US" altLang="zh-CN" dirty="0">
                    <a:ea typeface="Cambria Math" panose="02040503050406030204" pitchFamily="18" charset="0"/>
                  </a:rPr>
                  <a:t> </a:t>
                </a:r>
                <a14:m>
                  <m:oMath xmlns:m="http://schemas.openxmlformats.org/officeDocument/2006/math">
                    <m:d>
                      <m:dPr>
                        <m:ctrlPr>
                          <a:rPr lang="en-US" altLang="zh-CN" i="1">
                            <a:latin typeface="Cambria Math" panose="02040503050406030204" pitchFamily="18" charset="0"/>
                            <a:ea typeface="Cambria Math" panose="02040503050406030204" pitchFamily="18" charset="0"/>
                          </a:rPr>
                        </m:ctrlPr>
                      </m:dPr>
                      <m:e>
                        <m:r>
                          <a:rPr lang="en-US" altLang="zh-CN" i="1">
                            <a:latin typeface="Cambria Math" panose="02040503050406030204" pitchFamily="18" charset="0"/>
                            <a:ea typeface="Cambria Math" panose="02040503050406030204" pitchFamily="18" charset="0"/>
                          </a:rPr>
                          <m:t>𝑁</m:t>
                        </m:r>
                        <m:r>
                          <a:rPr lang="en-US" altLang="zh-CN" i="1">
                            <a:latin typeface="Cambria Math" panose="02040503050406030204" pitchFamily="18" charset="0"/>
                            <a:ea typeface="Cambria Math" panose="02040503050406030204" pitchFamily="18" charset="0"/>
                          </a:rPr>
                          <m:t>−1</m:t>
                        </m:r>
                      </m:e>
                    </m:d>
                    <m:d>
                      <m:dPr>
                        <m:ctrlPr>
                          <a:rPr lang="en-US" altLang="zh-CN" i="1">
                            <a:latin typeface="Cambria Math" panose="02040503050406030204" pitchFamily="18" charset="0"/>
                            <a:ea typeface="Cambria Math" panose="02040503050406030204" pitchFamily="18" charset="0"/>
                          </a:rPr>
                        </m:ctrlPr>
                      </m:dPr>
                      <m:e>
                        <m:f>
                          <m:fPr>
                            <m:type m:val="noBa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𝑀</m:t>
                            </m:r>
                          </m:num>
                          <m:den>
                            <m:r>
                              <a:rPr lang="en-US" altLang="zh-CN" i="1">
                                <a:latin typeface="Cambria Math" panose="02040503050406030204" pitchFamily="18" charset="0"/>
                                <a:ea typeface="Cambria Math" panose="02040503050406030204" pitchFamily="18" charset="0"/>
                              </a:rPr>
                              <m:t>𝑃</m:t>
                            </m:r>
                          </m:den>
                        </m:f>
                      </m:e>
                    </m:d>
                  </m:oMath>
                </a14:m>
                <a:endParaRPr lang="en-US" altLang="zh-CN" dirty="0"/>
              </a:p>
              <a:p>
                <a:pPr marL="1200150" lvl="2" indent="-285750">
                  <a:lnSpc>
                    <a:spcPct val="130000"/>
                  </a:lnSpc>
                  <a:buFont typeface="Arial" panose="020B0604020202020204" pitchFamily="34" charset="0"/>
                  <a:buChar char="•"/>
                </a:pPr>
                <a:r>
                  <a:rPr lang="en-US" altLang="zh-CN" dirty="0"/>
                  <a:t>Each positive tuple is balanced with a negative tuple</a:t>
                </a:r>
              </a:p>
              <a:p>
                <a:pPr lvl="1">
                  <a:lnSpc>
                    <a:spcPct val="130000"/>
                  </a:lnSpc>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2</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𝑚𝑎𝑥</m:t>
                      </m:r>
                      <m:d>
                        <m:dPr>
                          <m:ctrlPr>
                            <a:rPr lang="en-US" altLang="zh-CN" b="0" i="1" smtClean="0">
                              <a:latin typeface="Cambria Math" panose="02040503050406030204" pitchFamily="18" charset="0"/>
                              <a:ea typeface="Cambria Math" panose="02040503050406030204" pitchFamily="18" charset="0"/>
                            </a:rPr>
                          </m:ctrlPr>
                        </m:dPr>
                        <m:e>
                          <m:d>
                            <m:dPr>
                              <m:ctrlPr>
                                <a:rPr lang="en-US" altLang="zh-CN" b="0" i="1" smtClean="0">
                                  <a:latin typeface="Cambria Math" panose="02040503050406030204" pitchFamily="18" charset="0"/>
                                  <a:ea typeface="Cambria Math" panose="02040503050406030204" pitchFamily="18" charset="0"/>
                                </a:rPr>
                              </m:ctrlPr>
                            </m:dPr>
                            <m:e>
                              <m:f>
                                <m:fPr>
                                  <m:type m:val="noBa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𝑀</m:t>
                                  </m:r>
                                </m:num>
                                <m:den>
                                  <m:r>
                                    <a:rPr lang="en-US" altLang="zh-CN" b="0" i="1" smtClean="0">
                                      <a:latin typeface="Cambria Math" panose="02040503050406030204" pitchFamily="18" charset="0"/>
                                      <a:ea typeface="Cambria Math" panose="02040503050406030204" pitchFamily="18" charset="0"/>
                                    </a:rPr>
                                    <m:t>𝑃</m:t>
                                  </m:r>
                                </m:den>
                              </m:f>
                            </m:e>
                          </m:d>
                          <m:r>
                            <a:rPr lang="en-US" altLang="zh-CN" b="0" i="1" smtClean="0">
                              <a:latin typeface="Cambria Math" panose="02040503050406030204" pitchFamily="18" charset="0"/>
                              <a:ea typeface="Cambria Math" panose="02040503050406030204" pitchFamily="18" charset="0"/>
                            </a:rPr>
                            <m:t>, </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𝑁</m:t>
                              </m:r>
                              <m:r>
                                <a:rPr lang="en-US" altLang="zh-CN" b="0" i="1" smtClean="0">
                                  <a:latin typeface="Cambria Math" panose="02040503050406030204" pitchFamily="18" charset="0"/>
                                  <a:ea typeface="Cambria Math" panose="02040503050406030204" pitchFamily="18" charset="0"/>
                                </a:rPr>
                                <m:t>−1</m:t>
                              </m:r>
                            </m:e>
                          </m:d>
                          <m:d>
                            <m:dPr>
                              <m:ctrlPr>
                                <a:rPr lang="en-US" altLang="zh-CN" b="0" i="1" smtClean="0">
                                  <a:latin typeface="Cambria Math" panose="02040503050406030204" pitchFamily="18" charset="0"/>
                                  <a:ea typeface="Cambria Math" panose="02040503050406030204" pitchFamily="18" charset="0"/>
                                </a:rPr>
                              </m:ctrlPr>
                            </m:dPr>
                            <m:e>
                              <m:f>
                                <m:fPr>
                                  <m:type m:val="noBa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𝑀</m:t>
                                  </m:r>
                                </m:num>
                                <m:den>
                                  <m:r>
                                    <a:rPr lang="en-US" altLang="zh-CN" b="0" i="1" smtClean="0">
                                      <a:latin typeface="Cambria Math" panose="02040503050406030204" pitchFamily="18" charset="0"/>
                                      <a:ea typeface="Cambria Math" panose="02040503050406030204" pitchFamily="18" charset="0"/>
                                    </a:rPr>
                                    <m:t>𝑃</m:t>
                                  </m:r>
                                </m:den>
                              </m:f>
                            </m:e>
                          </m:d>
                        </m:e>
                      </m:d>
                      <m:r>
                        <a:rPr lang="en-US" altLang="zh-CN" b="0" i="1" smtClean="0">
                          <a:latin typeface="Cambria Math" panose="02040503050406030204" pitchFamily="18" charset="0"/>
                          <a:ea typeface="Cambria Math" panose="02040503050406030204" pitchFamily="18" charset="0"/>
                        </a:rPr>
                        <m:t>≥2</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𝑁</m:t>
                          </m:r>
                          <m:r>
                            <a:rPr lang="en-US" altLang="zh-CN" b="0" i="1" smtClean="0">
                              <a:latin typeface="Cambria Math" panose="02040503050406030204" pitchFamily="18" charset="0"/>
                              <a:ea typeface="Cambria Math" panose="02040503050406030204" pitchFamily="18" charset="0"/>
                            </a:rPr>
                            <m:t>−1</m:t>
                          </m:r>
                        </m:e>
                      </m:d>
                    </m:oMath>
                  </m:oMathPara>
                </a14:m>
                <a:endParaRPr lang="en-US" altLang="zh-CN" dirty="0"/>
              </a:p>
              <a:p>
                <a:pPr marL="285750" indent="-285750">
                  <a:lnSpc>
                    <a:spcPct val="130000"/>
                  </a:lnSpc>
                  <a:buFont typeface="Arial" panose="020B0604020202020204" pitchFamily="34" charset="0"/>
                  <a:buChar char="•"/>
                </a:pPr>
                <a:r>
                  <a:rPr lang="en-US" altLang="zh-CN" dirty="0"/>
                  <a:t>For a single batch in GE2E, also has:</a:t>
                </a:r>
              </a:p>
              <a:p>
                <a:pPr marL="742950" lvl="1" indent="-285750">
                  <a:lnSpc>
                    <a:spcPct val="130000"/>
                  </a:lnSpc>
                  <a:buFont typeface="Arial" panose="020B0604020202020204" pitchFamily="34" charset="0"/>
                  <a:buChar char="•"/>
                </a:pPr>
                <a:r>
                  <a:rPr lang="en-US" altLang="zh-CN" dirty="0"/>
                  <a:t>N speakers, each has M utterance</a:t>
                </a:r>
              </a:p>
              <a:p>
                <a:pPr>
                  <a:lnSpc>
                    <a:spcPct val="130000"/>
                  </a:lnSpc>
                </a:pPr>
                <a:r>
                  <a:rPr lang="en-US" altLang="zh-CN" dirty="0"/>
                  <a:t>Each update step in GE2E loss is identical to at least 2(N-1) steps in TE2E loss</a:t>
                </a:r>
                <a:endParaRPr lang="zh-CN" altLang="en-US" dirty="0"/>
              </a:p>
            </p:txBody>
          </p:sp>
        </mc:Choice>
        <mc:Fallback>
          <p:sp>
            <p:nvSpPr>
              <p:cNvPr id="4" name="文本框 3">
                <a:extLst>
                  <a:ext uri="{FF2B5EF4-FFF2-40B4-BE49-F238E27FC236}">
                    <a16:creationId xmlns:a16="http://schemas.microsoft.com/office/drawing/2014/main" id="{9A817074-E757-446F-8D3D-0054A5A72199}"/>
                  </a:ext>
                </a:extLst>
              </p:cNvPr>
              <p:cNvSpPr txBox="1">
                <a:spLocks noRot="1" noChangeAspect="1" noMove="1" noResize="1" noEditPoints="1" noAdjustHandles="1" noChangeArrowheads="1" noChangeShapeType="1" noTextEdit="1"/>
              </p:cNvSpPr>
              <p:nvPr/>
            </p:nvSpPr>
            <p:spPr>
              <a:xfrm>
                <a:off x="628649" y="1521229"/>
                <a:ext cx="7886702" cy="4979568"/>
              </a:xfrm>
              <a:prstGeom prst="rect">
                <a:avLst/>
              </a:prstGeom>
              <a:blipFill>
                <a:blip r:embed="rId2"/>
                <a:stretch>
                  <a:fillRect l="-618" b="-110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354266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2777FC"/>
        </a:solidFill>
        <a:effectLst/>
      </p:bgPr>
    </p:bg>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9CFC4E2C-3931-4C65-ADBB-74893117E44B}"/>
              </a:ext>
            </a:extLst>
          </p:cNvPr>
          <p:cNvSpPr>
            <a:spLocks noGrp="1"/>
          </p:cNvSpPr>
          <p:nvPr>
            <p:ph type="title"/>
          </p:nvPr>
        </p:nvSpPr>
        <p:spPr>
          <a:xfrm>
            <a:off x="623888" y="-541337"/>
            <a:ext cx="7886700" cy="2852737"/>
          </a:xfrm>
        </p:spPr>
        <p:txBody>
          <a:bodyPr/>
          <a:lstStyle/>
          <a:p>
            <a:r>
              <a:rPr lang="en-US" altLang="zh-CN" dirty="0">
                <a:solidFill>
                  <a:schemeClr val="bg1"/>
                </a:solidFill>
              </a:rPr>
              <a:t>Part 3:</a:t>
            </a:r>
            <a:endParaRPr lang="zh-CN" altLang="en-US" dirty="0">
              <a:solidFill>
                <a:schemeClr val="bg1"/>
              </a:solidFill>
            </a:endParaRPr>
          </a:p>
        </p:txBody>
      </p:sp>
      <p:sp>
        <p:nvSpPr>
          <p:cNvPr id="7" name="文本占位符 6">
            <a:extLst>
              <a:ext uri="{FF2B5EF4-FFF2-40B4-BE49-F238E27FC236}">
                <a16:creationId xmlns:a16="http://schemas.microsoft.com/office/drawing/2014/main" id="{8F5D6AA8-9EDD-40A2-B253-5EB9CDCC5626}"/>
              </a:ext>
            </a:extLst>
          </p:cNvPr>
          <p:cNvSpPr>
            <a:spLocks noGrp="1"/>
          </p:cNvSpPr>
          <p:nvPr>
            <p:ph type="body" idx="1"/>
          </p:nvPr>
        </p:nvSpPr>
        <p:spPr>
          <a:xfrm>
            <a:off x="623888" y="2506664"/>
            <a:ext cx="9476076" cy="1500187"/>
          </a:xfrm>
        </p:spPr>
        <p:txBody>
          <a:bodyPr>
            <a:normAutofit/>
          </a:bodyPr>
          <a:lstStyle/>
          <a:p>
            <a:r>
              <a:rPr lang="en-US" altLang="zh-CN" sz="4400" dirty="0">
                <a:solidFill>
                  <a:schemeClr val="bg1"/>
                </a:solidFill>
              </a:rPr>
              <a:t>Text-Independent Speaker </a:t>
            </a:r>
          </a:p>
          <a:p>
            <a:r>
              <a:rPr lang="en-US" altLang="zh-CN" sz="4400" dirty="0">
                <a:solidFill>
                  <a:schemeClr val="bg1"/>
                </a:solidFill>
              </a:rPr>
              <a:t>Verification</a:t>
            </a:r>
            <a:endParaRPr lang="zh-CN" altLang="en-US" sz="4400" dirty="0">
              <a:solidFill>
                <a:schemeClr val="bg1"/>
              </a:solidFill>
            </a:endParaRPr>
          </a:p>
        </p:txBody>
      </p:sp>
    </p:spTree>
    <p:extLst>
      <p:ext uri="{BB962C8B-B14F-4D97-AF65-F5344CB8AC3E}">
        <p14:creationId xmlns:p14="http://schemas.microsoft.com/office/powerpoint/2010/main" val="6716362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81AED-B9F1-4A15-9EC1-B87F418C09E9}"/>
              </a:ext>
            </a:extLst>
          </p:cNvPr>
          <p:cNvSpPr>
            <a:spLocks noGrp="1"/>
          </p:cNvSpPr>
          <p:nvPr>
            <p:ph type="title"/>
          </p:nvPr>
        </p:nvSpPr>
        <p:spPr>
          <a:xfrm>
            <a:off x="628649" y="365126"/>
            <a:ext cx="8615103" cy="1325563"/>
          </a:xfrm>
        </p:spPr>
        <p:txBody>
          <a:bodyPr>
            <a:normAutofit/>
          </a:bodyPr>
          <a:lstStyle/>
          <a:p>
            <a:r>
              <a:rPr lang="en-US" altLang="zh-CN" sz="3200" dirty="0">
                <a:solidFill>
                  <a:srgbClr val="2777FC"/>
                </a:solidFill>
              </a:rPr>
              <a:t>Text-Independent</a:t>
            </a:r>
            <a:endParaRPr lang="zh-CN" altLang="en-US" sz="3200" dirty="0">
              <a:solidFill>
                <a:srgbClr val="2777FC"/>
              </a:solidFill>
            </a:endParaRPr>
          </a:p>
        </p:txBody>
      </p:sp>
      <p:sp>
        <p:nvSpPr>
          <p:cNvPr id="4" name="文本框 3">
            <a:extLst>
              <a:ext uri="{FF2B5EF4-FFF2-40B4-BE49-F238E27FC236}">
                <a16:creationId xmlns:a16="http://schemas.microsoft.com/office/drawing/2014/main" id="{9A817074-E757-446F-8D3D-0054A5A72199}"/>
              </a:ext>
            </a:extLst>
          </p:cNvPr>
          <p:cNvSpPr txBox="1"/>
          <p:nvPr/>
        </p:nvSpPr>
        <p:spPr>
          <a:xfrm>
            <a:off x="628649" y="1479665"/>
            <a:ext cx="7767206" cy="5104603"/>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en-US" altLang="zh-CN" dirty="0"/>
              <a:t>Text-independent:  identify arbitrary speech</a:t>
            </a:r>
          </a:p>
          <a:p>
            <a:pPr marL="285750" indent="-285750">
              <a:lnSpc>
                <a:spcPct val="130000"/>
              </a:lnSpc>
              <a:buFont typeface="Arial" panose="020B0604020202020204" pitchFamily="34" charset="0"/>
              <a:buChar char="•"/>
            </a:pPr>
            <a:r>
              <a:rPr lang="en-US" altLang="zh-CN" dirty="0"/>
              <a:t>Challenge: </a:t>
            </a:r>
          </a:p>
          <a:p>
            <a:pPr marL="742950" lvl="1" indent="-285750">
              <a:lnSpc>
                <a:spcPct val="130000"/>
              </a:lnSpc>
              <a:buFont typeface="Arial" panose="020B0604020202020204" pitchFamily="34" charset="0"/>
              <a:buChar char="•"/>
            </a:pPr>
            <a:r>
              <a:rPr lang="en-US" altLang="zh-CN" dirty="0"/>
              <a:t>Length of utterance can vary: Unlike keyword based verifying, where we can assume fixed-length for keyword segment</a:t>
            </a:r>
          </a:p>
          <a:p>
            <a:pPr marL="285750" indent="-285750">
              <a:lnSpc>
                <a:spcPct val="130000"/>
              </a:lnSpc>
              <a:buFont typeface="Arial" panose="020B0604020202020204" pitchFamily="34" charset="0"/>
              <a:buChar char="•"/>
            </a:pPr>
            <a:r>
              <a:rPr lang="en-US" altLang="zh-CN" dirty="0"/>
              <a:t>Solution:</a:t>
            </a:r>
          </a:p>
          <a:p>
            <a:pPr marL="742950" lvl="1" indent="-285750">
              <a:lnSpc>
                <a:spcPct val="130000"/>
              </a:lnSpc>
              <a:buFont typeface="Arial" panose="020B0604020202020204" pitchFamily="34" charset="0"/>
              <a:buChar char="•"/>
            </a:pPr>
            <a:r>
              <a:rPr lang="en-US" altLang="zh-CN" dirty="0"/>
              <a:t>Training:</a:t>
            </a:r>
          </a:p>
          <a:p>
            <a:pPr marL="1200150" lvl="2" indent="-285750">
              <a:lnSpc>
                <a:spcPct val="130000"/>
              </a:lnSpc>
              <a:buFont typeface="Arial" panose="020B0604020202020204" pitchFamily="34" charset="0"/>
              <a:buChar char="•"/>
            </a:pPr>
            <a:r>
              <a:rPr lang="en-US" altLang="zh-CN" dirty="0"/>
              <a:t>Divide training utterances into partial utterances.  </a:t>
            </a:r>
          </a:p>
          <a:p>
            <a:pPr marL="1200150" lvl="2" indent="-285750">
              <a:lnSpc>
                <a:spcPct val="130000"/>
              </a:lnSpc>
              <a:buFont typeface="Arial" panose="020B0604020202020204" pitchFamily="34" charset="0"/>
              <a:buChar char="•"/>
            </a:pPr>
            <a:r>
              <a:rPr lang="en-US" altLang="zh-CN" dirty="0"/>
              <a:t>Don’t require all partial utterances to be of the same length, while all partial utterances in a same batch must be of the same length.</a:t>
            </a:r>
          </a:p>
          <a:p>
            <a:pPr marL="742950" lvl="1" indent="-285750">
              <a:lnSpc>
                <a:spcPct val="130000"/>
              </a:lnSpc>
              <a:buFont typeface="Arial" panose="020B0604020202020204" pitchFamily="34" charset="0"/>
              <a:buChar char="•"/>
            </a:pPr>
            <a:r>
              <a:rPr lang="en-US" altLang="zh-CN" dirty="0"/>
              <a:t>Inference:</a:t>
            </a:r>
          </a:p>
          <a:p>
            <a:pPr marL="1200150" lvl="2" indent="-285750">
              <a:lnSpc>
                <a:spcPct val="130000"/>
              </a:lnSpc>
              <a:buFont typeface="Arial" panose="020B0604020202020204" pitchFamily="34" charset="0"/>
              <a:buChar char="•"/>
            </a:pPr>
            <a:r>
              <a:rPr lang="en-US" altLang="zh-CN" dirty="0"/>
              <a:t>Apply a sliding window for every utterance</a:t>
            </a:r>
          </a:p>
          <a:p>
            <a:pPr marL="1200150" lvl="2" indent="-285750">
              <a:lnSpc>
                <a:spcPct val="130000"/>
              </a:lnSpc>
              <a:buFont typeface="Arial" panose="020B0604020202020204" pitchFamily="34" charset="0"/>
              <a:buChar char="•"/>
            </a:pPr>
            <a:r>
              <a:rPr lang="en-US" altLang="zh-CN" dirty="0"/>
              <a:t>Compute window-level d-vectors for each window</a:t>
            </a:r>
          </a:p>
          <a:p>
            <a:pPr marL="1200150" lvl="2" indent="-285750">
              <a:lnSpc>
                <a:spcPct val="130000"/>
              </a:lnSpc>
              <a:buFont typeface="Arial" panose="020B0604020202020204" pitchFamily="34" charset="0"/>
              <a:buChar char="•"/>
            </a:pPr>
            <a:r>
              <a:rPr lang="en-US" altLang="zh-CN" dirty="0"/>
              <a:t>Generate utterance-level d-vectors with L2-normalizing the window-level d-vectors</a:t>
            </a:r>
          </a:p>
        </p:txBody>
      </p:sp>
    </p:spTree>
    <p:extLst>
      <p:ext uri="{BB962C8B-B14F-4D97-AF65-F5344CB8AC3E}">
        <p14:creationId xmlns:p14="http://schemas.microsoft.com/office/powerpoint/2010/main" val="2965882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81AED-B9F1-4A15-9EC1-B87F418C09E9}"/>
              </a:ext>
            </a:extLst>
          </p:cNvPr>
          <p:cNvSpPr>
            <a:spLocks noGrp="1"/>
          </p:cNvSpPr>
          <p:nvPr>
            <p:ph type="title"/>
          </p:nvPr>
        </p:nvSpPr>
        <p:spPr>
          <a:xfrm>
            <a:off x="628649" y="365126"/>
            <a:ext cx="8615103" cy="1325563"/>
          </a:xfrm>
        </p:spPr>
        <p:txBody>
          <a:bodyPr>
            <a:normAutofit/>
          </a:bodyPr>
          <a:lstStyle/>
          <a:p>
            <a:r>
              <a:rPr lang="en-US" altLang="zh-CN" sz="3200" dirty="0">
                <a:solidFill>
                  <a:srgbClr val="2777FC"/>
                </a:solidFill>
              </a:rPr>
              <a:t>Text-Independent: Training</a:t>
            </a:r>
            <a:endParaRPr lang="zh-CN" altLang="en-US" sz="3200" dirty="0">
              <a:solidFill>
                <a:srgbClr val="2777FC"/>
              </a:solidFill>
            </a:endParaRPr>
          </a:p>
        </p:txBody>
      </p:sp>
      <p:sp>
        <p:nvSpPr>
          <p:cNvPr id="4" name="文本框 3">
            <a:extLst>
              <a:ext uri="{FF2B5EF4-FFF2-40B4-BE49-F238E27FC236}">
                <a16:creationId xmlns:a16="http://schemas.microsoft.com/office/drawing/2014/main" id="{9A817074-E757-446F-8D3D-0054A5A72199}"/>
              </a:ext>
            </a:extLst>
          </p:cNvPr>
          <p:cNvSpPr txBox="1"/>
          <p:nvPr/>
        </p:nvSpPr>
        <p:spPr>
          <a:xfrm>
            <a:off x="628649" y="1489190"/>
            <a:ext cx="7767206" cy="783420"/>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en-US" altLang="zh-CN" dirty="0"/>
              <a:t>Training:</a:t>
            </a:r>
          </a:p>
          <a:p>
            <a:pPr marL="742950" lvl="1" indent="-285750">
              <a:lnSpc>
                <a:spcPct val="130000"/>
              </a:lnSpc>
              <a:buFont typeface="Arial" panose="020B0604020202020204" pitchFamily="34" charset="0"/>
              <a:buChar char="•"/>
            </a:pPr>
            <a:r>
              <a:rPr lang="en-US" altLang="zh-CN" dirty="0"/>
              <a:t>Divide training utterances into partial utterances.  </a:t>
            </a:r>
          </a:p>
        </p:txBody>
      </p:sp>
      <p:pic>
        <p:nvPicPr>
          <p:cNvPr id="3" name="图片 2">
            <a:extLst>
              <a:ext uri="{FF2B5EF4-FFF2-40B4-BE49-F238E27FC236}">
                <a16:creationId xmlns:a16="http://schemas.microsoft.com/office/drawing/2014/main" id="{4F3D72FE-0FA1-48A3-9E22-9A28D851D76E}"/>
              </a:ext>
            </a:extLst>
          </p:cNvPr>
          <p:cNvPicPr>
            <a:picLocks noChangeAspect="1"/>
          </p:cNvPicPr>
          <p:nvPr/>
        </p:nvPicPr>
        <p:blipFill>
          <a:blip r:embed="rId2"/>
          <a:stretch>
            <a:fillRect/>
          </a:stretch>
        </p:blipFill>
        <p:spPr>
          <a:xfrm>
            <a:off x="628649" y="2571276"/>
            <a:ext cx="6017507" cy="2457924"/>
          </a:xfrm>
          <a:prstGeom prst="rect">
            <a:avLst/>
          </a:prstGeom>
        </p:spPr>
      </p:pic>
      <p:sp>
        <p:nvSpPr>
          <p:cNvPr id="5" name="文本框 4">
            <a:extLst>
              <a:ext uri="{FF2B5EF4-FFF2-40B4-BE49-F238E27FC236}">
                <a16:creationId xmlns:a16="http://schemas.microsoft.com/office/drawing/2014/main" id="{8013A5D2-9272-4EAF-BF4E-EF3C88282BDD}"/>
              </a:ext>
            </a:extLst>
          </p:cNvPr>
          <p:cNvSpPr txBox="1"/>
          <p:nvPr/>
        </p:nvSpPr>
        <p:spPr>
          <a:xfrm>
            <a:off x="1052597" y="5327866"/>
            <a:ext cx="7767206" cy="783420"/>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en-US" altLang="zh-CN" dirty="0"/>
              <a:t>Randomly choose a time length t within [</a:t>
            </a:r>
            <a:r>
              <a:rPr lang="en-US" altLang="zh-CN" dirty="0" err="1"/>
              <a:t>lb</a:t>
            </a:r>
            <a:r>
              <a:rPr lang="en-US" altLang="zh-CN" dirty="0"/>
              <a:t>, </a:t>
            </a:r>
            <a:r>
              <a:rPr lang="en-US" altLang="zh-CN" dirty="0" err="1"/>
              <a:t>ub</a:t>
            </a:r>
            <a:r>
              <a:rPr lang="en-US" altLang="zh-CN" dirty="0"/>
              <a:t>] = [140, 180] frames</a:t>
            </a:r>
          </a:p>
          <a:p>
            <a:pPr marL="285750" indent="-285750">
              <a:lnSpc>
                <a:spcPct val="130000"/>
              </a:lnSpc>
              <a:buFont typeface="Arial" panose="020B0604020202020204" pitchFamily="34" charset="0"/>
              <a:buChar char="•"/>
            </a:pPr>
            <a:r>
              <a:rPr lang="en-US" altLang="zh-CN" dirty="0"/>
              <a:t>Group utterances by length: every batch contains same length utterances</a:t>
            </a:r>
          </a:p>
        </p:txBody>
      </p:sp>
    </p:spTree>
    <p:extLst>
      <p:ext uri="{BB962C8B-B14F-4D97-AF65-F5344CB8AC3E}">
        <p14:creationId xmlns:p14="http://schemas.microsoft.com/office/powerpoint/2010/main" val="3144625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81AED-B9F1-4A15-9EC1-B87F418C09E9}"/>
              </a:ext>
            </a:extLst>
          </p:cNvPr>
          <p:cNvSpPr>
            <a:spLocks noGrp="1"/>
          </p:cNvSpPr>
          <p:nvPr>
            <p:ph type="title"/>
          </p:nvPr>
        </p:nvSpPr>
        <p:spPr>
          <a:xfrm>
            <a:off x="628649" y="365126"/>
            <a:ext cx="8615103" cy="1325563"/>
          </a:xfrm>
        </p:spPr>
        <p:txBody>
          <a:bodyPr>
            <a:normAutofit/>
          </a:bodyPr>
          <a:lstStyle/>
          <a:p>
            <a:r>
              <a:rPr lang="en-US" altLang="zh-CN" sz="3200" dirty="0">
                <a:solidFill>
                  <a:srgbClr val="2777FC"/>
                </a:solidFill>
              </a:rPr>
              <a:t>Text-Independent: Sliding window inference</a:t>
            </a:r>
            <a:endParaRPr lang="zh-CN" altLang="en-US" sz="3200" dirty="0">
              <a:solidFill>
                <a:srgbClr val="2777FC"/>
              </a:solidFill>
            </a:endParaRPr>
          </a:p>
        </p:txBody>
      </p:sp>
      <p:sp>
        <p:nvSpPr>
          <p:cNvPr id="4" name="文本框 3">
            <a:extLst>
              <a:ext uri="{FF2B5EF4-FFF2-40B4-BE49-F238E27FC236}">
                <a16:creationId xmlns:a16="http://schemas.microsoft.com/office/drawing/2014/main" id="{9A817074-E757-446F-8D3D-0054A5A72199}"/>
              </a:ext>
            </a:extLst>
          </p:cNvPr>
          <p:cNvSpPr txBox="1"/>
          <p:nvPr/>
        </p:nvSpPr>
        <p:spPr>
          <a:xfrm>
            <a:off x="628649" y="1479665"/>
            <a:ext cx="7767206" cy="1863715"/>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en-US" altLang="zh-CN" dirty="0"/>
              <a:t>Inference:</a:t>
            </a:r>
          </a:p>
          <a:p>
            <a:pPr marL="742950" lvl="1" indent="-285750">
              <a:lnSpc>
                <a:spcPct val="130000"/>
              </a:lnSpc>
              <a:buFont typeface="Arial" panose="020B0604020202020204" pitchFamily="34" charset="0"/>
              <a:buChar char="•"/>
            </a:pPr>
            <a:r>
              <a:rPr lang="en-US" altLang="zh-CN" dirty="0"/>
              <a:t>Apply a sliding window for every utterance</a:t>
            </a:r>
          </a:p>
          <a:p>
            <a:pPr marL="742950" lvl="1" indent="-285750">
              <a:lnSpc>
                <a:spcPct val="130000"/>
              </a:lnSpc>
              <a:buFont typeface="Arial" panose="020B0604020202020204" pitchFamily="34" charset="0"/>
              <a:buChar char="•"/>
            </a:pPr>
            <a:r>
              <a:rPr lang="en-US" altLang="zh-CN" dirty="0"/>
              <a:t>Compute window-level d-vectors for each window</a:t>
            </a:r>
          </a:p>
          <a:p>
            <a:pPr marL="742950" lvl="1" indent="-285750">
              <a:lnSpc>
                <a:spcPct val="130000"/>
              </a:lnSpc>
              <a:buFont typeface="Arial" panose="020B0604020202020204" pitchFamily="34" charset="0"/>
              <a:buChar char="•"/>
            </a:pPr>
            <a:r>
              <a:rPr lang="en-US" altLang="zh-CN" dirty="0"/>
              <a:t>Generate utterance-level d-vectors with L2-normalizing the window-level d-vectors</a:t>
            </a:r>
          </a:p>
        </p:txBody>
      </p:sp>
      <p:pic>
        <p:nvPicPr>
          <p:cNvPr id="3" name="图片 2">
            <a:extLst>
              <a:ext uri="{FF2B5EF4-FFF2-40B4-BE49-F238E27FC236}">
                <a16:creationId xmlns:a16="http://schemas.microsoft.com/office/drawing/2014/main" id="{9560DCFF-464D-4163-829E-03084926DB22}"/>
              </a:ext>
            </a:extLst>
          </p:cNvPr>
          <p:cNvPicPr>
            <a:picLocks noChangeAspect="1"/>
          </p:cNvPicPr>
          <p:nvPr/>
        </p:nvPicPr>
        <p:blipFill>
          <a:blip r:embed="rId2"/>
          <a:stretch>
            <a:fillRect/>
          </a:stretch>
        </p:blipFill>
        <p:spPr>
          <a:xfrm>
            <a:off x="1364325" y="3346708"/>
            <a:ext cx="6295853" cy="3418746"/>
          </a:xfrm>
          <a:prstGeom prst="rect">
            <a:avLst/>
          </a:prstGeom>
        </p:spPr>
      </p:pic>
    </p:spTree>
    <p:extLst>
      <p:ext uri="{BB962C8B-B14F-4D97-AF65-F5344CB8AC3E}">
        <p14:creationId xmlns:p14="http://schemas.microsoft.com/office/powerpoint/2010/main" val="22570166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2777FC"/>
        </a:solidFill>
        <a:effectLst/>
      </p:bgPr>
    </p:bg>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9CFC4E2C-3931-4C65-ADBB-74893117E44B}"/>
              </a:ext>
            </a:extLst>
          </p:cNvPr>
          <p:cNvSpPr>
            <a:spLocks noGrp="1"/>
          </p:cNvSpPr>
          <p:nvPr>
            <p:ph type="title"/>
          </p:nvPr>
        </p:nvSpPr>
        <p:spPr>
          <a:xfrm>
            <a:off x="623888" y="-541337"/>
            <a:ext cx="7886700" cy="2852737"/>
          </a:xfrm>
        </p:spPr>
        <p:txBody>
          <a:bodyPr/>
          <a:lstStyle/>
          <a:p>
            <a:r>
              <a:rPr lang="en-US" altLang="zh-CN" dirty="0">
                <a:solidFill>
                  <a:schemeClr val="bg1"/>
                </a:solidFill>
              </a:rPr>
              <a:t>Part 4:</a:t>
            </a:r>
            <a:endParaRPr lang="zh-CN" altLang="en-US" dirty="0">
              <a:solidFill>
                <a:schemeClr val="bg1"/>
              </a:solidFill>
            </a:endParaRPr>
          </a:p>
        </p:txBody>
      </p:sp>
      <p:sp>
        <p:nvSpPr>
          <p:cNvPr id="7" name="文本占位符 6">
            <a:extLst>
              <a:ext uri="{FF2B5EF4-FFF2-40B4-BE49-F238E27FC236}">
                <a16:creationId xmlns:a16="http://schemas.microsoft.com/office/drawing/2014/main" id="{8F5D6AA8-9EDD-40A2-B253-5EB9CDCC5626}"/>
              </a:ext>
            </a:extLst>
          </p:cNvPr>
          <p:cNvSpPr>
            <a:spLocks noGrp="1"/>
          </p:cNvSpPr>
          <p:nvPr>
            <p:ph type="body" idx="1"/>
          </p:nvPr>
        </p:nvSpPr>
        <p:spPr>
          <a:xfrm>
            <a:off x="623888" y="2506664"/>
            <a:ext cx="6915756" cy="1500187"/>
          </a:xfrm>
        </p:spPr>
        <p:txBody>
          <a:bodyPr>
            <a:normAutofit/>
          </a:bodyPr>
          <a:lstStyle/>
          <a:p>
            <a:r>
              <a:rPr lang="en-US" altLang="zh-CN" sz="4400" dirty="0">
                <a:solidFill>
                  <a:schemeClr val="bg1"/>
                </a:solidFill>
              </a:rPr>
              <a:t>Experiment Results </a:t>
            </a:r>
            <a:endParaRPr lang="zh-CN" altLang="en-US" sz="4400" dirty="0">
              <a:solidFill>
                <a:schemeClr val="bg1"/>
              </a:solidFill>
            </a:endParaRPr>
          </a:p>
        </p:txBody>
      </p:sp>
    </p:spTree>
    <p:extLst>
      <p:ext uri="{BB962C8B-B14F-4D97-AF65-F5344CB8AC3E}">
        <p14:creationId xmlns:p14="http://schemas.microsoft.com/office/powerpoint/2010/main" val="2575206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E4C5F4A-6A4E-4173-A1BC-E69203DE457E}"/>
              </a:ext>
            </a:extLst>
          </p:cNvPr>
          <p:cNvPicPr>
            <a:picLocks noChangeAspect="1"/>
          </p:cNvPicPr>
          <p:nvPr/>
        </p:nvPicPr>
        <p:blipFill>
          <a:blip r:embed="rId2"/>
          <a:stretch>
            <a:fillRect/>
          </a:stretch>
        </p:blipFill>
        <p:spPr>
          <a:xfrm>
            <a:off x="1421496" y="3429000"/>
            <a:ext cx="2675033" cy="1308753"/>
          </a:xfrm>
          <a:prstGeom prst="rect">
            <a:avLst/>
          </a:prstGeom>
        </p:spPr>
      </p:pic>
      <p:sp>
        <p:nvSpPr>
          <p:cNvPr id="2" name="标题 1">
            <a:extLst>
              <a:ext uri="{FF2B5EF4-FFF2-40B4-BE49-F238E27FC236}">
                <a16:creationId xmlns:a16="http://schemas.microsoft.com/office/drawing/2014/main" id="{1EF81AED-B9F1-4A15-9EC1-B87F418C09E9}"/>
              </a:ext>
            </a:extLst>
          </p:cNvPr>
          <p:cNvSpPr>
            <a:spLocks noGrp="1"/>
          </p:cNvSpPr>
          <p:nvPr>
            <p:ph type="title"/>
          </p:nvPr>
        </p:nvSpPr>
        <p:spPr/>
        <p:txBody>
          <a:bodyPr>
            <a:normAutofit/>
          </a:bodyPr>
          <a:lstStyle/>
          <a:p>
            <a:r>
              <a:rPr lang="en-US" altLang="zh-CN" sz="3200" dirty="0">
                <a:solidFill>
                  <a:srgbClr val="2777FC"/>
                </a:solidFill>
              </a:rPr>
              <a:t>Definition of speaker verification</a:t>
            </a:r>
            <a:endParaRPr lang="zh-CN" altLang="en-US" sz="3200" dirty="0">
              <a:solidFill>
                <a:srgbClr val="2777FC"/>
              </a:solidFill>
            </a:endParaRPr>
          </a:p>
        </p:txBody>
      </p:sp>
      <p:sp>
        <p:nvSpPr>
          <p:cNvPr id="3" name="内容占位符 2">
            <a:extLst>
              <a:ext uri="{FF2B5EF4-FFF2-40B4-BE49-F238E27FC236}">
                <a16:creationId xmlns:a16="http://schemas.microsoft.com/office/drawing/2014/main" id="{F9CD24E1-1237-4E2E-A006-3D1F1C89B6E1}"/>
              </a:ext>
            </a:extLst>
          </p:cNvPr>
          <p:cNvSpPr>
            <a:spLocks noGrp="1"/>
          </p:cNvSpPr>
          <p:nvPr>
            <p:ph idx="1"/>
          </p:nvPr>
        </p:nvSpPr>
        <p:spPr>
          <a:xfrm>
            <a:off x="628650" y="1404851"/>
            <a:ext cx="7886700" cy="4772112"/>
          </a:xfrm>
        </p:spPr>
        <p:txBody>
          <a:bodyPr>
            <a:normAutofit/>
          </a:bodyPr>
          <a:lstStyle/>
          <a:p>
            <a:pPr>
              <a:lnSpc>
                <a:spcPct val="120000"/>
              </a:lnSpc>
            </a:pPr>
            <a:r>
              <a:rPr lang="en-US" altLang="zh-CN" sz="2400" dirty="0"/>
              <a:t>The process of verifying whether an utterance belongs to a specific speaker, based on that speaker’s known utterances (i.e., enrollment utterances)</a:t>
            </a:r>
          </a:p>
        </p:txBody>
      </p:sp>
      <p:pic>
        <p:nvPicPr>
          <p:cNvPr id="5" name="图片 4">
            <a:extLst>
              <a:ext uri="{FF2B5EF4-FFF2-40B4-BE49-F238E27FC236}">
                <a16:creationId xmlns:a16="http://schemas.microsoft.com/office/drawing/2014/main" id="{DAFFE661-F90A-4AF7-BF21-2D3034F451A5}"/>
              </a:ext>
            </a:extLst>
          </p:cNvPr>
          <p:cNvPicPr>
            <a:picLocks noChangeAspect="1"/>
          </p:cNvPicPr>
          <p:nvPr/>
        </p:nvPicPr>
        <p:blipFill>
          <a:blip r:embed="rId3"/>
          <a:stretch>
            <a:fillRect/>
          </a:stretch>
        </p:blipFill>
        <p:spPr>
          <a:xfrm>
            <a:off x="1421496" y="4471746"/>
            <a:ext cx="2540601" cy="1480615"/>
          </a:xfrm>
          <a:prstGeom prst="rect">
            <a:avLst/>
          </a:prstGeom>
        </p:spPr>
      </p:pic>
      <p:sp>
        <p:nvSpPr>
          <p:cNvPr id="6" name="文本框 5">
            <a:extLst>
              <a:ext uri="{FF2B5EF4-FFF2-40B4-BE49-F238E27FC236}">
                <a16:creationId xmlns:a16="http://schemas.microsoft.com/office/drawing/2014/main" id="{EC9406D6-3BAC-4F72-89A6-0411EE297E21}"/>
              </a:ext>
            </a:extLst>
          </p:cNvPr>
          <p:cNvSpPr txBox="1"/>
          <p:nvPr/>
        </p:nvSpPr>
        <p:spPr>
          <a:xfrm>
            <a:off x="628650" y="3898710"/>
            <a:ext cx="767198" cy="369332"/>
          </a:xfrm>
          <a:prstGeom prst="rect">
            <a:avLst/>
          </a:prstGeom>
          <a:noFill/>
        </p:spPr>
        <p:txBody>
          <a:bodyPr wrap="none" rtlCol="0">
            <a:spAutoFit/>
          </a:bodyPr>
          <a:lstStyle/>
          <a:p>
            <a:r>
              <a:rPr lang="en-US" altLang="zh-CN" dirty="0"/>
              <a:t>utter1</a:t>
            </a:r>
            <a:endParaRPr lang="zh-CN" altLang="en-US" dirty="0"/>
          </a:p>
        </p:txBody>
      </p:sp>
      <p:sp>
        <p:nvSpPr>
          <p:cNvPr id="7" name="文本框 6">
            <a:extLst>
              <a:ext uri="{FF2B5EF4-FFF2-40B4-BE49-F238E27FC236}">
                <a16:creationId xmlns:a16="http://schemas.microsoft.com/office/drawing/2014/main" id="{E3F87961-CE02-439F-85F3-4206672109CF}"/>
              </a:ext>
            </a:extLst>
          </p:cNvPr>
          <p:cNvSpPr txBox="1"/>
          <p:nvPr/>
        </p:nvSpPr>
        <p:spPr>
          <a:xfrm>
            <a:off x="644303" y="5126122"/>
            <a:ext cx="767198" cy="369332"/>
          </a:xfrm>
          <a:prstGeom prst="rect">
            <a:avLst/>
          </a:prstGeom>
          <a:noFill/>
        </p:spPr>
        <p:txBody>
          <a:bodyPr wrap="none" rtlCol="0">
            <a:spAutoFit/>
          </a:bodyPr>
          <a:lstStyle/>
          <a:p>
            <a:r>
              <a:rPr lang="en-US" altLang="zh-CN" dirty="0"/>
              <a:t>utter2</a:t>
            </a:r>
          </a:p>
        </p:txBody>
      </p:sp>
      <p:cxnSp>
        <p:nvCxnSpPr>
          <p:cNvPr id="9" name="直接箭头连接符 8">
            <a:extLst>
              <a:ext uri="{FF2B5EF4-FFF2-40B4-BE49-F238E27FC236}">
                <a16:creationId xmlns:a16="http://schemas.microsoft.com/office/drawing/2014/main" id="{1F64745B-7BF7-497B-BEE3-4F9115DB5B0A}"/>
              </a:ext>
            </a:extLst>
          </p:cNvPr>
          <p:cNvCxnSpPr>
            <a:endCxn id="4" idx="3"/>
          </p:cNvCxnSpPr>
          <p:nvPr/>
        </p:nvCxnSpPr>
        <p:spPr>
          <a:xfrm flipH="1" flipV="1">
            <a:off x="4096529" y="4083377"/>
            <a:ext cx="2212831" cy="654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9D673607-0174-49AC-888B-BF4E09D61FF2}"/>
              </a:ext>
            </a:extLst>
          </p:cNvPr>
          <p:cNvCxnSpPr/>
          <p:nvPr/>
        </p:nvCxnSpPr>
        <p:spPr>
          <a:xfrm flipH="1">
            <a:off x="4122177" y="4737753"/>
            <a:ext cx="2195496" cy="607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10F5C4B5-9974-4FBD-8607-E669B592F8D1}"/>
              </a:ext>
            </a:extLst>
          </p:cNvPr>
          <p:cNvSpPr txBox="1"/>
          <p:nvPr/>
        </p:nvSpPr>
        <p:spPr>
          <a:xfrm>
            <a:off x="6434051" y="4553087"/>
            <a:ext cx="1612669" cy="369332"/>
          </a:xfrm>
          <a:prstGeom prst="rect">
            <a:avLst/>
          </a:prstGeom>
          <a:noFill/>
        </p:spPr>
        <p:txBody>
          <a:bodyPr wrap="square" rtlCol="0">
            <a:spAutoFit/>
          </a:bodyPr>
          <a:lstStyle/>
          <a:p>
            <a:r>
              <a:rPr lang="en-US" altLang="zh-CN" dirty="0"/>
              <a:t>Same Speaker?</a:t>
            </a:r>
            <a:endParaRPr lang="zh-CN" altLang="en-US" dirty="0"/>
          </a:p>
        </p:txBody>
      </p:sp>
      <p:sp>
        <p:nvSpPr>
          <p:cNvPr id="8" name="矩形 7">
            <a:extLst>
              <a:ext uri="{FF2B5EF4-FFF2-40B4-BE49-F238E27FC236}">
                <a16:creationId xmlns:a16="http://schemas.microsoft.com/office/drawing/2014/main" id="{481AE5BF-E41D-4943-8D82-14C70A967CF0}"/>
              </a:ext>
            </a:extLst>
          </p:cNvPr>
          <p:cNvSpPr/>
          <p:nvPr/>
        </p:nvSpPr>
        <p:spPr>
          <a:xfrm>
            <a:off x="4485562" y="2490984"/>
            <a:ext cx="4572000" cy="2431435"/>
          </a:xfrm>
          <a:prstGeom prst="rect">
            <a:avLst/>
          </a:prstGeom>
        </p:spPr>
        <p:txBody>
          <a:bodyPr>
            <a:spAutoFit/>
          </a:bodyPr>
          <a:lstStyle/>
          <a:p>
            <a:pPr>
              <a:lnSpc>
                <a:spcPct val="120000"/>
              </a:lnSpc>
            </a:pPr>
            <a:r>
              <a:rPr lang="en-US" altLang="zh-CN" sz="2400" dirty="0"/>
              <a:t>Two categories of Speaker verification models:</a:t>
            </a:r>
          </a:p>
          <a:p>
            <a:pPr lvl="1">
              <a:lnSpc>
                <a:spcPct val="120000"/>
              </a:lnSpc>
            </a:pPr>
            <a:r>
              <a:rPr lang="en-US" altLang="zh-CN" sz="2000" dirty="0"/>
              <a:t>Text-dependent speaker verification(TD-SV)</a:t>
            </a:r>
          </a:p>
          <a:p>
            <a:pPr lvl="1">
              <a:lnSpc>
                <a:spcPct val="120000"/>
              </a:lnSpc>
            </a:pPr>
            <a:r>
              <a:rPr lang="en-US" altLang="zh-CN" sz="2000" dirty="0"/>
              <a:t>Text-independent speaker verification(TI-SV)</a:t>
            </a:r>
            <a:endParaRPr lang="zh-CN" altLang="en-US" sz="2000" dirty="0"/>
          </a:p>
        </p:txBody>
      </p:sp>
    </p:spTree>
    <p:extLst>
      <p:ext uri="{BB962C8B-B14F-4D97-AF65-F5344CB8AC3E}">
        <p14:creationId xmlns:p14="http://schemas.microsoft.com/office/powerpoint/2010/main" val="697076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81AED-B9F1-4A15-9EC1-B87F418C09E9}"/>
              </a:ext>
            </a:extLst>
          </p:cNvPr>
          <p:cNvSpPr>
            <a:spLocks noGrp="1"/>
          </p:cNvSpPr>
          <p:nvPr>
            <p:ph type="title"/>
          </p:nvPr>
        </p:nvSpPr>
        <p:spPr>
          <a:xfrm>
            <a:off x="628649" y="365126"/>
            <a:ext cx="8615103" cy="1325563"/>
          </a:xfrm>
        </p:spPr>
        <p:txBody>
          <a:bodyPr>
            <a:normAutofit/>
          </a:bodyPr>
          <a:lstStyle/>
          <a:p>
            <a:r>
              <a:rPr lang="en-US" altLang="zh-CN" sz="3200" dirty="0">
                <a:solidFill>
                  <a:srgbClr val="2777FC"/>
                </a:solidFill>
              </a:rPr>
              <a:t>TE2E vs GE2E</a:t>
            </a:r>
            <a:endParaRPr lang="zh-CN" altLang="en-US" sz="3200" dirty="0">
              <a:solidFill>
                <a:srgbClr val="2777FC"/>
              </a:solidFill>
            </a:endParaRPr>
          </a:p>
        </p:txBody>
      </p:sp>
      <p:graphicFrame>
        <p:nvGraphicFramePr>
          <p:cNvPr id="5" name="表格 4">
            <a:extLst>
              <a:ext uri="{FF2B5EF4-FFF2-40B4-BE49-F238E27FC236}">
                <a16:creationId xmlns:a16="http://schemas.microsoft.com/office/drawing/2014/main" id="{38C470FA-0631-4DFF-8A03-0C8185045DBB}"/>
              </a:ext>
            </a:extLst>
          </p:cNvPr>
          <p:cNvGraphicFramePr>
            <a:graphicFrameLocks noGrp="1"/>
          </p:cNvGraphicFramePr>
          <p:nvPr>
            <p:extLst>
              <p:ext uri="{D42A27DB-BD31-4B8C-83A1-F6EECF244321}">
                <p14:modId xmlns:p14="http://schemas.microsoft.com/office/powerpoint/2010/main" val="236793142"/>
              </p:ext>
            </p:extLst>
          </p:nvPr>
        </p:nvGraphicFramePr>
        <p:xfrm>
          <a:off x="623450" y="2789489"/>
          <a:ext cx="7282416" cy="2974570"/>
        </p:xfrm>
        <a:graphic>
          <a:graphicData uri="http://schemas.openxmlformats.org/drawingml/2006/table">
            <a:tbl>
              <a:tblPr firstRow="1" bandRow="1">
                <a:tableStyleId>{5C22544A-7EE6-4342-B048-85BDC9FD1C3A}</a:tableStyleId>
              </a:tblPr>
              <a:tblGrid>
                <a:gridCol w="1820604">
                  <a:extLst>
                    <a:ext uri="{9D8B030D-6E8A-4147-A177-3AD203B41FA5}">
                      <a16:colId xmlns:a16="http://schemas.microsoft.com/office/drawing/2014/main" val="4217800471"/>
                    </a:ext>
                  </a:extLst>
                </a:gridCol>
                <a:gridCol w="1820604">
                  <a:extLst>
                    <a:ext uri="{9D8B030D-6E8A-4147-A177-3AD203B41FA5}">
                      <a16:colId xmlns:a16="http://schemas.microsoft.com/office/drawing/2014/main" val="2399710833"/>
                    </a:ext>
                  </a:extLst>
                </a:gridCol>
                <a:gridCol w="1820604">
                  <a:extLst>
                    <a:ext uri="{9D8B030D-6E8A-4147-A177-3AD203B41FA5}">
                      <a16:colId xmlns:a16="http://schemas.microsoft.com/office/drawing/2014/main" val="1848056055"/>
                    </a:ext>
                  </a:extLst>
                </a:gridCol>
                <a:gridCol w="1820604">
                  <a:extLst>
                    <a:ext uri="{9D8B030D-6E8A-4147-A177-3AD203B41FA5}">
                      <a16:colId xmlns:a16="http://schemas.microsoft.com/office/drawing/2014/main" val="3545571544"/>
                    </a:ext>
                  </a:extLst>
                </a:gridCol>
              </a:tblGrid>
              <a:tr h="656194">
                <a:tc gridSpan="2">
                  <a:txBody>
                    <a:bodyPr/>
                    <a:lstStyle/>
                    <a:p>
                      <a:pPr algn="ctr"/>
                      <a:r>
                        <a:rPr lang="en-US" altLang="zh-CN" dirty="0"/>
                        <a:t>Model architecture</a:t>
                      </a:r>
                      <a:endParaRPr lang="zh-CN" altLang="en-US" dirty="0"/>
                    </a:p>
                  </a:txBody>
                  <a:tcPr anchor="ctr"/>
                </a:tc>
                <a:tc hMerge="1">
                  <a:txBody>
                    <a:bodyPr/>
                    <a:lstStyle/>
                    <a:p>
                      <a:endParaRPr lang="zh-CN" altLang="en-US" dirty="0"/>
                    </a:p>
                  </a:txBody>
                  <a:tcPr/>
                </a:tc>
                <a:tc rowSpan="2">
                  <a:txBody>
                    <a:bodyPr/>
                    <a:lstStyle/>
                    <a:p>
                      <a:pPr algn="ctr"/>
                      <a:r>
                        <a:rPr lang="en-US" altLang="zh-CN" dirty="0"/>
                        <a:t>Loss</a:t>
                      </a:r>
                      <a:endParaRPr lang="zh-CN" altLang="en-US" dirty="0"/>
                    </a:p>
                  </a:txBody>
                  <a:tcPr anchor="ctr"/>
                </a:tc>
                <a:tc rowSpan="2">
                  <a:txBody>
                    <a:bodyPr/>
                    <a:lstStyle/>
                    <a:p>
                      <a:pPr algn="ctr"/>
                      <a:r>
                        <a:rPr lang="en-US" altLang="zh-CN" dirty="0"/>
                        <a:t>Average</a:t>
                      </a:r>
                    </a:p>
                    <a:p>
                      <a:pPr algn="ctr"/>
                      <a:r>
                        <a:rPr lang="en-US" altLang="zh-CN" dirty="0"/>
                        <a:t>EER(%)</a:t>
                      </a:r>
                      <a:endParaRPr lang="zh-CN" altLang="en-US" dirty="0"/>
                    </a:p>
                  </a:txBody>
                  <a:tcPr anchor="ctr"/>
                </a:tc>
                <a:extLst>
                  <a:ext uri="{0D108BD9-81ED-4DB2-BD59-A6C34878D82A}">
                    <a16:rowId xmlns:a16="http://schemas.microsoft.com/office/drawing/2014/main" val="3521066231"/>
                  </a:ext>
                </a:extLst>
              </a:tr>
              <a:tr h="1278124">
                <a:tc>
                  <a:txBody>
                    <a:bodyPr/>
                    <a:lstStyle/>
                    <a:p>
                      <a:pPr algn="ctr"/>
                      <a:r>
                        <a:rPr lang="en-US" altLang="zh-CN" dirty="0"/>
                        <a:t>LSTM</a:t>
                      </a:r>
                    </a:p>
                    <a:p>
                      <a:pPr algn="ctr"/>
                      <a:r>
                        <a:rPr lang="en-US" altLang="zh-CN" dirty="0"/>
                        <a:t>(cell, </a:t>
                      </a:r>
                      <a:r>
                        <a:rPr lang="en-US" altLang="zh-CN" dirty="0" err="1"/>
                        <a:t>proj</a:t>
                      </a:r>
                      <a:r>
                        <a:rPr lang="en-US" altLang="zh-CN" dirty="0"/>
                        <a:t>)*layer</a:t>
                      </a:r>
                      <a:endParaRPr lang="zh-CN" altLang="en-US" dirty="0"/>
                    </a:p>
                  </a:txBody>
                  <a:tcPr anchor="ctr"/>
                </a:tc>
                <a:tc>
                  <a:txBody>
                    <a:bodyPr/>
                    <a:lstStyle/>
                    <a:p>
                      <a:pPr algn="ctr"/>
                      <a:r>
                        <a:rPr lang="en-US" altLang="zh-CN" dirty="0"/>
                        <a:t>Linear</a:t>
                      </a:r>
                    </a:p>
                    <a:p>
                      <a:pPr algn="ctr"/>
                      <a:r>
                        <a:rPr lang="en-US" altLang="zh-CN" dirty="0"/>
                        <a:t>Embedding</a:t>
                      </a:r>
                      <a:endParaRPr lang="zh-CN" altLang="en-US" dirty="0"/>
                    </a:p>
                  </a:txBody>
                  <a:tcPr anchor="ctr"/>
                </a:tc>
                <a:tc vMerge="1">
                  <a:txBody>
                    <a:bodyPr/>
                    <a:lstStyle/>
                    <a:p>
                      <a:endParaRPr lang="zh-CN" altLang="en-US" dirty="0"/>
                    </a:p>
                  </a:txBody>
                  <a:tcPr/>
                </a:tc>
                <a:tc vMerge="1">
                  <a:txBody>
                    <a:bodyPr/>
                    <a:lstStyle/>
                    <a:p>
                      <a:endParaRPr lang="zh-CN" altLang="en-US" dirty="0"/>
                    </a:p>
                  </a:txBody>
                  <a:tcPr/>
                </a:tc>
                <a:extLst>
                  <a:ext uri="{0D108BD9-81ED-4DB2-BD59-A6C34878D82A}">
                    <a16:rowId xmlns:a16="http://schemas.microsoft.com/office/drawing/2014/main" val="831874043"/>
                  </a:ext>
                </a:extLst>
              </a:tr>
              <a:tr h="520126">
                <a:tc>
                  <a:txBody>
                    <a:bodyPr/>
                    <a:lstStyle/>
                    <a:p>
                      <a:pPr algn="ctr"/>
                      <a:r>
                        <a:rPr lang="en-US" altLang="zh-CN" dirty="0"/>
                        <a:t>(128, 64)*3</a:t>
                      </a:r>
                      <a:endParaRPr lang="zh-CN" altLang="en-US" dirty="0"/>
                    </a:p>
                  </a:txBody>
                  <a:tcPr anchor="ctr"/>
                </a:tc>
                <a:tc>
                  <a:txBody>
                    <a:bodyPr/>
                    <a:lstStyle/>
                    <a:p>
                      <a:pPr algn="ctr"/>
                      <a:r>
                        <a:rPr lang="en-US" altLang="zh-CN" dirty="0"/>
                        <a:t>64</a:t>
                      </a:r>
                      <a:endParaRPr lang="zh-CN" altLang="en-US" dirty="0"/>
                    </a:p>
                  </a:txBody>
                  <a:tcPr anchor="ctr"/>
                </a:tc>
                <a:tc>
                  <a:txBody>
                    <a:bodyPr/>
                    <a:lstStyle/>
                    <a:p>
                      <a:pPr algn="ctr"/>
                      <a:r>
                        <a:rPr lang="en-US" altLang="zh-CN" dirty="0"/>
                        <a:t>TE2E</a:t>
                      </a:r>
                      <a:endParaRPr lang="zh-CN" altLang="en-US" dirty="0"/>
                    </a:p>
                  </a:txBody>
                  <a:tcPr anchor="ctr"/>
                </a:tc>
                <a:tc>
                  <a:txBody>
                    <a:bodyPr/>
                    <a:lstStyle/>
                    <a:p>
                      <a:pPr algn="ctr"/>
                      <a:r>
                        <a:rPr lang="en-US" altLang="zh-CN" dirty="0"/>
                        <a:t>3.55</a:t>
                      </a:r>
                      <a:endParaRPr lang="zh-CN" altLang="en-US" dirty="0"/>
                    </a:p>
                  </a:txBody>
                  <a:tcPr anchor="ctr"/>
                </a:tc>
                <a:extLst>
                  <a:ext uri="{0D108BD9-81ED-4DB2-BD59-A6C34878D82A}">
                    <a16:rowId xmlns:a16="http://schemas.microsoft.com/office/drawing/2014/main" val="286614679"/>
                  </a:ext>
                </a:extLst>
              </a:tr>
              <a:tr h="520126">
                <a:tc>
                  <a:txBody>
                    <a:bodyPr/>
                    <a:lstStyle/>
                    <a:p>
                      <a:pPr algn="ctr"/>
                      <a:r>
                        <a:rPr lang="en-US" altLang="zh-CN" dirty="0"/>
                        <a:t>(128, 64)*3</a:t>
                      </a:r>
                      <a:endParaRPr lang="zh-CN" altLang="en-US" dirty="0"/>
                    </a:p>
                  </a:txBody>
                  <a:tcPr anchor="ctr"/>
                </a:tc>
                <a:tc>
                  <a:txBody>
                    <a:bodyPr/>
                    <a:lstStyle/>
                    <a:p>
                      <a:pPr algn="ctr"/>
                      <a:r>
                        <a:rPr lang="en-US" altLang="zh-CN" dirty="0"/>
                        <a:t>64</a:t>
                      </a:r>
                      <a:endParaRPr lang="zh-CN" altLang="en-US" dirty="0"/>
                    </a:p>
                  </a:txBody>
                  <a:tcPr anchor="ctr"/>
                </a:tc>
                <a:tc>
                  <a:txBody>
                    <a:bodyPr/>
                    <a:lstStyle/>
                    <a:p>
                      <a:pPr algn="ctr"/>
                      <a:r>
                        <a:rPr lang="en-US" altLang="zh-CN" dirty="0"/>
                        <a:t>GE2E</a:t>
                      </a:r>
                      <a:endParaRPr lang="zh-CN" altLang="en-US" dirty="0"/>
                    </a:p>
                  </a:txBody>
                  <a:tcPr anchor="ctr"/>
                </a:tc>
                <a:tc>
                  <a:txBody>
                    <a:bodyPr/>
                    <a:lstStyle/>
                    <a:p>
                      <a:pPr algn="ctr"/>
                      <a:r>
                        <a:rPr lang="en-US" altLang="zh-CN" dirty="0"/>
                        <a:t>3.10</a:t>
                      </a:r>
                      <a:endParaRPr lang="zh-CN" altLang="en-US" dirty="0"/>
                    </a:p>
                  </a:txBody>
                  <a:tcPr anchor="ctr"/>
                </a:tc>
                <a:extLst>
                  <a:ext uri="{0D108BD9-81ED-4DB2-BD59-A6C34878D82A}">
                    <a16:rowId xmlns:a16="http://schemas.microsoft.com/office/drawing/2014/main" val="3521633264"/>
                  </a:ext>
                </a:extLst>
              </a:tr>
            </a:tbl>
          </a:graphicData>
        </a:graphic>
      </p:graphicFrame>
      <p:sp>
        <p:nvSpPr>
          <p:cNvPr id="6" name="文本框 5">
            <a:extLst>
              <a:ext uri="{FF2B5EF4-FFF2-40B4-BE49-F238E27FC236}">
                <a16:creationId xmlns:a16="http://schemas.microsoft.com/office/drawing/2014/main" id="{2DA2439B-1FCE-4A26-B7D5-CE3CAF1FD755}"/>
              </a:ext>
            </a:extLst>
          </p:cNvPr>
          <p:cNvSpPr txBox="1"/>
          <p:nvPr/>
        </p:nvSpPr>
        <p:spPr>
          <a:xfrm>
            <a:off x="623450" y="1878493"/>
            <a:ext cx="3923608" cy="369332"/>
          </a:xfrm>
          <a:prstGeom prst="rect">
            <a:avLst/>
          </a:prstGeom>
          <a:noFill/>
        </p:spPr>
        <p:txBody>
          <a:bodyPr wrap="square" rtlCol="0">
            <a:spAutoFit/>
          </a:bodyPr>
          <a:lstStyle/>
          <a:p>
            <a:r>
              <a:rPr lang="en-US" altLang="zh-CN" dirty="0"/>
              <a:t>Text-dependent experiments:</a:t>
            </a:r>
            <a:endParaRPr lang="zh-CN" altLang="en-US" dirty="0"/>
          </a:p>
        </p:txBody>
      </p:sp>
    </p:spTree>
    <p:extLst>
      <p:ext uri="{BB962C8B-B14F-4D97-AF65-F5344CB8AC3E}">
        <p14:creationId xmlns:p14="http://schemas.microsoft.com/office/powerpoint/2010/main" val="169552265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81AED-B9F1-4A15-9EC1-B87F418C09E9}"/>
              </a:ext>
            </a:extLst>
          </p:cNvPr>
          <p:cNvSpPr>
            <a:spLocks noGrp="1"/>
          </p:cNvSpPr>
          <p:nvPr>
            <p:ph type="title"/>
          </p:nvPr>
        </p:nvSpPr>
        <p:spPr>
          <a:xfrm>
            <a:off x="628649" y="365126"/>
            <a:ext cx="8615103" cy="1325563"/>
          </a:xfrm>
        </p:spPr>
        <p:txBody>
          <a:bodyPr>
            <a:normAutofit/>
          </a:bodyPr>
          <a:lstStyle/>
          <a:p>
            <a:r>
              <a:rPr lang="en-US" altLang="zh-CN" sz="3200" dirty="0">
                <a:solidFill>
                  <a:srgbClr val="2777FC"/>
                </a:solidFill>
              </a:rPr>
              <a:t>TE2E vs GE2E</a:t>
            </a:r>
            <a:endParaRPr lang="zh-CN" altLang="en-US" sz="3200" dirty="0">
              <a:solidFill>
                <a:srgbClr val="2777FC"/>
              </a:solidFill>
            </a:endParaRPr>
          </a:p>
        </p:txBody>
      </p:sp>
      <p:sp>
        <p:nvSpPr>
          <p:cNvPr id="6" name="文本框 5">
            <a:extLst>
              <a:ext uri="{FF2B5EF4-FFF2-40B4-BE49-F238E27FC236}">
                <a16:creationId xmlns:a16="http://schemas.microsoft.com/office/drawing/2014/main" id="{2DA2439B-1FCE-4A26-B7D5-CE3CAF1FD755}"/>
              </a:ext>
            </a:extLst>
          </p:cNvPr>
          <p:cNvSpPr txBox="1"/>
          <p:nvPr/>
        </p:nvSpPr>
        <p:spPr>
          <a:xfrm>
            <a:off x="623450" y="1878493"/>
            <a:ext cx="3923608" cy="369332"/>
          </a:xfrm>
          <a:prstGeom prst="rect">
            <a:avLst/>
          </a:prstGeom>
          <a:noFill/>
        </p:spPr>
        <p:txBody>
          <a:bodyPr wrap="square" rtlCol="0">
            <a:spAutoFit/>
          </a:bodyPr>
          <a:lstStyle/>
          <a:p>
            <a:r>
              <a:rPr lang="en-US" altLang="zh-CN" dirty="0"/>
              <a:t>Text-independent experiments:</a:t>
            </a:r>
            <a:endParaRPr lang="zh-CN" altLang="en-US" dirty="0"/>
          </a:p>
        </p:txBody>
      </p:sp>
      <p:graphicFrame>
        <p:nvGraphicFramePr>
          <p:cNvPr id="4" name="表格 3">
            <a:extLst>
              <a:ext uri="{FF2B5EF4-FFF2-40B4-BE49-F238E27FC236}">
                <a16:creationId xmlns:a16="http://schemas.microsoft.com/office/drawing/2014/main" id="{C7026C1D-B4F6-46E4-B2AD-ACCEE00F0FFD}"/>
              </a:ext>
            </a:extLst>
          </p:cNvPr>
          <p:cNvGraphicFramePr>
            <a:graphicFrameLocks noGrp="1"/>
          </p:cNvGraphicFramePr>
          <p:nvPr>
            <p:extLst>
              <p:ext uri="{D42A27DB-BD31-4B8C-83A1-F6EECF244321}">
                <p14:modId xmlns:p14="http://schemas.microsoft.com/office/powerpoint/2010/main" val="310220042"/>
              </p:ext>
            </p:extLst>
          </p:nvPr>
        </p:nvGraphicFramePr>
        <p:xfrm>
          <a:off x="548635" y="2422575"/>
          <a:ext cx="7032572" cy="3974120"/>
        </p:xfrm>
        <a:graphic>
          <a:graphicData uri="http://schemas.openxmlformats.org/drawingml/2006/table">
            <a:tbl>
              <a:tblPr firstRow="1" bandRow="1">
                <a:tableStyleId>{5C22544A-7EE6-4342-B048-85BDC9FD1C3A}</a:tableStyleId>
              </a:tblPr>
              <a:tblGrid>
                <a:gridCol w="1758143">
                  <a:extLst>
                    <a:ext uri="{9D8B030D-6E8A-4147-A177-3AD203B41FA5}">
                      <a16:colId xmlns:a16="http://schemas.microsoft.com/office/drawing/2014/main" val="1343879684"/>
                    </a:ext>
                  </a:extLst>
                </a:gridCol>
                <a:gridCol w="1758143">
                  <a:extLst>
                    <a:ext uri="{9D8B030D-6E8A-4147-A177-3AD203B41FA5}">
                      <a16:colId xmlns:a16="http://schemas.microsoft.com/office/drawing/2014/main" val="1868851971"/>
                    </a:ext>
                  </a:extLst>
                </a:gridCol>
                <a:gridCol w="2236126">
                  <a:extLst>
                    <a:ext uri="{9D8B030D-6E8A-4147-A177-3AD203B41FA5}">
                      <a16:colId xmlns:a16="http://schemas.microsoft.com/office/drawing/2014/main" val="2764008117"/>
                    </a:ext>
                  </a:extLst>
                </a:gridCol>
                <a:gridCol w="1280160">
                  <a:extLst>
                    <a:ext uri="{9D8B030D-6E8A-4147-A177-3AD203B41FA5}">
                      <a16:colId xmlns:a16="http://schemas.microsoft.com/office/drawing/2014/main" val="3897231269"/>
                    </a:ext>
                  </a:extLst>
                </a:gridCol>
              </a:tblGrid>
              <a:tr h="675358">
                <a:tc>
                  <a:txBody>
                    <a:bodyPr/>
                    <a:lstStyle/>
                    <a:p>
                      <a:pPr algn="ctr"/>
                      <a:r>
                        <a:rPr lang="en-US" altLang="zh-CN" dirty="0"/>
                        <a:t>Inference</a:t>
                      </a:r>
                      <a:endParaRPr lang="zh-CN" altLang="en-US" dirty="0"/>
                    </a:p>
                  </a:txBody>
                  <a:tcPr anchor="ctr"/>
                </a:tc>
                <a:tc>
                  <a:txBody>
                    <a:bodyPr/>
                    <a:lstStyle/>
                    <a:p>
                      <a:pPr algn="ctr"/>
                      <a:r>
                        <a:rPr lang="en-US" altLang="zh-CN" dirty="0"/>
                        <a:t>Loss</a:t>
                      </a:r>
                      <a:endParaRPr lang="zh-CN" altLang="en-US" dirty="0"/>
                    </a:p>
                  </a:txBody>
                  <a:tcPr anchor="ctr"/>
                </a:tc>
                <a:tc>
                  <a:txBody>
                    <a:bodyPr/>
                    <a:lstStyle/>
                    <a:p>
                      <a:pPr algn="ctr"/>
                      <a:r>
                        <a:rPr lang="en-US" altLang="zh-CN" dirty="0"/>
                        <a:t>Other</a:t>
                      </a:r>
                      <a:endParaRPr lang="zh-CN" altLang="en-US" dirty="0"/>
                    </a:p>
                  </a:txBody>
                  <a:tcPr anchor="ctr"/>
                </a:tc>
                <a:tc>
                  <a:txBody>
                    <a:bodyPr/>
                    <a:lstStyle/>
                    <a:p>
                      <a:pPr algn="ctr"/>
                      <a:r>
                        <a:rPr lang="en-US" altLang="zh-CN" dirty="0"/>
                        <a:t>EER(%)</a:t>
                      </a:r>
                      <a:endParaRPr lang="zh-CN" altLang="en-US" dirty="0"/>
                    </a:p>
                  </a:txBody>
                  <a:tcPr anchor="ctr"/>
                </a:tc>
                <a:extLst>
                  <a:ext uri="{0D108BD9-81ED-4DB2-BD59-A6C34878D82A}">
                    <a16:rowId xmlns:a16="http://schemas.microsoft.com/office/drawing/2014/main" val="736303591"/>
                  </a:ext>
                </a:extLst>
              </a:tr>
              <a:tr h="700296">
                <a:tc>
                  <a:txBody>
                    <a:bodyPr/>
                    <a:lstStyle/>
                    <a:p>
                      <a:pPr algn="ctr"/>
                      <a:r>
                        <a:rPr lang="en-US" altLang="zh-CN" dirty="0"/>
                        <a:t>Full sequence</a:t>
                      </a:r>
                      <a:endParaRPr lang="zh-CN" altLang="en-US" dirty="0"/>
                    </a:p>
                  </a:txBody>
                  <a:tcPr anchor="ctr"/>
                </a:tc>
                <a:tc>
                  <a:txBody>
                    <a:bodyPr/>
                    <a:lstStyle/>
                    <a:p>
                      <a:pPr algn="ctr"/>
                      <a:r>
                        <a:rPr lang="en-US" altLang="zh-CN" dirty="0" err="1"/>
                        <a:t>Softmax</a:t>
                      </a:r>
                      <a:endParaRPr lang="zh-CN" altLang="en-US" dirty="0"/>
                    </a:p>
                  </a:txBody>
                  <a:tcPr anchor="ctr"/>
                </a:tc>
                <a:tc>
                  <a:txBody>
                    <a:bodyPr/>
                    <a:lstStyle/>
                    <a:p>
                      <a:pPr algn="ctr"/>
                      <a:r>
                        <a:rPr lang="en-US" altLang="zh-CN" dirty="0"/>
                        <a:t>/</a:t>
                      </a:r>
                      <a:endParaRPr lang="zh-CN" altLang="en-US" dirty="0"/>
                    </a:p>
                  </a:txBody>
                  <a:tcPr anchor="ctr"/>
                </a:tc>
                <a:tc>
                  <a:txBody>
                    <a:bodyPr/>
                    <a:lstStyle/>
                    <a:p>
                      <a:pPr algn="ctr"/>
                      <a:r>
                        <a:rPr lang="en-US" altLang="zh-CN" dirty="0"/>
                        <a:t>4.06</a:t>
                      </a:r>
                      <a:endParaRPr lang="zh-CN" altLang="en-US" dirty="0"/>
                    </a:p>
                  </a:txBody>
                  <a:tcPr anchor="ctr"/>
                </a:tc>
                <a:extLst>
                  <a:ext uri="{0D108BD9-81ED-4DB2-BD59-A6C34878D82A}">
                    <a16:rowId xmlns:a16="http://schemas.microsoft.com/office/drawing/2014/main" val="955797948"/>
                  </a:ext>
                </a:extLst>
              </a:tr>
              <a:tr h="700296">
                <a:tc>
                  <a:txBody>
                    <a:bodyPr/>
                    <a:lstStyle/>
                    <a:p>
                      <a:pPr algn="ctr"/>
                      <a:r>
                        <a:rPr lang="en-US" altLang="zh-CN" dirty="0"/>
                        <a:t>Sliding window</a:t>
                      </a:r>
                      <a:endParaRPr lang="zh-CN" altLang="en-US" dirty="0"/>
                    </a:p>
                  </a:txBody>
                  <a:tcPr anchor="ctr"/>
                </a:tc>
                <a:tc>
                  <a:txBody>
                    <a:bodyPr/>
                    <a:lstStyle/>
                    <a:p>
                      <a:pPr algn="ctr"/>
                      <a:r>
                        <a:rPr lang="en-US" altLang="zh-CN" dirty="0"/>
                        <a:t>TE2E</a:t>
                      </a:r>
                      <a:endParaRPr lang="zh-CN" altLang="en-US" dirty="0"/>
                    </a:p>
                  </a:txBody>
                  <a:tcPr anchor="ctr"/>
                </a:tc>
                <a:tc>
                  <a:txBody>
                    <a:bodyPr/>
                    <a:lstStyle/>
                    <a:p>
                      <a:pPr algn="ctr"/>
                      <a:r>
                        <a:rPr lang="en-US" altLang="zh-CN" dirty="0"/>
                        <a:t>/</a:t>
                      </a:r>
                      <a:endParaRPr lang="zh-CN" altLang="en-US" dirty="0"/>
                    </a:p>
                  </a:txBody>
                  <a:tcPr anchor="ctr"/>
                </a:tc>
                <a:tc>
                  <a:txBody>
                    <a:bodyPr/>
                    <a:lstStyle/>
                    <a:p>
                      <a:pPr algn="ctr"/>
                      <a:r>
                        <a:rPr lang="en-US" altLang="zh-CN" dirty="0"/>
                        <a:t>4.06</a:t>
                      </a:r>
                      <a:endParaRPr lang="zh-CN" altLang="en-US" dirty="0"/>
                    </a:p>
                  </a:txBody>
                  <a:tcPr anchor="ctr"/>
                </a:tc>
                <a:extLst>
                  <a:ext uri="{0D108BD9-81ED-4DB2-BD59-A6C34878D82A}">
                    <a16:rowId xmlns:a16="http://schemas.microsoft.com/office/drawing/2014/main" val="3043511338"/>
                  </a:ext>
                </a:extLst>
              </a:tr>
              <a:tr h="700296">
                <a:tc>
                  <a:txBody>
                    <a:bodyPr/>
                    <a:lstStyle/>
                    <a:p>
                      <a:pPr algn="ctr"/>
                      <a:r>
                        <a:rPr lang="en-US" altLang="zh-CN" dirty="0"/>
                        <a:t>Sliding window</a:t>
                      </a:r>
                      <a:endParaRPr lang="zh-CN" altLang="en-US" dirty="0"/>
                    </a:p>
                  </a:txBody>
                  <a:tcPr anchor="ctr"/>
                </a:tc>
                <a:tc>
                  <a:txBody>
                    <a:bodyPr/>
                    <a:lstStyle/>
                    <a:p>
                      <a:pPr algn="ctr"/>
                      <a:r>
                        <a:rPr lang="en-US" altLang="zh-CN" dirty="0"/>
                        <a:t>GE2E</a:t>
                      </a:r>
                      <a:endParaRPr lang="zh-CN" altLang="en-US" dirty="0"/>
                    </a:p>
                  </a:txBody>
                  <a:tcPr anchor="ctr"/>
                </a:tc>
                <a:tc>
                  <a:txBody>
                    <a:bodyPr/>
                    <a:lstStyle/>
                    <a:p>
                      <a:pPr algn="ctr"/>
                      <a:r>
                        <a:rPr lang="en-US" altLang="zh-CN" dirty="0"/>
                        <a:t>/</a:t>
                      </a:r>
                      <a:endParaRPr lang="zh-CN" altLang="en-US" dirty="0"/>
                    </a:p>
                  </a:txBody>
                  <a:tcPr anchor="ctr"/>
                </a:tc>
                <a:tc>
                  <a:txBody>
                    <a:bodyPr/>
                    <a:lstStyle/>
                    <a:p>
                      <a:pPr algn="ctr"/>
                      <a:r>
                        <a:rPr lang="en-US" altLang="zh-CN" dirty="0"/>
                        <a:t>3.55</a:t>
                      </a:r>
                      <a:endParaRPr lang="zh-CN" altLang="en-US" dirty="0"/>
                    </a:p>
                  </a:txBody>
                  <a:tcPr anchor="ctr"/>
                </a:tc>
                <a:extLst>
                  <a:ext uri="{0D108BD9-81ED-4DB2-BD59-A6C34878D82A}">
                    <a16:rowId xmlns:a16="http://schemas.microsoft.com/office/drawing/2014/main" val="2506477187"/>
                  </a:ext>
                </a:extLst>
              </a:tr>
              <a:tr h="1197874">
                <a:tc>
                  <a:txBody>
                    <a:bodyPr/>
                    <a:lstStyle/>
                    <a:p>
                      <a:pPr algn="ctr"/>
                      <a:r>
                        <a:rPr lang="en-US" altLang="zh-CN" dirty="0"/>
                        <a:t>Sliding window</a:t>
                      </a:r>
                      <a:endParaRPr lang="zh-CN" altLang="en-US" dirty="0"/>
                    </a:p>
                  </a:txBody>
                  <a:tcPr anchor="ctr"/>
                </a:tc>
                <a:tc>
                  <a:txBody>
                    <a:bodyPr/>
                    <a:lstStyle/>
                    <a:p>
                      <a:pPr algn="ctr"/>
                      <a:r>
                        <a:rPr lang="en-US" altLang="zh-CN" dirty="0"/>
                        <a:t>GE2E</a:t>
                      </a:r>
                      <a:endParaRPr lang="zh-CN" altLang="en-US" dirty="0"/>
                    </a:p>
                  </a:txBody>
                  <a:tcPr anchor="ctr"/>
                </a:tc>
                <a:tc>
                  <a:txBody>
                    <a:bodyPr/>
                    <a:lstStyle/>
                    <a:p>
                      <a:pPr algn="ctr"/>
                      <a:r>
                        <a:rPr lang="en-US" altLang="zh-CN" dirty="0"/>
                        <a:t>Larger training set</a:t>
                      </a:r>
                    </a:p>
                    <a:p>
                      <a:pPr algn="ctr"/>
                      <a:r>
                        <a:rPr lang="en-US" altLang="zh-CN" dirty="0"/>
                        <a:t>Test normalization</a:t>
                      </a:r>
                      <a:endParaRPr lang="zh-CN" altLang="en-US" dirty="0"/>
                    </a:p>
                  </a:txBody>
                  <a:tcPr anchor="ctr"/>
                </a:tc>
                <a:tc>
                  <a:txBody>
                    <a:bodyPr/>
                    <a:lstStyle/>
                    <a:p>
                      <a:pPr algn="ctr"/>
                      <a:r>
                        <a:rPr lang="en-US" altLang="zh-CN" dirty="0"/>
                        <a:t>2.75</a:t>
                      </a:r>
                      <a:endParaRPr lang="zh-CN" altLang="en-US" dirty="0"/>
                    </a:p>
                  </a:txBody>
                  <a:tcPr anchor="ctr"/>
                </a:tc>
                <a:extLst>
                  <a:ext uri="{0D108BD9-81ED-4DB2-BD59-A6C34878D82A}">
                    <a16:rowId xmlns:a16="http://schemas.microsoft.com/office/drawing/2014/main" val="3208075261"/>
                  </a:ext>
                </a:extLst>
              </a:tr>
            </a:tbl>
          </a:graphicData>
        </a:graphic>
      </p:graphicFrame>
      <p:sp>
        <p:nvSpPr>
          <p:cNvPr id="7" name="箭头: 下弧形 6">
            <a:extLst>
              <a:ext uri="{FF2B5EF4-FFF2-40B4-BE49-F238E27FC236}">
                <a16:creationId xmlns:a16="http://schemas.microsoft.com/office/drawing/2014/main" id="{7B234E6A-0CFF-4CC8-8AC1-7B9C1CCBFAEA}"/>
              </a:ext>
            </a:extLst>
          </p:cNvPr>
          <p:cNvSpPr/>
          <p:nvPr/>
        </p:nvSpPr>
        <p:spPr>
          <a:xfrm rot="16200000">
            <a:off x="7352608" y="3448929"/>
            <a:ext cx="914400" cy="4572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文本框 7">
            <a:extLst>
              <a:ext uri="{FF2B5EF4-FFF2-40B4-BE49-F238E27FC236}">
                <a16:creationId xmlns:a16="http://schemas.microsoft.com/office/drawing/2014/main" id="{5C3A3848-6E3E-44DD-8839-2262E032E2F0}"/>
              </a:ext>
            </a:extLst>
          </p:cNvPr>
          <p:cNvSpPr txBox="1"/>
          <p:nvPr/>
        </p:nvSpPr>
        <p:spPr>
          <a:xfrm>
            <a:off x="7656018" y="2646143"/>
            <a:ext cx="1587736" cy="646331"/>
          </a:xfrm>
          <a:prstGeom prst="rect">
            <a:avLst/>
          </a:prstGeom>
          <a:noFill/>
        </p:spPr>
        <p:txBody>
          <a:bodyPr wrap="square" rtlCol="0">
            <a:spAutoFit/>
          </a:bodyPr>
          <a:lstStyle/>
          <a:p>
            <a:r>
              <a:rPr lang="en-US" altLang="zh-CN" dirty="0">
                <a:solidFill>
                  <a:srgbClr val="FF0000"/>
                </a:solidFill>
              </a:rPr>
              <a:t>3 times faster to converge</a:t>
            </a:r>
            <a:endParaRPr lang="zh-CN" altLang="en-US" dirty="0">
              <a:solidFill>
                <a:srgbClr val="FF0000"/>
              </a:solidFill>
            </a:endParaRPr>
          </a:p>
        </p:txBody>
      </p:sp>
      <p:sp>
        <p:nvSpPr>
          <p:cNvPr id="9" name="箭头: 下弧形 8">
            <a:extLst>
              <a:ext uri="{FF2B5EF4-FFF2-40B4-BE49-F238E27FC236}">
                <a16:creationId xmlns:a16="http://schemas.microsoft.com/office/drawing/2014/main" id="{4680B7AC-4729-4560-96B2-82FD3DFE2791}"/>
              </a:ext>
            </a:extLst>
          </p:cNvPr>
          <p:cNvSpPr/>
          <p:nvPr/>
        </p:nvSpPr>
        <p:spPr>
          <a:xfrm rot="16200000">
            <a:off x="7352607" y="4363329"/>
            <a:ext cx="914400" cy="457200"/>
          </a:xfrm>
          <a:prstGeom prst="curved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文本框 9">
            <a:extLst>
              <a:ext uri="{FF2B5EF4-FFF2-40B4-BE49-F238E27FC236}">
                <a16:creationId xmlns:a16="http://schemas.microsoft.com/office/drawing/2014/main" id="{DF5BB7EA-A549-47ED-B85E-139E53292ECD}"/>
              </a:ext>
            </a:extLst>
          </p:cNvPr>
          <p:cNvSpPr txBox="1"/>
          <p:nvPr/>
        </p:nvSpPr>
        <p:spPr>
          <a:xfrm>
            <a:off x="7656016" y="5049129"/>
            <a:ext cx="1587736" cy="646331"/>
          </a:xfrm>
          <a:prstGeom prst="rect">
            <a:avLst/>
          </a:prstGeom>
          <a:noFill/>
        </p:spPr>
        <p:txBody>
          <a:bodyPr wrap="square" rtlCol="0">
            <a:spAutoFit/>
          </a:bodyPr>
          <a:lstStyle/>
          <a:p>
            <a:r>
              <a:rPr lang="en-US" altLang="zh-CN" dirty="0">
                <a:solidFill>
                  <a:srgbClr val="FF0000"/>
                </a:solidFill>
              </a:rPr>
              <a:t>3 times faster to converge</a:t>
            </a:r>
            <a:endParaRPr lang="zh-CN" altLang="en-US" dirty="0">
              <a:solidFill>
                <a:srgbClr val="FF0000"/>
              </a:solidFill>
            </a:endParaRPr>
          </a:p>
        </p:txBody>
      </p:sp>
    </p:spTree>
    <p:extLst>
      <p:ext uri="{BB962C8B-B14F-4D97-AF65-F5344CB8AC3E}">
        <p14:creationId xmlns:p14="http://schemas.microsoft.com/office/powerpoint/2010/main" val="35426357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2777FC"/>
        </a:solidFill>
        <a:effectLst/>
      </p:bgPr>
    </p:bg>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9CFC4E2C-3931-4C65-ADBB-74893117E44B}"/>
              </a:ext>
            </a:extLst>
          </p:cNvPr>
          <p:cNvSpPr>
            <a:spLocks noGrp="1"/>
          </p:cNvSpPr>
          <p:nvPr>
            <p:ph type="title"/>
          </p:nvPr>
        </p:nvSpPr>
        <p:spPr>
          <a:xfrm>
            <a:off x="623888" y="-541337"/>
            <a:ext cx="7886700" cy="2852737"/>
          </a:xfrm>
        </p:spPr>
        <p:txBody>
          <a:bodyPr/>
          <a:lstStyle/>
          <a:p>
            <a:r>
              <a:rPr lang="en-US" altLang="zh-CN" dirty="0">
                <a:solidFill>
                  <a:schemeClr val="bg1"/>
                </a:solidFill>
              </a:rPr>
              <a:t>Thanks for watching </a:t>
            </a:r>
            <a:endParaRPr lang="zh-CN" altLang="en-US" dirty="0">
              <a:solidFill>
                <a:schemeClr val="bg1"/>
              </a:solidFill>
            </a:endParaRPr>
          </a:p>
        </p:txBody>
      </p:sp>
    </p:spTree>
    <p:extLst>
      <p:ext uri="{BB962C8B-B14F-4D97-AF65-F5344CB8AC3E}">
        <p14:creationId xmlns:p14="http://schemas.microsoft.com/office/powerpoint/2010/main" val="3385485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81AED-B9F1-4A15-9EC1-B87F418C09E9}"/>
              </a:ext>
            </a:extLst>
          </p:cNvPr>
          <p:cNvSpPr>
            <a:spLocks noGrp="1"/>
          </p:cNvSpPr>
          <p:nvPr>
            <p:ph type="title"/>
          </p:nvPr>
        </p:nvSpPr>
        <p:spPr>
          <a:xfrm>
            <a:off x="628649" y="365126"/>
            <a:ext cx="8615103" cy="1325563"/>
          </a:xfrm>
        </p:spPr>
        <p:txBody>
          <a:bodyPr>
            <a:normAutofit/>
          </a:bodyPr>
          <a:lstStyle/>
          <a:p>
            <a:r>
              <a:rPr lang="en-US" altLang="zh-CN" sz="3200" dirty="0">
                <a:solidFill>
                  <a:srgbClr val="2777FC"/>
                </a:solidFill>
              </a:rPr>
              <a:t>2 stage in speaker verification: Enroll and Verify</a:t>
            </a:r>
            <a:endParaRPr lang="zh-CN" altLang="en-US" sz="3200" dirty="0">
              <a:solidFill>
                <a:srgbClr val="2777FC"/>
              </a:solidFill>
            </a:endParaRPr>
          </a:p>
        </p:txBody>
      </p:sp>
      <p:sp>
        <p:nvSpPr>
          <p:cNvPr id="4" name="文本框 3">
            <a:extLst>
              <a:ext uri="{FF2B5EF4-FFF2-40B4-BE49-F238E27FC236}">
                <a16:creationId xmlns:a16="http://schemas.microsoft.com/office/drawing/2014/main" id="{EFBF656E-F534-4E85-B881-4E7EC3A9B3EF}"/>
              </a:ext>
            </a:extLst>
          </p:cNvPr>
          <p:cNvSpPr txBox="1"/>
          <p:nvPr/>
        </p:nvSpPr>
        <p:spPr>
          <a:xfrm>
            <a:off x="628649" y="1690689"/>
            <a:ext cx="3940186" cy="3304110"/>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en-US" altLang="zh-CN" dirty="0">
                <a:solidFill>
                  <a:srgbClr val="2777FC"/>
                </a:solidFill>
              </a:rPr>
              <a:t>Enroll</a:t>
            </a:r>
            <a:r>
              <a:rPr lang="en-US" altLang="zh-CN" dirty="0"/>
              <a:t> a speaker’ voice:</a:t>
            </a:r>
          </a:p>
          <a:p>
            <a:pPr marL="742950" lvl="1" indent="-285750">
              <a:lnSpc>
                <a:spcPct val="130000"/>
              </a:lnSpc>
              <a:buFont typeface="Arial" panose="020B0604020202020204" pitchFamily="34" charset="0"/>
              <a:buChar char="•"/>
            </a:pPr>
            <a:r>
              <a:rPr lang="en-US" altLang="zh-CN" dirty="0"/>
              <a:t>Record:</a:t>
            </a:r>
          </a:p>
          <a:p>
            <a:pPr marL="1200150" lvl="2" indent="-285750">
              <a:lnSpc>
                <a:spcPct val="130000"/>
              </a:lnSpc>
              <a:buFont typeface="Arial" panose="020B0604020202020204" pitchFamily="34" charset="0"/>
              <a:buChar char="•"/>
            </a:pPr>
            <a:r>
              <a:rPr lang="en-US" altLang="zh-CN" dirty="0"/>
              <a:t>Some key word utterance</a:t>
            </a:r>
          </a:p>
          <a:p>
            <a:pPr marL="1200150" lvl="2" indent="-285750">
              <a:lnSpc>
                <a:spcPct val="130000"/>
              </a:lnSpc>
              <a:buFont typeface="Arial" panose="020B0604020202020204" pitchFamily="34" charset="0"/>
              <a:buChar char="•"/>
            </a:pPr>
            <a:r>
              <a:rPr lang="en-US" altLang="zh-CN" dirty="0"/>
              <a:t>Several times</a:t>
            </a:r>
          </a:p>
          <a:p>
            <a:pPr marL="742950" lvl="1" indent="-285750">
              <a:lnSpc>
                <a:spcPct val="130000"/>
              </a:lnSpc>
              <a:buFont typeface="Arial" panose="020B0604020202020204" pitchFamily="34" charset="0"/>
              <a:buChar char="•"/>
            </a:pPr>
            <a:r>
              <a:rPr lang="en-US" altLang="zh-CN" dirty="0"/>
              <a:t>Generate:</a:t>
            </a:r>
          </a:p>
          <a:p>
            <a:pPr marL="1200150" lvl="2" indent="-285750">
              <a:lnSpc>
                <a:spcPct val="130000"/>
              </a:lnSpc>
              <a:buFont typeface="Arial" panose="020B0604020202020204" pitchFamily="34" charset="0"/>
              <a:buChar char="•"/>
            </a:pPr>
            <a:r>
              <a:rPr lang="en-US" altLang="zh-CN" dirty="0"/>
              <a:t>Embeddings for each utterance</a:t>
            </a:r>
          </a:p>
          <a:p>
            <a:pPr marL="742950" lvl="1" indent="-285750">
              <a:lnSpc>
                <a:spcPct val="130000"/>
              </a:lnSpc>
              <a:buFont typeface="Arial" panose="020B0604020202020204" pitchFamily="34" charset="0"/>
              <a:buChar char="•"/>
            </a:pPr>
            <a:r>
              <a:rPr lang="en-US" altLang="zh-CN" dirty="0"/>
              <a:t>Store:</a:t>
            </a:r>
          </a:p>
          <a:p>
            <a:pPr marL="1200150" lvl="2" indent="-285750">
              <a:lnSpc>
                <a:spcPct val="130000"/>
              </a:lnSpc>
              <a:buFont typeface="Arial" panose="020B0604020202020204" pitchFamily="34" charset="0"/>
              <a:buChar char="•"/>
            </a:pPr>
            <a:r>
              <a:rPr lang="en-US" altLang="zh-CN" dirty="0"/>
              <a:t>Averaged embeddings</a:t>
            </a:r>
          </a:p>
        </p:txBody>
      </p:sp>
      <p:sp>
        <p:nvSpPr>
          <p:cNvPr id="8" name="文本框 7">
            <a:extLst>
              <a:ext uri="{FF2B5EF4-FFF2-40B4-BE49-F238E27FC236}">
                <a16:creationId xmlns:a16="http://schemas.microsoft.com/office/drawing/2014/main" id="{F4CA2F8C-8A1A-413A-8D6C-4B1B967DACC4}"/>
              </a:ext>
            </a:extLst>
          </p:cNvPr>
          <p:cNvSpPr txBox="1"/>
          <p:nvPr/>
        </p:nvSpPr>
        <p:spPr>
          <a:xfrm>
            <a:off x="4568835" y="1690689"/>
            <a:ext cx="4176154" cy="4024307"/>
          </a:xfrm>
          <a:prstGeom prst="rect">
            <a:avLst/>
          </a:prstGeom>
          <a:noFill/>
        </p:spPr>
        <p:txBody>
          <a:bodyPr wrap="square" rtlCol="0">
            <a:spAutoFit/>
          </a:bodyPr>
          <a:lstStyle/>
          <a:p>
            <a:pPr marL="285750" indent="-285750">
              <a:lnSpc>
                <a:spcPct val="130000"/>
              </a:lnSpc>
              <a:buFont typeface="Arial" panose="020B0604020202020204" pitchFamily="34" charset="0"/>
              <a:buChar char="•"/>
            </a:pPr>
            <a:r>
              <a:rPr lang="en-US" altLang="zh-CN" dirty="0">
                <a:solidFill>
                  <a:srgbClr val="2777FC"/>
                </a:solidFill>
              </a:rPr>
              <a:t>Verify</a:t>
            </a:r>
            <a:r>
              <a:rPr lang="en-US" altLang="zh-CN" dirty="0"/>
              <a:t> a speaker’ voice:</a:t>
            </a:r>
          </a:p>
          <a:p>
            <a:pPr marL="742950" lvl="1" indent="-285750">
              <a:lnSpc>
                <a:spcPct val="130000"/>
              </a:lnSpc>
              <a:buFont typeface="Arial" panose="020B0604020202020204" pitchFamily="34" charset="0"/>
              <a:buChar char="•"/>
            </a:pPr>
            <a:r>
              <a:rPr lang="en-US" altLang="zh-CN" dirty="0"/>
              <a:t>Detect:</a:t>
            </a:r>
          </a:p>
          <a:p>
            <a:pPr marL="1200150" lvl="2" indent="-285750">
              <a:lnSpc>
                <a:spcPct val="130000"/>
              </a:lnSpc>
              <a:buFont typeface="Arial" panose="020B0604020202020204" pitchFamily="34" charset="0"/>
              <a:buChar char="•"/>
            </a:pPr>
            <a:r>
              <a:rPr lang="en-US" altLang="zh-CN" dirty="0"/>
              <a:t>Voice activity detector</a:t>
            </a:r>
          </a:p>
          <a:p>
            <a:pPr marL="1200150" lvl="2" indent="-285750">
              <a:lnSpc>
                <a:spcPct val="130000"/>
              </a:lnSpc>
              <a:buFont typeface="Arial" panose="020B0604020202020204" pitchFamily="34" charset="0"/>
              <a:buChar char="•"/>
            </a:pPr>
            <a:r>
              <a:rPr lang="en-US" altLang="zh-CN" dirty="0"/>
              <a:t>Key word detector</a:t>
            </a:r>
          </a:p>
          <a:p>
            <a:pPr marL="742950" lvl="1" indent="-285750">
              <a:lnSpc>
                <a:spcPct val="130000"/>
              </a:lnSpc>
              <a:buFont typeface="Arial" panose="020B0604020202020204" pitchFamily="34" charset="0"/>
              <a:buChar char="•"/>
            </a:pPr>
            <a:r>
              <a:rPr lang="en-US" altLang="zh-CN" dirty="0"/>
              <a:t>Generate:</a:t>
            </a:r>
          </a:p>
          <a:p>
            <a:pPr marL="1200150" lvl="2" indent="-285750">
              <a:lnSpc>
                <a:spcPct val="130000"/>
              </a:lnSpc>
              <a:buFont typeface="Arial" panose="020B0604020202020204" pitchFamily="34" charset="0"/>
              <a:buChar char="•"/>
            </a:pPr>
            <a:r>
              <a:rPr lang="en-US" altLang="zh-CN" dirty="0"/>
              <a:t>Embedding from key word</a:t>
            </a:r>
          </a:p>
          <a:p>
            <a:pPr marL="742950" lvl="1" indent="-285750">
              <a:lnSpc>
                <a:spcPct val="130000"/>
              </a:lnSpc>
              <a:buFont typeface="Arial" panose="020B0604020202020204" pitchFamily="34" charset="0"/>
              <a:buChar char="•"/>
            </a:pPr>
            <a:r>
              <a:rPr lang="en-US" altLang="zh-CN" dirty="0"/>
              <a:t>Compare:</a:t>
            </a:r>
          </a:p>
          <a:p>
            <a:pPr marL="1200150" lvl="2" indent="-285750">
              <a:lnSpc>
                <a:spcPct val="130000"/>
              </a:lnSpc>
              <a:buFont typeface="Arial" panose="020B0604020202020204" pitchFamily="34" charset="0"/>
              <a:buChar char="•"/>
            </a:pPr>
            <a:r>
              <a:rPr lang="en-US" altLang="zh-CN" dirty="0"/>
              <a:t>Use cosine similarity to compare the new embedding with the enrolled averaged embeddings.</a:t>
            </a:r>
          </a:p>
        </p:txBody>
      </p:sp>
    </p:spTree>
    <p:extLst>
      <p:ext uri="{BB962C8B-B14F-4D97-AF65-F5344CB8AC3E}">
        <p14:creationId xmlns:p14="http://schemas.microsoft.com/office/powerpoint/2010/main" val="2978678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81AED-B9F1-4A15-9EC1-B87F418C09E9}"/>
              </a:ext>
            </a:extLst>
          </p:cNvPr>
          <p:cNvSpPr>
            <a:spLocks noGrp="1"/>
          </p:cNvSpPr>
          <p:nvPr>
            <p:ph type="title"/>
          </p:nvPr>
        </p:nvSpPr>
        <p:spPr>
          <a:xfrm>
            <a:off x="628649" y="365126"/>
            <a:ext cx="8615103" cy="1325563"/>
          </a:xfrm>
        </p:spPr>
        <p:txBody>
          <a:bodyPr>
            <a:normAutofit/>
          </a:bodyPr>
          <a:lstStyle/>
          <a:p>
            <a:r>
              <a:rPr lang="en-US" altLang="zh-CN" sz="3200">
                <a:solidFill>
                  <a:srgbClr val="2777FC"/>
                </a:solidFill>
              </a:rPr>
              <a:t>Speaker recognition: </a:t>
            </a:r>
            <a:r>
              <a:rPr lang="en-US" altLang="zh-CN" sz="3200" dirty="0">
                <a:solidFill>
                  <a:srgbClr val="2777FC"/>
                </a:solidFill>
              </a:rPr>
              <a:t>Verify</a:t>
            </a:r>
            <a:endParaRPr lang="zh-CN" altLang="en-US" sz="3200" dirty="0">
              <a:solidFill>
                <a:srgbClr val="2777FC"/>
              </a:solidFill>
            </a:endParaRPr>
          </a:p>
        </p:txBody>
      </p:sp>
      <p:pic>
        <p:nvPicPr>
          <p:cNvPr id="3" name="图片 2">
            <a:extLst>
              <a:ext uri="{FF2B5EF4-FFF2-40B4-BE49-F238E27FC236}">
                <a16:creationId xmlns:a16="http://schemas.microsoft.com/office/drawing/2014/main" id="{116C5BD3-8C5A-4664-BF86-AC9C242E7486}"/>
              </a:ext>
            </a:extLst>
          </p:cNvPr>
          <p:cNvPicPr>
            <a:picLocks noChangeAspect="1"/>
          </p:cNvPicPr>
          <p:nvPr/>
        </p:nvPicPr>
        <p:blipFill rotWithShape="1">
          <a:blip r:embed="rId2"/>
          <a:srcRect l="531" t="7018" b="5606"/>
          <a:stretch/>
        </p:blipFill>
        <p:spPr>
          <a:xfrm>
            <a:off x="1945178" y="2364020"/>
            <a:ext cx="3657600" cy="2680044"/>
          </a:xfrm>
          <a:prstGeom prst="rect">
            <a:avLst/>
          </a:prstGeom>
        </p:spPr>
      </p:pic>
      <p:cxnSp>
        <p:nvCxnSpPr>
          <p:cNvPr id="6" name="直接箭头连接符 5">
            <a:extLst>
              <a:ext uri="{FF2B5EF4-FFF2-40B4-BE49-F238E27FC236}">
                <a16:creationId xmlns:a16="http://schemas.microsoft.com/office/drawing/2014/main" id="{3EB9C7CC-07EF-4724-BAAE-64BF63923C2D}"/>
              </a:ext>
            </a:extLst>
          </p:cNvPr>
          <p:cNvCxnSpPr/>
          <p:nvPr/>
        </p:nvCxnSpPr>
        <p:spPr>
          <a:xfrm>
            <a:off x="872836" y="2926080"/>
            <a:ext cx="10723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 name="直接箭头连接符 8">
            <a:extLst>
              <a:ext uri="{FF2B5EF4-FFF2-40B4-BE49-F238E27FC236}">
                <a16:creationId xmlns:a16="http://schemas.microsoft.com/office/drawing/2014/main" id="{4C41CA02-3716-4D56-9455-9D431F88AE7E}"/>
              </a:ext>
            </a:extLst>
          </p:cNvPr>
          <p:cNvCxnSpPr/>
          <p:nvPr/>
        </p:nvCxnSpPr>
        <p:spPr>
          <a:xfrm>
            <a:off x="872836" y="4499956"/>
            <a:ext cx="107234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文本框 6">
            <a:extLst>
              <a:ext uri="{FF2B5EF4-FFF2-40B4-BE49-F238E27FC236}">
                <a16:creationId xmlns:a16="http://schemas.microsoft.com/office/drawing/2014/main" id="{3485947C-E293-4C89-8FF3-93961D074A9B}"/>
              </a:ext>
            </a:extLst>
          </p:cNvPr>
          <p:cNvSpPr txBox="1"/>
          <p:nvPr/>
        </p:nvSpPr>
        <p:spPr>
          <a:xfrm>
            <a:off x="872836" y="2573373"/>
            <a:ext cx="864524" cy="369332"/>
          </a:xfrm>
          <a:prstGeom prst="rect">
            <a:avLst/>
          </a:prstGeom>
          <a:noFill/>
        </p:spPr>
        <p:txBody>
          <a:bodyPr wrap="square" rtlCol="0">
            <a:spAutoFit/>
          </a:bodyPr>
          <a:lstStyle/>
          <a:p>
            <a:r>
              <a:rPr lang="en-US" altLang="zh-CN" dirty="0"/>
              <a:t>Utter a</a:t>
            </a:r>
            <a:endParaRPr lang="zh-CN" altLang="en-US" dirty="0"/>
          </a:p>
        </p:txBody>
      </p:sp>
      <p:sp>
        <p:nvSpPr>
          <p:cNvPr id="10" name="文本框 9">
            <a:extLst>
              <a:ext uri="{FF2B5EF4-FFF2-40B4-BE49-F238E27FC236}">
                <a16:creationId xmlns:a16="http://schemas.microsoft.com/office/drawing/2014/main" id="{BB3B860C-B8EE-4DF3-A0D9-0E58D9D0836D}"/>
              </a:ext>
            </a:extLst>
          </p:cNvPr>
          <p:cNvSpPr txBox="1"/>
          <p:nvPr/>
        </p:nvSpPr>
        <p:spPr>
          <a:xfrm>
            <a:off x="872836" y="4130624"/>
            <a:ext cx="864524" cy="369332"/>
          </a:xfrm>
          <a:prstGeom prst="rect">
            <a:avLst/>
          </a:prstGeom>
          <a:noFill/>
        </p:spPr>
        <p:txBody>
          <a:bodyPr wrap="square" rtlCol="0">
            <a:spAutoFit/>
          </a:bodyPr>
          <a:lstStyle/>
          <a:p>
            <a:r>
              <a:rPr lang="en-US" altLang="zh-CN" dirty="0"/>
              <a:t>Utter b</a:t>
            </a:r>
            <a:endParaRPr lang="zh-CN" altLang="en-US" dirty="0"/>
          </a:p>
        </p:txBody>
      </p:sp>
      <p:pic>
        <p:nvPicPr>
          <p:cNvPr id="11" name="图片 10">
            <a:extLst>
              <a:ext uri="{FF2B5EF4-FFF2-40B4-BE49-F238E27FC236}">
                <a16:creationId xmlns:a16="http://schemas.microsoft.com/office/drawing/2014/main" id="{7FAFDE42-EFA1-4173-8DDA-86F2E7F7BE03}"/>
              </a:ext>
            </a:extLst>
          </p:cNvPr>
          <p:cNvPicPr>
            <a:picLocks noChangeAspect="1"/>
          </p:cNvPicPr>
          <p:nvPr/>
        </p:nvPicPr>
        <p:blipFill>
          <a:blip r:embed="rId3"/>
          <a:stretch>
            <a:fillRect/>
          </a:stretch>
        </p:blipFill>
        <p:spPr>
          <a:xfrm>
            <a:off x="5602778" y="3266350"/>
            <a:ext cx="2818015" cy="875383"/>
          </a:xfrm>
          <a:prstGeom prst="rect">
            <a:avLst/>
          </a:prstGeom>
        </p:spPr>
      </p:pic>
      <p:pic>
        <p:nvPicPr>
          <p:cNvPr id="12" name="图片 11">
            <a:extLst>
              <a:ext uri="{FF2B5EF4-FFF2-40B4-BE49-F238E27FC236}">
                <a16:creationId xmlns:a16="http://schemas.microsoft.com/office/drawing/2014/main" id="{F7E4B252-EF5C-46FD-A11F-45E6544F7B68}"/>
              </a:ext>
            </a:extLst>
          </p:cNvPr>
          <p:cNvPicPr>
            <a:picLocks noChangeAspect="1"/>
          </p:cNvPicPr>
          <p:nvPr/>
        </p:nvPicPr>
        <p:blipFill>
          <a:blip r:embed="rId4"/>
          <a:stretch>
            <a:fillRect/>
          </a:stretch>
        </p:blipFill>
        <p:spPr>
          <a:xfrm>
            <a:off x="4572000" y="4974444"/>
            <a:ext cx="3133725" cy="742950"/>
          </a:xfrm>
          <a:prstGeom prst="rect">
            <a:avLst/>
          </a:prstGeom>
        </p:spPr>
      </p:pic>
      <p:cxnSp>
        <p:nvCxnSpPr>
          <p:cNvPr id="14" name="直接连接符 13">
            <a:extLst>
              <a:ext uri="{FF2B5EF4-FFF2-40B4-BE49-F238E27FC236}">
                <a16:creationId xmlns:a16="http://schemas.microsoft.com/office/drawing/2014/main" id="{7DDC8156-B643-4678-9978-DF9D7079BF2B}"/>
              </a:ext>
            </a:extLst>
          </p:cNvPr>
          <p:cNvCxnSpPr/>
          <p:nvPr/>
        </p:nvCxnSpPr>
        <p:spPr>
          <a:xfrm>
            <a:off x="5062451" y="4056611"/>
            <a:ext cx="482138" cy="109728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6235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2E4C5F4A-6A4E-4173-A1BC-E69203DE457E}"/>
              </a:ext>
            </a:extLst>
          </p:cNvPr>
          <p:cNvPicPr>
            <a:picLocks noChangeAspect="1"/>
          </p:cNvPicPr>
          <p:nvPr/>
        </p:nvPicPr>
        <p:blipFill>
          <a:blip r:embed="rId2"/>
          <a:stretch>
            <a:fillRect/>
          </a:stretch>
        </p:blipFill>
        <p:spPr>
          <a:xfrm>
            <a:off x="1421496" y="3429000"/>
            <a:ext cx="2675033" cy="1308753"/>
          </a:xfrm>
          <a:prstGeom prst="rect">
            <a:avLst/>
          </a:prstGeom>
        </p:spPr>
      </p:pic>
      <p:sp>
        <p:nvSpPr>
          <p:cNvPr id="2" name="标题 1">
            <a:extLst>
              <a:ext uri="{FF2B5EF4-FFF2-40B4-BE49-F238E27FC236}">
                <a16:creationId xmlns:a16="http://schemas.microsoft.com/office/drawing/2014/main" id="{1EF81AED-B9F1-4A15-9EC1-B87F418C09E9}"/>
              </a:ext>
            </a:extLst>
          </p:cNvPr>
          <p:cNvSpPr>
            <a:spLocks noGrp="1"/>
          </p:cNvSpPr>
          <p:nvPr>
            <p:ph type="title"/>
          </p:nvPr>
        </p:nvSpPr>
        <p:spPr/>
        <p:txBody>
          <a:bodyPr>
            <a:normAutofit/>
          </a:bodyPr>
          <a:lstStyle/>
          <a:p>
            <a:r>
              <a:rPr lang="en-US" altLang="zh-CN" sz="3200" dirty="0">
                <a:solidFill>
                  <a:srgbClr val="2777FC"/>
                </a:solidFill>
              </a:rPr>
              <a:t>Categories of speaker verification</a:t>
            </a:r>
            <a:endParaRPr lang="zh-CN" altLang="en-US" sz="3200" dirty="0">
              <a:solidFill>
                <a:srgbClr val="2777FC"/>
              </a:solidFill>
            </a:endParaRPr>
          </a:p>
        </p:txBody>
      </p:sp>
      <p:sp>
        <p:nvSpPr>
          <p:cNvPr id="3" name="内容占位符 2">
            <a:extLst>
              <a:ext uri="{FF2B5EF4-FFF2-40B4-BE49-F238E27FC236}">
                <a16:creationId xmlns:a16="http://schemas.microsoft.com/office/drawing/2014/main" id="{F9CD24E1-1237-4E2E-A006-3D1F1C89B6E1}"/>
              </a:ext>
            </a:extLst>
          </p:cNvPr>
          <p:cNvSpPr>
            <a:spLocks noGrp="1"/>
          </p:cNvSpPr>
          <p:nvPr>
            <p:ph idx="1"/>
          </p:nvPr>
        </p:nvSpPr>
        <p:spPr>
          <a:xfrm>
            <a:off x="628650" y="1404851"/>
            <a:ext cx="7886700" cy="4772112"/>
          </a:xfrm>
        </p:spPr>
        <p:txBody>
          <a:bodyPr>
            <a:normAutofit/>
          </a:bodyPr>
          <a:lstStyle/>
          <a:p>
            <a:pPr>
              <a:lnSpc>
                <a:spcPct val="120000"/>
              </a:lnSpc>
            </a:pPr>
            <a:r>
              <a:rPr lang="en-US" altLang="zh-CN" sz="2400" dirty="0"/>
              <a:t>Two categories of Speaker verification models:</a:t>
            </a:r>
          </a:p>
          <a:p>
            <a:pPr lvl="1">
              <a:lnSpc>
                <a:spcPct val="120000"/>
              </a:lnSpc>
            </a:pPr>
            <a:r>
              <a:rPr lang="en-US" altLang="zh-CN" sz="2000" dirty="0"/>
              <a:t>Text-dependent speaker verification(TD-SV)</a:t>
            </a:r>
          </a:p>
          <a:p>
            <a:pPr lvl="1">
              <a:lnSpc>
                <a:spcPct val="120000"/>
              </a:lnSpc>
            </a:pPr>
            <a:r>
              <a:rPr lang="en-US" altLang="zh-CN" sz="2000" dirty="0"/>
              <a:t>Text-independent speaker verification(TI-SV)</a:t>
            </a:r>
            <a:endParaRPr lang="zh-CN" altLang="en-US" sz="2000" dirty="0"/>
          </a:p>
          <a:p>
            <a:pPr>
              <a:lnSpc>
                <a:spcPct val="120000"/>
              </a:lnSpc>
            </a:pPr>
            <a:endParaRPr lang="en-US" altLang="zh-CN" sz="2400" dirty="0"/>
          </a:p>
        </p:txBody>
      </p:sp>
      <p:pic>
        <p:nvPicPr>
          <p:cNvPr id="5" name="图片 4">
            <a:extLst>
              <a:ext uri="{FF2B5EF4-FFF2-40B4-BE49-F238E27FC236}">
                <a16:creationId xmlns:a16="http://schemas.microsoft.com/office/drawing/2014/main" id="{DAFFE661-F90A-4AF7-BF21-2D3034F451A5}"/>
              </a:ext>
            </a:extLst>
          </p:cNvPr>
          <p:cNvPicPr>
            <a:picLocks noChangeAspect="1"/>
          </p:cNvPicPr>
          <p:nvPr/>
        </p:nvPicPr>
        <p:blipFill>
          <a:blip r:embed="rId3"/>
          <a:stretch>
            <a:fillRect/>
          </a:stretch>
        </p:blipFill>
        <p:spPr>
          <a:xfrm>
            <a:off x="1421496" y="4471746"/>
            <a:ext cx="2540601" cy="1480615"/>
          </a:xfrm>
          <a:prstGeom prst="rect">
            <a:avLst/>
          </a:prstGeom>
        </p:spPr>
      </p:pic>
      <p:sp>
        <p:nvSpPr>
          <p:cNvPr id="6" name="文本框 5">
            <a:extLst>
              <a:ext uri="{FF2B5EF4-FFF2-40B4-BE49-F238E27FC236}">
                <a16:creationId xmlns:a16="http://schemas.microsoft.com/office/drawing/2014/main" id="{EC9406D6-3BAC-4F72-89A6-0411EE297E21}"/>
              </a:ext>
            </a:extLst>
          </p:cNvPr>
          <p:cNvSpPr txBox="1"/>
          <p:nvPr/>
        </p:nvSpPr>
        <p:spPr>
          <a:xfrm>
            <a:off x="628650" y="3898710"/>
            <a:ext cx="767198" cy="369332"/>
          </a:xfrm>
          <a:prstGeom prst="rect">
            <a:avLst/>
          </a:prstGeom>
          <a:noFill/>
        </p:spPr>
        <p:txBody>
          <a:bodyPr wrap="none" rtlCol="0">
            <a:spAutoFit/>
          </a:bodyPr>
          <a:lstStyle/>
          <a:p>
            <a:r>
              <a:rPr lang="en-US" altLang="zh-CN" dirty="0"/>
              <a:t>utter1</a:t>
            </a:r>
            <a:endParaRPr lang="zh-CN" altLang="en-US" dirty="0"/>
          </a:p>
        </p:txBody>
      </p:sp>
      <p:sp>
        <p:nvSpPr>
          <p:cNvPr id="7" name="文本框 6">
            <a:extLst>
              <a:ext uri="{FF2B5EF4-FFF2-40B4-BE49-F238E27FC236}">
                <a16:creationId xmlns:a16="http://schemas.microsoft.com/office/drawing/2014/main" id="{E3F87961-CE02-439F-85F3-4206672109CF}"/>
              </a:ext>
            </a:extLst>
          </p:cNvPr>
          <p:cNvSpPr txBox="1"/>
          <p:nvPr/>
        </p:nvSpPr>
        <p:spPr>
          <a:xfrm>
            <a:off x="644303" y="5126122"/>
            <a:ext cx="767198" cy="369332"/>
          </a:xfrm>
          <a:prstGeom prst="rect">
            <a:avLst/>
          </a:prstGeom>
          <a:noFill/>
        </p:spPr>
        <p:txBody>
          <a:bodyPr wrap="none" rtlCol="0">
            <a:spAutoFit/>
          </a:bodyPr>
          <a:lstStyle/>
          <a:p>
            <a:r>
              <a:rPr lang="en-US" altLang="zh-CN" dirty="0"/>
              <a:t>utter2</a:t>
            </a:r>
          </a:p>
        </p:txBody>
      </p:sp>
      <p:cxnSp>
        <p:nvCxnSpPr>
          <p:cNvPr id="9" name="直接箭头连接符 8">
            <a:extLst>
              <a:ext uri="{FF2B5EF4-FFF2-40B4-BE49-F238E27FC236}">
                <a16:creationId xmlns:a16="http://schemas.microsoft.com/office/drawing/2014/main" id="{1F64745B-7BF7-497B-BEE3-4F9115DB5B0A}"/>
              </a:ext>
            </a:extLst>
          </p:cNvPr>
          <p:cNvCxnSpPr>
            <a:endCxn id="4" idx="3"/>
          </p:cNvCxnSpPr>
          <p:nvPr/>
        </p:nvCxnSpPr>
        <p:spPr>
          <a:xfrm flipH="1" flipV="1">
            <a:off x="4096529" y="4083377"/>
            <a:ext cx="2212831" cy="6543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9D673607-0174-49AC-888B-BF4E09D61FF2}"/>
              </a:ext>
            </a:extLst>
          </p:cNvPr>
          <p:cNvCxnSpPr/>
          <p:nvPr/>
        </p:nvCxnSpPr>
        <p:spPr>
          <a:xfrm flipH="1">
            <a:off x="4122177" y="4737753"/>
            <a:ext cx="2195496" cy="6077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本框 11">
            <a:extLst>
              <a:ext uri="{FF2B5EF4-FFF2-40B4-BE49-F238E27FC236}">
                <a16:creationId xmlns:a16="http://schemas.microsoft.com/office/drawing/2014/main" id="{10F5C4B5-9974-4FBD-8607-E669B592F8D1}"/>
              </a:ext>
            </a:extLst>
          </p:cNvPr>
          <p:cNvSpPr txBox="1"/>
          <p:nvPr/>
        </p:nvSpPr>
        <p:spPr>
          <a:xfrm>
            <a:off x="6434051" y="4553087"/>
            <a:ext cx="1612669" cy="369332"/>
          </a:xfrm>
          <a:prstGeom prst="rect">
            <a:avLst/>
          </a:prstGeom>
          <a:noFill/>
        </p:spPr>
        <p:txBody>
          <a:bodyPr wrap="square" rtlCol="0">
            <a:spAutoFit/>
          </a:bodyPr>
          <a:lstStyle/>
          <a:p>
            <a:r>
              <a:rPr lang="en-US" altLang="zh-CN" dirty="0"/>
              <a:t>Same Speaker?</a:t>
            </a:r>
            <a:endParaRPr lang="zh-CN" altLang="en-US" dirty="0"/>
          </a:p>
        </p:txBody>
      </p:sp>
    </p:spTree>
    <p:extLst>
      <p:ext uri="{BB962C8B-B14F-4D97-AF65-F5344CB8AC3E}">
        <p14:creationId xmlns:p14="http://schemas.microsoft.com/office/powerpoint/2010/main" val="597954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81AED-B9F1-4A15-9EC1-B87F418C09E9}"/>
              </a:ext>
            </a:extLst>
          </p:cNvPr>
          <p:cNvSpPr>
            <a:spLocks noGrp="1"/>
          </p:cNvSpPr>
          <p:nvPr>
            <p:ph type="title"/>
          </p:nvPr>
        </p:nvSpPr>
        <p:spPr/>
        <p:txBody>
          <a:bodyPr>
            <a:normAutofit/>
          </a:bodyPr>
          <a:lstStyle/>
          <a:p>
            <a:r>
              <a:rPr lang="en-US" altLang="zh-CN" sz="3200" dirty="0">
                <a:solidFill>
                  <a:srgbClr val="2777FC"/>
                </a:solidFill>
              </a:rPr>
              <a:t>Example applications of speaker verification</a:t>
            </a:r>
            <a:endParaRPr lang="zh-CN" altLang="en-US" sz="3200" dirty="0">
              <a:solidFill>
                <a:srgbClr val="2777FC"/>
              </a:solidFill>
            </a:endParaRPr>
          </a:p>
        </p:txBody>
      </p:sp>
      <p:pic>
        <p:nvPicPr>
          <p:cNvPr id="13" name="图片 12">
            <a:extLst>
              <a:ext uri="{FF2B5EF4-FFF2-40B4-BE49-F238E27FC236}">
                <a16:creationId xmlns:a16="http://schemas.microsoft.com/office/drawing/2014/main" id="{E3241112-4F32-4EC3-B2BB-83EA4F5E0015}"/>
              </a:ext>
            </a:extLst>
          </p:cNvPr>
          <p:cNvPicPr>
            <a:picLocks noChangeAspect="1"/>
          </p:cNvPicPr>
          <p:nvPr/>
        </p:nvPicPr>
        <p:blipFill rotWithShape="1">
          <a:blip r:embed="rId2"/>
          <a:srcRect b="15653"/>
          <a:stretch/>
        </p:blipFill>
        <p:spPr>
          <a:xfrm>
            <a:off x="1339402" y="2278146"/>
            <a:ext cx="6465195" cy="3932154"/>
          </a:xfrm>
          <a:prstGeom prst="rect">
            <a:avLst/>
          </a:prstGeom>
        </p:spPr>
      </p:pic>
      <p:sp>
        <p:nvSpPr>
          <p:cNvPr id="14" name="文本框 13">
            <a:extLst>
              <a:ext uri="{FF2B5EF4-FFF2-40B4-BE49-F238E27FC236}">
                <a16:creationId xmlns:a16="http://schemas.microsoft.com/office/drawing/2014/main" id="{0E084051-6DE0-46B5-B79B-88EB31DED8B7}"/>
              </a:ext>
            </a:extLst>
          </p:cNvPr>
          <p:cNvSpPr txBox="1"/>
          <p:nvPr/>
        </p:nvSpPr>
        <p:spPr>
          <a:xfrm>
            <a:off x="2170765" y="1690689"/>
            <a:ext cx="4802469" cy="400110"/>
          </a:xfrm>
          <a:prstGeom prst="rect">
            <a:avLst/>
          </a:prstGeom>
          <a:noFill/>
        </p:spPr>
        <p:txBody>
          <a:bodyPr wrap="none" rtlCol="0">
            <a:spAutoFit/>
          </a:bodyPr>
          <a:lstStyle/>
          <a:p>
            <a:r>
              <a:rPr lang="en-US" altLang="zh-CN" sz="2000" dirty="0">
                <a:solidFill>
                  <a:srgbClr val="6194E4"/>
                </a:solidFill>
              </a:rPr>
              <a:t>Speaker verification at Android Voice Unlock</a:t>
            </a:r>
            <a:endParaRPr lang="zh-CN" altLang="en-US" sz="2000" dirty="0">
              <a:solidFill>
                <a:srgbClr val="6194E4"/>
              </a:solidFill>
            </a:endParaRPr>
          </a:p>
        </p:txBody>
      </p:sp>
    </p:spTree>
    <p:extLst>
      <p:ext uri="{BB962C8B-B14F-4D97-AF65-F5344CB8AC3E}">
        <p14:creationId xmlns:p14="http://schemas.microsoft.com/office/powerpoint/2010/main" val="32750772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F81AED-B9F1-4A15-9EC1-B87F418C09E9}"/>
              </a:ext>
            </a:extLst>
          </p:cNvPr>
          <p:cNvSpPr>
            <a:spLocks noGrp="1"/>
          </p:cNvSpPr>
          <p:nvPr>
            <p:ph type="title"/>
          </p:nvPr>
        </p:nvSpPr>
        <p:spPr/>
        <p:txBody>
          <a:bodyPr>
            <a:normAutofit/>
          </a:bodyPr>
          <a:lstStyle/>
          <a:p>
            <a:r>
              <a:rPr lang="en-US" altLang="zh-CN" sz="3200" dirty="0">
                <a:solidFill>
                  <a:srgbClr val="2777FC"/>
                </a:solidFill>
              </a:rPr>
              <a:t>Example applications of speaker verification</a:t>
            </a:r>
            <a:endParaRPr lang="zh-CN" altLang="en-US" sz="3200" dirty="0">
              <a:solidFill>
                <a:srgbClr val="2777FC"/>
              </a:solidFill>
            </a:endParaRPr>
          </a:p>
        </p:txBody>
      </p:sp>
      <p:sp>
        <p:nvSpPr>
          <p:cNvPr id="14" name="文本框 13">
            <a:extLst>
              <a:ext uri="{FF2B5EF4-FFF2-40B4-BE49-F238E27FC236}">
                <a16:creationId xmlns:a16="http://schemas.microsoft.com/office/drawing/2014/main" id="{0E084051-6DE0-46B5-B79B-88EB31DED8B7}"/>
              </a:ext>
            </a:extLst>
          </p:cNvPr>
          <p:cNvSpPr txBox="1"/>
          <p:nvPr/>
        </p:nvSpPr>
        <p:spPr>
          <a:xfrm>
            <a:off x="1887226" y="1397705"/>
            <a:ext cx="5369547" cy="400110"/>
          </a:xfrm>
          <a:prstGeom prst="rect">
            <a:avLst/>
          </a:prstGeom>
          <a:noFill/>
        </p:spPr>
        <p:txBody>
          <a:bodyPr wrap="none" rtlCol="0">
            <a:spAutoFit/>
          </a:bodyPr>
          <a:lstStyle/>
          <a:p>
            <a:r>
              <a:rPr lang="en-US" altLang="zh-CN" sz="2000" dirty="0">
                <a:solidFill>
                  <a:srgbClr val="6194E4"/>
                </a:solidFill>
              </a:rPr>
              <a:t>Speaker verification at Google-Home Voice Match</a:t>
            </a:r>
            <a:endParaRPr lang="zh-CN" altLang="en-US" sz="2000" dirty="0">
              <a:solidFill>
                <a:srgbClr val="6194E4"/>
              </a:solidFill>
            </a:endParaRPr>
          </a:p>
        </p:txBody>
      </p:sp>
      <p:pic>
        <p:nvPicPr>
          <p:cNvPr id="3" name="图片 2">
            <a:extLst>
              <a:ext uri="{FF2B5EF4-FFF2-40B4-BE49-F238E27FC236}">
                <a16:creationId xmlns:a16="http://schemas.microsoft.com/office/drawing/2014/main" id="{9155238A-A015-4167-9612-92DD40269B2D}"/>
              </a:ext>
            </a:extLst>
          </p:cNvPr>
          <p:cNvPicPr>
            <a:picLocks noChangeAspect="1"/>
          </p:cNvPicPr>
          <p:nvPr/>
        </p:nvPicPr>
        <p:blipFill>
          <a:blip r:embed="rId2"/>
          <a:stretch>
            <a:fillRect/>
          </a:stretch>
        </p:blipFill>
        <p:spPr>
          <a:xfrm>
            <a:off x="41076" y="2425466"/>
            <a:ext cx="4530923" cy="3619500"/>
          </a:xfrm>
          <a:prstGeom prst="rect">
            <a:avLst/>
          </a:prstGeom>
        </p:spPr>
      </p:pic>
      <p:cxnSp>
        <p:nvCxnSpPr>
          <p:cNvPr id="7" name="直接连接符 6">
            <a:extLst>
              <a:ext uri="{FF2B5EF4-FFF2-40B4-BE49-F238E27FC236}">
                <a16:creationId xmlns:a16="http://schemas.microsoft.com/office/drawing/2014/main" id="{E908483C-4191-40FF-978E-A91F353298E4}"/>
              </a:ext>
            </a:extLst>
          </p:cNvPr>
          <p:cNvCxnSpPr>
            <a:cxnSpLocks/>
          </p:cNvCxnSpPr>
          <p:nvPr/>
        </p:nvCxnSpPr>
        <p:spPr>
          <a:xfrm>
            <a:off x="4572000" y="2038881"/>
            <a:ext cx="0" cy="4006085"/>
          </a:xfrm>
          <a:prstGeom prst="line">
            <a:avLst/>
          </a:prstGeom>
        </p:spPr>
        <p:style>
          <a:lnRef idx="1">
            <a:schemeClr val="accent1"/>
          </a:lnRef>
          <a:fillRef idx="0">
            <a:schemeClr val="accent1"/>
          </a:fillRef>
          <a:effectRef idx="0">
            <a:schemeClr val="accent1"/>
          </a:effectRef>
          <a:fontRef idx="minor">
            <a:schemeClr val="tx1"/>
          </a:fontRef>
        </p:style>
      </p:cxnSp>
      <p:pic>
        <p:nvPicPr>
          <p:cNvPr id="9" name="图片 8">
            <a:extLst>
              <a:ext uri="{FF2B5EF4-FFF2-40B4-BE49-F238E27FC236}">
                <a16:creationId xmlns:a16="http://schemas.microsoft.com/office/drawing/2014/main" id="{BCAEC61E-75D6-4E08-8892-B24EBAE21CB3}"/>
              </a:ext>
            </a:extLst>
          </p:cNvPr>
          <p:cNvPicPr>
            <a:picLocks noChangeAspect="1"/>
          </p:cNvPicPr>
          <p:nvPr/>
        </p:nvPicPr>
        <p:blipFill>
          <a:blip r:embed="rId3"/>
          <a:stretch>
            <a:fillRect/>
          </a:stretch>
        </p:blipFill>
        <p:spPr>
          <a:xfrm>
            <a:off x="4750314" y="2425466"/>
            <a:ext cx="4352610" cy="3498849"/>
          </a:xfrm>
          <a:prstGeom prst="rect">
            <a:avLst/>
          </a:prstGeom>
        </p:spPr>
      </p:pic>
    </p:spTree>
    <p:extLst>
      <p:ext uri="{BB962C8B-B14F-4D97-AF65-F5344CB8AC3E}">
        <p14:creationId xmlns:p14="http://schemas.microsoft.com/office/powerpoint/2010/main" val="1554012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777FC"/>
        </a:solidFill>
        <a:effectLst/>
      </p:bgPr>
    </p:bg>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9CFC4E2C-3931-4C65-ADBB-74893117E44B}"/>
              </a:ext>
            </a:extLst>
          </p:cNvPr>
          <p:cNvSpPr>
            <a:spLocks noGrp="1"/>
          </p:cNvSpPr>
          <p:nvPr>
            <p:ph type="title"/>
          </p:nvPr>
        </p:nvSpPr>
        <p:spPr>
          <a:xfrm>
            <a:off x="623888" y="-541337"/>
            <a:ext cx="7886700" cy="2852737"/>
          </a:xfrm>
        </p:spPr>
        <p:txBody>
          <a:bodyPr/>
          <a:lstStyle/>
          <a:p>
            <a:r>
              <a:rPr lang="en-US" altLang="zh-CN" dirty="0">
                <a:solidFill>
                  <a:schemeClr val="bg1"/>
                </a:solidFill>
              </a:rPr>
              <a:t>Part 1:</a:t>
            </a:r>
            <a:endParaRPr lang="zh-CN" altLang="en-US" dirty="0">
              <a:solidFill>
                <a:schemeClr val="bg1"/>
              </a:solidFill>
            </a:endParaRPr>
          </a:p>
        </p:txBody>
      </p:sp>
      <p:sp>
        <p:nvSpPr>
          <p:cNvPr id="7" name="文本占位符 6">
            <a:extLst>
              <a:ext uri="{FF2B5EF4-FFF2-40B4-BE49-F238E27FC236}">
                <a16:creationId xmlns:a16="http://schemas.microsoft.com/office/drawing/2014/main" id="{8F5D6AA8-9EDD-40A2-B253-5EB9CDCC5626}"/>
              </a:ext>
            </a:extLst>
          </p:cNvPr>
          <p:cNvSpPr>
            <a:spLocks noGrp="1"/>
          </p:cNvSpPr>
          <p:nvPr>
            <p:ph type="body" idx="1"/>
          </p:nvPr>
        </p:nvSpPr>
        <p:spPr>
          <a:xfrm>
            <a:off x="623888" y="2506664"/>
            <a:ext cx="7886700" cy="1500187"/>
          </a:xfrm>
        </p:spPr>
        <p:txBody>
          <a:bodyPr>
            <a:normAutofit/>
          </a:bodyPr>
          <a:lstStyle/>
          <a:p>
            <a:r>
              <a:rPr lang="en-US" altLang="zh-CN" sz="4400" dirty="0">
                <a:solidFill>
                  <a:schemeClr val="bg1"/>
                </a:solidFill>
              </a:rPr>
              <a:t>Introduction</a:t>
            </a:r>
            <a:endParaRPr lang="zh-CN" altLang="en-US" sz="4400" dirty="0">
              <a:solidFill>
                <a:schemeClr val="bg1"/>
              </a:solidFill>
            </a:endParaRPr>
          </a:p>
        </p:txBody>
      </p:sp>
    </p:spTree>
    <p:extLst>
      <p:ext uri="{BB962C8B-B14F-4D97-AF65-F5344CB8AC3E}">
        <p14:creationId xmlns:p14="http://schemas.microsoft.com/office/powerpoint/2010/main" val="3429808516"/>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1800</TotalTime>
  <Words>1335</Words>
  <Application>Microsoft Office PowerPoint</Application>
  <PresentationFormat>全屏显示(4:3)</PresentationFormat>
  <Paragraphs>274</Paragraphs>
  <Slides>32</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32</vt:i4>
      </vt:variant>
    </vt:vector>
  </HeadingPairs>
  <TitlesOfParts>
    <vt:vector size="39" baseType="lpstr">
      <vt:lpstr>等线</vt:lpstr>
      <vt:lpstr>等线 Light</vt:lpstr>
      <vt:lpstr>Arial</vt:lpstr>
      <vt:lpstr>Calibri</vt:lpstr>
      <vt:lpstr>Calibri Light</vt:lpstr>
      <vt:lpstr>Cambria Math</vt:lpstr>
      <vt:lpstr>Office 主题​​</vt:lpstr>
      <vt:lpstr>Generalized End-to-End Loss For Speaker Verification</vt:lpstr>
      <vt:lpstr>Part 0:</vt:lpstr>
      <vt:lpstr>Definition of speaker verification</vt:lpstr>
      <vt:lpstr>2 stage in speaker verification: Enroll and Verify</vt:lpstr>
      <vt:lpstr>Speaker recognition: Verify</vt:lpstr>
      <vt:lpstr>Categories of speaker verification</vt:lpstr>
      <vt:lpstr>Example applications of speaker verification</vt:lpstr>
      <vt:lpstr>Example applications of speaker verification</vt:lpstr>
      <vt:lpstr>Part 1:</vt:lpstr>
      <vt:lpstr>Speaker embedding</vt:lpstr>
      <vt:lpstr>Speaker embedding with LSTM </vt:lpstr>
      <vt:lpstr>Loss function – Triplet loss </vt:lpstr>
      <vt:lpstr>Loss function – Tuple-Based End-to-End loss </vt:lpstr>
      <vt:lpstr>Loss function – Tuple-Based End-to-End loss </vt:lpstr>
      <vt:lpstr>Overview</vt:lpstr>
      <vt:lpstr>Part 2:</vt:lpstr>
      <vt:lpstr>Generalized End-to-End loss </vt:lpstr>
      <vt:lpstr>Generalized End-to-End : Similarity matrix</vt:lpstr>
      <vt:lpstr>Generalized End-to-End : Loss Function</vt:lpstr>
      <vt:lpstr>Generalized End-to-End : Loss Function</vt:lpstr>
      <vt:lpstr>Generalized End-to-End : Loss Function</vt:lpstr>
      <vt:lpstr>Generalized End-to-End : compute the centroid</vt:lpstr>
      <vt:lpstr>Generalized End-to-End : Final GE2E loss function</vt:lpstr>
      <vt:lpstr>Comparison between TE2E and GE2E</vt:lpstr>
      <vt:lpstr>Part 3:</vt:lpstr>
      <vt:lpstr>Text-Independent</vt:lpstr>
      <vt:lpstr>Text-Independent: Training</vt:lpstr>
      <vt:lpstr>Text-Independent: Sliding window inference</vt:lpstr>
      <vt:lpstr>Part 4:</vt:lpstr>
      <vt:lpstr>TE2E vs GE2E</vt:lpstr>
      <vt:lpstr>TE2E vs GE2E</vt:lpstr>
      <vt:lpstr>Thanks for watching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Generalized End-to-End Loss For Speaker Verification</dc:title>
  <dc:creator>宓 仕达</dc:creator>
  <cp:lastModifiedBy>宓 仕达</cp:lastModifiedBy>
  <cp:revision>90</cp:revision>
  <dcterms:created xsi:type="dcterms:W3CDTF">2018-11-07T02:15:27Z</dcterms:created>
  <dcterms:modified xsi:type="dcterms:W3CDTF">2018-11-09T10:23:59Z</dcterms:modified>
</cp:coreProperties>
</file>