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332" r:id="rId2"/>
    <p:sldId id="349" r:id="rId3"/>
    <p:sldId id="356" r:id="rId4"/>
    <p:sldId id="359" r:id="rId5"/>
    <p:sldId id="360" r:id="rId6"/>
    <p:sldId id="367" r:id="rId7"/>
    <p:sldId id="368" r:id="rId8"/>
    <p:sldId id="369" r:id="rId9"/>
    <p:sldId id="361" r:id="rId10"/>
    <p:sldId id="362" r:id="rId11"/>
    <p:sldId id="371" r:id="rId12"/>
    <p:sldId id="372" r:id="rId13"/>
    <p:sldId id="373" r:id="rId14"/>
    <p:sldId id="374" r:id="rId15"/>
    <p:sldId id="363" r:id="rId16"/>
    <p:sldId id="364" r:id="rId17"/>
    <p:sldId id="365" r:id="rId18"/>
    <p:sldId id="366" r:id="rId19"/>
    <p:sldId id="375" r:id="rId20"/>
    <p:sldId id="376" r:id="rId21"/>
    <p:sldId id="377" r:id="rId22"/>
    <p:sldId id="353" r:id="rId23"/>
    <p:sldId id="344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雪 宋" initials="雪" lastIdx="1" clrIdx="0">
    <p:extLst>
      <p:ext uri="{19B8F6BF-5375-455C-9EA6-DF929625EA0E}">
        <p15:presenceInfo xmlns:p15="http://schemas.microsoft.com/office/powerpoint/2012/main" userId="0ed56e8b358e94d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004F8A"/>
    <a:srgbClr val="DBEBD1"/>
    <a:srgbClr val="F9CF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68" autoAdjust="0"/>
    <p:restoredTop sz="73920" autoAdjust="0"/>
  </p:normalViewPr>
  <p:slideViewPr>
    <p:cSldViewPr snapToGrid="0">
      <p:cViewPr varScale="1">
        <p:scale>
          <a:sx n="81" d="100"/>
          <a:sy n="81" d="100"/>
        </p:scale>
        <p:origin x="1560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33" d="100"/>
          <a:sy n="133" d="100"/>
        </p:scale>
        <p:origin x="1704" y="-51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49EA05-4014-48CE-A591-D01CAF84D01E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D0AB0-8128-4056-AAF6-11F82E4B15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514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大家好，我介绍的论文是</a:t>
            </a:r>
            <a:r>
              <a:rPr lang="en-US" altLang="zh-CN" dirty="0"/>
              <a:t>Non-local Neural Networks,</a:t>
            </a:r>
            <a:r>
              <a:rPr lang="zh-CN" altLang="en-US" dirty="0"/>
              <a:t>这个是</a:t>
            </a:r>
            <a:r>
              <a:rPr lang="en-US" altLang="zh-CN" dirty="0"/>
              <a:t>cvpr2018</a:t>
            </a:r>
            <a:r>
              <a:rPr lang="zh-CN" altLang="en-US" dirty="0"/>
              <a:t>何凯明组的一个工作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D0AB0-8128-4056-AAF6-11F82E4B158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6048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这个曲线显示的是</a:t>
            </a:r>
            <a:r>
              <a:rPr lang="en-US" altLang="zh-CN" dirty="0"/>
              <a:t>ResNet-50 C2D baseline </a:t>
            </a:r>
            <a:r>
              <a:rPr lang="zh-CN" altLang="en-US" dirty="0"/>
              <a:t>和</a:t>
            </a:r>
            <a:r>
              <a:rPr lang="en-US" altLang="zh-CN" dirty="0"/>
              <a:t> non-local C2D</a:t>
            </a:r>
            <a:r>
              <a:rPr lang="zh-CN" altLang="en-US" dirty="0"/>
              <a:t>的训练过程中</a:t>
            </a:r>
            <a:r>
              <a:rPr lang="en-US" altLang="zh-CN" dirty="0"/>
              <a:t>top1</a:t>
            </a:r>
            <a:r>
              <a:rPr lang="zh-CN" altLang="en-US" dirty="0"/>
              <a:t>错误率，可以看到不论是训练还是验证的</a:t>
            </a:r>
            <a:r>
              <a:rPr lang="en-US" altLang="zh-CN" dirty="0"/>
              <a:t>top1 error</a:t>
            </a:r>
            <a:r>
              <a:rPr lang="zh-CN" altLang="en-US" dirty="0"/>
              <a:t>都是加了</a:t>
            </a:r>
            <a:r>
              <a:rPr lang="en-US" altLang="zh-CN" dirty="0"/>
              <a:t>non-local</a:t>
            </a:r>
            <a:r>
              <a:rPr lang="zh-CN" altLang="en-US" dirty="0"/>
              <a:t> </a:t>
            </a:r>
            <a:r>
              <a:rPr lang="en-US" altLang="zh-CN" dirty="0"/>
              <a:t>block</a:t>
            </a:r>
            <a:r>
              <a:rPr lang="zh-CN" altLang="en-US" dirty="0"/>
              <a:t>的比没加</a:t>
            </a:r>
            <a:r>
              <a:rPr lang="en-US" altLang="zh-CN" dirty="0"/>
              <a:t>non-local</a:t>
            </a:r>
            <a:r>
              <a:rPr lang="zh-CN" altLang="en-US" dirty="0"/>
              <a:t> </a:t>
            </a:r>
            <a:r>
              <a:rPr lang="en-US" altLang="zh-CN" dirty="0"/>
              <a:t>block</a:t>
            </a:r>
            <a:r>
              <a:rPr lang="zh-CN" altLang="en-US" dirty="0"/>
              <a:t>的结果要好。</a:t>
            </a:r>
            <a:endParaRPr lang="en-US" altLang="zh-CN" dirty="0"/>
          </a:p>
          <a:p>
            <a:r>
              <a:rPr lang="zh-CN" altLang="en-US" dirty="0"/>
              <a:t>表格</a:t>
            </a:r>
            <a:r>
              <a:rPr lang="en-US" altLang="zh-CN" dirty="0"/>
              <a:t>a</a:t>
            </a:r>
            <a:r>
              <a:rPr lang="zh-CN" altLang="en-US" dirty="0"/>
              <a:t>对比了不同的</a:t>
            </a:r>
            <a:r>
              <a:rPr lang="en-US" altLang="zh-CN" dirty="0"/>
              <a:t>non-local</a:t>
            </a:r>
            <a:r>
              <a:rPr lang="zh-CN" altLang="en-US" dirty="0"/>
              <a:t>实例，</a:t>
            </a:r>
            <a:r>
              <a:rPr lang="en-US" altLang="zh-CN" dirty="0"/>
              <a:t>b</a:t>
            </a:r>
            <a:r>
              <a:rPr lang="zh-CN" altLang="en-US" dirty="0"/>
              <a:t>对比了加入</a:t>
            </a:r>
            <a:r>
              <a:rPr lang="en-US" altLang="zh-CN" dirty="0"/>
              <a:t>non-local</a:t>
            </a:r>
            <a:r>
              <a:rPr lang="zh-CN" altLang="en-US" dirty="0"/>
              <a:t>的位置，这两个实验统一加入一个</a:t>
            </a:r>
            <a:r>
              <a:rPr lang="en-US" altLang="zh-CN" dirty="0"/>
              <a:t>non-local</a:t>
            </a:r>
            <a:r>
              <a:rPr lang="zh-CN" altLang="en-US" dirty="0"/>
              <a:t> </a:t>
            </a:r>
            <a:r>
              <a:rPr lang="en-US" altLang="zh-CN" dirty="0"/>
              <a:t>block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从实验结果来看，选择不同的</a:t>
            </a:r>
            <a:r>
              <a:rPr lang="en-US" altLang="zh-CN" dirty="0"/>
              <a:t>non-local</a:t>
            </a:r>
            <a:r>
              <a:rPr lang="zh-CN" altLang="en-US" dirty="0"/>
              <a:t>实例其实效果差不多，特别需要说明的是此前作者说过采用</a:t>
            </a:r>
            <a:r>
              <a:rPr lang="en-US" altLang="zh-CN" dirty="0"/>
              <a:t>Gaussian</a:t>
            </a:r>
            <a:r>
              <a:rPr lang="zh-CN" altLang="en-US" dirty="0"/>
              <a:t>核函数的</a:t>
            </a:r>
            <a:r>
              <a:rPr lang="en-US" altLang="zh-CN" dirty="0"/>
              <a:t>non-local</a:t>
            </a:r>
            <a:r>
              <a:rPr lang="zh-CN" altLang="en-US" dirty="0"/>
              <a:t>操作其实类似于</a:t>
            </a:r>
            <a:r>
              <a:rPr lang="en-US" altLang="zh-CN" dirty="0"/>
              <a:t>self-attention</a:t>
            </a:r>
            <a:r>
              <a:rPr lang="zh-CN" altLang="en-US" dirty="0"/>
              <a:t>，但是从结果来看这个模块中的</a:t>
            </a:r>
            <a:r>
              <a:rPr lang="en-US" altLang="zh-CN" dirty="0"/>
              <a:t>attention</a:t>
            </a:r>
            <a:r>
              <a:rPr lang="zh-CN" altLang="en-US" dirty="0"/>
              <a:t>操作并不是关键的提升因素，</a:t>
            </a:r>
            <a:r>
              <a:rPr lang="en-US" altLang="zh-CN" dirty="0"/>
              <a:t>non-local</a:t>
            </a:r>
            <a:r>
              <a:rPr lang="zh-CN" altLang="en-US" dirty="0"/>
              <a:t>操作才是造成提升的原因。</a:t>
            </a:r>
            <a:endParaRPr lang="en-US" altLang="zh-CN" dirty="0"/>
          </a:p>
          <a:p>
            <a:r>
              <a:rPr lang="zh-CN" altLang="en-US" dirty="0"/>
              <a:t>根据表格</a:t>
            </a:r>
            <a:r>
              <a:rPr lang="en-US" altLang="zh-CN" dirty="0"/>
              <a:t>b</a:t>
            </a:r>
            <a:r>
              <a:rPr lang="zh-CN" altLang="en-US" dirty="0"/>
              <a:t>可以看到把</a:t>
            </a:r>
            <a:r>
              <a:rPr lang="en-US" altLang="zh-CN" dirty="0"/>
              <a:t>nonlocal</a:t>
            </a:r>
            <a:r>
              <a:rPr lang="zh-CN" altLang="en-US" dirty="0"/>
              <a:t>加到</a:t>
            </a:r>
            <a:r>
              <a:rPr lang="en-US" altLang="zh-CN" dirty="0"/>
              <a:t>res2</a:t>
            </a:r>
            <a:r>
              <a:rPr lang="zh-CN" altLang="en-US" dirty="0"/>
              <a:t>，</a:t>
            </a:r>
            <a:r>
              <a:rPr lang="en-US" altLang="zh-CN" dirty="0"/>
              <a:t>res3</a:t>
            </a:r>
            <a:r>
              <a:rPr lang="zh-CN" altLang="en-US" dirty="0"/>
              <a:t>和</a:t>
            </a:r>
            <a:r>
              <a:rPr lang="en-US" altLang="zh-CN" dirty="0"/>
              <a:t>res4</a:t>
            </a:r>
            <a:r>
              <a:rPr lang="zh-CN" altLang="en-US" dirty="0"/>
              <a:t> </a:t>
            </a:r>
            <a:r>
              <a:rPr lang="en-US" altLang="zh-CN" dirty="0"/>
              <a:t>stage</a:t>
            </a:r>
            <a:r>
              <a:rPr lang="zh-CN" altLang="en-US" dirty="0"/>
              <a:t>的提升是接近的，但是</a:t>
            </a:r>
            <a:r>
              <a:rPr lang="en-US" altLang="zh-CN" dirty="0"/>
              <a:t>res5</a:t>
            </a:r>
            <a:r>
              <a:rPr lang="zh-CN" altLang="en-US" dirty="0"/>
              <a:t>的结果下降了，可能的原因是</a:t>
            </a:r>
            <a:r>
              <a:rPr lang="en-US" altLang="zh-CN" dirty="0"/>
              <a:t>res5</a:t>
            </a:r>
            <a:r>
              <a:rPr lang="zh-CN" altLang="en-US" dirty="0"/>
              <a:t>中输入的</a:t>
            </a:r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map</a:t>
            </a:r>
            <a:r>
              <a:rPr lang="zh-CN" altLang="en-US" dirty="0"/>
              <a:t>空间大小太小（</a:t>
            </a:r>
            <a:r>
              <a:rPr lang="en-US" altLang="zh-CN" dirty="0"/>
              <a:t>7x7</a:t>
            </a:r>
            <a:r>
              <a:rPr lang="zh-CN" altLang="en-US" dirty="0"/>
              <a:t>），可能不足以提供准确的空间信息。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D0AB0-8128-4056-AAF6-11F82E4B158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4366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表格</a:t>
            </a:r>
            <a:r>
              <a:rPr lang="en-US" altLang="zh-CN" dirty="0"/>
              <a:t>c</a:t>
            </a:r>
            <a:r>
              <a:rPr lang="zh-CN" altLang="en-US" dirty="0"/>
              <a:t>对比了加入的</a:t>
            </a:r>
            <a:r>
              <a:rPr lang="en-US" altLang="zh-CN" dirty="0"/>
              <a:t>non-local</a:t>
            </a:r>
            <a:r>
              <a:rPr lang="zh-CN" altLang="en-US" dirty="0"/>
              <a:t> </a:t>
            </a:r>
            <a:r>
              <a:rPr lang="en-US" altLang="zh-CN" dirty="0"/>
              <a:t>block</a:t>
            </a:r>
            <a:r>
              <a:rPr lang="zh-CN" altLang="en-US" dirty="0"/>
              <a:t>数量的影响，从结果来看一般加入越多结果越好。</a:t>
            </a:r>
            <a:endParaRPr lang="en-US" altLang="zh-CN" dirty="0"/>
          </a:p>
          <a:p>
            <a:r>
              <a:rPr lang="zh-CN" altLang="en-US" dirty="0"/>
              <a:t>此外通过对比加入了</a:t>
            </a:r>
            <a:r>
              <a:rPr lang="en-US" altLang="zh-CN" dirty="0"/>
              <a:t>50</a:t>
            </a:r>
            <a:r>
              <a:rPr lang="zh-CN" altLang="en-US" dirty="0"/>
              <a:t>个</a:t>
            </a:r>
            <a:r>
              <a:rPr lang="en-US" altLang="zh-CN" dirty="0"/>
              <a:t>nonlocal</a:t>
            </a:r>
            <a:r>
              <a:rPr lang="zh-CN" altLang="en-US" dirty="0"/>
              <a:t> </a:t>
            </a:r>
            <a:r>
              <a:rPr lang="en-US" altLang="zh-CN" dirty="0"/>
              <a:t>block</a:t>
            </a:r>
            <a:r>
              <a:rPr lang="zh-CN" altLang="en-US" dirty="0"/>
              <a:t>的</a:t>
            </a:r>
            <a:r>
              <a:rPr lang="en-US" altLang="zh-CN" dirty="0"/>
              <a:t>resnet-50</a:t>
            </a:r>
            <a:r>
              <a:rPr lang="zh-CN" altLang="en-US" dirty="0"/>
              <a:t>和没加</a:t>
            </a:r>
            <a:r>
              <a:rPr lang="en-US" altLang="zh-CN" dirty="0"/>
              <a:t>nonlocal</a:t>
            </a:r>
            <a:r>
              <a:rPr lang="zh-CN" altLang="en-US" dirty="0"/>
              <a:t> </a:t>
            </a:r>
            <a:r>
              <a:rPr lang="en-US" altLang="zh-CN" dirty="0"/>
              <a:t>block</a:t>
            </a:r>
            <a:r>
              <a:rPr lang="zh-CN" altLang="en-US" dirty="0"/>
              <a:t>的</a:t>
            </a:r>
            <a:r>
              <a:rPr lang="en-US" altLang="zh-CN" dirty="0"/>
              <a:t>resnet-101</a:t>
            </a:r>
            <a:r>
              <a:rPr lang="zh-CN" altLang="en-US" dirty="0"/>
              <a:t>，可以发现加了</a:t>
            </a:r>
            <a:r>
              <a:rPr lang="en-US" altLang="zh-CN" dirty="0"/>
              <a:t>nonlocal</a:t>
            </a:r>
            <a:r>
              <a:rPr lang="zh-CN" altLang="en-US" dirty="0"/>
              <a:t> </a:t>
            </a:r>
            <a:r>
              <a:rPr lang="en-US" altLang="zh-CN" dirty="0"/>
              <a:t>block</a:t>
            </a:r>
            <a:r>
              <a:rPr lang="zh-CN" altLang="en-US" dirty="0"/>
              <a:t>的</a:t>
            </a:r>
            <a:r>
              <a:rPr lang="en-US" altLang="zh-CN" dirty="0"/>
              <a:t>resnet50</a:t>
            </a:r>
            <a:r>
              <a:rPr lang="zh-CN" altLang="en-US" dirty="0"/>
              <a:t>比深度更大的</a:t>
            </a:r>
            <a:r>
              <a:rPr lang="en-US" altLang="zh-CN" dirty="0"/>
              <a:t>resnet-101</a:t>
            </a:r>
            <a:r>
              <a:rPr lang="zh-CN" altLang="en-US" dirty="0"/>
              <a:t>的结果更好，而加了</a:t>
            </a:r>
            <a:r>
              <a:rPr lang="en-US" altLang="zh-CN" dirty="0"/>
              <a:t>5</a:t>
            </a:r>
            <a:r>
              <a:rPr lang="zh-CN" altLang="en-US" dirty="0"/>
              <a:t>个</a:t>
            </a:r>
            <a:r>
              <a:rPr lang="en-US" altLang="zh-CN" dirty="0"/>
              <a:t>nonlocal</a:t>
            </a:r>
            <a:r>
              <a:rPr lang="zh-CN" altLang="en-US" dirty="0"/>
              <a:t> </a:t>
            </a:r>
            <a:r>
              <a:rPr lang="en-US" altLang="zh-CN" dirty="0"/>
              <a:t>block</a:t>
            </a:r>
            <a:r>
              <a:rPr lang="zh-CN" altLang="en-US" dirty="0"/>
              <a:t>的</a:t>
            </a:r>
            <a:r>
              <a:rPr lang="en-US" altLang="zh-CN" dirty="0"/>
              <a:t>resnet-50</a:t>
            </a:r>
            <a:r>
              <a:rPr lang="zh-CN" altLang="en-US" dirty="0"/>
              <a:t>的参数量只有</a:t>
            </a:r>
            <a:r>
              <a:rPr lang="en-US" altLang="zh-CN" dirty="0"/>
              <a:t>resnet-101</a:t>
            </a:r>
            <a:r>
              <a:rPr lang="zh-CN" altLang="en-US" dirty="0"/>
              <a:t> </a:t>
            </a:r>
            <a:r>
              <a:rPr lang="en-US" altLang="zh-CN" dirty="0"/>
              <a:t>baseline</a:t>
            </a:r>
            <a:r>
              <a:rPr lang="zh-CN" altLang="en-US" dirty="0"/>
              <a:t>的</a:t>
            </a:r>
            <a:r>
              <a:rPr lang="en-US" altLang="zh-CN" dirty="0"/>
              <a:t>70%</a:t>
            </a:r>
            <a:r>
              <a:rPr lang="zh-CN" altLang="en-US" dirty="0"/>
              <a:t>，可见</a:t>
            </a:r>
            <a:r>
              <a:rPr lang="en-US" altLang="zh-CN" dirty="0"/>
              <a:t>nonlocal</a:t>
            </a:r>
            <a:r>
              <a:rPr lang="zh-CN" altLang="en-US" dirty="0"/>
              <a:t>对于减少神经网络深度降低参数量是有帮助的。</a:t>
            </a:r>
            <a:endParaRPr lang="en-US" altLang="zh-CN" dirty="0"/>
          </a:p>
          <a:p>
            <a:r>
              <a:rPr lang="zh-CN" altLang="en-US" dirty="0"/>
              <a:t>表格</a:t>
            </a:r>
            <a:r>
              <a:rPr lang="en-US" altLang="zh-CN" dirty="0"/>
              <a:t>d</a:t>
            </a:r>
            <a:r>
              <a:rPr lang="zh-CN" altLang="en-US" dirty="0"/>
              <a:t>考察了</a:t>
            </a:r>
            <a:r>
              <a:rPr lang="en-US" altLang="zh-CN" dirty="0"/>
              <a:t>nonlocal</a:t>
            </a:r>
            <a:r>
              <a:rPr lang="zh-CN" altLang="en-US" dirty="0"/>
              <a:t> </a:t>
            </a:r>
            <a:r>
              <a:rPr lang="en-US" altLang="zh-CN" dirty="0"/>
              <a:t>block</a:t>
            </a:r>
            <a:r>
              <a:rPr lang="zh-CN" altLang="en-US" dirty="0"/>
              <a:t>对于构建空间</a:t>
            </a:r>
            <a:r>
              <a:rPr lang="en-US" altLang="zh-CN" dirty="0"/>
              <a:t>/</a:t>
            </a:r>
            <a:r>
              <a:rPr lang="zh-CN" altLang="en-US" dirty="0"/>
              <a:t>时间</a:t>
            </a:r>
            <a:r>
              <a:rPr lang="en-US" altLang="zh-CN" dirty="0"/>
              <a:t>/</a:t>
            </a:r>
            <a:r>
              <a:rPr lang="zh-CN" altLang="en-US" dirty="0"/>
              <a:t>时空关系的作用，在空间上只把</a:t>
            </a:r>
            <a:r>
              <a:rPr lang="en-US" altLang="zh-CN" dirty="0"/>
              <a:t>nonlocal</a:t>
            </a:r>
            <a:r>
              <a:rPr lang="zh-CN" altLang="en-US" dirty="0"/>
              <a:t> </a:t>
            </a:r>
            <a:r>
              <a:rPr lang="en-US" altLang="zh-CN" dirty="0"/>
              <a:t>block</a:t>
            </a:r>
            <a:r>
              <a:rPr lang="zh-CN" altLang="en-US" dirty="0"/>
              <a:t>作用于某一帧上，在时间上也是类似的操作。根据结果来看，作用于时空上的</a:t>
            </a:r>
            <a:r>
              <a:rPr lang="en-US" altLang="zh-CN" dirty="0"/>
              <a:t>nonlocal</a:t>
            </a:r>
            <a:r>
              <a:rPr lang="zh-CN" altLang="en-US" dirty="0"/>
              <a:t> </a:t>
            </a:r>
            <a:r>
              <a:rPr lang="en-US" altLang="zh-CN" dirty="0"/>
              <a:t>block</a:t>
            </a:r>
            <a:r>
              <a:rPr lang="zh-CN" altLang="en-US" dirty="0"/>
              <a:t>能实现更好的结果。</a:t>
            </a:r>
            <a:endParaRPr lang="en-US" altLang="zh-CN" dirty="0"/>
          </a:p>
          <a:p>
            <a:r>
              <a:rPr lang="zh-CN" altLang="en-US" dirty="0"/>
              <a:t>表格</a:t>
            </a:r>
            <a:r>
              <a:rPr lang="en-US" altLang="zh-CN" dirty="0"/>
              <a:t>e</a:t>
            </a:r>
            <a:r>
              <a:rPr lang="zh-CN" altLang="en-US" dirty="0"/>
              <a:t>对比了加入</a:t>
            </a:r>
            <a:r>
              <a:rPr lang="en-US" altLang="zh-CN" dirty="0"/>
              <a:t>nonlocal</a:t>
            </a:r>
            <a:r>
              <a:rPr lang="zh-CN" altLang="en-US" dirty="0"/>
              <a:t> </a:t>
            </a:r>
            <a:r>
              <a:rPr lang="en-US" altLang="zh-CN" dirty="0"/>
              <a:t>block</a:t>
            </a:r>
            <a:r>
              <a:rPr lang="zh-CN" altLang="en-US" dirty="0"/>
              <a:t>的</a:t>
            </a:r>
            <a:r>
              <a:rPr lang="en-US" altLang="zh-CN" dirty="0"/>
              <a:t>c2d</a:t>
            </a:r>
            <a:r>
              <a:rPr lang="zh-CN" altLang="en-US" dirty="0"/>
              <a:t> </a:t>
            </a:r>
            <a:r>
              <a:rPr lang="en-US" altLang="zh-CN" dirty="0"/>
              <a:t>baseline</a:t>
            </a:r>
            <a:r>
              <a:rPr lang="zh-CN" altLang="en-US" dirty="0"/>
              <a:t>和</a:t>
            </a:r>
            <a:r>
              <a:rPr lang="en-US" altLang="zh-CN" dirty="0"/>
              <a:t>i3d</a:t>
            </a:r>
            <a:r>
              <a:rPr lang="zh-CN" altLang="en-US" dirty="0"/>
              <a:t>的参数量和每秒需要的浮点运算数，可以看见</a:t>
            </a:r>
            <a:r>
              <a:rPr lang="en-US" altLang="zh-CN" dirty="0" err="1"/>
              <a:t>nl</a:t>
            </a:r>
            <a:r>
              <a:rPr lang="zh-CN" altLang="en-US" dirty="0"/>
              <a:t> </a:t>
            </a:r>
            <a:r>
              <a:rPr lang="en-US" altLang="zh-CN" dirty="0"/>
              <a:t>baseline</a:t>
            </a:r>
            <a:r>
              <a:rPr lang="zh-CN" altLang="en-US" dirty="0"/>
              <a:t>比</a:t>
            </a:r>
            <a:r>
              <a:rPr lang="en-US" altLang="zh-CN" dirty="0"/>
              <a:t>i3d</a:t>
            </a:r>
            <a:r>
              <a:rPr lang="zh-CN" altLang="en-US" dirty="0"/>
              <a:t>的结果更好而浮点运算更少，这也是表明</a:t>
            </a:r>
            <a:r>
              <a:rPr lang="en-US" altLang="zh-CN" dirty="0"/>
              <a:t>nonlocal</a:t>
            </a:r>
            <a:r>
              <a:rPr lang="zh-CN" altLang="en-US" dirty="0"/>
              <a:t>可以提升计算效率。</a:t>
            </a:r>
            <a:endParaRPr lang="en-US" altLang="zh-CN" dirty="0"/>
          </a:p>
          <a:p>
            <a:r>
              <a:rPr lang="zh-CN" altLang="en-US" dirty="0"/>
              <a:t>表格</a:t>
            </a:r>
            <a:r>
              <a:rPr lang="en-US" altLang="zh-CN" dirty="0"/>
              <a:t>f</a:t>
            </a:r>
            <a:r>
              <a:rPr lang="zh-CN" altLang="en-US" dirty="0"/>
              <a:t>显示了往</a:t>
            </a:r>
            <a:r>
              <a:rPr lang="en-US" altLang="zh-CN" dirty="0"/>
              <a:t>i3d</a:t>
            </a:r>
            <a:r>
              <a:rPr lang="zh-CN" altLang="en-US" dirty="0"/>
              <a:t>中加</a:t>
            </a:r>
            <a:r>
              <a:rPr lang="en-US" altLang="zh-CN" dirty="0"/>
              <a:t>nonlocal</a:t>
            </a:r>
            <a:r>
              <a:rPr lang="zh-CN" altLang="en-US" dirty="0"/>
              <a:t> </a:t>
            </a:r>
            <a:r>
              <a:rPr lang="en-US" altLang="zh-CN" dirty="0"/>
              <a:t>block</a:t>
            </a:r>
            <a:r>
              <a:rPr lang="zh-CN" altLang="en-US" dirty="0"/>
              <a:t>的结果，加了</a:t>
            </a:r>
            <a:r>
              <a:rPr lang="en-US" altLang="zh-CN" dirty="0"/>
              <a:t>nonlocal</a:t>
            </a:r>
            <a:r>
              <a:rPr lang="zh-CN" altLang="en-US" dirty="0"/>
              <a:t> </a:t>
            </a:r>
            <a:r>
              <a:rPr lang="en-US" altLang="zh-CN" dirty="0"/>
              <a:t>block</a:t>
            </a:r>
            <a:r>
              <a:rPr lang="zh-CN" altLang="en-US" dirty="0"/>
              <a:t>的结果有</a:t>
            </a:r>
            <a:r>
              <a:rPr lang="en-US" altLang="zh-CN" dirty="0"/>
              <a:t>1.6%</a:t>
            </a:r>
            <a:r>
              <a:rPr lang="zh-CN" altLang="en-US" dirty="0"/>
              <a:t>的提升，可见</a:t>
            </a:r>
            <a:r>
              <a:rPr lang="en-US" altLang="zh-CN" dirty="0"/>
              <a:t>nonlocal</a:t>
            </a:r>
            <a:r>
              <a:rPr lang="zh-CN" altLang="en-US" dirty="0"/>
              <a:t> </a:t>
            </a:r>
            <a:r>
              <a:rPr lang="en-US" altLang="zh-CN" dirty="0"/>
              <a:t>block</a:t>
            </a:r>
            <a:r>
              <a:rPr lang="zh-CN" altLang="en-US" dirty="0"/>
              <a:t>除了和神经网络深度互补以外还和</a:t>
            </a:r>
            <a:r>
              <a:rPr lang="en-US" altLang="zh-CN" dirty="0"/>
              <a:t>3d</a:t>
            </a:r>
            <a:r>
              <a:rPr lang="zh-CN" altLang="en-US" dirty="0"/>
              <a:t>卷积也是互补的。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D0AB0-8128-4056-AAF6-11F82E4B158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0130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作者也和当前在</a:t>
            </a:r>
            <a:r>
              <a:rPr lang="en-US" altLang="zh-CN" dirty="0"/>
              <a:t>kinetics</a:t>
            </a:r>
            <a:r>
              <a:rPr lang="zh-CN" altLang="en-US" dirty="0"/>
              <a:t>上最优的模型进行了对比实验，实验结果</a:t>
            </a:r>
            <a:r>
              <a:rPr lang="en-US" altLang="zh-CN" dirty="0"/>
              <a:t>top1 accuracy</a:t>
            </a:r>
            <a:r>
              <a:rPr lang="zh-CN" altLang="en-US" dirty="0"/>
              <a:t>达到</a:t>
            </a:r>
            <a:r>
              <a:rPr lang="en-US" altLang="zh-CN" dirty="0"/>
              <a:t>77.7%</a:t>
            </a:r>
            <a:r>
              <a:rPr lang="zh-CN" altLang="en-US" dirty="0"/>
              <a:t>，</a:t>
            </a:r>
            <a:r>
              <a:rPr lang="en-US" altLang="zh-CN" dirty="0"/>
              <a:t>top5</a:t>
            </a:r>
            <a:r>
              <a:rPr lang="zh-CN" altLang="en-US" dirty="0"/>
              <a:t> </a:t>
            </a:r>
            <a:r>
              <a:rPr lang="en-US" altLang="zh-CN" dirty="0"/>
              <a:t>accuracy</a:t>
            </a:r>
            <a:r>
              <a:rPr lang="zh-CN" altLang="en-US" dirty="0"/>
              <a:t>达到了</a:t>
            </a:r>
            <a:r>
              <a:rPr lang="en-US" altLang="zh-CN" dirty="0"/>
              <a:t>93.3%</a:t>
            </a:r>
            <a:r>
              <a:rPr lang="zh-CN" altLang="en-US" dirty="0"/>
              <a:t>，在没有使用光流特征的情况下，大幅超过了</a:t>
            </a:r>
            <a:r>
              <a:rPr lang="en-US" altLang="zh-CN" dirty="0"/>
              <a:t>2017</a:t>
            </a:r>
            <a:r>
              <a:rPr lang="zh-CN" altLang="en-US" dirty="0"/>
              <a:t>年</a:t>
            </a:r>
            <a:r>
              <a:rPr lang="en-US" altLang="zh-CN" dirty="0" err="1"/>
              <a:t>kinectics</a:t>
            </a:r>
            <a:r>
              <a:rPr lang="zh-CN" altLang="en-US" dirty="0"/>
              <a:t>竞赛的冠军方案。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D0AB0-8128-4056-AAF6-11F82E4B158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5048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这里作者在另一个数据集</a:t>
            </a:r>
            <a:r>
              <a:rPr lang="en-US" altLang="zh-CN" dirty="0"/>
              <a:t>charades</a:t>
            </a:r>
            <a:r>
              <a:rPr lang="zh-CN" altLang="en-US" dirty="0"/>
              <a:t>上也做了一些实验来证明</a:t>
            </a:r>
            <a:r>
              <a:rPr lang="en-US" altLang="zh-CN" dirty="0"/>
              <a:t>nonlocal</a:t>
            </a:r>
            <a:r>
              <a:rPr lang="zh-CN" altLang="en-US" dirty="0"/>
              <a:t> </a:t>
            </a:r>
            <a:r>
              <a:rPr lang="en-US" altLang="zh-CN" dirty="0"/>
              <a:t>block</a:t>
            </a:r>
            <a:r>
              <a:rPr lang="zh-CN" altLang="en-US" dirty="0"/>
              <a:t>这个方法是</a:t>
            </a:r>
            <a:r>
              <a:rPr lang="en-US" altLang="zh-CN" dirty="0"/>
              <a:t>general</a:t>
            </a:r>
            <a:r>
              <a:rPr lang="zh-CN" altLang="en-US" dirty="0"/>
              <a:t>的。从结果来看，这篇文章中提出的</a:t>
            </a:r>
            <a:r>
              <a:rPr lang="en-US" altLang="zh-CN" dirty="0"/>
              <a:t>nonlocal</a:t>
            </a:r>
            <a:r>
              <a:rPr lang="zh-CN" altLang="en-US" dirty="0"/>
              <a:t>的</a:t>
            </a:r>
            <a:r>
              <a:rPr lang="en-US" altLang="zh-CN" dirty="0"/>
              <a:t>i3d</a:t>
            </a:r>
            <a:r>
              <a:rPr lang="zh-CN" altLang="en-US" dirty="0"/>
              <a:t>比</a:t>
            </a:r>
            <a:r>
              <a:rPr lang="en-US" altLang="zh-CN" dirty="0"/>
              <a:t>2017</a:t>
            </a:r>
            <a:r>
              <a:rPr lang="zh-CN" altLang="en-US" dirty="0"/>
              <a:t>年</a:t>
            </a:r>
            <a:r>
              <a:rPr lang="en-US" altLang="zh-CN" dirty="0"/>
              <a:t>charades</a:t>
            </a:r>
            <a:r>
              <a:rPr lang="zh-CN" altLang="en-US" dirty="0"/>
              <a:t>比赛的冠军方案</a:t>
            </a:r>
            <a:r>
              <a:rPr lang="en-US" altLang="zh-CN" dirty="0"/>
              <a:t>i3d</a:t>
            </a:r>
            <a:r>
              <a:rPr lang="zh-CN" altLang="en-US" dirty="0"/>
              <a:t>的结果高出</a:t>
            </a:r>
            <a:r>
              <a:rPr lang="en-US" altLang="zh-CN" dirty="0"/>
              <a:t>4%-5%</a:t>
            </a:r>
            <a:r>
              <a:rPr lang="zh-CN" altLang="en-US" dirty="0"/>
              <a:t>，一般这种刷榜的比赛精度变化不会太大，甚至只有小数点后三到四位，但是</a:t>
            </a:r>
            <a:r>
              <a:rPr lang="en-US" altLang="zh-CN" dirty="0"/>
              <a:t>nonlocal</a:t>
            </a:r>
            <a:r>
              <a:rPr lang="zh-CN" altLang="en-US" dirty="0"/>
              <a:t>能够带来几个百分点的提升，这个结果也是很令人震惊的。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D0AB0-8128-4056-AAF6-11F82E4B158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9956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510" baseline="0" dirty="0">
              <a:latin typeface="+mn-ea"/>
              <a:ea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D0AB0-8128-4056-AAF6-11F82E4B158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4497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现在来总结一下这篇</a:t>
            </a:r>
            <a:r>
              <a:rPr lang="en-US" altLang="zh-CN" dirty="0"/>
              <a:t>paper</a:t>
            </a:r>
            <a:r>
              <a:rPr lang="zh-CN" altLang="en-US" dirty="0"/>
              <a:t>的核心观点。</a:t>
            </a:r>
            <a:endParaRPr lang="en-US" altLang="zh-CN" dirty="0"/>
          </a:p>
          <a:p>
            <a:r>
              <a:rPr lang="zh-CN" altLang="en-US" dirty="0"/>
              <a:t>首先是建立长范围的依赖关系一般的方法有</a:t>
            </a:r>
            <a:r>
              <a:rPr lang="en-US" altLang="zh-CN" dirty="0" err="1"/>
              <a:t>rnn</a:t>
            </a:r>
            <a:r>
              <a:rPr lang="en-US" altLang="zh-CN" dirty="0"/>
              <a:t>/</a:t>
            </a:r>
            <a:r>
              <a:rPr lang="en-US" altLang="zh-CN" dirty="0" err="1"/>
              <a:t>lstm</a:t>
            </a:r>
            <a:r>
              <a:rPr lang="en-US" altLang="zh-CN" dirty="0"/>
              <a:t>/</a:t>
            </a:r>
            <a:r>
              <a:rPr lang="en-US" altLang="zh-CN" dirty="0" err="1"/>
              <a:t>gru</a:t>
            </a:r>
            <a:r>
              <a:rPr lang="zh-CN" altLang="en-US" dirty="0"/>
              <a:t>，</a:t>
            </a:r>
            <a:r>
              <a:rPr lang="en-US" altLang="zh-CN" dirty="0"/>
              <a:t>self-attention</a:t>
            </a:r>
            <a:r>
              <a:rPr lang="zh-CN" altLang="en-US" dirty="0"/>
              <a:t>，全连接层，作者创新性的提出了</a:t>
            </a:r>
            <a:r>
              <a:rPr lang="en-US" altLang="zh-CN" dirty="0"/>
              <a:t>non-local</a:t>
            </a:r>
            <a:r>
              <a:rPr lang="zh-CN" altLang="en-US" dirty="0"/>
              <a:t>操作这种新的方法。</a:t>
            </a:r>
            <a:endParaRPr lang="en-US" altLang="zh-CN" dirty="0"/>
          </a:p>
          <a:p>
            <a:r>
              <a:rPr lang="zh-CN" altLang="en-US" dirty="0"/>
              <a:t>第二点是</a:t>
            </a:r>
            <a:r>
              <a:rPr lang="en-US" altLang="zh-CN" dirty="0"/>
              <a:t>nonlocal</a:t>
            </a:r>
            <a:r>
              <a:rPr lang="zh-CN" altLang="en-US" dirty="0"/>
              <a:t> </a:t>
            </a:r>
            <a:r>
              <a:rPr lang="en-US" altLang="zh-CN" dirty="0"/>
              <a:t>block</a:t>
            </a:r>
            <a:r>
              <a:rPr lang="zh-CN" altLang="en-US" dirty="0"/>
              <a:t>具有易移植性，因为它的一个重要的设计是保持了输出和输入的</a:t>
            </a:r>
            <a:r>
              <a:rPr lang="en-US" altLang="zh-CN" dirty="0"/>
              <a:t>size</a:t>
            </a:r>
            <a:r>
              <a:rPr lang="zh-CN" altLang="en-US" dirty="0"/>
              <a:t>不变，所以可以很方便的加入到其他模型结构中。</a:t>
            </a:r>
            <a:endParaRPr lang="en-US" altLang="zh-CN" dirty="0"/>
          </a:p>
          <a:p>
            <a:r>
              <a:rPr lang="zh-CN" altLang="en-US" dirty="0"/>
              <a:t>第三，作者通过大量的对比实验证明了</a:t>
            </a:r>
            <a:r>
              <a:rPr lang="en-US" altLang="zh-CN" dirty="0"/>
              <a:t>non-local</a:t>
            </a:r>
            <a:r>
              <a:rPr lang="zh-CN" altLang="en-US" dirty="0"/>
              <a:t>对于不同模型具有通用性，在减少模型参数和运算量的同时还能提升精度，并且设计的</a:t>
            </a:r>
            <a:r>
              <a:rPr lang="en-US" altLang="zh-CN" dirty="0"/>
              <a:t>nonlocal</a:t>
            </a:r>
            <a:r>
              <a:rPr lang="zh-CN" altLang="en-US" dirty="0"/>
              <a:t> </a:t>
            </a:r>
            <a:r>
              <a:rPr lang="en-US" altLang="zh-CN" dirty="0"/>
              <a:t>neural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r>
              <a:rPr lang="zh-CN" altLang="en-US" dirty="0"/>
              <a:t>在视频分类上超过了两项竞赛的冠军方案。</a:t>
            </a:r>
            <a:endParaRPr lang="en-US" altLang="zh-CN" dirty="0"/>
          </a:p>
          <a:p>
            <a:r>
              <a:rPr lang="zh-CN" altLang="en-US" dirty="0"/>
              <a:t>最重要的是作者并没有设计花里胡哨的网络结构或者</a:t>
            </a:r>
            <a:r>
              <a:rPr lang="en-US" altLang="zh-CN" dirty="0"/>
              <a:t>loss</a:t>
            </a:r>
            <a:r>
              <a:rPr lang="zh-CN" altLang="en-US" dirty="0"/>
              <a:t>函数，就构造出了简单易用的方案，我个人认为这是这篇</a:t>
            </a:r>
            <a:r>
              <a:rPr lang="en-US" altLang="zh-CN" dirty="0"/>
              <a:t>paper</a:t>
            </a:r>
            <a:r>
              <a:rPr lang="zh-CN" altLang="en-US" dirty="0"/>
              <a:t>最不同于其他</a:t>
            </a:r>
            <a:r>
              <a:rPr lang="en-US" altLang="zh-CN" dirty="0"/>
              <a:t>paper</a:t>
            </a:r>
            <a:r>
              <a:rPr lang="zh-CN" altLang="en-US" dirty="0"/>
              <a:t>的地方。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D0AB0-8128-4056-AAF6-11F82E4B158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485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510" baseline="0" dirty="0">
              <a:latin typeface="+mn-ea"/>
              <a:ea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D0AB0-8128-4056-AAF6-11F82E4B158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330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Nonlocal</a:t>
            </a:r>
            <a:r>
              <a:rPr lang="zh-CN" altLang="en-US" dirty="0"/>
              <a:t>看起来效果卓群，在讨论部分我想简单介绍一下我做的相关实验。我在今年的</a:t>
            </a:r>
            <a:r>
              <a:rPr lang="en-US" altLang="zh-CN" dirty="0"/>
              <a:t>youtube8m</a:t>
            </a:r>
            <a:r>
              <a:rPr lang="zh-CN" altLang="en-US" dirty="0"/>
              <a:t>比赛中参考了</a:t>
            </a:r>
            <a:r>
              <a:rPr lang="en-US" altLang="zh-CN" dirty="0"/>
              <a:t>nonlocal</a:t>
            </a:r>
            <a:r>
              <a:rPr lang="zh-CN" altLang="en-US" dirty="0"/>
              <a:t>这篇文章，然后在我们比赛的模型上进行了实验，我们的想法是利用</a:t>
            </a:r>
            <a:r>
              <a:rPr lang="en-US" altLang="zh-CN" dirty="0"/>
              <a:t>non-local</a:t>
            </a:r>
            <a:r>
              <a:rPr lang="zh-CN" altLang="en-US" dirty="0"/>
              <a:t>去捕捉视频帧之间的时间和空间关系，特别是时间关系。因为官方提供的原始的特征是针对单帧图片进行处理的，用的是</a:t>
            </a:r>
            <a:r>
              <a:rPr lang="en-US" altLang="zh-CN" dirty="0"/>
              <a:t>inception</a:t>
            </a:r>
            <a:r>
              <a:rPr lang="zh-CN" altLang="en-US" dirty="0"/>
              <a:t> </a:t>
            </a:r>
            <a:r>
              <a:rPr lang="en-US" altLang="zh-CN" dirty="0"/>
              <a:t>v3</a:t>
            </a:r>
            <a:r>
              <a:rPr lang="zh-CN" altLang="en-US" dirty="0"/>
              <a:t>网络，所以在后续进行特征聚合生成视频级特征时，我们希望能够利用时序关系来达到更优的分类结果。这里的数据是我们采用</a:t>
            </a:r>
            <a:r>
              <a:rPr lang="en-US" altLang="zh-CN" dirty="0"/>
              <a:t>late</a:t>
            </a:r>
            <a:r>
              <a:rPr lang="zh-CN" altLang="en-US" dirty="0"/>
              <a:t> </a:t>
            </a:r>
            <a:r>
              <a:rPr lang="en-US" altLang="zh-CN" dirty="0"/>
              <a:t>fusion</a:t>
            </a:r>
            <a:r>
              <a:rPr lang="zh-CN" altLang="en-US" dirty="0"/>
              <a:t>的</a:t>
            </a:r>
            <a:r>
              <a:rPr lang="en-US" altLang="zh-CN" dirty="0" err="1"/>
              <a:t>netvlad</a:t>
            </a:r>
            <a:r>
              <a:rPr lang="zh-CN" altLang="en-US" dirty="0"/>
              <a:t>加入和不加入</a:t>
            </a:r>
            <a:r>
              <a:rPr lang="en-US" altLang="zh-CN" dirty="0"/>
              <a:t>non-local</a:t>
            </a:r>
            <a:r>
              <a:rPr lang="zh-CN" altLang="en-US" dirty="0"/>
              <a:t> </a:t>
            </a:r>
            <a:r>
              <a:rPr lang="en-US" altLang="zh-CN" dirty="0"/>
              <a:t>block</a:t>
            </a:r>
            <a:r>
              <a:rPr lang="zh-CN" altLang="en-US" dirty="0"/>
              <a:t>的对比结果，没有加</a:t>
            </a:r>
            <a:r>
              <a:rPr lang="en-US" altLang="zh-CN" dirty="0"/>
              <a:t>non-local</a:t>
            </a:r>
            <a:r>
              <a:rPr lang="zh-CN" altLang="en-US" dirty="0"/>
              <a:t>的模型结果为</a:t>
            </a:r>
            <a:r>
              <a:rPr lang="en-US" altLang="zh-CN" dirty="0"/>
              <a:t>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D0AB0-8128-4056-AAF6-11F82E4B158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7923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我们选择的</a:t>
            </a:r>
            <a:r>
              <a:rPr lang="en-US" altLang="zh-CN" dirty="0"/>
              <a:t>nonlocal</a:t>
            </a:r>
            <a:r>
              <a:rPr lang="zh-CN" altLang="en-US" dirty="0"/>
              <a:t>操作的表达式是</a:t>
            </a:r>
            <a:r>
              <a:rPr lang="en-US" altLang="zh-CN" dirty="0"/>
              <a:t>embedded</a:t>
            </a:r>
            <a:r>
              <a:rPr lang="zh-CN" altLang="en-US" dirty="0"/>
              <a:t>高斯函数</a:t>
            </a:r>
            <a:endParaRPr lang="en-US" altLang="zh-CN" dirty="0"/>
          </a:p>
          <a:p>
            <a:r>
              <a:rPr lang="zh-CN" altLang="en-US" dirty="0"/>
              <a:t>加入</a:t>
            </a:r>
            <a:r>
              <a:rPr lang="en-US" altLang="zh-CN" dirty="0"/>
              <a:t>non-local</a:t>
            </a:r>
            <a:r>
              <a:rPr lang="zh-CN" altLang="en-US" dirty="0"/>
              <a:t> </a:t>
            </a:r>
            <a:r>
              <a:rPr lang="en-US" altLang="zh-CN" dirty="0"/>
              <a:t>block</a:t>
            </a:r>
            <a:r>
              <a:rPr lang="zh-CN" altLang="en-US" dirty="0"/>
              <a:t>的</a:t>
            </a:r>
            <a:r>
              <a:rPr lang="en-US" altLang="zh-CN" dirty="0" err="1"/>
              <a:t>netvlad</a:t>
            </a:r>
            <a:r>
              <a:rPr lang="zh-CN" altLang="en-US" dirty="0"/>
              <a:t>的输入是聚类中心</a:t>
            </a:r>
            <a:r>
              <a:rPr lang="en-US" altLang="zh-CN" dirty="0"/>
              <a:t>k</a:t>
            </a:r>
            <a:r>
              <a:rPr lang="zh-CN" altLang="en-US" dirty="0"/>
              <a:t>的</a:t>
            </a:r>
            <a:r>
              <a:rPr lang="en-US" altLang="zh-CN" dirty="0" err="1"/>
              <a:t>NetVLAD</a:t>
            </a:r>
            <a:r>
              <a:rPr lang="zh-CN" altLang="en-US" dirty="0"/>
              <a:t>描述子</a:t>
            </a:r>
            <a:r>
              <a:rPr lang="en-US" altLang="zh-CN" dirty="0" err="1"/>
              <a:t>vk</a:t>
            </a:r>
            <a:r>
              <a:rPr lang="zh-CN" altLang="en-US" dirty="0"/>
              <a:t>，然后总的</a:t>
            </a:r>
            <a:r>
              <a:rPr lang="en-US" altLang="zh-CN" dirty="0"/>
              <a:t>non-local</a:t>
            </a:r>
            <a:r>
              <a:rPr lang="zh-CN" altLang="en-US" dirty="0"/>
              <a:t> </a:t>
            </a:r>
            <a:r>
              <a:rPr lang="en-US" altLang="zh-CN" dirty="0" err="1"/>
              <a:t>NetVLAD</a:t>
            </a:r>
            <a:r>
              <a:rPr lang="zh-CN" altLang="en-US" dirty="0"/>
              <a:t>的表达式是</a:t>
            </a:r>
            <a:r>
              <a:rPr lang="en-US" altLang="zh-CN" dirty="0" err="1"/>
              <a:t>yi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D0AB0-8128-4056-AAF6-11F82E4B158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1089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这是我们在比赛中构建的模型框架，总共集成了</a:t>
            </a:r>
            <a:r>
              <a:rPr lang="en-US" altLang="zh-CN" dirty="0"/>
              <a:t>6</a:t>
            </a:r>
            <a:r>
              <a:rPr lang="zh-CN" altLang="en-US" dirty="0"/>
              <a:t>个不同的模型，融合了</a:t>
            </a:r>
            <a:r>
              <a:rPr lang="en-US" altLang="zh-CN" dirty="0"/>
              <a:t>rgb</a:t>
            </a:r>
            <a:r>
              <a:rPr lang="zh-CN" altLang="en-US" dirty="0"/>
              <a:t>和</a:t>
            </a:r>
            <a:r>
              <a:rPr lang="en-US" altLang="zh-CN" dirty="0"/>
              <a:t>audio</a:t>
            </a:r>
            <a:r>
              <a:rPr lang="zh-CN" altLang="en-US" dirty="0"/>
              <a:t>两种不同模态的特征。</a:t>
            </a:r>
            <a:endParaRPr lang="en-US" altLang="zh-CN" dirty="0"/>
          </a:p>
          <a:p>
            <a:r>
              <a:rPr lang="zh-CN" altLang="en-US" dirty="0"/>
              <a:t>在每一个</a:t>
            </a:r>
            <a:r>
              <a:rPr lang="en-US" altLang="zh-CN" dirty="0" err="1"/>
              <a:t>netvlad</a:t>
            </a:r>
            <a:r>
              <a:rPr lang="zh-CN" altLang="en-US" dirty="0"/>
              <a:t>模型中都加入了</a:t>
            </a:r>
            <a:r>
              <a:rPr lang="en-US" altLang="zh-CN" dirty="0"/>
              <a:t>non-local</a:t>
            </a:r>
            <a:r>
              <a:rPr lang="zh-CN" altLang="en-US" dirty="0"/>
              <a:t> </a:t>
            </a:r>
            <a:r>
              <a:rPr lang="en-US" altLang="zh-CN" dirty="0"/>
              <a:t>block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D0AB0-8128-4056-AAF6-11F82E4B158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614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510" baseline="0" dirty="0">
                <a:latin typeface="+mn-ea"/>
                <a:ea typeface="+mn-ea"/>
              </a:rPr>
              <a:t>首先简单介绍一下论文的目标和作者的</a:t>
            </a:r>
            <a:r>
              <a:rPr lang="en-US" altLang="zh-CN" sz="510" baseline="0" dirty="0">
                <a:latin typeface="+mn-ea"/>
                <a:ea typeface="+mn-ea"/>
              </a:rPr>
              <a:t>motivation</a:t>
            </a:r>
            <a:endParaRPr lang="en-US" sz="510" baseline="0" dirty="0">
              <a:latin typeface="+mn-ea"/>
              <a:ea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D0AB0-8128-4056-AAF6-11F82E4B158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1643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最后是实验结果的展示，这是不同模型组合的测试结果和最终提交的模型测试结果。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D0AB0-8128-4056-AAF6-11F82E4B158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8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Non-local</a:t>
            </a:r>
            <a:r>
              <a:rPr lang="zh-CN" altLang="en-US" dirty="0"/>
              <a:t> </a:t>
            </a:r>
            <a:r>
              <a:rPr lang="en-US" altLang="zh-CN" dirty="0"/>
              <a:t>neural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r>
              <a:rPr lang="zh-CN" altLang="en-US" dirty="0"/>
              <a:t>提出的目的是捕捉视频分类任务中长范围依赖关系，现有的一些捕捉长范围依赖关系的方法主要是循环神经网络和卷积。对于序列数据主要采用</a:t>
            </a:r>
            <a:r>
              <a:rPr lang="en-US" altLang="zh-CN" dirty="0" err="1"/>
              <a:t>rnn</a:t>
            </a:r>
            <a:r>
              <a:rPr lang="zh-CN" altLang="en-US" dirty="0"/>
              <a:t>，对于图像数据堆叠多个卷积操作。</a:t>
            </a:r>
            <a:endParaRPr lang="en-US" altLang="zh-CN" dirty="0"/>
          </a:p>
          <a:p>
            <a:r>
              <a:rPr lang="zh-CN" altLang="en-US" dirty="0"/>
              <a:t>这里展示了一个直观的示例：</a:t>
            </a:r>
            <a:endParaRPr lang="en-US" altLang="zh-CN" dirty="0"/>
          </a:p>
          <a:p>
            <a:r>
              <a:rPr lang="zh-CN" altLang="en-US" dirty="0"/>
              <a:t>第一张图片上这个球的位置用</a:t>
            </a:r>
            <a:r>
              <a:rPr lang="en-US" altLang="zh-CN" dirty="0"/>
              <a:t>xi</a:t>
            </a:r>
            <a:r>
              <a:rPr lang="zh-CN" altLang="en-US" dirty="0"/>
              <a:t>表示，第四张图片上标注了与输出</a:t>
            </a:r>
            <a:r>
              <a:rPr lang="en-US" altLang="zh-CN" dirty="0"/>
              <a:t>xi</a:t>
            </a:r>
            <a:r>
              <a:rPr lang="zh-CN" altLang="en-US" dirty="0"/>
              <a:t>相关的</a:t>
            </a:r>
            <a:r>
              <a:rPr lang="en-US" altLang="zh-CN" dirty="0"/>
              <a:t>xj</a:t>
            </a:r>
            <a:r>
              <a:rPr lang="zh-CN" altLang="en-US" dirty="0"/>
              <a:t>位置，可以看到这个足球的最终位置是和多个空间上的位置相关的，不仅仅是球上的点，还包括人身体上的一些点，</a:t>
            </a:r>
            <a:r>
              <a:rPr lang="en-US" altLang="zh-CN" dirty="0"/>
              <a:t>non-local</a:t>
            </a:r>
            <a:r>
              <a:rPr lang="zh-CN" altLang="en-US" dirty="0"/>
              <a:t>做的事情就是建立</a:t>
            </a:r>
            <a:r>
              <a:rPr lang="en-US" altLang="zh-CN" dirty="0"/>
              <a:t>xi</a:t>
            </a:r>
            <a:r>
              <a:rPr lang="zh-CN" altLang="en-US" dirty="0"/>
              <a:t>和</a:t>
            </a:r>
            <a:r>
              <a:rPr lang="en-US" altLang="zh-CN" dirty="0"/>
              <a:t>xj</a:t>
            </a:r>
            <a:r>
              <a:rPr lang="zh-CN" altLang="en-US" dirty="0"/>
              <a:t>之间的关联</a:t>
            </a:r>
            <a:endParaRPr lang="en-US" altLang="zh-CN" dirty="0"/>
          </a:p>
          <a:p>
            <a:r>
              <a:rPr lang="zh-CN" altLang="en-US" dirty="0"/>
              <a:t>但是这些方法有一些弱点，比如计算效率低，优化困难（</a:t>
            </a:r>
            <a:r>
              <a:rPr lang="en-US" altLang="zh-CN" dirty="0" err="1"/>
              <a:t>rnn</a:t>
            </a:r>
            <a:r>
              <a:rPr lang="zh-CN" altLang="en-US" dirty="0"/>
              <a:t>梯度消失），如果要在很远的时空位置上来回传递信息很苦难，比如（</a:t>
            </a:r>
            <a:r>
              <a:rPr lang="en-US" altLang="zh-CN" dirty="0"/>
              <a:t>bidirectional</a:t>
            </a:r>
            <a:r>
              <a:rPr lang="zh-CN" altLang="en-US" dirty="0"/>
              <a:t> </a:t>
            </a:r>
            <a:r>
              <a:rPr lang="en-US" altLang="zh-CN" dirty="0" err="1"/>
              <a:t>rnn</a:t>
            </a:r>
            <a:r>
              <a:rPr lang="zh-CN" altLang="en-US" dirty="0"/>
              <a:t>），可能可以在网络中加入一些跳跃连接但是这样模型设计会比较复杂。</a:t>
            </a:r>
            <a:endParaRPr lang="en-US" altLang="zh-CN" dirty="0"/>
          </a:p>
          <a:p>
            <a:r>
              <a:rPr lang="zh-CN" altLang="en-US" dirty="0"/>
              <a:t>作者提出</a:t>
            </a:r>
            <a:r>
              <a:rPr lang="en-US" altLang="zh-CN" dirty="0"/>
              <a:t>non-local</a:t>
            </a:r>
            <a:r>
              <a:rPr lang="zh-CN" altLang="en-US" dirty="0"/>
              <a:t>的三个很好的特性是：</a:t>
            </a:r>
            <a:r>
              <a:rPr lang="en-US" altLang="zh-CN" dirty="0"/>
              <a:t>1.</a:t>
            </a:r>
            <a:r>
              <a:rPr lang="zh-CN" altLang="en-US" dirty="0"/>
              <a:t>可以计算任意两个位置的关系（可能是空间，时间或者时空关联）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 第二是通过实验结果说明了</a:t>
            </a:r>
            <a:r>
              <a:rPr lang="en-US" altLang="zh-CN" dirty="0"/>
              <a:t>non-local</a:t>
            </a:r>
            <a:r>
              <a:rPr lang="zh-CN" altLang="en-US" dirty="0"/>
              <a:t>可以使用更少的网络层数达到更好的结果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第三是保持了输入和输出的</a:t>
            </a:r>
            <a:r>
              <a:rPr lang="en-US" altLang="zh-CN" dirty="0"/>
              <a:t>size</a:t>
            </a:r>
            <a:r>
              <a:rPr lang="zh-CN" altLang="en-US" dirty="0"/>
              <a:t>是一致的，因此可以变长输入，使得在模型中引入</a:t>
            </a:r>
            <a:r>
              <a:rPr lang="en-US" altLang="zh-CN" dirty="0"/>
              <a:t>non-local</a:t>
            </a:r>
            <a:r>
              <a:rPr lang="zh-CN" altLang="en-US" dirty="0"/>
              <a:t>模块变得很简单</a:t>
            </a:r>
            <a:endParaRPr lang="en-US" altLang="zh-CN" dirty="0"/>
          </a:p>
          <a:p>
            <a:r>
              <a:rPr lang="zh-CN" altLang="en-US" dirty="0"/>
              <a:t>然后最重要的一点，这个设计看起来很简单，没有花里胡哨的东西，但是效果确实很“神奇”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D0AB0-8128-4056-AAF6-11F82E4B158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080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510" baseline="0" dirty="0">
              <a:latin typeface="+mn-ea"/>
              <a:ea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D0AB0-8128-4056-AAF6-11F82E4B158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81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这个是</a:t>
            </a:r>
            <a:r>
              <a:rPr lang="en-US" altLang="zh-CN" dirty="0"/>
              <a:t>Nonlocal-</a:t>
            </a:r>
            <a:r>
              <a:rPr lang="zh-CN" altLang="en-US" dirty="0"/>
              <a:t>操作的表达式，看起来比较简单。</a:t>
            </a:r>
            <a:endParaRPr lang="en-US" altLang="zh-CN" dirty="0"/>
          </a:p>
          <a:p>
            <a:r>
              <a:rPr lang="en-US" altLang="zh-CN" dirty="0"/>
              <a:t>non-local</a:t>
            </a:r>
            <a:r>
              <a:rPr lang="zh-CN" altLang="en-US" dirty="0"/>
              <a:t>操作考虑了所有位置，而相比而言卷积只考虑了空间上相邻的局部输入的加权求和，</a:t>
            </a:r>
            <a:r>
              <a:rPr lang="en-US" altLang="zh-CN" dirty="0"/>
              <a:t>RNN</a:t>
            </a:r>
            <a:r>
              <a:rPr lang="zh-CN" altLang="en-US" dirty="0"/>
              <a:t>在时间维度上一般只考虑当前时步</a:t>
            </a:r>
            <a:r>
              <a:rPr lang="en-US" altLang="zh-CN" dirty="0"/>
              <a:t>t</a:t>
            </a:r>
            <a:r>
              <a:rPr lang="zh-CN" altLang="en-US" dirty="0"/>
              <a:t>的输入和</a:t>
            </a:r>
            <a:r>
              <a:rPr lang="en-US" altLang="zh-CN" dirty="0"/>
              <a:t>t-1</a:t>
            </a:r>
            <a:r>
              <a:rPr lang="zh-CN" altLang="en-US" dirty="0"/>
              <a:t>时的隐藏层的状态。与全连接层相比，</a:t>
            </a:r>
            <a:r>
              <a:rPr lang="en-US" altLang="zh-CN" dirty="0"/>
              <a:t>non-local</a:t>
            </a:r>
            <a:r>
              <a:rPr lang="zh-CN" altLang="en-US" dirty="0"/>
              <a:t>操作保持输出的</a:t>
            </a:r>
            <a:r>
              <a:rPr lang="en-US" altLang="zh-CN" dirty="0"/>
              <a:t>size</a:t>
            </a:r>
            <a:r>
              <a:rPr lang="zh-CN" altLang="en-US" dirty="0"/>
              <a:t>和输入的</a:t>
            </a:r>
            <a:r>
              <a:rPr lang="en-US" altLang="zh-CN" dirty="0"/>
              <a:t>size</a:t>
            </a:r>
            <a:r>
              <a:rPr lang="zh-CN" altLang="en-US" dirty="0"/>
              <a:t>一样，并且输入的</a:t>
            </a:r>
            <a:r>
              <a:rPr lang="en-US" altLang="zh-CN" dirty="0"/>
              <a:t>size</a:t>
            </a:r>
            <a:r>
              <a:rPr lang="zh-CN" altLang="en-US" dirty="0"/>
              <a:t>可以是不定的，相比而言全连接层需要固定的输入输出</a:t>
            </a:r>
            <a:r>
              <a:rPr lang="en-US" altLang="zh-CN" dirty="0"/>
              <a:t>size</a:t>
            </a:r>
            <a:r>
              <a:rPr lang="zh-CN" altLang="en-US" dirty="0"/>
              <a:t>，从而无法捕捉到位置相关性。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non-local </a:t>
            </a:r>
            <a:r>
              <a:rPr lang="zh-CN" altLang="en-US" dirty="0"/>
              <a:t>和</a:t>
            </a:r>
            <a:r>
              <a:rPr lang="en-US" altLang="zh-CN" dirty="0"/>
              <a:t>self-attention</a:t>
            </a:r>
            <a:r>
              <a:rPr lang="zh-CN" altLang="en-US" dirty="0"/>
              <a:t>同样是希望建立序列的长距离依赖关系，不同点在于</a:t>
            </a:r>
            <a:r>
              <a:rPr lang="en-US" altLang="zh-CN" dirty="0"/>
              <a:t>non-local</a:t>
            </a:r>
            <a:r>
              <a:rPr lang="zh-CN" altLang="en-US" dirty="0"/>
              <a:t>是通过</a:t>
            </a:r>
            <a:r>
              <a:rPr lang="en-US" altLang="zh-CN" dirty="0"/>
              <a:t>1x1</a:t>
            </a:r>
            <a:r>
              <a:rPr lang="zh-CN" altLang="en-US" dirty="0"/>
              <a:t>卷积达到固定</a:t>
            </a:r>
            <a:r>
              <a:rPr lang="en-US" altLang="zh-CN" dirty="0"/>
              <a:t>size</a:t>
            </a:r>
            <a:r>
              <a:rPr lang="zh-CN" altLang="en-US" dirty="0"/>
              <a:t>的目的，而</a:t>
            </a:r>
            <a:r>
              <a:rPr lang="en-US" altLang="zh-CN" dirty="0"/>
              <a:t>self-attention</a:t>
            </a:r>
            <a:r>
              <a:rPr lang="zh-CN" altLang="en-US" dirty="0"/>
              <a:t>是通过动态生成连接权重，从而能够处理变长输入序列。</a:t>
            </a:r>
            <a:endParaRPr lang="en-US" dirty="0"/>
          </a:p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D0AB0-8128-4056-AAF6-11F82E4B158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757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那么怎样选择</a:t>
            </a:r>
            <a:r>
              <a:rPr lang="en-US" altLang="zh-CN" dirty="0"/>
              <a:t>nonlocal</a:t>
            </a:r>
            <a:r>
              <a:rPr lang="zh-CN" altLang="en-US" dirty="0"/>
              <a:t>操作表达式中的</a:t>
            </a:r>
            <a:r>
              <a:rPr lang="en-US" altLang="zh-CN" dirty="0"/>
              <a:t>f</a:t>
            </a:r>
            <a:r>
              <a:rPr lang="zh-CN" altLang="en-US" dirty="0"/>
              <a:t>函数和</a:t>
            </a:r>
            <a:r>
              <a:rPr lang="en-US" altLang="zh-CN" dirty="0"/>
              <a:t>g</a:t>
            </a:r>
            <a:r>
              <a:rPr lang="zh-CN" altLang="en-US" dirty="0"/>
              <a:t>函数呢？</a:t>
            </a:r>
            <a:endParaRPr lang="en-US" altLang="zh-CN" dirty="0"/>
          </a:p>
          <a:p>
            <a:r>
              <a:rPr lang="zh-CN" altLang="en-US" dirty="0"/>
              <a:t>作者给出了四种不同的</a:t>
            </a:r>
            <a:r>
              <a:rPr lang="en-US" altLang="zh-CN" dirty="0"/>
              <a:t>f</a:t>
            </a:r>
            <a:r>
              <a:rPr lang="zh-CN" altLang="en-US" dirty="0"/>
              <a:t>函数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D0AB0-8128-4056-AAF6-11F82E4B158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445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减少计算：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将输入的</a:t>
            </a:r>
            <a:r>
              <a:rPr lang="en-US" altLang="zh-CN" dirty="0"/>
              <a:t>channel</a:t>
            </a:r>
            <a:r>
              <a:rPr lang="zh-CN" altLang="en-US" dirty="0"/>
              <a:t>减少到</a:t>
            </a:r>
            <a:r>
              <a:rPr lang="en-US" altLang="zh-CN" dirty="0"/>
              <a:t>1/2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把输入的</a:t>
            </a:r>
            <a:r>
              <a:rPr lang="en-US" altLang="zh-CN" dirty="0"/>
              <a:t>xj</a:t>
            </a:r>
            <a:r>
              <a:rPr lang="zh-CN" altLang="en-US" dirty="0"/>
              <a:t>作</a:t>
            </a:r>
            <a:r>
              <a:rPr lang="en-US" altLang="zh-CN" dirty="0"/>
              <a:t>pooling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D0AB0-8128-4056-AAF6-11F82E4B158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65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510" baseline="0" dirty="0">
              <a:latin typeface="+mn-ea"/>
              <a:ea typeface="+mn-ea"/>
            </a:endParaRPr>
          </a:p>
          <a:p>
            <a:endParaRPr lang="en-US" sz="510" baseline="0" dirty="0">
              <a:latin typeface="+mn-ea"/>
              <a:ea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D0AB0-8128-4056-AAF6-11F82E4B158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4795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预处理阶段是从原视频中随机截取了一段</a:t>
            </a:r>
            <a:r>
              <a:rPr lang="en-US" altLang="zh-CN" dirty="0"/>
              <a:t>64</a:t>
            </a:r>
            <a:r>
              <a:rPr lang="zh-CN" altLang="en-US" dirty="0"/>
              <a:t>帧的序列，再从</a:t>
            </a:r>
            <a:r>
              <a:rPr lang="en-US" altLang="zh-CN" dirty="0"/>
              <a:t>64</a:t>
            </a:r>
            <a:r>
              <a:rPr lang="zh-CN" altLang="en-US" dirty="0"/>
              <a:t>帧中每隔一帧取一个图片，最后得到</a:t>
            </a:r>
            <a:r>
              <a:rPr lang="en-US" altLang="zh-CN" dirty="0"/>
              <a:t>32</a:t>
            </a:r>
            <a:r>
              <a:rPr lang="zh-CN" altLang="en-US" dirty="0"/>
              <a:t>帧的序列。</a:t>
            </a:r>
            <a:endParaRPr lang="en-US" altLang="zh-CN" dirty="0"/>
          </a:p>
          <a:p>
            <a:r>
              <a:rPr lang="zh-CN" altLang="en-US" dirty="0"/>
              <a:t>输入的图片大小为</a:t>
            </a:r>
            <a:r>
              <a:rPr lang="en-US" altLang="zh-CN" dirty="0"/>
              <a:t>224x224</a:t>
            </a:r>
            <a:r>
              <a:rPr lang="zh-CN" altLang="en-US" dirty="0"/>
              <a:t>，从原来的</a:t>
            </a:r>
            <a:r>
              <a:rPr lang="en-US" altLang="zh-CN" dirty="0"/>
              <a:t>[256,320] </a:t>
            </a:r>
            <a:r>
              <a:rPr lang="zh-CN" altLang="en-US" dirty="0"/>
              <a:t>的图片中随机剪裁一块</a:t>
            </a:r>
            <a:r>
              <a:rPr lang="en-US" altLang="zh-CN" dirty="0"/>
              <a:t>224x224</a:t>
            </a:r>
            <a:r>
              <a:rPr lang="zh-CN" altLang="en-US" dirty="0"/>
              <a:t>的区域。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resnet-50</a:t>
            </a:r>
            <a:r>
              <a:rPr lang="zh-CN" altLang="en-US" dirty="0"/>
              <a:t>基础上中间加了一层</a:t>
            </a:r>
            <a:r>
              <a:rPr lang="en-US" altLang="zh-CN" dirty="0"/>
              <a:t>pooling</a:t>
            </a:r>
            <a:r>
              <a:rPr lang="zh-CN" altLang="en-US" dirty="0"/>
              <a:t>，聚合时序信息</a:t>
            </a:r>
            <a:endParaRPr lang="en-US" altLang="zh-CN" dirty="0"/>
          </a:p>
          <a:p>
            <a:r>
              <a:rPr lang="zh-CN" altLang="en-US" dirty="0"/>
              <a:t>基于</a:t>
            </a:r>
            <a:r>
              <a:rPr lang="en-US" altLang="zh-CN" dirty="0"/>
              <a:t>baseline</a:t>
            </a:r>
            <a:r>
              <a:rPr lang="zh-CN" altLang="en-US" dirty="0"/>
              <a:t>，作者把</a:t>
            </a:r>
            <a:r>
              <a:rPr lang="en-US" altLang="zh-CN" dirty="0"/>
              <a:t>baseline</a:t>
            </a:r>
            <a:r>
              <a:rPr lang="zh-CN" altLang="en-US" dirty="0"/>
              <a:t>模型进行了扩展。首先采用</a:t>
            </a:r>
            <a:r>
              <a:rPr lang="en-US" altLang="zh-CN" dirty="0"/>
              <a:t>i3d</a:t>
            </a:r>
            <a:r>
              <a:rPr lang="zh-CN" altLang="en-US" dirty="0"/>
              <a:t>的思想，用</a:t>
            </a:r>
            <a:r>
              <a:rPr lang="en-US" altLang="zh-CN" dirty="0"/>
              <a:t>3d</a:t>
            </a:r>
            <a:r>
              <a:rPr lang="zh-CN" altLang="en-US" dirty="0"/>
              <a:t>卷积核代替</a:t>
            </a:r>
            <a:r>
              <a:rPr lang="en-US" altLang="zh-CN" dirty="0"/>
              <a:t>2d</a:t>
            </a:r>
            <a:r>
              <a:rPr lang="zh-CN" altLang="en-US" dirty="0"/>
              <a:t>的卷积核。作者研究了两种</a:t>
            </a:r>
            <a:r>
              <a:rPr lang="en-US" altLang="zh-CN" dirty="0"/>
              <a:t>inflations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并提出了</a:t>
            </a:r>
            <a:r>
              <a:rPr lang="en-US" altLang="zh-CN" dirty="0"/>
              <a:t>non-local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D0AB0-8128-4056-AAF6-11F82E4B158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99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 userDrawn="1"/>
        </p:nvSpPr>
        <p:spPr>
          <a:xfrm>
            <a:off x="2019869" y="5501898"/>
            <a:ext cx="10172131" cy="1284102"/>
          </a:xfrm>
          <a:prstGeom prst="roundRect">
            <a:avLst>
              <a:gd name="adj" fmla="val 0"/>
            </a:avLst>
          </a:prstGeom>
          <a:solidFill>
            <a:srgbClr val="004F8A">
              <a:alpha val="9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>
            <a:off x="0" y="5501898"/>
            <a:ext cx="3048000" cy="1284102"/>
          </a:xfrm>
          <a:custGeom>
            <a:avLst/>
            <a:gdLst>
              <a:gd name="connsiteX0" fmla="*/ 0 w 3036468"/>
              <a:gd name="connsiteY0" fmla="*/ 0 h 1800000"/>
              <a:gd name="connsiteX1" fmla="*/ 3036468 w 3036468"/>
              <a:gd name="connsiteY1" fmla="*/ 0 h 1800000"/>
              <a:gd name="connsiteX2" fmla="*/ 2061536 w 3036468"/>
              <a:gd name="connsiteY2" fmla="*/ 1800000 h 1800000"/>
              <a:gd name="connsiteX3" fmla="*/ 0 w 3036468"/>
              <a:gd name="connsiteY3" fmla="*/ 180000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36468" h="1800000">
                <a:moveTo>
                  <a:pt x="0" y="0"/>
                </a:moveTo>
                <a:lnTo>
                  <a:pt x="3036468" y="0"/>
                </a:lnTo>
                <a:lnTo>
                  <a:pt x="2061536" y="1800000"/>
                </a:lnTo>
                <a:lnTo>
                  <a:pt x="0" y="1800000"/>
                </a:lnTo>
                <a:close/>
              </a:path>
            </a:pathLst>
          </a:custGeom>
          <a:solidFill>
            <a:srgbClr val="017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5429898"/>
            <a:ext cx="12192000" cy="72000"/>
          </a:xfrm>
          <a:prstGeom prst="rect">
            <a:avLst/>
          </a:prstGeom>
          <a:solidFill>
            <a:srgbClr val="017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017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43201" y="5970198"/>
            <a:ext cx="9448799" cy="522360"/>
          </a:xfrm>
        </p:spPr>
        <p:txBody>
          <a:bodyPr anchor="ctr"/>
          <a:lstStyle>
            <a:lvl1pPr algn="l">
              <a:defRPr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B26E-7550-4A68-B9ED-0930F4C79F79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C2DF-976F-4C49-92B9-E79BD60CFE9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62" y="5611454"/>
            <a:ext cx="1100407" cy="110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915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 userDrawn="1"/>
        </p:nvSpPr>
        <p:spPr>
          <a:xfrm>
            <a:off x="0" y="72000"/>
            <a:ext cx="1095825" cy="914400"/>
          </a:xfrm>
          <a:custGeom>
            <a:avLst/>
            <a:gdLst>
              <a:gd name="connsiteX0" fmla="*/ 0 w 1095825"/>
              <a:gd name="connsiteY0" fmla="*/ 0 h 914400"/>
              <a:gd name="connsiteX1" fmla="*/ 1095825 w 1095825"/>
              <a:gd name="connsiteY1" fmla="*/ 0 h 914400"/>
              <a:gd name="connsiteX2" fmla="*/ 608144 w 1095825"/>
              <a:gd name="connsiteY2" fmla="*/ 914400 h 914400"/>
              <a:gd name="connsiteX3" fmla="*/ 0 w 1095825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825" h="914400">
                <a:moveTo>
                  <a:pt x="0" y="0"/>
                </a:moveTo>
                <a:lnTo>
                  <a:pt x="1095825" y="0"/>
                </a:lnTo>
                <a:lnTo>
                  <a:pt x="608144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5824" y="72000"/>
            <a:ext cx="10257975" cy="914400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B26E-7550-4A68-B9ED-0930F4C79F79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C2DF-976F-4C49-92B9-E79BD60CFE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62" y="238790"/>
            <a:ext cx="528467" cy="53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538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rgbClr val="004F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B26E-7550-4A68-B9ED-0930F4C79F79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C2DF-976F-4C49-92B9-E79BD60CFE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813176" cy="6858000"/>
          </a:xfrm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5573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/>
        </p:nvSpPr>
        <p:spPr>
          <a:xfrm>
            <a:off x="0" y="72000"/>
            <a:ext cx="1095825" cy="914400"/>
          </a:xfrm>
          <a:custGeom>
            <a:avLst/>
            <a:gdLst>
              <a:gd name="connsiteX0" fmla="*/ 0 w 1095825"/>
              <a:gd name="connsiteY0" fmla="*/ 0 h 914400"/>
              <a:gd name="connsiteX1" fmla="*/ 1095825 w 1095825"/>
              <a:gd name="connsiteY1" fmla="*/ 0 h 914400"/>
              <a:gd name="connsiteX2" fmla="*/ 608144 w 1095825"/>
              <a:gd name="connsiteY2" fmla="*/ 914400 h 914400"/>
              <a:gd name="connsiteX3" fmla="*/ 0 w 1095825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825" h="914400">
                <a:moveTo>
                  <a:pt x="0" y="0"/>
                </a:moveTo>
                <a:lnTo>
                  <a:pt x="1095825" y="0"/>
                </a:lnTo>
                <a:lnTo>
                  <a:pt x="608144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5824" y="72000"/>
            <a:ext cx="10257975" cy="914400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B26E-7550-4A68-B9ED-0930F4C79F79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C2DF-976F-4C49-92B9-E79BD60CFE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62" y="238790"/>
            <a:ext cx="528467" cy="53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862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B26E-7550-4A68-B9ED-0930F4C79F79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C2DF-976F-4C49-92B9-E79BD60CFE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694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bg>
      <p:bgPr>
        <a:solidFill>
          <a:srgbClr val="004F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B26E-7550-4A68-B9ED-0930F4C79F79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C2DF-976F-4C49-92B9-E79BD60CFE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007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72000"/>
            <a:ext cx="10515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DB26E-7550-4A68-B9ED-0930F4C79F79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BC2DF-976F-4C49-92B9-E79BD60CFE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738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file:////var/folders/jk/hl7m95s52t34bhws37l8h0_w0000gn/T/com.microsoft.Powerpoint/converted_emf.emf" TargetMode="Externa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1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C85E757-F932-4A4A-A4B7-7FF1040BFE8A}"/>
              </a:ext>
            </a:extLst>
          </p:cNvPr>
          <p:cNvSpPr/>
          <p:nvPr/>
        </p:nvSpPr>
        <p:spPr>
          <a:xfrm>
            <a:off x="0" y="645638"/>
            <a:ext cx="1397726" cy="287382"/>
          </a:xfrm>
          <a:prstGeom prst="rect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4C0B2F5-577E-4D09-AFCC-D031F88146BB}"/>
              </a:ext>
            </a:extLst>
          </p:cNvPr>
          <p:cNvSpPr/>
          <p:nvPr/>
        </p:nvSpPr>
        <p:spPr>
          <a:xfrm>
            <a:off x="3334871" y="653140"/>
            <a:ext cx="8857128" cy="287382"/>
          </a:xfrm>
          <a:prstGeom prst="rect">
            <a:avLst/>
          </a:prstGeom>
          <a:solidFill>
            <a:srgbClr val="004F8A"/>
          </a:solidFill>
          <a:ln>
            <a:solidFill>
              <a:srgbClr val="0E4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E1AB0B9C-C717-4690-8AB7-603F081762E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377" y="473127"/>
            <a:ext cx="1397727" cy="602071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08A94BAE-8D51-49E8-9826-6427BB8E334A}"/>
              </a:ext>
            </a:extLst>
          </p:cNvPr>
          <p:cNvSpPr txBox="1"/>
          <p:nvPr/>
        </p:nvSpPr>
        <p:spPr>
          <a:xfrm>
            <a:off x="2566856" y="2725196"/>
            <a:ext cx="70582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Non-local Neural Networks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C99EBE5-F143-41ED-8860-D8F1EBEC311C}"/>
              </a:ext>
            </a:extLst>
          </p:cNvPr>
          <p:cNvSpPr txBox="1"/>
          <p:nvPr/>
        </p:nvSpPr>
        <p:spPr>
          <a:xfrm>
            <a:off x="3780428" y="3561086"/>
            <a:ext cx="4299787" cy="2304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Zhang Xing    </a:t>
            </a:r>
          </a:p>
          <a:p>
            <a:pPr algn="ctr"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Prof. Yu-Gang Jiang</a:t>
            </a:r>
          </a:p>
          <a:p>
            <a:pPr algn="ctr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December 28/2018</a:t>
            </a:r>
          </a:p>
          <a:p>
            <a:pPr algn="ctr">
              <a:lnSpc>
                <a:spcPct val="150000"/>
              </a:lnSpc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525D55-C80B-0A4C-83AA-B7584D62B9EF}"/>
              </a:ext>
            </a:extLst>
          </p:cNvPr>
          <p:cNvPicPr>
            <a:picLocks noChangeAspect="1"/>
          </p:cNvPicPr>
          <p:nvPr/>
        </p:nvPicPr>
        <p:blipFill>
          <a:blip r:link="rId5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8C9199-2971-3F43-B5BE-5E97FA429AC2}"/>
              </a:ext>
            </a:extLst>
          </p:cNvPr>
          <p:cNvPicPr>
            <a:picLocks noChangeAspect="1"/>
          </p:cNvPicPr>
          <p:nvPr/>
        </p:nvPicPr>
        <p:blipFill>
          <a:blip r:link="rId5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F39EA5-279E-904B-8D7A-5D3EE747EDC5}"/>
              </a:ext>
            </a:extLst>
          </p:cNvPr>
          <p:cNvPicPr>
            <a:picLocks noChangeAspect="1"/>
          </p:cNvPicPr>
          <p:nvPr/>
        </p:nvPicPr>
        <p:blipFill>
          <a:blip r:link="rId5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sp>
        <p:nvSpPr>
          <p:cNvPr id="10" name="TextBox 3">
            <a:extLst>
              <a:ext uri="{FF2B5EF4-FFF2-40B4-BE49-F238E27FC236}">
                <a16:creationId xmlns:a16="http://schemas.microsoft.com/office/drawing/2014/main" id="{21F62B6F-48CF-410A-949C-76674883A82E}"/>
              </a:ext>
            </a:extLst>
          </p:cNvPr>
          <p:cNvSpPr txBox="1"/>
          <p:nvPr/>
        </p:nvSpPr>
        <p:spPr>
          <a:xfrm>
            <a:off x="-95070" y="6393933"/>
            <a:ext cx="12382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Wang, </a:t>
            </a:r>
            <a:r>
              <a:rPr lang="en-US" sz="1600" dirty="0" err="1"/>
              <a:t>Xiaolong</a:t>
            </a:r>
            <a:r>
              <a:rPr lang="en-US" sz="1600" dirty="0"/>
              <a:t>, et al. "Non-local neural networks." </a:t>
            </a:r>
            <a:r>
              <a:rPr lang="en-US" sz="1600" i="1" dirty="0"/>
              <a:t>The IEEE Conference on Computer Vision and Pattern Recognition (CVPR)</a:t>
            </a:r>
            <a:r>
              <a:rPr lang="en-US" sz="1600" dirty="0"/>
              <a:t>. Vol. 1. No. 3. 2018.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866207-4B58-AF4D-AD44-8CA8F4CBFBAD}"/>
              </a:ext>
            </a:extLst>
          </p:cNvPr>
          <p:cNvPicPr>
            <a:picLocks noChangeAspect="1"/>
          </p:cNvPicPr>
          <p:nvPr/>
        </p:nvPicPr>
        <p:blipFill>
          <a:blip r:link="rId5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46B6F6-648E-9A41-9E40-00BFEE035E68}"/>
              </a:ext>
            </a:extLst>
          </p:cNvPr>
          <p:cNvPicPr>
            <a:picLocks noChangeAspect="1"/>
          </p:cNvPicPr>
          <p:nvPr/>
        </p:nvPicPr>
        <p:blipFill>
          <a:blip r:link="rId5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224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12026-D57A-6945-88E2-D8C858BCF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on Video Classification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5FFE73-E972-6E4F-8A5A-F193E3343726}"/>
              </a:ext>
            </a:extLst>
          </p:cNvPr>
          <p:cNvSpPr txBox="1"/>
          <p:nvPr/>
        </p:nvSpPr>
        <p:spPr>
          <a:xfrm>
            <a:off x="1095824" y="1088000"/>
            <a:ext cx="10457547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Baseline</a:t>
            </a:r>
            <a:r>
              <a:rPr lang="en-US" sz="2400" dirty="0"/>
              <a:t>:  ResNet-50 C2D model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DD4C41-8637-5547-A5B6-900313F23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67" y="1604195"/>
            <a:ext cx="4800600" cy="4279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289CE2-6C34-1845-9669-346B5100E02B}"/>
              </a:ext>
            </a:extLst>
          </p:cNvPr>
          <p:cNvSpPr txBox="1"/>
          <p:nvPr/>
        </p:nvSpPr>
        <p:spPr>
          <a:xfrm>
            <a:off x="6995885" y="1147206"/>
            <a:ext cx="346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Input:  [batch size, 32, 224, 224, 3]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AA829FEC-48A8-A54A-B35D-D69A21C91051}"/>
              </a:ext>
            </a:extLst>
          </p:cNvPr>
          <p:cNvSpPr/>
          <p:nvPr/>
        </p:nvSpPr>
        <p:spPr>
          <a:xfrm>
            <a:off x="5794826" y="3236145"/>
            <a:ext cx="1059542" cy="812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25AEAF8E-E718-F74F-8DA7-7296365897FE}"/>
              </a:ext>
            </a:extLst>
          </p:cNvPr>
          <p:cNvSpPr/>
          <p:nvPr/>
        </p:nvSpPr>
        <p:spPr>
          <a:xfrm>
            <a:off x="7014025" y="1987638"/>
            <a:ext cx="667658" cy="330981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5D01CD-94B5-D741-9C83-59D01CBEAA3E}"/>
                  </a:ext>
                </a:extLst>
              </p:cNvPr>
              <p:cNvSpPr txBox="1"/>
              <p:nvPr/>
            </p:nvSpPr>
            <p:spPr>
              <a:xfrm>
                <a:off x="7681682" y="1770743"/>
                <a:ext cx="4379689" cy="23391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Inflated 3D </a:t>
                </a:r>
                <a:r>
                  <a:rPr lang="en-US" sz="2000" b="1" dirty="0" err="1"/>
                  <a:t>ConvNet</a:t>
                </a:r>
                <a:r>
                  <a:rPr lang="en-US" sz="2000" b="1" dirty="0"/>
                  <a:t>(I3D)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Inflate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3x3 to 3x3x3 in residual block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Inflate 1x1 to 3x1x1 in residual block</a:t>
                </a:r>
              </a:p>
              <a:p>
                <a:endParaRPr lang="en-US" dirty="0"/>
              </a:p>
              <a:p>
                <a:r>
                  <a:rPr lang="en-US" dirty="0"/>
                  <a:t>Inflate one kernel for every 2 residual block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5D01CD-94B5-D741-9C83-59D01CBEAA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1682" y="1770743"/>
                <a:ext cx="4379689" cy="2339102"/>
              </a:xfrm>
              <a:prstGeom prst="rect">
                <a:avLst/>
              </a:prstGeom>
              <a:blipFill>
                <a:blip r:embed="rId4"/>
                <a:stretch>
                  <a:fillRect l="-1156" t="-1075" b="-2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3F1581B4-D3A9-874F-9BBD-2A3FD47D2A65}"/>
              </a:ext>
            </a:extLst>
          </p:cNvPr>
          <p:cNvSpPr txBox="1"/>
          <p:nvPr/>
        </p:nvSpPr>
        <p:spPr>
          <a:xfrm>
            <a:off x="7681682" y="5097397"/>
            <a:ext cx="437968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Non-local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Insert non-local blocks into C2D and I3D</a:t>
            </a:r>
          </a:p>
        </p:txBody>
      </p:sp>
    </p:spTree>
    <p:extLst>
      <p:ext uri="{BB962C8B-B14F-4D97-AF65-F5344CB8AC3E}">
        <p14:creationId xmlns:p14="http://schemas.microsoft.com/office/powerpoint/2010/main" val="3743106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1C000BA-697A-324A-9B92-DF4B4D7FEF03}"/>
              </a:ext>
            </a:extLst>
          </p:cNvPr>
          <p:cNvSpPr txBox="1">
            <a:spLocks/>
          </p:cNvSpPr>
          <p:nvPr/>
        </p:nvSpPr>
        <p:spPr>
          <a:xfrm>
            <a:off x="1248224" y="224400"/>
            <a:ext cx="10257975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dirty="0"/>
              <a:t>Experiments on Video Classification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85B308-B4AC-7B4F-B552-BAB9CFFB632D}"/>
              </a:ext>
            </a:extLst>
          </p:cNvPr>
          <p:cNvSpPr txBox="1"/>
          <p:nvPr/>
        </p:nvSpPr>
        <p:spPr>
          <a:xfrm>
            <a:off x="1030514" y="1138800"/>
            <a:ext cx="1063897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Kinetics	</a:t>
            </a:r>
            <a:r>
              <a:rPr lang="en-US" dirty="0"/>
              <a:t>					</a:t>
            </a:r>
            <a:endParaRPr lang="en-US" b="1" dirty="0"/>
          </a:p>
          <a:p>
            <a:r>
              <a:rPr lang="en-US" dirty="0"/>
              <a:t>246K training videos</a:t>
            </a:r>
          </a:p>
          <a:p>
            <a:r>
              <a:rPr lang="en-US" dirty="0"/>
              <a:t>20k validation videos</a:t>
            </a:r>
          </a:p>
          <a:p>
            <a:r>
              <a:rPr lang="en-US" dirty="0"/>
              <a:t>400 human action categories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03585E-22C5-BB4F-8D15-2571CAD942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78" y="2544995"/>
            <a:ext cx="5768522" cy="35516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67F997-BC39-E248-9EE9-9C32B2ADAB79}"/>
              </a:ext>
            </a:extLst>
          </p:cNvPr>
          <p:cNvSpPr txBox="1"/>
          <p:nvPr/>
        </p:nvSpPr>
        <p:spPr>
          <a:xfrm>
            <a:off x="188686" y="6421618"/>
            <a:ext cx="7837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procedure on Kinetics(ResNet-50 C2D baseline vs. NL C2D with 5 blocks)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95A4E2-048E-B74F-8557-37655CABD1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214" y="2285429"/>
            <a:ext cx="6460786" cy="367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1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A266293-55B8-5940-884F-19BEAD62BBA0}"/>
              </a:ext>
            </a:extLst>
          </p:cNvPr>
          <p:cNvSpPr txBox="1">
            <a:spLocks/>
          </p:cNvSpPr>
          <p:nvPr/>
        </p:nvSpPr>
        <p:spPr>
          <a:xfrm>
            <a:off x="1248224" y="224400"/>
            <a:ext cx="10257975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dirty="0"/>
              <a:t>Experiments on Video Classification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FD7D77-CE06-294A-A520-9DF49D8ADA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5" y="1369161"/>
            <a:ext cx="7263310" cy="41196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4776EF-9083-B04A-97CD-61715B89D0E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231"/>
          <a:stretch/>
        </p:blipFill>
        <p:spPr>
          <a:xfrm>
            <a:off x="7286155" y="1011409"/>
            <a:ext cx="4354305" cy="28639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EEE840-699A-C84C-8D06-17C703CFC4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059" y="3738345"/>
            <a:ext cx="4216401" cy="30113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52EB53A-165B-FE45-8BCD-F71079A30604}"/>
              </a:ext>
            </a:extLst>
          </p:cNvPr>
          <p:cNvSpPr txBox="1"/>
          <p:nvPr/>
        </p:nvSpPr>
        <p:spPr>
          <a:xfrm>
            <a:off x="1001486" y="2278743"/>
            <a:ext cx="1582057" cy="3077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CEED1F-B6FA-374F-A5ED-6F96919DF43D}"/>
              </a:ext>
            </a:extLst>
          </p:cNvPr>
          <p:cNvSpPr txBox="1"/>
          <p:nvPr/>
        </p:nvSpPr>
        <p:spPr>
          <a:xfrm>
            <a:off x="979717" y="2837538"/>
            <a:ext cx="1582057" cy="3077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17773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CA0E400-ABC8-574C-8DB2-E3E10FDE5261}"/>
              </a:ext>
            </a:extLst>
          </p:cNvPr>
          <p:cNvSpPr txBox="1">
            <a:spLocks/>
          </p:cNvSpPr>
          <p:nvPr/>
        </p:nvSpPr>
        <p:spPr>
          <a:xfrm>
            <a:off x="1248224" y="224400"/>
            <a:ext cx="10257975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dirty="0"/>
              <a:t>Experiments on Video Classification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8A9591-409F-F641-9BE7-69E5AFE3ACC9}"/>
              </a:ext>
            </a:extLst>
          </p:cNvPr>
          <p:cNvSpPr txBox="1"/>
          <p:nvPr/>
        </p:nvSpPr>
        <p:spPr>
          <a:xfrm>
            <a:off x="1248224" y="1364343"/>
            <a:ext cx="8766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Comparisons with state-of-the-art results</a:t>
            </a:r>
            <a:endParaRPr lang="en-US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83E237-A6F2-4D4C-BC08-7FB6B71B89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" y="1989996"/>
            <a:ext cx="11696700" cy="2667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67C281-413E-2E43-93F1-D28274C5307D}"/>
              </a:ext>
            </a:extLst>
          </p:cNvPr>
          <p:cNvSpPr txBox="1"/>
          <p:nvPr/>
        </p:nvSpPr>
        <p:spPr>
          <a:xfrm>
            <a:off x="493486" y="2975428"/>
            <a:ext cx="8403771" cy="3077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32177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B75E276-1A3C-9140-9E0F-A129912FE0F3}"/>
              </a:ext>
            </a:extLst>
          </p:cNvPr>
          <p:cNvSpPr txBox="1">
            <a:spLocks/>
          </p:cNvSpPr>
          <p:nvPr/>
        </p:nvSpPr>
        <p:spPr>
          <a:xfrm>
            <a:off x="1248224" y="224400"/>
            <a:ext cx="10257975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dirty="0"/>
              <a:t>Experiments on Video Classification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C881F1-DFDD-804C-86D2-C99C0737864A}"/>
              </a:ext>
            </a:extLst>
          </p:cNvPr>
          <p:cNvSpPr txBox="1"/>
          <p:nvPr/>
        </p:nvSpPr>
        <p:spPr>
          <a:xfrm>
            <a:off x="1248224" y="1138800"/>
            <a:ext cx="1025797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Charades</a:t>
            </a:r>
            <a:r>
              <a:rPr lang="zh-CN" altLang="en-US" sz="2800" b="1" dirty="0"/>
              <a:t>：</a:t>
            </a:r>
            <a:endParaRPr lang="en-US" altLang="zh-CN" sz="2800" b="1" dirty="0"/>
          </a:p>
          <a:p>
            <a:r>
              <a:rPr lang="en-US" sz="2000" dirty="0"/>
              <a:t>8k training, 1.8k validation, 2k testing videos</a:t>
            </a:r>
          </a:p>
          <a:p>
            <a:r>
              <a:rPr lang="en-US" sz="2000" dirty="0"/>
              <a:t>Multi-label, 157 action categories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9F30CE-60E6-5748-85F6-1222BAC481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224" y="2440859"/>
            <a:ext cx="6527800" cy="2997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54EEE1-59AA-2F4E-85D5-45C6577A2E06}"/>
              </a:ext>
            </a:extLst>
          </p:cNvPr>
          <p:cNvSpPr txBox="1"/>
          <p:nvPr/>
        </p:nvSpPr>
        <p:spPr>
          <a:xfrm>
            <a:off x="1422400" y="3516084"/>
            <a:ext cx="6110514" cy="3077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83269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FB98B6-3225-234B-88D3-FB92A7DDA10A}"/>
              </a:ext>
            </a:extLst>
          </p:cNvPr>
          <p:cNvSpPr txBox="1"/>
          <p:nvPr/>
        </p:nvSpPr>
        <p:spPr>
          <a:xfrm>
            <a:off x="825620" y="1208342"/>
            <a:ext cx="9743090" cy="3780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Introduction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Proposed Method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Experimental Results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/>
              <a:t>Conclusion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Discussion</a:t>
            </a: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B288BA92-75B3-4D04-A59F-0CC630274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Outline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8696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E66B0-359E-C249-9ABD-71F60C0E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0A30D3-FD1A-3043-9F8F-79470D1FA6B0}"/>
              </a:ext>
            </a:extLst>
          </p:cNvPr>
          <p:cNvSpPr txBox="1"/>
          <p:nvPr/>
        </p:nvSpPr>
        <p:spPr>
          <a:xfrm>
            <a:off x="1095824" y="1149133"/>
            <a:ext cx="10675262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000" b="1" dirty="0"/>
              <a:t>Build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long-range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dependencies</a:t>
            </a:r>
            <a:r>
              <a:rPr lang="zh-CN" altLang="en-US" sz="2000" b="1" dirty="0"/>
              <a:t>：</a:t>
            </a:r>
            <a:endParaRPr lang="en-US" altLang="zh-CN" sz="2000" b="1" dirty="0"/>
          </a:p>
          <a:p>
            <a:pPr lvl="1"/>
            <a:r>
              <a:rPr lang="en-US" altLang="zh-CN" dirty="0"/>
              <a:t>RNN/LSTM/GRU</a:t>
            </a:r>
          </a:p>
          <a:p>
            <a:pPr lvl="1"/>
            <a:r>
              <a:rPr lang="en-US" altLang="zh-CN" dirty="0"/>
              <a:t>Self-attention</a:t>
            </a:r>
          </a:p>
          <a:p>
            <a:pPr lvl="1"/>
            <a:r>
              <a:rPr lang="en-US" dirty="0"/>
              <a:t>Fully Connected Layer</a:t>
            </a:r>
          </a:p>
          <a:p>
            <a:pPr lvl="1"/>
            <a:r>
              <a:rPr lang="en-US" dirty="0"/>
              <a:t>Non-local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457200" indent="-457200">
              <a:buAutoNum type="arabicPeriod" startAt="2"/>
            </a:pPr>
            <a:r>
              <a:rPr lang="en-US" altLang="zh-CN" sz="2000" b="1" dirty="0"/>
              <a:t>Non-local blocks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can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be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combined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with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any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existing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architectures(keep size unchanged)</a:t>
            </a:r>
          </a:p>
          <a:p>
            <a:pPr marL="457200" indent="-457200">
              <a:buAutoNum type="arabicPeriod" startAt="2"/>
            </a:pPr>
            <a:endParaRPr lang="en-US" altLang="zh-CN" sz="2000" b="1" dirty="0"/>
          </a:p>
          <a:p>
            <a:pPr marL="457200" indent="-457200">
              <a:buAutoNum type="arabicPeriod" startAt="2"/>
            </a:pPr>
            <a:endParaRPr lang="en-US" altLang="zh-CN" sz="2000" b="1" dirty="0"/>
          </a:p>
          <a:p>
            <a:pPr marL="457200" indent="-457200">
              <a:buAutoNum type="arabicPeriod" startAt="2"/>
            </a:pPr>
            <a:r>
              <a:rPr lang="en-US" altLang="zh-CN" sz="2000" b="1" dirty="0"/>
              <a:t>Non-local block is general to different architectures</a:t>
            </a:r>
          </a:p>
          <a:p>
            <a:pPr marL="457200" indent="-457200">
              <a:buAutoNum type="arabicPeriod" startAt="2"/>
            </a:pPr>
            <a:endParaRPr lang="en-US" altLang="zh-CN" sz="2000" b="1" dirty="0"/>
          </a:p>
          <a:p>
            <a:pPr marL="457200" indent="-457200">
              <a:buAutoNum type="arabicPeriod" startAt="2"/>
            </a:pPr>
            <a:endParaRPr lang="en-US" altLang="zh-CN" sz="2000" b="1" dirty="0"/>
          </a:p>
          <a:p>
            <a:pPr marL="457200" indent="-457200">
              <a:buAutoNum type="arabicPeriod" startAt="2"/>
            </a:pPr>
            <a:endParaRPr lang="en-US" altLang="zh-CN" sz="2000" b="1" dirty="0"/>
          </a:p>
          <a:p>
            <a:pPr marL="457200" indent="-457200">
              <a:buAutoNum type="arabicPeriod" startAt="2"/>
            </a:pPr>
            <a:endParaRPr lang="en-US" altLang="zh-CN" sz="2000" b="1" dirty="0"/>
          </a:p>
          <a:p>
            <a:r>
              <a:rPr lang="en-US" altLang="zh-CN" sz="2800" b="1" dirty="0">
                <a:solidFill>
                  <a:srgbClr val="FF0000"/>
                </a:solidFill>
              </a:rPr>
              <a:t>Without</a:t>
            </a:r>
            <a:r>
              <a:rPr lang="zh-CN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bells</a:t>
            </a:r>
            <a:r>
              <a:rPr lang="zh-CN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and</a:t>
            </a:r>
            <a:r>
              <a:rPr lang="zh-CN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whistles</a:t>
            </a:r>
            <a:r>
              <a:rPr lang="zh-CN" altLang="en-US" sz="2800" b="1" dirty="0">
                <a:solidFill>
                  <a:srgbClr val="FF0000"/>
                </a:solidFill>
              </a:rPr>
              <a:t>！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marL="342900" indent="-342900">
              <a:buFontTx/>
              <a:buAutoNum type="arabicPeriod"/>
            </a:pPr>
            <a:endParaRPr lang="en-US" sz="2000" b="1" dirty="0"/>
          </a:p>
          <a:p>
            <a:pPr marL="342900" indent="-342900">
              <a:buFontTx/>
              <a:buAutoNum type="arabicPeriod"/>
            </a:pPr>
            <a:endParaRPr lang="en-US" sz="2000" b="1" dirty="0"/>
          </a:p>
          <a:p>
            <a:pPr marL="342900" indent="-342900"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73998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FB98B6-3225-234B-88D3-FB92A7DDA10A}"/>
              </a:ext>
            </a:extLst>
          </p:cNvPr>
          <p:cNvSpPr txBox="1"/>
          <p:nvPr/>
        </p:nvSpPr>
        <p:spPr>
          <a:xfrm>
            <a:off x="825620" y="1208342"/>
            <a:ext cx="9743090" cy="3770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Introduction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Proposed Method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Experimental Results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Conclusion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/>
              <a:t>Discussion</a:t>
            </a: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B288BA92-75B3-4D04-A59F-0CC630274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Outline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1519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866BD-7C99-E843-8432-640AA5EDD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7DA44C-0ACA-1E4A-9E06-97FE4FE93257}"/>
              </a:ext>
            </a:extLst>
          </p:cNvPr>
          <p:cNvSpPr txBox="1"/>
          <p:nvPr/>
        </p:nvSpPr>
        <p:spPr>
          <a:xfrm>
            <a:off x="1095824" y="1132114"/>
            <a:ext cx="10501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2</a:t>
            </a:r>
            <a:r>
              <a:rPr lang="en-US" altLang="zh-CN" sz="2800" baseline="30000" dirty="0"/>
              <a:t>nd</a:t>
            </a:r>
            <a:r>
              <a:rPr lang="zh-CN" altLang="en-US" sz="2800" dirty="0"/>
              <a:t> </a:t>
            </a:r>
            <a:r>
              <a:rPr lang="en-US" altLang="zh-CN" sz="2800" dirty="0"/>
              <a:t>Google YouTube-8M Video Understanding Challenge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F3BE60-5AED-6F42-9A83-0D57157AD075}"/>
              </a:ext>
            </a:extLst>
          </p:cNvPr>
          <p:cNvSpPr txBox="1"/>
          <p:nvPr/>
        </p:nvSpPr>
        <p:spPr>
          <a:xfrm>
            <a:off x="1219200" y="1819924"/>
            <a:ext cx="56025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Our result:  0.88763 on public leaderboard </a:t>
            </a:r>
          </a:p>
          <a:p>
            <a:r>
              <a:rPr lang="en-US" sz="2000" dirty="0"/>
              <a:t>	    ranked at 4/312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68DC5B-0A7E-704A-9487-A947408F90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686" y="3214915"/>
            <a:ext cx="7150100" cy="1473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6F7D50-1FB1-FF4D-810C-295742231D4E}"/>
              </a:ext>
            </a:extLst>
          </p:cNvPr>
          <p:cNvSpPr txBox="1"/>
          <p:nvPr/>
        </p:nvSpPr>
        <p:spPr>
          <a:xfrm>
            <a:off x="1244474" y="5032345"/>
            <a:ext cx="25329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LF_NetVLAD</a:t>
            </a:r>
            <a:r>
              <a:rPr lang="en-US" sz="2000" dirty="0"/>
              <a:t> : 0.87005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E5AC0C-B12E-BE41-BD3A-E1AAB97830BC}"/>
              </a:ext>
            </a:extLst>
          </p:cNvPr>
          <p:cNvSpPr txBox="1"/>
          <p:nvPr/>
        </p:nvSpPr>
        <p:spPr>
          <a:xfrm>
            <a:off x="2510971" y="3759200"/>
            <a:ext cx="1807034" cy="6241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977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>
            <a:extLst>
              <a:ext uri="{FF2B5EF4-FFF2-40B4-BE49-F238E27FC236}">
                <a16:creationId xmlns:a16="http://schemas.microsoft.com/office/drawing/2014/main" id="{4ED9C261-FE11-4E97-9E59-6B9185BB0DE2}"/>
              </a:ext>
            </a:extLst>
          </p:cNvPr>
          <p:cNvSpPr/>
          <p:nvPr/>
        </p:nvSpPr>
        <p:spPr>
          <a:xfrm>
            <a:off x="186267" y="3201688"/>
            <a:ext cx="7569200" cy="2708045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DE986C6-FDC9-46B9-B37F-1197484540A9}"/>
              </a:ext>
            </a:extLst>
          </p:cNvPr>
          <p:cNvSpPr/>
          <p:nvPr/>
        </p:nvSpPr>
        <p:spPr>
          <a:xfrm>
            <a:off x="356839" y="3539818"/>
            <a:ext cx="4823812" cy="1019532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773B5F0-5B75-4959-A878-ED1070393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Non-local </a:t>
            </a:r>
            <a:r>
              <a:rPr lang="en-US" altLang="zh-CN" dirty="0" err="1"/>
              <a:t>NetVLAD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5845C83-2807-40D2-A2DB-966C95DABA33}"/>
                  </a:ext>
                </a:extLst>
              </p:cNvPr>
              <p:cNvSpPr txBox="1"/>
              <p:nvPr/>
            </p:nvSpPr>
            <p:spPr>
              <a:xfrm>
                <a:off x="555123" y="946646"/>
                <a:ext cx="113393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NetVLAD</a:t>
                </a:r>
                <a:r>
                  <a:rPr lang="en-US" altLang="zh-CN" sz="2400" baseline="30000" dirty="0"/>
                  <a:t>1 </a:t>
                </a:r>
                <a:r>
                  <a:rPr lang="en-US" altLang="zh-CN" sz="2400" dirty="0"/>
                  <a:t>descriptor V(j, k) is computed based on differentiable soft assignment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zh-CN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 sz="24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zh-CN" altLang="zh-CN" sz="24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5845C83-2807-40D2-A2DB-966C95DAB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23" y="946646"/>
                <a:ext cx="11339376" cy="461665"/>
              </a:xfrm>
              <a:prstGeom prst="rect">
                <a:avLst/>
              </a:prstGeom>
              <a:blipFill>
                <a:blip r:embed="rId2"/>
                <a:stretch>
                  <a:fillRect l="-806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408D2E3-20D4-47C9-9B3D-964022FA1474}"/>
                  </a:ext>
                </a:extLst>
              </p:cNvPr>
              <p:cNvSpPr txBox="1"/>
              <p:nvPr/>
            </p:nvSpPr>
            <p:spPr>
              <a:xfrm>
                <a:off x="1423066" y="1468138"/>
                <a:ext cx="10089986" cy="10229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)(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nary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                          </a:t>
                </a:r>
                <a:r>
                  <a:rPr lang="zh-CN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zh-CN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 sz="24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zh-CN" altLang="zh-CN" sz="24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b="1" i="1" dirty="0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dirty="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Sup>
                                  <m:sSubSupPr>
                                    <m:ctrl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1" i="1" dirty="0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altLang="zh-CN" sz="2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p>
                                        <m:r>
                                          <a:rPr lang="en-US" altLang="zh-CN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  <m:sup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altLang="zh-CN" sz="2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p>
                                        <m:r>
                                          <a:rPr lang="en-US" altLang="zh-CN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zh-CN" altLang="en-US" sz="2400" dirty="0"/>
                  <a:t>                                                      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408D2E3-20D4-47C9-9B3D-964022FA1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066" y="1468138"/>
                <a:ext cx="10089986" cy="10229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3">
            <a:extLst>
              <a:ext uri="{FF2B5EF4-FFF2-40B4-BE49-F238E27FC236}">
                <a16:creationId xmlns:a16="http://schemas.microsoft.com/office/drawing/2014/main" id="{52B90A77-BC26-4A1D-810D-106DE9EDF792}"/>
              </a:ext>
            </a:extLst>
          </p:cNvPr>
          <p:cNvSpPr/>
          <p:nvPr/>
        </p:nvSpPr>
        <p:spPr>
          <a:xfrm>
            <a:off x="543008" y="3683462"/>
            <a:ext cx="2033337" cy="73392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conv(</a:t>
            </a:r>
            <a:r>
              <a:rPr lang="en-US" sz="2000" b="1" dirty="0" err="1"/>
              <a:t>w,b</a:t>
            </a:r>
            <a:r>
              <a:rPr lang="en-US" sz="2000" b="1" dirty="0"/>
              <a:t>)</a:t>
            </a:r>
          </a:p>
          <a:p>
            <a:pPr algn="ctr"/>
            <a:r>
              <a:rPr lang="en-US" sz="2000" b="1" dirty="0"/>
              <a:t>1x1xDxk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3992A70-2EE6-4AB0-9182-F620E1B96ABB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576345" y="4050425"/>
            <a:ext cx="4208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3">
            <a:extLst>
              <a:ext uri="{FF2B5EF4-FFF2-40B4-BE49-F238E27FC236}">
                <a16:creationId xmlns:a16="http://schemas.microsoft.com/office/drawing/2014/main" id="{0FF30A0E-A666-43B1-A9F1-DB5DEDED29FE}"/>
              </a:ext>
            </a:extLst>
          </p:cNvPr>
          <p:cNvSpPr/>
          <p:nvPr/>
        </p:nvSpPr>
        <p:spPr>
          <a:xfrm>
            <a:off x="2997200" y="3683462"/>
            <a:ext cx="2033337" cy="73392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soft-max</a:t>
            </a: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4FDF7DE6-8E7A-4B97-8B48-49DC1E2477C2}"/>
              </a:ext>
            </a:extLst>
          </p:cNvPr>
          <p:cNvSpPr/>
          <p:nvPr/>
        </p:nvSpPr>
        <p:spPr>
          <a:xfrm>
            <a:off x="5451392" y="3683462"/>
            <a:ext cx="2033337" cy="7339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L2</a:t>
            </a:r>
          </a:p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nomalization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E6387C09-8536-4C65-ABC1-A65D47284F12}"/>
              </a:ext>
            </a:extLst>
          </p:cNvPr>
          <p:cNvSpPr/>
          <p:nvPr/>
        </p:nvSpPr>
        <p:spPr>
          <a:xfrm>
            <a:off x="5451391" y="4926311"/>
            <a:ext cx="2033337" cy="7339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Intra-</a:t>
            </a:r>
          </a:p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nomalization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A6FC5E1-8F59-416B-96F7-6AA3B926E309}"/>
              </a:ext>
            </a:extLst>
          </p:cNvPr>
          <p:cNvCxnSpPr>
            <a:stCxn id="17" idx="0"/>
            <a:endCxn id="16" idx="2"/>
          </p:cNvCxnSpPr>
          <p:nvPr/>
        </p:nvCxnSpPr>
        <p:spPr>
          <a:xfrm flipV="1">
            <a:off x="6468060" y="4417388"/>
            <a:ext cx="1" cy="508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7">
            <a:extLst>
              <a:ext uri="{FF2B5EF4-FFF2-40B4-BE49-F238E27FC236}">
                <a16:creationId xmlns:a16="http://schemas.microsoft.com/office/drawing/2014/main" id="{5F6A2536-C3A6-4713-AAAB-4815AAC37DAA}"/>
              </a:ext>
            </a:extLst>
          </p:cNvPr>
          <p:cNvSpPr/>
          <p:nvPr/>
        </p:nvSpPr>
        <p:spPr>
          <a:xfrm>
            <a:off x="2997199" y="4926311"/>
            <a:ext cx="2033337" cy="7339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VLAD core(c)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BCF40E7-4352-45CE-8061-42B4FB76E834}"/>
              </a:ext>
            </a:extLst>
          </p:cNvPr>
          <p:cNvCxnSpPr>
            <a:stCxn id="20" idx="3"/>
            <a:endCxn id="17" idx="1"/>
          </p:cNvCxnSpPr>
          <p:nvPr/>
        </p:nvCxnSpPr>
        <p:spPr>
          <a:xfrm>
            <a:off x="5030536" y="5293274"/>
            <a:ext cx="4208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2764B6A-1851-4415-A60E-0A6248DA4DB8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0" y="5293274"/>
            <a:ext cx="2997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6873C9B1-FEC1-4EFD-93D1-6148A756B01F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1559676" y="4417388"/>
            <a:ext cx="1" cy="875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6BFCCFFB-6073-40AD-936A-ADF6C615A45D}"/>
              </a:ext>
            </a:extLst>
          </p:cNvPr>
          <p:cNvCxnSpPr/>
          <p:nvPr/>
        </p:nvCxnSpPr>
        <p:spPr>
          <a:xfrm>
            <a:off x="4013867" y="4417388"/>
            <a:ext cx="0" cy="508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F7A51711-7853-4782-95F2-962085EFED1E}"/>
              </a:ext>
            </a:extLst>
          </p:cNvPr>
          <p:cNvCxnSpPr>
            <a:stCxn id="16" idx="3"/>
          </p:cNvCxnSpPr>
          <p:nvPr/>
        </p:nvCxnSpPr>
        <p:spPr>
          <a:xfrm>
            <a:off x="7484729" y="4050425"/>
            <a:ext cx="11682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45B9EA1F-3895-4D4E-AECF-17CB6D3B6492}"/>
              </a:ext>
            </a:extLst>
          </p:cNvPr>
          <p:cNvSpPr txBox="1"/>
          <p:nvPr/>
        </p:nvSpPr>
        <p:spPr>
          <a:xfrm>
            <a:off x="2786772" y="2651999"/>
            <a:ext cx="2781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/>
              <a:t>NetVLAD</a:t>
            </a:r>
            <a:r>
              <a:rPr lang="en-US" altLang="zh-CN" sz="2400" b="1" dirty="0"/>
              <a:t> layer</a:t>
            </a:r>
            <a:endParaRPr lang="zh-CN" altLang="en-US" sz="2400" b="1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DC204A5-6DC7-4254-A9ED-CEADEC3EEAE4}"/>
              </a:ext>
            </a:extLst>
          </p:cNvPr>
          <p:cNvSpPr txBox="1"/>
          <p:nvPr/>
        </p:nvSpPr>
        <p:spPr>
          <a:xfrm>
            <a:off x="1891044" y="3218502"/>
            <a:ext cx="2212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soft-assignment</a:t>
            </a:r>
            <a:endParaRPr lang="zh-CN" altLang="en-US" sz="2000" b="1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D2B8867-1D5E-43F5-948B-259C0BC08763}"/>
              </a:ext>
            </a:extLst>
          </p:cNvPr>
          <p:cNvSpPr txBox="1"/>
          <p:nvPr/>
        </p:nvSpPr>
        <p:spPr>
          <a:xfrm>
            <a:off x="2668335" y="3674914"/>
            <a:ext cx="420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s</a:t>
            </a:r>
            <a:endParaRPr lang="zh-CN" altLang="en-US" sz="2000" b="1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82AEDF3-9D0C-4CAD-BE5C-D03AE4943172}"/>
              </a:ext>
            </a:extLst>
          </p:cNvPr>
          <p:cNvSpPr txBox="1"/>
          <p:nvPr/>
        </p:nvSpPr>
        <p:spPr>
          <a:xfrm>
            <a:off x="5118016" y="4928842"/>
            <a:ext cx="420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V</a:t>
            </a:r>
            <a:endParaRPr lang="zh-CN" altLang="en-US" sz="2000" b="1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0FBBE41-AF65-4E30-96E2-010B5B38E46E}"/>
              </a:ext>
            </a:extLst>
          </p:cNvPr>
          <p:cNvSpPr txBox="1"/>
          <p:nvPr/>
        </p:nvSpPr>
        <p:spPr>
          <a:xfrm>
            <a:off x="4101347" y="4526201"/>
            <a:ext cx="420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a</a:t>
            </a:r>
            <a:endParaRPr lang="zh-CN" altLang="en-US" sz="2000" b="1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91844E7-5C67-4590-92FF-5FF4C078E280}"/>
              </a:ext>
            </a:extLst>
          </p:cNvPr>
          <p:cNvSpPr txBox="1"/>
          <p:nvPr/>
        </p:nvSpPr>
        <p:spPr>
          <a:xfrm>
            <a:off x="1587556" y="4702994"/>
            <a:ext cx="420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x</a:t>
            </a:r>
            <a:endParaRPr lang="zh-CN" altLang="en-US" sz="2000" b="1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599BED4-DE73-4ED2-9538-A4B58AA3E5FC}"/>
              </a:ext>
            </a:extLst>
          </p:cNvPr>
          <p:cNvSpPr txBox="1"/>
          <p:nvPr/>
        </p:nvSpPr>
        <p:spPr>
          <a:xfrm>
            <a:off x="2604320" y="4903049"/>
            <a:ext cx="420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x</a:t>
            </a:r>
            <a:endParaRPr lang="zh-CN" altLang="en-US" sz="2000" b="1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6F845CAD-BA98-4E52-A609-36670E21EF58}"/>
              </a:ext>
            </a:extLst>
          </p:cNvPr>
          <p:cNvSpPr txBox="1"/>
          <p:nvPr/>
        </p:nvSpPr>
        <p:spPr>
          <a:xfrm>
            <a:off x="7696200" y="3169915"/>
            <a:ext cx="101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KxD</a:t>
            </a:r>
            <a:r>
              <a:rPr lang="en-US" altLang="zh-CN" dirty="0"/>
              <a:t>)x1</a:t>
            </a:r>
          </a:p>
          <a:p>
            <a:pPr algn="ctr"/>
            <a:r>
              <a:rPr lang="en-US" altLang="zh-CN" dirty="0"/>
              <a:t>VLAD</a:t>
            </a:r>
          </a:p>
          <a:p>
            <a:pPr algn="ctr"/>
            <a:r>
              <a:rPr lang="en-US" altLang="zh-CN" dirty="0"/>
              <a:t>vector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2DF6D314-C551-49F8-8ABA-9EBE361E6F12}"/>
              </a:ext>
            </a:extLst>
          </p:cNvPr>
          <p:cNvSpPr txBox="1"/>
          <p:nvPr/>
        </p:nvSpPr>
        <p:spPr>
          <a:xfrm>
            <a:off x="256576" y="5363563"/>
            <a:ext cx="2732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WxHxD</a:t>
            </a:r>
            <a:r>
              <a:rPr lang="en-US" altLang="zh-CN" dirty="0"/>
              <a:t> map interpreted as </a:t>
            </a:r>
            <a:r>
              <a:rPr lang="en-US" altLang="zh-CN" dirty="0" err="1"/>
              <a:t>NxD</a:t>
            </a:r>
            <a:r>
              <a:rPr lang="en-US" altLang="zh-CN" dirty="0"/>
              <a:t> local descriptors </a:t>
            </a:r>
            <a:r>
              <a:rPr lang="en-US" altLang="zh-CN" b="1" dirty="0"/>
              <a:t>x</a:t>
            </a:r>
            <a:endParaRPr lang="zh-CN" altLang="en-US" b="1" dirty="0"/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21FC63D1-24FE-46B6-9137-B02306CC25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3383" y="3683462"/>
            <a:ext cx="3495675" cy="2333625"/>
          </a:xfrm>
          <a:prstGeom prst="rect">
            <a:avLst/>
          </a:prstGeom>
        </p:spPr>
      </p:pic>
      <p:sp>
        <p:nvSpPr>
          <p:cNvPr id="48" name="文本框 47">
            <a:extLst>
              <a:ext uri="{FF2B5EF4-FFF2-40B4-BE49-F238E27FC236}">
                <a16:creationId xmlns:a16="http://schemas.microsoft.com/office/drawing/2014/main" id="{11FAA366-08BE-4404-8AF6-03D1B83E1050}"/>
              </a:ext>
            </a:extLst>
          </p:cNvPr>
          <p:cNvSpPr txBox="1"/>
          <p:nvPr/>
        </p:nvSpPr>
        <p:spPr>
          <a:xfrm>
            <a:off x="381071" y="6142011"/>
            <a:ext cx="11513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err="1"/>
              <a:t>Arandjelovic</a:t>
            </a:r>
            <a:r>
              <a:rPr lang="en-US" altLang="zh-CN" dirty="0"/>
              <a:t>, R., </a:t>
            </a:r>
            <a:r>
              <a:rPr lang="en-US" altLang="zh-CN" dirty="0" err="1"/>
              <a:t>Gronat</a:t>
            </a:r>
            <a:r>
              <a:rPr lang="en-US" altLang="zh-CN" dirty="0"/>
              <a:t>, P., Torii, A., </a:t>
            </a:r>
            <a:r>
              <a:rPr lang="en-US" altLang="zh-CN" dirty="0" err="1"/>
              <a:t>Pajdla</a:t>
            </a:r>
            <a:r>
              <a:rPr lang="en-US" altLang="zh-CN" dirty="0"/>
              <a:t>, T., &amp; </a:t>
            </a:r>
            <a:r>
              <a:rPr lang="en-US" altLang="zh-CN" dirty="0" err="1"/>
              <a:t>Sivic</a:t>
            </a:r>
            <a:r>
              <a:rPr lang="en-US" altLang="zh-CN" dirty="0"/>
              <a:t>, J. (2016). </a:t>
            </a:r>
            <a:r>
              <a:rPr lang="en-US" altLang="zh-CN" dirty="0" err="1"/>
              <a:t>NetVLAD</a:t>
            </a:r>
            <a:r>
              <a:rPr lang="en-US" altLang="zh-CN" dirty="0"/>
              <a:t>: CNN architecture for weakly supervised place recognition. In Proceedings of the IEEE Conference on Computer Vision and Pattern Recognition (pp. 5297-5307).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3168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FB98B6-3225-234B-88D3-FB92A7DDA10A}"/>
              </a:ext>
            </a:extLst>
          </p:cNvPr>
          <p:cNvSpPr txBox="1"/>
          <p:nvPr/>
        </p:nvSpPr>
        <p:spPr>
          <a:xfrm>
            <a:off x="825620" y="1208342"/>
            <a:ext cx="9743090" cy="3780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/>
              <a:t>Introduction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Proposed Method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Experimental Results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Conclusion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Discussion</a:t>
            </a: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B288BA92-75B3-4D04-A59F-0CC630274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Outline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1588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294F59A5-3BAD-420E-8CE9-AEEE5A806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8742" y="2143304"/>
            <a:ext cx="4903258" cy="383438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2D951E3-C61B-4310-9C57-14A8C4554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Non-local </a:t>
            </a:r>
            <a:r>
              <a:rPr lang="en-US" altLang="zh-CN" dirty="0" err="1"/>
              <a:t>NetVLAD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11C07F3-862C-4123-B4D5-2F6B2F0567A0}"/>
                  </a:ext>
                </a:extLst>
              </p:cNvPr>
              <p:cNvSpPr txBox="1"/>
              <p:nvPr/>
            </p:nvSpPr>
            <p:spPr>
              <a:xfrm>
                <a:off x="521299" y="1122439"/>
                <a:ext cx="10672843" cy="4088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Non-local </a:t>
                </a:r>
                <a:r>
                  <a:rPr lang="en-US" altLang="zh-CN" sz="2400" dirty="0" err="1"/>
                  <a:t>NetVLAD</a:t>
                </a:r>
                <a:r>
                  <a:rPr lang="en-US" altLang="zh-CN" sz="2400" dirty="0"/>
                  <a:t> descriptor models the relations between different local cluster centers with the non-local block. The non-local relations are computed with the embedded Gaussian function: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l-GR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altLang="zh-CN" sz="2400" dirty="0"/>
              </a:p>
              <a:p>
                <a:r>
                  <a:rPr lang="en-US" altLang="zh-CN" sz="2400" dirty="0"/>
                  <a:t>Where </a:t>
                </a:r>
                <a14:m>
                  <m:oMath xmlns:m="http://schemas.openxmlformats.org/officeDocument/2006/math">
                    <m:r>
                      <a:rPr lang="el-GR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en-US" altLang="zh-CN" sz="24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en-US" altLang="zh-CN" sz="2400" dirty="0"/>
                  <a:t> are linear transformations.</a:t>
                </a:r>
              </a:p>
              <a:p>
                <a:endParaRPr lang="en-US" altLang="zh-CN" sz="2400" dirty="0"/>
              </a:p>
              <a:p>
                <a:r>
                  <a:rPr lang="en-US" altLang="zh-CN" sz="2400" dirty="0"/>
                  <a:t>The non-local </a:t>
                </a:r>
                <a:r>
                  <a:rPr lang="en-US" altLang="zh-CN" sz="2400" dirty="0" err="1"/>
                  <a:t>NetVLAD</a:t>
                </a:r>
                <a:r>
                  <a:rPr lang="en-US" altLang="zh-CN" sz="2400" dirty="0"/>
                  <a:t> is formulated as:</a:t>
                </a:r>
                <a:r>
                  <a:rPr lang="zh-CN" altLang="en-US" sz="2400" dirty="0"/>
                  <a:t>     </a:t>
                </a:r>
                <a:endParaRPr lang="en-US" altLang="zh-CN" sz="2400" dirty="0"/>
              </a:p>
              <a:p>
                <a:r>
                  <a:rPr lang="zh-CN" altLang="en-US" sz="24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en-US" sz="24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sSub>
                          <m:sSubPr>
                            <m:ctrlP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 i="1" dirty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 dirty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𝑍</m:t>
                        </m:r>
                        <m:d>
                          <m:dPr>
                            <m:ctrlP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b="1" i="1" dirty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d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zh-CN" altLang="en-US" sz="24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dirty="0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zh-CN" altLang="en-US" sz="2400" dirty="0"/>
              </a:p>
              <a:p>
                <a:endParaRPr lang="en-US" altLang="zh-CN" sz="2400" dirty="0"/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11C07F3-862C-4123-B4D5-2F6B2F056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99" y="1122439"/>
                <a:ext cx="10672843" cy="4088620"/>
              </a:xfrm>
              <a:prstGeom prst="rect">
                <a:avLst/>
              </a:prstGeom>
              <a:blipFill>
                <a:blip r:embed="rId4"/>
                <a:stretch>
                  <a:fillRect l="-832" t="-929" b="-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1B736D2A-B2B6-4CFE-B76A-AD5D3B88D3D1}"/>
              </a:ext>
            </a:extLst>
          </p:cNvPr>
          <p:cNvSpPr txBox="1"/>
          <p:nvPr/>
        </p:nvSpPr>
        <p:spPr>
          <a:xfrm>
            <a:off x="978150" y="5977686"/>
            <a:ext cx="10078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[1] Wang, X., </a:t>
            </a:r>
            <a:r>
              <a:rPr lang="en-US" altLang="zh-CN" dirty="0" err="1"/>
              <a:t>Girshick</a:t>
            </a:r>
            <a:r>
              <a:rPr lang="en-US" altLang="zh-CN" dirty="0"/>
              <a:t>, R., Gupta, A., &amp; He, K. (2018, June). Non-local neural networks. In The IEEE Conference on Computer Vision and Pattern Recognition (CVPR) (Vol. 1, No. 3, p. 4).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5217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1D404-864A-E14C-B1EC-4F863492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Proposed Method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15427D-9FB2-9841-8605-8B1C61282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564" y="1133812"/>
            <a:ext cx="7464962" cy="39617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78184D-DEC9-2744-8071-B5559F7385D6}"/>
              </a:ext>
            </a:extLst>
          </p:cNvPr>
          <p:cNvSpPr txBox="1"/>
          <p:nvPr/>
        </p:nvSpPr>
        <p:spPr>
          <a:xfrm>
            <a:off x="98474" y="1309957"/>
            <a:ext cx="48111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Multi-modality:</a:t>
            </a:r>
          </a:p>
          <a:p>
            <a:r>
              <a:rPr lang="en-US" sz="2400" dirty="0"/>
              <a:t>     Video VLAD + Audio VLAD</a:t>
            </a:r>
          </a:p>
          <a:p>
            <a:endParaRPr lang="en-US" sz="2400" dirty="0"/>
          </a:p>
          <a:p>
            <a:r>
              <a:rPr lang="en-US" sz="2400" b="1" dirty="0"/>
              <a:t>Model Ensemble:</a:t>
            </a:r>
          </a:p>
          <a:p>
            <a:r>
              <a:rPr lang="en-US" sz="2400" dirty="0"/>
              <a:t>    Late Fusion Non-local </a:t>
            </a:r>
            <a:r>
              <a:rPr lang="en-US" sz="2400" dirty="0" err="1"/>
              <a:t>NetVLAD</a:t>
            </a:r>
            <a:endParaRPr lang="en-US" sz="2400" dirty="0"/>
          </a:p>
          <a:p>
            <a:r>
              <a:rPr lang="en-US" sz="2400" dirty="0"/>
              <a:t>    Late Fusion Non-local </a:t>
            </a:r>
            <a:r>
              <a:rPr lang="en-US" sz="2400" dirty="0" err="1"/>
              <a:t>NetRVLAD</a:t>
            </a:r>
            <a:endParaRPr lang="en-US" sz="2400" dirty="0"/>
          </a:p>
          <a:p>
            <a:r>
              <a:rPr lang="en-US" sz="2400" dirty="0"/>
              <a:t>    Early Fusion Non-local </a:t>
            </a:r>
            <a:r>
              <a:rPr lang="en-US" sz="2400" dirty="0" err="1"/>
              <a:t>NetVLAD</a:t>
            </a:r>
            <a:endParaRPr lang="en-US" sz="2400" dirty="0"/>
          </a:p>
          <a:p>
            <a:r>
              <a:rPr lang="en-US" sz="2400" dirty="0"/>
              <a:t>    </a:t>
            </a:r>
            <a:r>
              <a:rPr lang="en-US" sz="2400" dirty="0" err="1"/>
              <a:t>SoftBoF</a:t>
            </a:r>
            <a:r>
              <a:rPr lang="en-US" sz="2400" dirty="0"/>
              <a:t>(4k clusters)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SoftBoF</a:t>
            </a:r>
            <a:r>
              <a:rPr lang="en-US" sz="2400" dirty="0"/>
              <a:t>(8k clusters)</a:t>
            </a:r>
          </a:p>
          <a:p>
            <a:r>
              <a:rPr lang="en-US" sz="2400" dirty="0"/>
              <a:t>    GRU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9D5396-79C3-F545-8CFC-8F1A49255938}"/>
              </a:ext>
            </a:extLst>
          </p:cNvPr>
          <p:cNvSpPr txBox="1"/>
          <p:nvPr/>
        </p:nvSpPr>
        <p:spPr>
          <a:xfrm>
            <a:off x="246770" y="6432891"/>
            <a:ext cx="12063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Tang Y, Zhang X, Wang J, et al. Non-local </a:t>
            </a:r>
            <a:r>
              <a:rPr lang="en-US" dirty="0" err="1"/>
              <a:t>netVLAD</a:t>
            </a:r>
            <a:r>
              <a:rPr lang="en-US" dirty="0"/>
              <a:t> encoding for video classification[J]. </a:t>
            </a:r>
            <a:r>
              <a:rPr lang="en-US" dirty="0" err="1"/>
              <a:t>arXiv</a:t>
            </a:r>
            <a:r>
              <a:rPr lang="en-US" dirty="0"/>
              <a:t> preprint arXiv:1810.00207, 2018.</a:t>
            </a:r>
          </a:p>
        </p:txBody>
      </p:sp>
    </p:spTree>
    <p:extLst>
      <p:ext uri="{BB962C8B-B14F-4D97-AF65-F5344CB8AC3E}">
        <p14:creationId xmlns:p14="http://schemas.microsoft.com/office/powerpoint/2010/main" val="3114135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65C8-ABDF-F845-81AD-9AC9E1E27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AC65EB-2F88-904F-8CDF-CC49E2BC28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318" y="1098674"/>
            <a:ext cx="7294066" cy="44224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AC2559-A794-9249-86F5-902BDCA9EA13}"/>
              </a:ext>
            </a:extLst>
          </p:cNvPr>
          <p:cNvSpPr txBox="1"/>
          <p:nvPr/>
        </p:nvSpPr>
        <p:spPr>
          <a:xfrm>
            <a:off x="7994695" y="5002966"/>
            <a:ext cx="942535" cy="2308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8776435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C85E757-F932-4A4A-A4B7-7FF1040BFE8A}"/>
              </a:ext>
            </a:extLst>
          </p:cNvPr>
          <p:cNvSpPr/>
          <p:nvPr/>
        </p:nvSpPr>
        <p:spPr>
          <a:xfrm>
            <a:off x="0" y="645638"/>
            <a:ext cx="1397726" cy="287382"/>
          </a:xfrm>
          <a:prstGeom prst="rect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4C0B2F5-577E-4D09-AFCC-D031F88146BB}"/>
              </a:ext>
            </a:extLst>
          </p:cNvPr>
          <p:cNvSpPr/>
          <p:nvPr/>
        </p:nvSpPr>
        <p:spPr>
          <a:xfrm>
            <a:off x="3334871" y="653140"/>
            <a:ext cx="8857128" cy="287382"/>
          </a:xfrm>
          <a:prstGeom prst="rect">
            <a:avLst/>
          </a:prstGeom>
          <a:solidFill>
            <a:srgbClr val="004F8A"/>
          </a:solidFill>
          <a:ln>
            <a:solidFill>
              <a:srgbClr val="0E4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E1AB0B9C-C717-4690-8AB7-603F081762E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377" y="473127"/>
            <a:ext cx="1397727" cy="60207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8A94BAE-8D51-49E8-9826-6427BB8E334A}"/>
              </a:ext>
            </a:extLst>
          </p:cNvPr>
          <p:cNvSpPr txBox="1"/>
          <p:nvPr/>
        </p:nvSpPr>
        <p:spPr>
          <a:xfrm>
            <a:off x="3789231" y="2367171"/>
            <a:ext cx="432808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spc="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THANKS</a:t>
            </a:r>
          </a:p>
          <a:p>
            <a:r>
              <a:rPr lang="en-US" altLang="zh-CN" sz="6600" b="1" spc="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  Q&amp;A</a:t>
            </a:r>
            <a:endParaRPr lang="zh-CN" altLang="en-US" sz="6600" b="1" spc="6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76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1F5923-D0D9-4C34-A691-41E52EDFF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B32F3C-CEC5-3A43-96EB-BE97DDA548EA}"/>
              </a:ext>
            </a:extLst>
          </p:cNvPr>
          <p:cNvSpPr txBox="1"/>
          <p:nvPr/>
        </p:nvSpPr>
        <p:spPr>
          <a:xfrm>
            <a:off x="1095825" y="2627085"/>
            <a:ext cx="1025797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Goal:</a:t>
            </a:r>
            <a:r>
              <a:rPr lang="en-US" sz="2000" dirty="0"/>
              <a:t>  </a:t>
            </a:r>
            <a:r>
              <a:rPr lang="en-US" dirty="0"/>
              <a:t>Capturing long-range dependencies for video classification</a:t>
            </a:r>
          </a:p>
          <a:p>
            <a:endParaRPr lang="en-US" dirty="0"/>
          </a:p>
          <a:p>
            <a:r>
              <a:rPr lang="en-US" sz="2000" b="1" dirty="0"/>
              <a:t>Motivation:  </a:t>
            </a:r>
            <a:r>
              <a:rPr lang="en-US" dirty="0"/>
              <a:t>Sequential data -&gt; recurrent operation</a:t>
            </a:r>
          </a:p>
          <a:p>
            <a:r>
              <a:rPr lang="en-US" dirty="0"/>
              <a:t>	        Image data -&gt; stacks of convolutional operations</a:t>
            </a:r>
          </a:p>
          <a:p>
            <a:r>
              <a:rPr lang="en-US" dirty="0"/>
              <a:t>	     </a:t>
            </a:r>
          </a:p>
          <a:p>
            <a:r>
              <a:rPr lang="en-US" sz="2000" b="1" dirty="0"/>
              <a:t>Other Models’ Weakness: </a:t>
            </a:r>
            <a:r>
              <a:rPr lang="en-US" dirty="0"/>
              <a:t>1. computationally inefficient</a:t>
            </a:r>
          </a:p>
          <a:p>
            <a:r>
              <a:rPr lang="en-US" dirty="0"/>
              <a:t>		                 2. cause optimization difficulties</a:t>
            </a:r>
          </a:p>
          <a:p>
            <a:r>
              <a:rPr lang="en-US" dirty="0"/>
              <a:t>		                 3. hard to deliver messages to and from distant positions</a:t>
            </a:r>
          </a:p>
          <a:p>
            <a:endParaRPr lang="en-US" dirty="0"/>
          </a:p>
          <a:p>
            <a:r>
              <a:rPr lang="en-US" sz="2000" b="1" dirty="0"/>
              <a:t>Advantages:  </a:t>
            </a:r>
            <a:r>
              <a:rPr lang="en-US" dirty="0"/>
              <a:t>1. computing interactions between any two positions, regardless of their positional distance</a:t>
            </a:r>
          </a:p>
          <a:p>
            <a:r>
              <a:rPr lang="en-US" dirty="0"/>
              <a:t>	         2. achieve best result with fewer layers</a:t>
            </a:r>
          </a:p>
          <a:p>
            <a:r>
              <a:rPr lang="en-US" dirty="0"/>
              <a:t>	         3. maintain the variable input sizes &amp; easy combination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792463-2C65-F740-910F-15E4A2B696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814" y="341085"/>
            <a:ext cx="6997700" cy="2286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444960-D5D4-0D4C-B2B3-838DA25C9F3E}"/>
              </a:ext>
            </a:extLst>
          </p:cNvPr>
          <p:cNvSpPr txBox="1"/>
          <p:nvPr/>
        </p:nvSpPr>
        <p:spPr>
          <a:xfrm>
            <a:off x="1095824" y="6201225"/>
            <a:ext cx="9058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Achieving amazing results without bells and whistles!</a:t>
            </a:r>
          </a:p>
        </p:txBody>
      </p:sp>
    </p:spTree>
    <p:extLst>
      <p:ext uri="{BB962C8B-B14F-4D97-AF65-F5344CB8AC3E}">
        <p14:creationId xmlns:p14="http://schemas.microsoft.com/office/powerpoint/2010/main" val="265437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FB98B6-3225-234B-88D3-FB92A7DDA10A}"/>
              </a:ext>
            </a:extLst>
          </p:cNvPr>
          <p:cNvSpPr txBox="1"/>
          <p:nvPr/>
        </p:nvSpPr>
        <p:spPr>
          <a:xfrm>
            <a:off x="825620" y="1208342"/>
            <a:ext cx="9743090" cy="3780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Introduction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/>
              <a:t>Proposed Method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Experimental Results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Conclusion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Discussion</a:t>
            </a: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B288BA92-75B3-4D04-A59F-0CC630274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Outline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8404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9D6D9-D33F-384F-8BB7-9264DF6BD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Non-local Neural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799B6A2-B40A-6B45-8FA3-4E3FF486751D}"/>
                  </a:ext>
                </a:extLst>
              </p:cNvPr>
              <p:cNvSpPr txBox="1"/>
              <p:nvPr/>
            </p:nvSpPr>
            <p:spPr>
              <a:xfrm>
                <a:off x="1095823" y="1132114"/>
                <a:ext cx="10718805" cy="55066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Formulation: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		</a:t>
                </a:r>
                <a:r>
                  <a:rPr lang="en-US" dirty="0" err="1"/>
                  <a:t>i</a:t>
                </a:r>
                <a:r>
                  <a:rPr lang="en-US" altLang="zh-CN" dirty="0"/>
                  <a:t>—index of an output position(in space, time or spacetime)</a:t>
                </a:r>
              </a:p>
              <a:p>
                <a:r>
                  <a:rPr lang="en-US" dirty="0"/>
                  <a:t>		j</a:t>
                </a:r>
                <a:r>
                  <a:rPr lang="en-US" altLang="zh-CN" dirty="0"/>
                  <a:t>—index that enumerates all possible positions</a:t>
                </a:r>
              </a:p>
              <a:p>
                <a:r>
                  <a:rPr lang="en-US" dirty="0"/>
                  <a:t>		x</a:t>
                </a:r>
                <a:r>
                  <a:rPr lang="en-US" altLang="zh-CN" dirty="0"/>
                  <a:t>—input signal(image, sequence, video)</a:t>
                </a:r>
              </a:p>
              <a:p>
                <a:r>
                  <a:rPr lang="en-US" dirty="0"/>
                  <a:t>		y</a:t>
                </a:r>
                <a:r>
                  <a:rPr lang="en-US" altLang="zh-CN" dirty="0"/>
                  <a:t>—output signal of the same size as x</a:t>
                </a:r>
              </a:p>
              <a:p>
                <a:r>
                  <a:rPr lang="en-US" dirty="0"/>
                  <a:t>		f</a:t>
                </a:r>
                <a:r>
                  <a:rPr lang="en-US" altLang="zh-CN" dirty="0"/>
                  <a:t>—computes a scalar ( </a:t>
                </a:r>
                <a:r>
                  <a:rPr lang="en-US" altLang="zh-CN" dirty="0" err="1"/>
                  <a:t>representating</a:t>
                </a:r>
                <a:r>
                  <a:rPr lang="en-US" altLang="zh-CN" dirty="0"/>
                  <a:t> relationship) between 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 and all j</a:t>
                </a:r>
              </a:p>
              <a:p>
                <a:r>
                  <a:rPr lang="en-US" dirty="0"/>
                  <a:t>		g</a:t>
                </a:r>
                <a:r>
                  <a:rPr lang="en-US" altLang="zh-CN" dirty="0"/>
                  <a:t>—computes a representation of the input signal at the position j</a:t>
                </a:r>
              </a:p>
              <a:p>
                <a:r>
                  <a:rPr lang="en-US" dirty="0"/>
                  <a:t>		C(x)</a:t>
                </a:r>
                <a:r>
                  <a:rPr lang="en-US" altLang="zh-CN" dirty="0"/>
                  <a:t>—normalization factor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799B6A2-B40A-6B45-8FA3-4E3FF4867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823" y="1132114"/>
                <a:ext cx="10718805" cy="5506636"/>
              </a:xfrm>
              <a:prstGeom prst="rect">
                <a:avLst/>
              </a:prstGeom>
              <a:blipFill>
                <a:blip r:embed="rId3"/>
                <a:stretch>
                  <a:fillRect l="-473" t="-6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B66E330C-EAE0-1B40-BA3C-1B9DA716D3D7}"/>
              </a:ext>
            </a:extLst>
          </p:cNvPr>
          <p:cNvGrpSpPr/>
          <p:nvPr/>
        </p:nvGrpSpPr>
        <p:grpSpPr>
          <a:xfrm>
            <a:off x="1523092" y="4122570"/>
            <a:ext cx="3340100" cy="2438400"/>
            <a:chOff x="1523092" y="4122570"/>
            <a:chExt cx="3340100" cy="24384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6148EE1-AFCB-054F-AA54-453981381D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3092" y="4122570"/>
              <a:ext cx="3340100" cy="24384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50E0B4D-04BD-D74D-A334-050D16061D2B}"/>
                </a:ext>
              </a:extLst>
            </p:cNvPr>
            <p:cNvSpPr txBox="1"/>
            <p:nvPr/>
          </p:nvSpPr>
          <p:spPr>
            <a:xfrm>
              <a:off x="2351312" y="4122570"/>
              <a:ext cx="1074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i-1</a:t>
              </a:r>
              <a:r>
                <a:rPr lang="zh-CN" altLang="en-US" dirty="0"/>
                <a:t>   </a:t>
              </a:r>
              <a:r>
                <a:rPr lang="en-US" altLang="zh-CN" dirty="0" err="1"/>
                <a:t>i</a:t>
              </a:r>
              <a:r>
                <a:rPr lang="zh-CN" altLang="en-US" dirty="0"/>
                <a:t>   </a:t>
              </a:r>
              <a:r>
                <a:rPr lang="en-US" altLang="zh-CN" dirty="0"/>
                <a:t>i+1</a:t>
              </a:r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0D2982D-D55E-AB4F-84BF-D1581342780F}"/>
              </a:ext>
            </a:extLst>
          </p:cNvPr>
          <p:cNvGrpSpPr/>
          <p:nvPr/>
        </p:nvGrpSpPr>
        <p:grpSpPr>
          <a:xfrm>
            <a:off x="6665652" y="4122570"/>
            <a:ext cx="3932498" cy="2175876"/>
            <a:chOff x="6665652" y="4122570"/>
            <a:chExt cx="3932498" cy="217587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99FA823-C219-7748-A35A-F77232055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5652" y="4122570"/>
              <a:ext cx="3932498" cy="2175876"/>
            </a:xfrm>
            <a:prstGeom prst="rect">
              <a:avLst/>
            </a:prstGeom>
          </p:spPr>
        </p:pic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674C434-7D97-1D43-8D37-9964E5D4EB1B}"/>
                </a:ext>
              </a:extLst>
            </p:cNvPr>
            <p:cNvSpPr/>
            <p:nvPr/>
          </p:nvSpPr>
          <p:spPr>
            <a:xfrm>
              <a:off x="7982857" y="5413828"/>
              <a:ext cx="478971" cy="46445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5666888-890D-1C4C-8903-98DAA408BD15}"/>
                </a:ext>
              </a:extLst>
            </p:cNvPr>
            <p:cNvSpPr/>
            <p:nvPr/>
          </p:nvSpPr>
          <p:spPr>
            <a:xfrm>
              <a:off x="8149771" y="4427612"/>
              <a:ext cx="478971" cy="46445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30403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E26C880-C29C-3C42-A965-981167804647}"/>
              </a:ext>
            </a:extLst>
          </p:cNvPr>
          <p:cNvSpPr txBox="1">
            <a:spLocks/>
          </p:cNvSpPr>
          <p:nvPr/>
        </p:nvSpPr>
        <p:spPr>
          <a:xfrm>
            <a:off x="1248224" y="224400"/>
            <a:ext cx="10257975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dirty="0"/>
              <a:t>Non-local Neural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588F14-4543-E549-BA6C-B03C77F4C57F}"/>
                  </a:ext>
                </a:extLst>
              </p:cNvPr>
              <p:cNvSpPr txBox="1"/>
              <p:nvPr/>
            </p:nvSpPr>
            <p:spPr>
              <a:xfrm>
                <a:off x="1248224" y="986971"/>
                <a:ext cx="10718805" cy="565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Instantiations:  How to choose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sz="2000" b="1" dirty="0"/>
                  <a:t> 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en-US" sz="2000" b="1" dirty="0"/>
                  <a:t> ? </a:t>
                </a:r>
              </a:p>
              <a:p>
                <a:r>
                  <a:rPr lang="en-US" sz="2000" b="1" dirty="0"/>
                  <a:t>		</a:t>
                </a:r>
                <a:r>
                  <a:rPr lang="en-US" sz="2000" dirty="0"/>
                  <a:t>Experiments show nonlocal models are not sensitive to these choices.</a:t>
                </a:r>
              </a:p>
              <a:p>
                <a:endParaRPr lang="en-US" sz="2000" dirty="0"/>
              </a:p>
              <a:p>
                <a:r>
                  <a:rPr lang="en-US" sz="2000" b="1" dirty="0"/>
                  <a:t>Gaussian:</a:t>
                </a:r>
              </a:p>
              <a:p>
                <a:r>
                  <a:rPr lang="en-US" sz="2000" b="1" dirty="0"/>
                  <a:t>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Sup>
                          <m:sSub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p>
                    </m:sSup>
                  </m:oMath>
                </a14:m>
                <a:endParaRPr lang="en-US" sz="2000" dirty="0"/>
              </a:p>
              <a:p>
                <a:r>
                  <a:rPr lang="en-US" sz="2000" dirty="0"/>
                  <a:t>		dot-product: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000" dirty="0"/>
              </a:p>
              <a:p>
                <a:r>
                  <a:rPr lang="en-US" sz="2000" dirty="0"/>
                  <a:t>		normalization factor: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/>
              </a:p>
              <a:p>
                <a:endParaRPr lang="en-US" sz="2000" b="1" dirty="0"/>
              </a:p>
              <a:p>
                <a:r>
                  <a:rPr lang="en-US" sz="2000" b="1" dirty="0"/>
                  <a:t>Embedded Gaussian:</a:t>
                </a:r>
              </a:p>
              <a:p>
                <a:r>
                  <a:rPr lang="en-US" sz="2000" b="1" dirty="0"/>
                  <a:t>		</a:t>
                </a:r>
                <a:r>
                  <a:rPr lang="en-US" sz="2000" dirty="0"/>
                  <a:t>dot-product in embedding space</a:t>
                </a:r>
              </a:p>
              <a:p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∅(</m:t>
                        </m:r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2000" dirty="0"/>
              </a:p>
              <a:p>
                <a:r>
                  <a:rPr lang="en-US" sz="2000" dirty="0"/>
                  <a:t>		Where,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sub>
                    </m:sSub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000" dirty="0"/>
              </a:p>
              <a:p>
                <a:endParaRPr lang="en-US" sz="2000" b="1" dirty="0"/>
              </a:p>
              <a:p>
                <a:r>
                  <a:rPr lang="en-US" sz="2000" b="1" dirty="0"/>
                  <a:t>		</a:t>
                </a:r>
                <a:r>
                  <a:rPr lang="en-US" sz="2000" dirty="0"/>
                  <a:t>Compare to </a:t>
                </a:r>
                <a:r>
                  <a:rPr lang="en-US" sz="2000" b="1" dirty="0"/>
                  <a:t>Self-attention</a:t>
                </a:r>
                <a:r>
                  <a:rPr lang="en-US" sz="2000" dirty="0"/>
                  <a:t>:</a:t>
                </a:r>
              </a:p>
              <a:p>
                <a:r>
                  <a:rPr lang="en-US" sz="2000" b="1" dirty="0"/>
                  <a:t>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𝑠𝑜𝑓𝑡𝑚𝑎𝑥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r>
                  <a:rPr lang="en-US" dirty="0"/>
                  <a:t>		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588F14-4543-E549-BA6C-B03C77F4C5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224" y="986971"/>
                <a:ext cx="10718805" cy="5659178"/>
              </a:xfrm>
              <a:prstGeom prst="rect">
                <a:avLst/>
              </a:prstGeom>
              <a:blipFill>
                <a:blip r:embed="rId3"/>
                <a:stretch>
                  <a:fillRect l="-473" t="-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777D5A92-C038-9249-9E59-29B05609C898}"/>
              </a:ext>
            </a:extLst>
          </p:cNvPr>
          <p:cNvGrpSpPr/>
          <p:nvPr/>
        </p:nvGrpSpPr>
        <p:grpSpPr>
          <a:xfrm>
            <a:off x="9042318" y="2686278"/>
            <a:ext cx="2924711" cy="1165191"/>
            <a:chOff x="9042318" y="2686278"/>
            <a:chExt cx="2924711" cy="11651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C0F4FCC0-9325-BD41-ABCE-57889E26E9E0}"/>
                    </a:ext>
                  </a:extLst>
                </p:cNvPr>
                <p:cNvSpPr/>
                <p:nvPr/>
              </p:nvSpPr>
              <p:spPr>
                <a:xfrm>
                  <a:off x="9042318" y="3055610"/>
                  <a:ext cx="2924711" cy="79585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C0F4FCC0-9325-BD41-ABCE-57889E26E9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42318" y="3055610"/>
                  <a:ext cx="2924711" cy="795859"/>
                </a:xfrm>
                <a:prstGeom prst="rect">
                  <a:avLst/>
                </a:prstGeom>
                <a:blipFill>
                  <a:blip r:embed="rId4"/>
                  <a:stretch>
                    <a:fillRect t="-117460" b="-1603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AE1DD6D-DA1A-1644-B62A-D7FE449F5339}"/>
                </a:ext>
              </a:extLst>
            </p:cNvPr>
            <p:cNvSpPr txBox="1"/>
            <p:nvPr/>
          </p:nvSpPr>
          <p:spPr>
            <a:xfrm>
              <a:off x="9042318" y="2686278"/>
              <a:ext cx="29247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Non-local Operation: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6509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3B77C51-F2DB-4A4D-8D37-711F7E3D94E7}"/>
              </a:ext>
            </a:extLst>
          </p:cNvPr>
          <p:cNvSpPr txBox="1">
            <a:spLocks/>
          </p:cNvSpPr>
          <p:nvPr/>
        </p:nvSpPr>
        <p:spPr>
          <a:xfrm>
            <a:off x="1248224" y="224400"/>
            <a:ext cx="10257975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dirty="0"/>
              <a:t>Non-local Neural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B0C993-3E66-6A4A-961F-F94F90DE77D7}"/>
                  </a:ext>
                </a:extLst>
              </p:cNvPr>
              <p:cNvSpPr txBox="1"/>
              <p:nvPr/>
            </p:nvSpPr>
            <p:spPr>
              <a:xfrm>
                <a:off x="1248224" y="986971"/>
                <a:ext cx="10718805" cy="3205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Instantiations:  How to choose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sz="2000" b="1" dirty="0"/>
                  <a:t> 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en-US" sz="2000" b="1" dirty="0"/>
                  <a:t> ? </a:t>
                </a:r>
              </a:p>
              <a:p>
                <a:r>
                  <a:rPr lang="en-US" sz="2000" b="1" dirty="0"/>
                  <a:t>		</a:t>
                </a:r>
                <a:r>
                  <a:rPr lang="en-US" sz="2000" dirty="0"/>
                  <a:t>Experiments show nonlocal models are not sensitive to these choices.</a:t>
                </a:r>
                <a:endParaRPr lang="en-US" sz="2000" b="1" dirty="0"/>
              </a:p>
              <a:p>
                <a:endParaRPr lang="en-US" sz="2000" b="1" dirty="0"/>
              </a:p>
              <a:p>
                <a:r>
                  <a:rPr lang="en-US" sz="2000" b="1" dirty="0"/>
                  <a:t>Dot product:</a:t>
                </a:r>
              </a:p>
              <a:p>
                <a:r>
                  <a:rPr lang="en-US" sz="2000" b="1" dirty="0"/>
                  <a:t>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∅(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b="1" dirty="0"/>
                  <a:t>Concatenation:</a:t>
                </a:r>
              </a:p>
              <a:p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ReLU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,∅(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		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B0C993-3E66-6A4A-961F-F94F90DE7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224" y="986971"/>
                <a:ext cx="10718805" cy="3205942"/>
              </a:xfrm>
              <a:prstGeom prst="rect">
                <a:avLst/>
              </a:prstGeom>
              <a:blipFill>
                <a:blip r:embed="rId2"/>
                <a:stretch>
                  <a:fillRect l="-473" t="-1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2F606413-F705-634A-A819-7247E9B83013}"/>
              </a:ext>
            </a:extLst>
          </p:cNvPr>
          <p:cNvGrpSpPr/>
          <p:nvPr/>
        </p:nvGrpSpPr>
        <p:grpSpPr>
          <a:xfrm>
            <a:off x="9042318" y="2686278"/>
            <a:ext cx="2924711" cy="1165191"/>
            <a:chOff x="9042318" y="2686278"/>
            <a:chExt cx="2924711" cy="11651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0B2E8163-EE5C-9C4F-A3ED-527EB8A0946B}"/>
                    </a:ext>
                  </a:extLst>
                </p:cNvPr>
                <p:cNvSpPr/>
                <p:nvPr/>
              </p:nvSpPr>
              <p:spPr>
                <a:xfrm>
                  <a:off x="9042318" y="3055610"/>
                  <a:ext cx="2924711" cy="79585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0B2E8163-EE5C-9C4F-A3ED-527EB8A094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42318" y="3055610"/>
                  <a:ext cx="2924711" cy="795859"/>
                </a:xfrm>
                <a:prstGeom prst="rect">
                  <a:avLst/>
                </a:prstGeom>
                <a:blipFill>
                  <a:blip r:embed="rId3"/>
                  <a:stretch>
                    <a:fillRect t="-117460" b="-1603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E50D1C7-71EF-3A43-8FFE-D1FCE0E4A7D0}"/>
                </a:ext>
              </a:extLst>
            </p:cNvPr>
            <p:cNvSpPr txBox="1"/>
            <p:nvPr/>
          </p:nvSpPr>
          <p:spPr>
            <a:xfrm>
              <a:off x="9042318" y="2686278"/>
              <a:ext cx="29247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Non-local Operation: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207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262913F-757F-2842-8350-5B38A548A4B3}"/>
              </a:ext>
            </a:extLst>
          </p:cNvPr>
          <p:cNvSpPr txBox="1">
            <a:spLocks/>
          </p:cNvSpPr>
          <p:nvPr/>
        </p:nvSpPr>
        <p:spPr>
          <a:xfrm>
            <a:off x="1248224" y="224400"/>
            <a:ext cx="10257975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dirty="0"/>
              <a:t>Non-local Neural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A3F0AB-32F4-224D-B0A9-8C1AA909DC48}"/>
                  </a:ext>
                </a:extLst>
              </p:cNvPr>
              <p:cNvSpPr txBox="1"/>
              <p:nvPr/>
            </p:nvSpPr>
            <p:spPr>
              <a:xfrm>
                <a:off x="594410" y="1157947"/>
                <a:ext cx="1171846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Non-local Block: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is a residual connection (can insert a non-local block into pre-trained model without breaking initialization)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A3F0AB-32F4-224D-B0A9-8C1AA909D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10" y="1157947"/>
                <a:ext cx="11718460" cy="830997"/>
              </a:xfrm>
              <a:prstGeom prst="rect">
                <a:avLst/>
              </a:prstGeom>
              <a:blipFill>
                <a:blip r:embed="rId3"/>
                <a:stretch>
                  <a:fillRect l="-1082" t="-7463" b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58558B30-38C8-A341-8F5E-F44BBCD4FC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700" y="2137181"/>
            <a:ext cx="5321671" cy="4305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C637A5-4686-4B41-A6E4-15D980D45DCD}"/>
              </a:ext>
            </a:extLst>
          </p:cNvPr>
          <p:cNvSpPr txBox="1"/>
          <p:nvPr/>
        </p:nvSpPr>
        <p:spPr>
          <a:xfrm>
            <a:off x="7222673" y="6442481"/>
            <a:ext cx="4969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spacetime non-local block (Embedded Gaussian)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72C3906-9E91-7D45-99AE-B389F2CAA753}"/>
                  </a:ext>
                </a:extLst>
              </p:cNvPr>
              <p:cNvSpPr/>
              <p:nvPr/>
            </p:nvSpPr>
            <p:spPr>
              <a:xfrm>
                <a:off x="1436914" y="5428344"/>
                <a:ext cx="1045029" cy="551542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72C3906-9E91-7D45-99AE-B389F2CAA7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914" y="5428344"/>
                <a:ext cx="1045029" cy="5515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70655EA-0AD3-E04C-9C1C-DA29727A23B7}"/>
                  </a:ext>
                </a:extLst>
              </p:cNvPr>
              <p:cNvSpPr/>
              <p:nvPr/>
            </p:nvSpPr>
            <p:spPr>
              <a:xfrm>
                <a:off x="2808514" y="5428344"/>
                <a:ext cx="1045029" cy="551542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70655EA-0AD3-E04C-9C1C-DA29727A23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8514" y="5428344"/>
                <a:ext cx="1045029" cy="5515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EED119B-AFA8-B046-8CAC-D2F39250FE46}"/>
                  </a:ext>
                </a:extLst>
              </p:cNvPr>
              <p:cNvSpPr/>
              <p:nvPr/>
            </p:nvSpPr>
            <p:spPr>
              <a:xfrm>
                <a:off x="1988455" y="4680043"/>
                <a:ext cx="1277257" cy="551542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EED119B-AFA8-B046-8CAC-D2F39250FE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8455" y="4680043"/>
                <a:ext cx="1277257" cy="55154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2DFB43E-5F2D-6B43-AC56-95BC3D48FB1A}"/>
              </a:ext>
            </a:extLst>
          </p:cNvPr>
          <p:cNvCxnSpPr>
            <a:stCxn id="10" idx="1"/>
          </p:cNvCxnSpPr>
          <p:nvPr/>
        </p:nvCxnSpPr>
        <p:spPr>
          <a:xfrm flipH="1">
            <a:off x="1248224" y="5704115"/>
            <a:ext cx="1886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B114296-84C1-7544-A7C7-A2CCE15FF1DD}"/>
              </a:ext>
            </a:extLst>
          </p:cNvPr>
          <p:cNvCxnSpPr>
            <a:cxnSpLocks/>
          </p:cNvCxnSpPr>
          <p:nvPr/>
        </p:nvCxnSpPr>
        <p:spPr>
          <a:xfrm flipV="1">
            <a:off x="1248224" y="4955814"/>
            <a:ext cx="0" cy="748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AF25924-E0E8-0446-81AF-8580FB28EE4F}"/>
              </a:ext>
            </a:extLst>
          </p:cNvPr>
          <p:cNvCxnSpPr>
            <a:endCxn id="12" idx="1"/>
          </p:cNvCxnSpPr>
          <p:nvPr/>
        </p:nvCxnSpPr>
        <p:spPr>
          <a:xfrm>
            <a:off x="1248224" y="4955814"/>
            <a:ext cx="740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2F40BF1-3DF2-E248-AFC9-B3CCFAFC733F}"/>
              </a:ext>
            </a:extLst>
          </p:cNvPr>
          <p:cNvCxnSpPr/>
          <p:nvPr/>
        </p:nvCxnSpPr>
        <p:spPr>
          <a:xfrm flipH="1">
            <a:off x="3853543" y="5704115"/>
            <a:ext cx="1886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0C33D79-52C4-CB40-A1B3-D8F598146C80}"/>
              </a:ext>
            </a:extLst>
          </p:cNvPr>
          <p:cNvCxnSpPr>
            <a:cxnSpLocks/>
          </p:cNvCxnSpPr>
          <p:nvPr/>
        </p:nvCxnSpPr>
        <p:spPr>
          <a:xfrm flipV="1">
            <a:off x="4053113" y="4955814"/>
            <a:ext cx="0" cy="748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A5C84B1-2075-D14B-9A47-B30CC10DBD8F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3265712" y="4955814"/>
            <a:ext cx="787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7F647CA-89E6-5748-9CAB-57DA3EB32931}"/>
                  </a:ext>
                </a:extLst>
              </p:cNvPr>
              <p:cNvSpPr/>
              <p:nvPr/>
            </p:nvSpPr>
            <p:spPr>
              <a:xfrm>
                <a:off x="5325841" y="5428344"/>
                <a:ext cx="1001486" cy="566056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7F647CA-89E6-5748-9CAB-57DA3EB329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841" y="5428344"/>
                <a:ext cx="1001486" cy="56605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01519BFF-9BEC-6240-BE13-AC8E90E34D89}"/>
              </a:ext>
            </a:extLst>
          </p:cNvPr>
          <p:cNvSpPr/>
          <p:nvPr/>
        </p:nvSpPr>
        <p:spPr>
          <a:xfrm>
            <a:off x="3302003" y="6394892"/>
            <a:ext cx="551540" cy="36933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51768CCC-9581-474E-9E18-AA7E1BA05097}"/>
                  </a:ext>
                </a:extLst>
              </p:cNvPr>
              <p:cNvSpPr/>
              <p:nvPr/>
            </p:nvSpPr>
            <p:spPr>
              <a:xfrm>
                <a:off x="2962728" y="3913185"/>
                <a:ext cx="1435100" cy="637534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51768CCC-9581-474E-9E18-AA7E1BA050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728" y="3913185"/>
                <a:ext cx="1435100" cy="63753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CBD50AE-60EF-4040-B6AF-355D611CB794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2627084" y="4232501"/>
            <a:ext cx="0" cy="447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CE5FEA6-008E-A24C-B862-728E1B99729F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2627088" y="4231952"/>
            <a:ext cx="335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B88859EC-81DE-1E45-ADC5-9C92BD9E0433}"/>
                  </a:ext>
                </a:extLst>
              </p:cNvPr>
              <p:cNvSpPr/>
              <p:nvPr/>
            </p:nvSpPr>
            <p:spPr>
              <a:xfrm>
                <a:off x="4499429" y="3251199"/>
                <a:ext cx="772883" cy="511629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B88859EC-81DE-1E45-ADC5-9C92BD9E04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429" y="3251199"/>
                <a:ext cx="772883" cy="51162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51FF16F-37A7-6948-BADC-AA4EB19DFFBA}"/>
              </a:ext>
            </a:extLst>
          </p:cNvPr>
          <p:cNvCxnSpPr>
            <a:stCxn id="31" idx="0"/>
          </p:cNvCxnSpPr>
          <p:nvPr/>
        </p:nvCxnSpPr>
        <p:spPr>
          <a:xfrm flipV="1">
            <a:off x="3680278" y="3507014"/>
            <a:ext cx="6351" cy="406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7E64390-CC13-0243-8435-B90CF808CC91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3686629" y="3507014"/>
            <a:ext cx="812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2756862-BDDA-FB4E-99E1-BC56D99519D8}"/>
              </a:ext>
            </a:extLst>
          </p:cNvPr>
          <p:cNvCxnSpPr>
            <a:cxnSpLocks/>
            <a:endCxn id="46" idx="3"/>
          </p:cNvCxnSpPr>
          <p:nvPr/>
        </p:nvCxnSpPr>
        <p:spPr>
          <a:xfrm flipH="1">
            <a:off x="5272312" y="3507014"/>
            <a:ext cx="5633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E6B4EE8-2942-B74C-9EFA-3FE594780F37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5826584" y="3507014"/>
            <a:ext cx="9070" cy="1921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8C7678EA-7CD6-6A4E-8637-CC2E1B8E2AA6}"/>
                  </a:ext>
                </a:extLst>
              </p:cNvPr>
              <p:cNvSpPr/>
              <p:nvPr/>
            </p:nvSpPr>
            <p:spPr>
              <a:xfrm>
                <a:off x="4484914" y="2626478"/>
                <a:ext cx="772883" cy="511629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8C7678EA-7CD6-6A4E-8637-CC2E1B8E2A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914" y="2626478"/>
                <a:ext cx="772883" cy="51162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8F29BCE-E86A-4D40-9854-F1BDD56450EC}"/>
              </a:ext>
            </a:extLst>
          </p:cNvPr>
          <p:cNvCxnSpPr>
            <a:stCxn id="46" idx="0"/>
            <a:endCxn id="67" idx="2"/>
          </p:cNvCxnSpPr>
          <p:nvPr/>
        </p:nvCxnSpPr>
        <p:spPr>
          <a:xfrm flipH="1" flipV="1">
            <a:off x="4871356" y="3138107"/>
            <a:ext cx="14515" cy="113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7D74E753-9DC8-E14D-B079-B4F09DAFF39D}"/>
                  </a:ext>
                </a:extLst>
              </p:cNvPr>
              <p:cNvSpPr/>
              <p:nvPr/>
            </p:nvSpPr>
            <p:spPr>
              <a:xfrm>
                <a:off x="2481943" y="2137181"/>
                <a:ext cx="1585697" cy="606019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7D74E753-9DC8-E14D-B079-B4F09DAFF3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943" y="2137181"/>
                <a:ext cx="1585697" cy="60601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AAB1C63-8B50-7343-B150-CD22D249FFE7}"/>
              </a:ext>
            </a:extLst>
          </p:cNvPr>
          <p:cNvCxnSpPr>
            <a:cxnSpLocks/>
          </p:cNvCxnSpPr>
          <p:nvPr/>
        </p:nvCxnSpPr>
        <p:spPr>
          <a:xfrm flipH="1">
            <a:off x="653144" y="6256227"/>
            <a:ext cx="5173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17AF083-ACDC-664A-B01E-46C5289C7253}"/>
              </a:ext>
            </a:extLst>
          </p:cNvPr>
          <p:cNvCxnSpPr>
            <a:endCxn id="72" idx="1"/>
          </p:cNvCxnSpPr>
          <p:nvPr/>
        </p:nvCxnSpPr>
        <p:spPr>
          <a:xfrm>
            <a:off x="653143" y="2440190"/>
            <a:ext cx="18288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DEBE849-9DCE-ED48-87F9-3D5E91353D66}"/>
              </a:ext>
            </a:extLst>
          </p:cNvPr>
          <p:cNvCxnSpPr>
            <a:cxnSpLocks/>
          </p:cNvCxnSpPr>
          <p:nvPr/>
        </p:nvCxnSpPr>
        <p:spPr>
          <a:xfrm flipV="1">
            <a:off x="653143" y="2440191"/>
            <a:ext cx="0" cy="381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922C1EF-A0C3-E14D-8BF3-7AD05663F046}"/>
              </a:ext>
            </a:extLst>
          </p:cNvPr>
          <p:cNvCxnSpPr>
            <a:endCxn id="72" idx="3"/>
          </p:cNvCxnSpPr>
          <p:nvPr/>
        </p:nvCxnSpPr>
        <p:spPr>
          <a:xfrm flipH="1">
            <a:off x="4067640" y="2440190"/>
            <a:ext cx="8109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94558B-5DE6-EB4F-BB2E-B95232F609DD}"/>
              </a:ext>
            </a:extLst>
          </p:cNvPr>
          <p:cNvCxnSpPr>
            <a:stCxn id="67" idx="0"/>
          </p:cNvCxnSpPr>
          <p:nvPr/>
        </p:nvCxnSpPr>
        <p:spPr>
          <a:xfrm flipH="1" flipV="1">
            <a:off x="4871355" y="2440190"/>
            <a:ext cx="1" cy="186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FA0AA82B-836E-2C4D-9C9C-595A59A52285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3577773" y="6256227"/>
            <a:ext cx="1" cy="138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40B8E60-A186-9A43-B271-895A694167CC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1959429" y="5979886"/>
            <a:ext cx="0" cy="276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AB6A1E9-1AAB-D94A-BDCE-BA1F4F86EFDA}"/>
              </a:ext>
            </a:extLst>
          </p:cNvPr>
          <p:cNvCxnSpPr>
            <a:cxnSpLocks/>
          </p:cNvCxnSpPr>
          <p:nvPr/>
        </p:nvCxnSpPr>
        <p:spPr>
          <a:xfrm flipV="1">
            <a:off x="3302003" y="5979886"/>
            <a:ext cx="0" cy="276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956A2E7-D07D-394C-A3F8-E6528EFCA101}"/>
              </a:ext>
            </a:extLst>
          </p:cNvPr>
          <p:cNvCxnSpPr>
            <a:cxnSpLocks/>
          </p:cNvCxnSpPr>
          <p:nvPr/>
        </p:nvCxnSpPr>
        <p:spPr>
          <a:xfrm flipV="1">
            <a:off x="5826584" y="5979886"/>
            <a:ext cx="0" cy="276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164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FB98B6-3225-234B-88D3-FB92A7DDA10A}"/>
              </a:ext>
            </a:extLst>
          </p:cNvPr>
          <p:cNvSpPr txBox="1"/>
          <p:nvPr/>
        </p:nvSpPr>
        <p:spPr>
          <a:xfrm>
            <a:off x="825620" y="1208342"/>
            <a:ext cx="9743090" cy="3688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Introduction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Proposed Method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Experimental Results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Conclusion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Discussion</a:t>
            </a: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B288BA92-75B3-4D04-A59F-0CC630274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Outline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5029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TANDARD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8021</TotalTime>
  <Words>2138</Words>
  <Application>Microsoft Macintosh PowerPoint</Application>
  <PresentationFormat>Widescreen</PresentationFormat>
  <Paragraphs>284</Paragraphs>
  <Slides>23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等线</vt:lpstr>
      <vt:lpstr>微软雅黑</vt:lpstr>
      <vt:lpstr>Arial</vt:lpstr>
      <vt:lpstr>Calibri</vt:lpstr>
      <vt:lpstr>Cambria Math</vt:lpstr>
      <vt:lpstr>Century Gothic</vt:lpstr>
      <vt:lpstr>Times New Roman</vt:lpstr>
      <vt:lpstr>Office 主题</vt:lpstr>
      <vt:lpstr>PowerPoint Presentation</vt:lpstr>
      <vt:lpstr>Outline</vt:lpstr>
      <vt:lpstr>Introduction</vt:lpstr>
      <vt:lpstr>Outline</vt:lpstr>
      <vt:lpstr>Non-local Neural Networks</vt:lpstr>
      <vt:lpstr>PowerPoint Presentation</vt:lpstr>
      <vt:lpstr>PowerPoint Presentation</vt:lpstr>
      <vt:lpstr>PowerPoint Presentation</vt:lpstr>
      <vt:lpstr>Outline</vt:lpstr>
      <vt:lpstr>Experiments on Video Classification</vt:lpstr>
      <vt:lpstr>PowerPoint Presentation</vt:lpstr>
      <vt:lpstr>PowerPoint Presentation</vt:lpstr>
      <vt:lpstr>PowerPoint Presentation</vt:lpstr>
      <vt:lpstr>PowerPoint Presentation</vt:lpstr>
      <vt:lpstr>Outline</vt:lpstr>
      <vt:lpstr>Conclusion</vt:lpstr>
      <vt:lpstr>Outline</vt:lpstr>
      <vt:lpstr>Discussion</vt:lpstr>
      <vt:lpstr>Non-local NetVLAD</vt:lpstr>
      <vt:lpstr>Non-local NetVLAD</vt:lpstr>
      <vt:lpstr>Our Proposed Method</vt:lpstr>
      <vt:lpstr>Experimental Result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傅 小倩</dc:creator>
  <cp:lastModifiedBy>skyezx2018@gmail.com</cp:lastModifiedBy>
  <cp:revision>648</cp:revision>
  <dcterms:created xsi:type="dcterms:W3CDTF">2018-10-23T05:34:12Z</dcterms:created>
  <dcterms:modified xsi:type="dcterms:W3CDTF">2018-12-29T02:38:56Z</dcterms:modified>
</cp:coreProperties>
</file>