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98" r:id="rId3"/>
    <p:sldId id="299" r:id="rId4"/>
    <p:sldId id="301" r:id="rId5"/>
    <p:sldId id="304" r:id="rId6"/>
    <p:sldId id="305" r:id="rId7"/>
    <p:sldId id="306" r:id="rId8"/>
    <p:sldId id="307" r:id="rId9"/>
    <p:sldId id="332" r:id="rId10"/>
    <p:sldId id="309" r:id="rId11"/>
    <p:sldId id="310" r:id="rId12"/>
    <p:sldId id="327" r:id="rId13"/>
    <p:sldId id="312" r:id="rId14"/>
    <p:sldId id="313" r:id="rId15"/>
    <p:sldId id="315" r:id="rId16"/>
    <p:sldId id="259" r:id="rId17"/>
    <p:sldId id="314" r:id="rId18"/>
    <p:sldId id="316" r:id="rId19"/>
    <p:sldId id="317" r:id="rId20"/>
    <p:sldId id="333" r:id="rId21"/>
    <p:sldId id="318" r:id="rId22"/>
    <p:sldId id="319" r:id="rId23"/>
    <p:sldId id="320" r:id="rId24"/>
    <p:sldId id="321" r:id="rId25"/>
    <p:sldId id="322" r:id="rId26"/>
    <p:sldId id="323" r:id="rId27"/>
    <p:sldId id="325" r:id="rId28"/>
    <p:sldId id="324" r:id="rId29"/>
    <p:sldId id="331" r:id="rId30"/>
    <p:sldId id="338" r:id="rId31"/>
  </p:sldIdLst>
  <p:sldSz cx="12192000" cy="6858000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43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0-09-03T01:39:04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17903 9490 0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E3ACB-3C7A-4D29-90B5-A91FC37D25C0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2409C-48E3-4BF6-AF72-082DFDB65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5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220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87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85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020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086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786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404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974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39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892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62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8535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934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766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4175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504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33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1502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838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307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91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489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63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148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19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73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36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27181-8321-1A42-93BA-905E5CBB069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6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B368B-5773-45C4-9A18-18DEC08E8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02EC68-0812-40AE-BE68-BB816D16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432F9-781B-4983-A863-F5E45156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6B193-7981-40F0-8C5D-246400F6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B6DC9-A2DD-4454-A186-12F76B58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2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32A9-B7E4-4991-AF35-6BB743F8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AD099D-A7A3-4B78-8C72-79382928D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338AC-78A5-4D35-A433-21011543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863C3-F04B-4B48-BCD4-87A73DE9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CBB0A-AC11-49A1-BC88-9308A209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5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2F81E5-029D-4CF1-87F3-BE9A3D993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63DE8-68C9-4F7B-A229-7E1BF9360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05B15-E964-4DA7-B8B1-FA3536C1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75E75-59EA-4D99-8FCD-74E1D403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02535-BC9A-477E-A795-EFEED23B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FBD6E-F479-4577-A208-9BFDA15F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FF830-F8A9-46EA-9F87-B113EF5A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1768F-95CE-464F-96C3-6D32831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3010E-28F1-42F6-BE28-2A58AB0D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71EA3-A51E-41AC-BFA4-7DFFFBCD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4A848-0B26-4164-B15C-C0F19525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8560F-5A64-459C-9BE3-CB366C81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43498-BFE3-4D7E-A4CC-DF9BA44F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AFF4C-F16A-4A7C-9EA4-E256494E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368D0-013F-47BA-88BE-436CE2EE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0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C653A-14AA-4BE3-A318-5C13AF5D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94A47-E7ED-4FFF-A1CA-972ABF0EC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6E140-1928-434D-B2A0-2186FA0E1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ABD74-2DFE-49F9-BBF1-D56B3AE0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EBB7D-8DE6-4C97-A585-BD37B90B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DB742-3604-49CD-BEBA-8FFECE8F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0BCA-FFDD-4BE7-BBBE-6562410A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A7F01-0A8D-4D1B-BCC6-43F4FBA3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F6364-7E76-4B38-8B99-E5264948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1A255C-3B19-433B-830F-9F694C7C5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645F9F-2915-4548-B01A-D8C3E9B4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B3729-BA61-418C-99C8-0284AAAC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F1ACA5-246F-4B03-8DED-29CC844D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E5477A-5198-43ED-9141-7F7097E0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40B0F-A76B-453B-9F65-9B519BB1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3082EB-87FC-404D-8AEC-2C0E95DC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A1324E-8749-4727-A216-20407FDF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AAA87-D6AF-4BFB-94FE-86F73123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2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A4388-7E2C-4776-B0F4-2BEF599B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E7661A-08A0-4D62-8119-A09111CC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63960-45B0-486A-973C-DCEABB33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1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6294-9C96-4008-8E3A-EB2A1733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BE4C5-144B-43A2-A325-A84AD7FE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E7015B-A9BD-4533-82DA-46E83586A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930B7-64C5-4095-B21D-F9CA6352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2B425-4C39-4586-A25F-A7F60131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71382-7617-478F-A8A9-D33EC614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34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0ECF6-690F-4C41-9074-41863CA7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EDB3C2-5661-4DC2-90B1-058DE978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3CC6C5-294D-4219-87D1-1F1BE167B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8BB12-5109-4885-A128-27E60448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2B73E-14E2-4A15-BCB8-4D368A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DFB9F0-9067-47AF-8197-CA58C4CD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8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1D119B-ED79-42C6-99ED-469ABA2D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B955C-B9BB-4FA7-8EE3-D8C62001C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FD790-405A-431A-B925-FE8B937A1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B8A0E-FFAF-4070-B89D-D78E16BAEA58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30322-1F05-4C4C-8BC7-206485A15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8C146-923D-4C46-818F-11E82021A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F984-05AE-4CA9-8714-C59BD9881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9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emf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CA89F-BBC5-3441-B86A-A1CEEE610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713" y="2739705"/>
            <a:ext cx="9140575" cy="838682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结合词典的中文命名实体识别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D6EB674-327F-3841-B450-CC17870A4F70}"/>
              </a:ext>
            </a:extLst>
          </p:cNvPr>
          <p:cNvSpPr txBox="1">
            <a:spLocks/>
          </p:cNvSpPr>
          <p:nvPr/>
        </p:nvSpPr>
        <p:spPr>
          <a:xfrm>
            <a:off x="4845006" y="3789576"/>
            <a:ext cx="2501989" cy="38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复旦大学</a:t>
            </a:r>
            <a:r>
              <a:rPr kumimoji="1"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NLP</a:t>
            </a:r>
            <a:r>
              <a:rPr kumimoji="1"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组 李孝男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EFE583-EA28-46B6-BA88-AC7CAEB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2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词典匹配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Lexicon</a:t>
            </a:r>
            <a:r>
              <a:rPr kumimoji="1" lang="zh-CN" altLang="en-US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3A05A06-A799-4A9E-99E5-523F3502B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103" y="4021742"/>
            <a:ext cx="7443448" cy="183714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83FF1BC-F790-4C8B-87CF-F2256BEB4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561" y="1744144"/>
            <a:ext cx="7341848" cy="91036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490AA967-5E95-4D82-A95F-8DB0ED9883B4}"/>
              </a:ext>
            </a:extLst>
          </p:cNvPr>
          <p:cNvSpPr txBox="1"/>
          <p:nvPr/>
        </p:nvSpPr>
        <p:spPr>
          <a:xfrm>
            <a:off x="3555467" y="2575380"/>
            <a:ext cx="56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B4B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r>
              <a:rPr lang="zh-CN" altLang="en-US" dirty="0">
                <a:solidFill>
                  <a:srgbClr val="1B4B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 ：</a:t>
            </a:r>
            <a:r>
              <a:rPr lang="en-US" altLang="zh-CN" dirty="0">
                <a:solidFill>
                  <a:srgbClr val="1B4B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重庆，人和药店，药店，</a:t>
            </a:r>
            <a:r>
              <a:rPr lang="zh-CN" altLang="en-US" dirty="0">
                <a:solidFill>
                  <a:srgbClr val="1B4B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长江大桥，成都 </a:t>
            </a:r>
            <a:r>
              <a:rPr lang="en-US" altLang="zh-CN" dirty="0">
                <a:solidFill>
                  <a:srgbClr val="1B4B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……]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AC74387-6173-45B8-A449-0A97BB8F46D3}"/>
              </a:ext>
            </a:extLst>
          </p:cNvPr>
          <p:cNvCxnSpPr/>
          <p:nvPr/>
        </p:nvCxnSpPr>
        <p:spPr>
          <a:xfrm>
            <a:off x="6392827" y="3201417"/>
            <a:ext cx="0" cy="765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E9AD8F1-8DE0-4AA4-86BD-D86D0B570AA4}"/>
              </a:ext>
            </a:extLst>
          </p:cNvPr>
          <p:cNvSpPr txBox="1"/>
          <p:nvPr/>
        </p:nvSpPr>
        <p:spPr>
          <a:xfrm>
            <a:off x="5566634" y="5914102"/>
            <a:ext cx="1652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zh-CN" altLang="en-US" sz="2000" dirty="0"/>
              <a:t>字词</a:t>
            </a:r>
            <a:r>
              <a:rPr lang="en-US" altLang="zh-CN" sz="2000" dirty="0"/>
              <a:t>Lattice)</a:t>
            </a:r>
            <a:endParaRPr lang="zh-CN" altLang="en-US" sz="2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341CF41-3B2B-4953-B343-FD1FC0D63CE3}"/>
              </a:ext>
            </a:extLst>
          </p:cNvPr>
          <p:cNvSpPr txBox="1"/>
          <p:nvPr/>
        </p:nvSpPr>
        <p:spPr>
          <a:xfrm>
            <a:off x="3337560" y="645366"/>
            <a:ext cx="551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如何在不分词的情况下向字级别的序列中加入词信息？</a:t>
            </a:r>
          </a:p>
        </p:txBody>
      </p:sp>
    </p:spTree>
    <p:extLst>
      <p:ext uri="{BB962C8B-B14F-4D97-AF65-F5344CB8AC3E}">
        <p14:creationId xmlns:p14="http://schemas.microsoft.com/office/powerpoint/2010/main" val="304586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词典匹配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30702" y="852455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Lexicon</a:t>
            </a:r>
            <a:r>
              <a:rPr kumimoji="1" lang="zh-CN" altLang="en-US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AEF706-D9C5-4601-8083-155E9382E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34" y="1725295"/>
            <a:ext cx="5686124" cy="14034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DD97C1-B11C-41CD-BE8C-A5D8B5443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673" y="1552231"/>
            <a:ext cx="4299555" cy="232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B1E79F4-A3D0-4700-849A-3C97E94059FB}"/>
              </a:ext>
            </a:extLst>
          </p:cNvPr>
          <p:cNvSpPr/>
          <p:nvPr/>
        </p:nvSpPr>
        <p:spPr>
          <a:xfrm>
            <a:off x="7389077" y="2330506"/>
            <a:ext cx="3590925" cy="647700"/>
          </a:xfrm>
          <a:prstGeom prst="rect">
            <a:avLst/>
          </a:prstGeom>
          <a:noFill/>
          <a:ln w="28575">
            <a:solidFill>
              <a:srgbClr val="1B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A6FE72-B1F1-4CFB-993A-BB94B3762441}"/>
              </a:ext>
            </a:extLst>
          </p:cNvPr>
          <p:cNvSpPr/>
          <p:nvPr/>
        </p:nvSpPr>
        <p:spPr>
          <a:xfrm>
            <a:off x="7389076" y="3073456"/>
            <a:ext cx="3590925" cy="700879"/>
          </a:xfrm>
          <a:prstGeom prst="rect">
            <a:avLst/>
          </a:prstGeom>
          <a:noFill/>
          <a:ln w="28575">
            <a:solidFill>
              <a:srgbClr val="1B4B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09AC1FD3-F4C5-46FF-A5B5-C1BE62A8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5734"/>
              </p:ext>
            </p:extLst>
          </p:nvPr>
        </p:nvGraphicFramePr>
        <p:xfrm>
          <a:off x="2030451" y="4192917"/>
          <a:ext cx="1633324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8331">
                  <a:extLst>
                    <a:ext uri="{9D8B030D-6E8A-4147-A177-3AD203B41FA5}">
                      <a16:colId xmlns:a16="http://schemas.microsoft.com/office/drawing/2014/main" val="3240318552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1336557300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2053490266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258251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42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20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72029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F60164DB-A3E4-44A1-A7E3-A625E47DD7DB}"/>
              </a:ext>
            </a:extLst>
          </p:cNvPr>
          <p:cNvSpPr txBox="1"/>
          <p:nvPr/>
        </p:nvSpPr>
        <p:spPr>
          <a:xfrm>
            <a:off x="1486475" y="4192917"/>
            <a:ext cx="3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1EB8FA-2B35-470A-8494-BD43F0F91626}"/>
              </a:ext>
            </a:extLst>
          </p:cNvPr>
          <p:cNvSpPr txBox="1"/>
          <p:nvPr/>
        </p:nvSpPr>
        <p:spPr>
          <a:xfrm>
            <a:off x="1486475" y="4562378"/>
            <a:ext cx="3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2DD4B-D6C9-4137-9794-F79ED3DF1A09}"/>
              </a:ext>
            </a:extLst>
          </p:cNvPr>
          <p:cNvSpPr txBox="1"/>
          <p:nvPr/>
        </p:nvSpPr>
        <p:spPr>
          <a:xfrm>
            <a:off x="1486475" y="4918251"/>
            <a:ext cx="3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297E91-F617-4836-A27A-D169B68EA205}"/>
              </a:ext>
            </a:extLst>
          </p:cNvPr>
          <p:cNvSpPr txBox="1"/>
          <p:nvPr/>
        </p:nvSpPr>
        <p:spPr>
          <a:xfrm>
            <a:off x="1660725" y="5450192"/>
            <a:ext cx="23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（不用词典匹配信息）</a:t>
            </a:r>
          </a:p>
        </p:txBody>
      </p:sp>
      <p:graphicFrame>
        <p:nvGraphicFramePr>
          <p:cNvPr id="25" name="表格 8">
            <a:extLst>
              <a:ext uri="{FF2B5EF4-FFF2-40B4-BE49-F238E27FC236}">
                <a16:creationId xmlns:a16="http://schemas.microsoft.com/office/drawing/2014/main" id="{F4743333-C10F-4D7A-B3EB-3218C0701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34634"/>
              </p:ext>
            </p:extLst>
          </p:nvPr>
        </p:nvGraphicFramePr>
        <p:xfrm>
          <a:off x="4909338" y="4192917"/>
          <a:ext cx="1633324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8331">
                  <a:extLst>
                    <a:ext uri="{9D8B030D-6E8A-4147-A177-3AD203B41FA5}">
                      <a16:colId xmlns:a16="http://schemas.microsoft.com/office/drawing/2014/main" val="3240318552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1336557300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2053490266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258251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42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20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720291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81F0797D-4597-4998-A88B-DBBA6F4DBDD1}"/>
              </a:ext>
            </a:extLst>
          </p:cNvPr>
          <p:cNvSpPr txBox="1"/>
          <p:nvPr/>
        </p:nvSpPr>
        <p:spPr>
          <a:xfrm>
            <a:off x="4365362" y="4192917"/>
            <a:ext cx="3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C50674-871A-4CDA-A616-EA14643121ED}"/>
              </a:ext>
            </a:extLst>
          </p:cNvPr>
          <p:cNvSpPr txBox="1"/>
          <p:nvPr/>
        </p:nvSpPr>
        <p:spPr>
          <a:xfrm>
            <a:off x="4365362" y="4562378"/>
            <a:ext cx="3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FFEE9EA-96A4-4767-A2DB-210AA467D4C1}"/>
              </a:ext>
            </a:extLst>
          </p:cNvPr>
          <p:cNvSpPr txBox="1"/>
          <p:nvPr/>
        </p:nvSpPr>
        <p:spPr>
          <a:xfrm>
            <a:off x="4365362" y="4918251"/>
            <a:ext cx="3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F52CD4-DA4D-4A3F-9BFF-C1A674712E73}"/>
              </a:ext>
            </a:extLst>
          </p:cNvPr>
          <p:cNvSpPr txBox="1"/>
          <p:nvPr/>
        </p:nvSpPr>
        <p:spPr>
          <a:xfrm>
            <a:off x="4538452" y="6005545"/>
            <a:ext cx="2046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（增加额外的记号，改动上下文编码器）</a:t>
            </a:r>
          </a:p>
        </p:txBody>
      </p:sp>
      <p:graphicFrame>
        <p:nvGraphicFramePr>
          <p:cNvPr id="31" name="表格 8">
            <a:extLst>
              <a:ext uri="{FF2B5EF4-FFF2-40B4-BE49-F238E27FC236}">
                <a16:creationId xmlns:a16="http://schemas.microsoft.com/office/drawing/2014/main" id="{8CFF42F4-37CE-48B1-A587-E3093197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78923"/>
              </p:ext>
            </p:extLst>
          </p:nvPr>
        </p:nvGraphicFramePr>
        <p:xfrm>
          <a:off x="4909338" y="5461489"/>
          <a:ext cx="163332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8331">
                  <a:extLst>
                    <a:ext uri="{9D8B030D-6E8A-4147-A177-3AD203B41FA5}">
                      <a16:colId xmlns:a16="http://schemas.microsoft.com/office/drawing/2014/main" val="3240318552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1336557300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2053490266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2582516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720291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239D83B7-2554-4700-BD14-0CDE294FD221}"/>
              </a:ext>
            </a:extLst>
          </p:cNvPr>
          <p:cNvSpPr txBox="1"/>
          <p:nvPr/>
        </p:nvSpPr>
        <p:spPr>
          <a:xfrm>
            <a:off x="4280297" y="5450192"/>
            <a:ext cx="64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FF62D55-0976-48B1-8819-A5181F62EA48}"/>
              </a:ext>
            </a:extLst>
          </p:cNvPr>
          <p:cNvSpPr txBox="1"/>
          <p:nvPr/>
        </p:nvSpPr>
        <p:spPr>
          <a:xfrm>
            <a:off x="7298218" y="4211103"/>
            <a:ext cx="3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北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9D7FD9-2D50-436F-8982-A71F786F7E6D}"/>
              </a:ext>
            </a:extLst>
          </p:cNvPr>
          <p:cNvSpPr txBox="1"/>
          <p:nvPr/>
        </p:nvSpPr>
        <p:spPr>
          <a:xfrm>
            <a:off x="7298218" y="4580564"/>
            <a:ext cx="3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京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40FF683-8C06-4567-90F6-0499217F01FF}"/>
              </a:ext>
            </a:extLst>
          </p:cNvPr>
          <p:cNvSpPr txBox="1"/>
          <p:nvPr/>
        </p:nvSpPr>
        <p:spPr>
          <a:xfrm>
            <a:off x="7298218" y="4936437"/>
            <a:ext cx="3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887A761-BFE3-4061-B946-29AAB22DAE4E}"/>
              </a:ext>
            </a:extLst>
          </p:cNvPr>
          <p:cNvSpPr txBox="1"/>
          <p:nvPr/>
        </p:nvSpPr>
        <p:spPr>
          <a:xfrm>
            <a:off x="7298218" y="5476976"/>
            <a:ext cx="261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（在输入表示层做文章）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742F5D-A160-4438-8CCE-405014958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95224"/>
              </p:ext>
            </p:extLst>
          </p:nvPr>
        </p:nvGraphicFramePr>
        <p:xfrm>
          <a:off x="7749697" y="4216807"/>
          <a:ext cx="1962585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2517">
                  <a:extLst>
                    <a:ext uri="{9D8B030D-6E8A-4147-A177-3AD203B41FA5}">
                      <a16:colId xmlns:a16="http://schemas.microsoft.com/office/drawing/2014/main" val="3607079463"/>
                    </a:ext>
                  </a:extLst>
                </a:gridCol>
                <a:gridCol w="392517">
                  <a:extLst>
                    <a:ext uri="{9D8B030D-6E8A-4147-A177-3AD203B41FA5}">
                      <a16:colId xmlns:a16="http://schemas.microsoft.com/office/drawing/2014/main" val="318832523"/>
                    </a:ext>
                  </a:extLst>
                </a:gridCol>
                <a:gridCol w="392517">
                  <a:extLst>
                    <a:ext uri="{9D8B030D-6E8A-4147-A177-3AD203B41FA5}">
                      <a16:colId xmlns:a16="http://schemas.microsoft.com/office/drawing/2014/main" val="1712475336"/>
                    </a:ext>
                  </a:extLst>
                </a:gridCol>
                <a:gridCol w="392517">
                  <a:extLst>
                    <a:ext uri="{9D8B030D-6E8A-4147-A177-3AD203B41FA5}">
                      <a16:colId xmlns:a16="http://schemas.microsoft.com/office/drawing/2014/main" val="894876485"/>
                    </a:ext>
                  </a:extLst>
                </a:gridCol>
                <a:gridCol w="392517">
                  <a:extLst>
                    <a:ext uri="{9D8B030D-6E8A-4147-A177-3AD203B41FA5}">
                      <a16:colId xmlns:a16="http://schemas.microsoft.com/office/drawing/2014/main" val="83317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31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3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246483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7DAAAF-A216-4478-95F1-29FCC48DF0C5}"/>
              </a:ext>
            </a:extLst>
          </p:cNvPr>
          <p:cNvCxnSpPr/>
          <p:nvPr/>
        </p:nvCxnSpPr>
        <p:spPr>
          <a:xfrm flipV="1">
            <a:off x="5726000" y="3362875"/>
            <a:ext cx="0" cy="83004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8BA1519-BFE4-4F86-B3AA-DA0F6A5027A6}"/>
              </a:ext>
            </a:extLst>
          </p:cNvPr>
          <p:cNvCxnSpPr/>
          <p:nvPr/>
        </p:nvCxnSpPr>
        <p:spPr>
          <a:xfrm>
            <a:off x="5726000" y="3362875"/>
            <a:ext cx="702958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96542DF-75C1-4F59-9C9F-476DD256A603}"/>
              </a:ext>
            </a:extLst>
          </p:cNvPr>
          <p:cNvCxnSpPr>
            <a:cxnSpLocks/>
          </p:cNvCxnSpPr>
          <p:nvPr/>
        </p:nvCxnSpPr>
        <p:spPr>
          <a:xfrm flipV="1">
            <a:off x="6428958" y="2604633"/>
            <a:ext cx="0" cy="7549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E5199FB-E6A2-4E34-B244-D9FE89E69FE6}"/>
              </a:ext>
            </a:extLst>
          </p:cNvPr>
          <p:cNvCxnSpPr>
            <a:cxnSpLocks/>
          </p:cNvCxnSpPr>
          <p:nvPr/>
        </p:nvCxnSpPr>
        <p:spPr>
          <a:xfrm>
            <a:off x="6428958" y="2604633"/>
            <a:ext cx="9601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DA0538D-E274-41E7-8ABB-AB37EBED803C}"/>
              </a:ext>
            </a:extLst>
          </p:cNvPr>
          <p:cNvCxnSpPr>
            <a:cxnSpLocks/>
          </p:cNvCxnSpPr>
          <p:nvPr/>
        </p:nvCxnSpPr>
        <p:spPr>
          <a:xfrm flipV="1">
            <a:off x="8899014" y="3774335"/>
            <a:ext cx="0" cy="4367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24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词典匹配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Lexicon</a:t>
            </a:r>
            <a:r>
              <a:rPr kumimoji="1" lang="zh-CN" altLang="en-US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matching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20946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9048FD-2D89-41C1-A78A-9EB671595BAD}"/>
              </a:ext>
            </a:extLst>
          </p:cNvPr>
          <p:cNvSpPr/>
          <p:nvPr/>
        </p:nvSpPr>
        <p:spPr>
          <a:xfrm>
            <a:off x="4205533" y="1100467"/>
            <a:ext cx="31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Chinese NER Using Lattice LSTM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29B1247-94B5-4FBA-A4A4-3ED68DDA30AF}"/>
              </a:ext>
            </a:extLst>
          </p:cNvPr>
          <p:cNvSpPr/>
          <p:nvPr/>
        </p:nvSpPr>
        <p:spPr>
          <a:xfrm>
            <a:off x="4246773" y="1905934"/>
            <a:ext cx="474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CNN-Based Chinese NER with Lexicon Rethinking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D52848-0B48-4838-BC88-F43A2D240B53}"/>
              </a:ext>
            </a:extLst>
          </p:cNvPr>
          <p:cNvSpPr/>
          <p:nvPr/>
        </p:nvSpPr>
        <p:spPr>
          <a:xfrm>
            <a:off x="4246400" y="2606314"/>
            <a:ext cx="5427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A Lexicon-Based Graph Neural Network for Chinese NER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CEC7CE-0569-4FAA-A971-79ABBE88359A}"/>
              </a:ext>
            </a:extLst>
          </p:cNvPr>
          <p:cNvSpPr/>
          <p:nvPr/>
        </p:nvSpPr>
        <p:spPr>
          <a:xfrm>
            <a:off x="4109058" y="3306209"/>
            <a:ext cx="850966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Leverage Lexical Knowledge for Chinese Named Entity Recognition via Collaborative Graph Network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A5AFEEE8-E630-414B-BEBB-47497DA97550}"/>
              </a:ext>
            </a:extLst>
          </p:cNvPr>
          <p:cNvSpPr/>
          <p:nvPr/>
        </p:nvSpPr>
        <p:spPr>
          <a:xfrm rot="10800000">
            <a:off x="3742538" y="1276350"/>
            <a:ext cx="480767" cy="998916"/>
          </a:xfrm>
          <a:prstGeom prst="rightBrace">
            <a:avLst>
              <a:gd name="adj1" fmla="val 51073"/>
              <a:gd name="adj2" fmla="val 49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47B414-3A77-49AA-B156-AD28B2F2E17F}"/>
              </a:ext>
            </a:extLst>
          </p:cNvPr>
          <p:cNvSpPr txBox="1"/>
          <p:nvPr/>
        </p:nvSpPr>
        <p:spPr>
          <a:xfrm>
            <a:off x="2122292" y="1625345"/>
            <a:ext cx="162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Adapt Basic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6949ACFF-3207-46CA-9DEC-49AA0383CDA9}"/>
              </a:ext>
            </a:extLst>
          </p:cNvPr>
          <p:cNvSpPr/>
          <p:nvPr/>
        </p:nvSpPr>
        <p:spPr>
          <a:xfrm rot="10800000">
            <a:off x="3742539" y="2741789"/>
            <a:ext cx="480767" cy="1835966"/>
          </a:xfrm>
          <a:prstGeom prst="rightBrace">
            <a:avLst>
              <a:gd name="adj1" fmla="val 54693"/>
              <a:gd name="adj2" fmla="val 491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6F416E-9A79-4BF6-8C32-2729F5BF0F39}"/>
              </a:ext>
            </a:extLst>
          </p:cNvPr>
          <p:cNvSpPr txBox="1"/>
          <p:nvPr/>
        </p:nvSpPr>
        <p:spPr>
          <a:xfrm>
            <a:off x="2122291" y="3091979"/>
            <a:ext cx="147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Graph-Based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1DF044FD-3E6D-42DD-858D-8AD9B9837BD8}"/>
              </a:ext>
            </a:extLst>
          </p:cNvPr>
          <p:cNvSpPr/>
          <p:nvPr/>
        </p:nvSpPr>
        <p:spPr>
          <a:xfrm>
            <a:off x="1403727" y="1625346"/>
            <a:ext cx="539373" cy="1835966"/>
          </a:xfrm>
          <a:prstGeom prst="leftBrace">
            <a:avLst>
              <a:gd name="adj1" fmla="val 1196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648135-BE63-4AAD-843D-33C922A2C747}"/>
              </a:ext>
            </a:extLst>
          </p:cNvPr>
          <p:cNvSpPr txBox="1"/>
          <p:nvPr/>
        </p:nvSpPr>
        <p:spPr>
          <a:xfrm>
            <a:off x="-48501" y="2281125"/>
            <a:ext cx="167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Dynamic</a:t>
            </a:r>
          </a:p>
          <a:p>
            <a:pPr algn="ctr"/>
            <a:r>
              <a:rPr lang="en-US" altLang="zh-CN" dirty="0"/>
              <a:t>Architecture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9D34A8-842C-4D79-873F-E68A7AB01BBB}"/>
              </a:ext>
            </a:extLst>
          </p:cNvPr>
          <p:cNvSpPr txBox="1"/>
          <p:nvPr/>
        </p:nvSpPr>
        <p:spPr>
          <a:xfrm>
            <a:off x="171450" y="4767945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</a:t>
            </a:r>
          </a:p>
          <a:p>
            <a:pPr algn="ctr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4978CA66-87B6-43BC-A670-4D3CBB82A491}"/>
              </a:ext>
            </a:extLst>
          </p:cNvPr>
          <p:cNvSpPr/>
          <p:nvPr/>
        </p:nvSpPr>
        <p:spPr>
          <a:xfrm>
            <a:off x="1403726" y="4623657"/>
            <a:ext cx="539373" cy="1087306"/>
          </a:xfrm>
          <a:prstGeom prst="leftBrace">
            <a:avLst>
              <a:gd name="adj1" fmla="val 1196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EB882D-CE22-4484-B45E-529FE63FFEF4}"/>
              </a:ext>
            </a:extLst>
          </p:cNvPr>
          <p:cNvSpPr/>
          <p:nvPr/>
        </p:nvSpPr>
        <p:spPr>
          <a:xfrm>
            <a:off x="2062001" y="4622819"/>
            <a:ext cx="438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Simplify the Usage of Lexicon in Chinese NER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324016-1E7F-4B1C-821C-466438539B08}"/>
              </a:ext>
            </a:extLst>
          </p:cNvPr>
          <p:cNvSpPr txBox="1"/>
          <p:nvPr/>
        </p:nvSpPr>
        <p:spPr>
          <a:xfrm>
            <a:off x="4258954" y="1446366"/>
            <a:ext cx="139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ACL 2018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43B19C6-7D08-4879-8305-DF84A82EB401}"/>
              </a:ext>
            </a:extLst>
          </p:cNvPr>
          <p:cNvSpPr/>
          <p:nvPr/>
        </p:nvSpPr>
        <p:spPr>
          <a:xfrm>
            <a:off x="5329483" y="1444894"/>
            <a:ext cx="2670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Yue Zhang ∗ and Jie Yang ∗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F57F7C-5AEF-4B07-9211-40A7EEE90B31}"/>
              </a:ext>
            </a:extLst>
          </p:cNvPr>
          <p:cNvSpPr/>
          <p:nvPr/>
        </p:nvSpPr>
        <p:spPr>
          <a:xfrm>
            <a:off x="5329483" y="2223674"/>
            <a:ext cx="6781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Tao Gui ∗ , Ruotian Ma ∗ , Qi Zhang , Lujun Zhao , Yu-Gan Jiang, Xuanjing Huang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849BE9A-CB3B-400C-B567-5771922FDC06}"/>
              </a:ext>
            </a:extLst>
          </p:cNvPr>
          <p:cNvSpPr txBox="1"/>
          <p:nvPr/>
        </p:nvSpPr>
        <p:spPr>
          <a:xfrm>
            <a:off x="4239905" y="2197653"/>
            <a:ext cx="141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IJCAI 2019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0A6E123-29C2-4E96-B14A-EF2760F5A26D}"/>
              </a:ext>
            </a:extLst>
          </p:cNvPr>
          <p:cNvSpPr/>
          <p:nvPr/>
        </p:nvSpPr>
        <p:spPr>
          <a:xfrm>
            <a:off x="5373556" y="2960521"/>
            <a:ext cx="706755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Tao Gui ∗ , Yicheng Zou ∗ , Qi Zhang, Minlong Peng, Jinlan Fu, Zhongyu Wei and Xuanjing Huang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D6AEE4C-3FA8-4818-A490-67C5904E1A54}"/>
              </a:ext>
            </a:extLst>
          </p:cNvPr>
          <p:cNvSpPr txBox="1"/>
          <p:nvPr/>
        </p:nvSpPr>
        <p:spPr>
          <a:xfrm>
            <a:off x="4109058" y="2904162"/>
            <a:ext cx="178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EMNLP 2019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930B04-06B6-44A9-9B28-25B4B54DCD62}"/>
              </a:ext>
            </a:extLst>
          </p:cNvPr>
          <p:cNvSpPr txBox="1"/>
          <p:nvPr/>
        </p:nvSpPr>
        <p:spPr>
          <a:xfrm>
            <a:off x="4109059" y="3605008"/>
            <a:ext cx="178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EMNLP 2019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EF3FB3-74D1-4ED0-BC82-2B3A585A5E3E}"/>
              </a:ext>
            </a:extLst>
          </p:cNvPr>
          <p:cNvSpPr/>
          <p:nvPr/>
        </p:nvSpPr>
        <p:spPr>
          <a:xfrm>
            <a:off x="5390941" y="36126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Dianbo Sui, Yubo Chen, Kang Liu, Jun Zhao, Shengping Liu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5E43F6-AB54-430D-AAA9-B3C247C7C8C0}"/>
              </a:ext>
            </a:extLst>
          </p:cNvPr>
          <p:cNvSpPr/>
          <p:nvPr/>
        </p:nvSpPr>
        <p:spPr>
          <a:xfrm>
            <a:off x="3298889" y="4984785"/>
            <a:ext cx="5230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Minlong Peng, Ruotian Ma, Qi Zhang, Xuanjing Huang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6013BB-48E1-4090-9A0C-CF8A4CCF1517}"/>
              </a:ext>
            </a:extLst>
          </p:cNvPr>
          <p:cNvSpPr txBox="1"/>
          <p:nvPr/>
        </p:nvSpPr>
        <p:spPr>
          <a:xfrm>
            <a:off x="2050247" y="4977105"/>
            <a:ext cx="148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ACL 2020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B6D501-209E-4DB7-A007-5344598C6E91}"/>
              </a:ext>
            </a:extLst>
          </p:cNvPr>
          <p:cNvSpPr/>
          <p:nvPr/>
        </p:nvSpPr>
        <p:spPr>
          <a:xfrm>
            <a:off x="4109058" y="3987051"/>
            <a:ext cx="7290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 Neural Multi-digraph Model for Chinese NER with Gazetteers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43DD9D-F8E8-4228-94F9-943569B510DA}"/>
              </a:ext>
            </a:extLst>
          </p:cNvPr>
          <p:cNvSpPr/>
          <p:nvPr/>
        </p:nvSpPr>
        <p:spPr>
          <a:xfrm>
            <a:off x="5373556" y="4318621"/>
            <a:ext cx="6709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Ruixue Ding, Pengjun Xie, Xiaoyan Zhang, Wei Lu, Linlin Li and Luo Si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CF5110-D32E-4175-A718-9948242F7EA7}"/>
              </a:ext>
            </a:extLst>
          </p:cNvPr>
          <p:cNvSpPr/>
          <p:nvPr/>
        </p:nvSpPr>
        <p:spPr>
          <a:xfrm>
            <a:off x="4205533" y="4322920"/>
            <a:ext cx="105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ACL 2019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50ABDA-E335-4F37-9613-CC68B47BC99E}"/>
              </a:ext>
            </a:extLst>
          </p:cNvPr>
          <p:cNvSpPr/>
          <p:nvPr/>
        </p:nvSpPr>
        <p:spPr>
          <a:xfrm>
            <a:off x="2061734" y="5411148"/>
            <a:ext cx="6479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Encoding Strategy Based Word-Character LSTM for Chinese NER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094158-BA35-4A7D-82C4-E72E347196D6}"/>
              </a:ext>
            </a:extLst>
          </p:cNvPr>
          <p:cNvSpPr/>
          <p:nvPr/>
        </p:nvSpPr>
        <p:spPr>
          <a:xfrm>
            <a:off x="3390846" y="5667224"/>
            <a:ext cx="5263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 Liu,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Tongge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Xu,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Qinghua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Xu,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Jiayu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Song,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Yueran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Zu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9D295C-7F7B-424E-A9CF-ADF40FDB3C61}"/>
              </a:ext>
            </a:extLst>
          </p:cNvPr>
          <p:cNvSpPr/>
          <p:nvPr/>
        </p:nvSpPr>
        <p:spPr>
          <a:xfrm>
            <a:off x="2056107" y="5684868"/>
            <a:ext cx="1340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NAACL 2019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7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Chinese NER Using Lattice LSTM</a:t>
            </a:r>
            <a:endParaRPr kumimoji="1" lang="zh-CN" altLang="en-US" sz="3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Yue Zhang ∗ and </a:t>
            </a:r>
            <a:r>
              <a:rPr kumimoji="1" lang="en-US" altLang="zh-CN" sz="2000" b="1" dirty="0" err="1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Jie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Yang ∗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20946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F7F4D8B1-3906-4AB3-B00D-84D709ED4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085" y="1855006"/>
            <a:ext cx="5104081" cy="1635508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1E6E04C-DC2B-4BE1-8846-FF44A3A5E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34" y="2166067"/>
            <a:ext cx="4937145" cy="12108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D018FA-BAB6-4B40-94F2-99A0263CCBAE}"/>
              </a:ext>
            </a:extLst>
          </p:cNvPr>
          <p:cNvSpPr txBox="1"/>
          <p:nvPr/>
        </p:nvSpPr>
        <p:spPr>
          <a:xfrm>
            <a:off x="2865322" y="3429000"/>
            <a:ext cx="69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511EE86-2C1D-46D8-8068-3D62CCDB2929}"/>
              </a:ext>
            </a:extLst>
          </p:cNvPr>
          <p:cNvSpPr txBox="1"/>
          <p:nvPr/>
        </p:nvSpPr>
        <p:spPr>
          <a:xfrm>
            <a:off x="8246597" y="3429000"/>
            <a:ext cx="13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Lattice LSTM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8B19295D-00C6-4580-84DB-8F4BBC960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7711" y="148762"/>
            <a:ext cx="4538827" cy="1120247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02B77781-F705-4FDF-9DBB-4BC0ABB96384}"/>
              </a:ext>
            </a:extLst>
          </p:cNvPr>
          <p:cNvSpPr txBox="1"/>
          <p:nvPr/>
        </p:nvSpPr>
        <p:spPr>
          <a:xfrm>
            <a:off x="8494906" y="1289517"/>
            <a:ext cx="89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Lattice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835094C-8E40-485C-9222-1B299491953C}"/>
              </a:ext>
            </a:extLst>
          </p:cNvPr>
          <p:cNvSpPr txBox="1"/>
          <p:nvPr/>
        </p:nvSpPr>
        <p:spPr>
          <a:xfrm>
            <a:off x="6250650" y="3969978"/>
            <a:ext cx="54395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效果明显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根据输入需要动态改变模型结构，</a:t>
            </a:r>
            <a:r>
              <a:rPr lang="en-US" altLang="zh-CN" sz="2400" dirty="0"/>
              <a:t>Batch</a:t>
            </a:r>
            <a:r>
              <a:rPr lang="zh-CN" altLang="en-US" sz="2400" dirty="0"/>
              <a:t>运行效率较低，又因为是循环结构，运行速度会很慢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词内部的字无法接收到这个词的信息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FF955D-2B31-4930-8A43-256984B18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892" y="3927046"/>
            <a:ext cx="4110087" cy="19110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784F50A-386E-47D2-8CBC-FF3E96B620EE}"/>
              </a:ext>
            </a:extLst>
          </p:cNvPr>
          <p:cNvSpPr txBox="1"/>
          <p:nvPr/>
        </p:nvSpPr>
        <p:spPr>
          <a:xfrm>
            <a:off x="2865322" y="5966820"/>
            <a:ext cx="194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的更新公式</a:t>
            </a:r>
          </a:p>
        </p:txBody>
      </p:sp>
    </p:spTree>
    <p:extLst>
      <p:ext uri="{BB962C8B-B14F-4D97-AF65-F5344CB8AC3E}">
        <p14:creationId xmlns:p14="http://schemas.microsoft.com/office/powerpoint/2010/main" val="22423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CNN-Based Chinese NER with Lexicon Rethinking</a:t>
            </a:r>
            <a:endParaRPr kumimoji="1" lang="zh-CN" altLang="en-US" sz="3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982464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Tao </a:t>
            </a:r>
            <a:r>
              <a:rPr kumimoji="1" lang="en-US" altLang="zh-CN" sz="2000" b="1" dirty="0" err="1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Gui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∗ , </a:t>
            </a:r>
            <a:r>
              <a:rPr kumimoji="1" lang="en-US" altLang="zh-CN" sz="2000" b="1" dirty="0" err="1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Ruotian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Ma ∗ , Qi Zhang , </a:t>
            </a:r>
            <a:r>
              <a:rPr kumimoji="1" lang="en-US" altLang="zh-CN" sz="2000" b="1" dirty="0" err="1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Lujun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Zhao , Yu-Gang Jiang, </a:t>
            </a:r>
            <a:r>
              <a:rPr kumimoji="1" lang="en-US" altLang="zh-CN" sz="2000" b="1" dirty="0" err="1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Xuanjing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Huang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20946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835094C-8E40-485C-9222-1B299491953C}"/>
              </a:ext>
            </a:extLst>
          </p:cNvPr>
          <p:cNvSpPr txBox="1"/>
          <p:nvPr/>
        </p:nvSpPr>
        <p:spPr>
          <a:xfrm>
            <a:off x="6474889" y="2695110"/>
            <a:ext cx="4040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性能</a:t>
            </a:r>
            <a:r>
              <a:rPr lang="en-US" altLang="zh-CN" sz="2400" dirty="0"/>
              <a:t>/</a:t>
            </a:r>
            <a:r>
              <a:rPr lang="zh-CN" altLang="en-US" sz="2400" dirty="0"/>
              <a:t>速度有所提升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难以建模长距离依赖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长的词需要比较深的</a:t>
            </a:r>
            <a:r>
              <a:rPr lang="en-US" altLang="zh-CN" sz="2400" dirty="0"/>
              <a:t>CNN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动态修改结构导致速度慢</a:t>
            </a:r>
            <a:endParaRPr lang="en-US" altLang="zh-CN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56DD884-71C3-486B-ABEB-B1B71735F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54" y="1858336"/>
            <a:ext cx="5545198" cy="26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8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基于图网络的方法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GNN-Based Methods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E0B39-8451-4F48-A1F9-F7714AF5642F}"/>
              </a:ext>
            </a:extLst>
          </p:cNvPr>
          <p:cNvSpPr txBox="1"/>
          <p:nvPr/>
        </p:nvSpPr>
        <p:spPr>
          <a:xfrm>
            <a:off x="399794" y="1767994"/>
            <a:ext cx="56962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</a:rPr>
              <a:t>方法概览</a:t>
            </a:r>
            <a:endParaRPr lang="en-US" altLang="zh-CN" sz="26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dirty="0"/>
              <a:t>用词典匹配的信息构建图</a:t>
            </a:r>
            <a:endParaRPr lang="en-US" altLang="zh-CN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dirty="0"/>
              <a:t>用优秀的图神经网络来编码这个图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A7414A-7525-4768-9A7F-9B78B6EEA7DD}"/>
              </a:ext>
            </a:extLst>
          </p:cNvPr>
          <p:cNvSpPr txBox="1"/>
          <p:nvPr/>
        </p:nvSpPr>
        <p:spPr>
          <a:xfrm>
            <a:off x="399794" y="3484594"/>
            <a:ext cx="56962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</a:rPr>
              <a:t>存在的不足</a:t>
            </a:r>
            <a:endParaRPr lang="en-US" altLang="zh-CN" sz="26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600" dirty="0"/>
              <a:t>序列和图之间的</a:t>
            </a:r>
            <a:r>
              <a:rPr lang="en-US" altLang="zh-CN" sz="2600" dirty="0"/>
              <a:t>gap</a:t>
            </a:r>
            <a:r>
              <a:rPr lang="zh-CN" altLang="en-US" sz="2600" dirty="0"/>
              <a:t>较大，通常需要一个</a:t>
            </a:r>
            <a:r>
              <a:rPr lang="en-US" altLang="zh-CN" sz="2600" dirty="0"/>
              <a:t>RNN</a:t>
            </a:r>
            <a:r>
              <a:rPr lang="zh-CN" altLang="en-US" sz="2600" dirty="0"/>
              <a:t>作为底层编码器，这会使模型复杂，运行速度下降</a:t>
            </a:r>
            <a:endParaRPr lang="en-US" altLang="zh-CN" sz="2600" b="1" dirty="0">
              <a:solidFill>
                <a:srgbClr val="0070C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007B91-9361-4005-AE23-F592C47E6627}"/>
              </a:ext>
            </a:extLst>
          </p:cNvPr>
          <p:cNvSpPr/>
          <p:nvPr/>
        </p:nvSpPr>
        <p:spPr>
          <a:xfrm>
            <a:off x="2149142" y="6260367"/>
            <a:ext cx="10033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Leverage Lexical Knowledge for Chinese Named Entity Recognition via Collaborative Graph Network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537DEC-7A08-415D-952D-8435B0DB2884}"/>
              </a:ext>
            </a:extLst>
          </p:cNvPr>
          <p:cNvSpPr/>
          <p:nvPr/>
        </p:nvSpPr>
        <p:spPr>
          <a:xfrm>
            <a:off x="2167995" y="5891035"/>
            <a:ext cx="580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A Lexicon-Based Graph Neural Network for Chinese NER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D5DED5-03DB-4ADD-92D3-C695663F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02" y="630471"/>
            <a:ext cx="4298052" cy="12497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FEA2C9-3223-4A9D-B8A7-A32346785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935" y="2040322"/>
            <a:ext cx="3237162" cy="37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9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EBD934-6DCD-435D-80AB-8417664D5C29}"/>
              </a:ext>
            </a:extLst>
          </p:cNvPr>
          <p:cNvSpPr/>
          <p:nvPr/>
        </p:nvSpPr>
        <p:spPr>
          <a:xfrm>
            <a:off x="791644" y="2228671"/>
            <a:ext cx="106087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solidFill>
                  <a:srgbClr val="FE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Chinese NER Using </a:t>
            </a:r>
            <a:r>
              <a:rPr lang="zh-CN" altLang="en-US" sz="3000" b="1" dirty="0">
                <a:solidFill>
                  <a:srgbClr val="FE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lat-</a:t>
            </a:r>
            <a:r>
              <a:rPr lang="en-US" altLang="zh-CN" sz="3000" b="1" dirty="0">
                <a:solidFill>
                  <a:srgbClr val="FE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ttice </a:t>
            </a:r>
            <a:r>
              <a:rPr lang="zh-CN" altLang="en-US" sz="3000" b="1" dirty="0">
                <a:solidFill>
                  <a:srgbClr val="FE3A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ransformer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C9A0DF-6E6F-445A-9779-AADF7B8CB6B5}"/>
              </a:ext>
            </a:extLst>
          </p:cNvPr>
          <p:cNvSpPr txBox="1"/>
          <p:nvPr/>
        </p:nvSpPr>
        <p:spPr>
          <a:xfrm>
            <a:off x="3215877" y="4095660"/>
            <a:ext cx="5760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Xiaonan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Li, Hang Yan,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Xipeng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Qiu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Xuanjing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Huang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Fudan University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2AD768-AE2B-474B-95C0-CCFE53977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5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Transformer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875067C-C91E-4B4E-BA2C-9F7C3E77BA2A}"/>
              </a:ext>
            </a:extLst>
          </p:cNvPr>
          <p:cNvGrpSpPr/>
          <p:nvPr/>
        </p:nvGrpSpPr>
        <p:grpSpPr>
          <a:xfrm>
            <a:off x="5155608" y="4235824"/>
            <a:ext cx="6594183" cy="1357540"/>
            <a:chOff x="1716980" y="2739330"/>
            <a:chExt cx="8757089" cy="1943184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F626D23-5D14-4C5F-8F4C-383B935E6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7930" y="2739330"/>
              <a:ext cx="8756139" cy="137934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E2CB349-B073-4EBF-8EC8-A6D6F80E4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6980" y="4118585"/>
              <a:ext cx="8748517" cy="563929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A406F75E-6619-49FB-9B4D-BC8FCF8CB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916" y="1264636"/>
            <a:ext cx="1620543" cy="2335306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B2DEC5-2667-4A77-A141-9AE4176F13E3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8449472" y="3599942"/>
            <a:ext cx="3585" cy="635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C37D524-6534-4116-97FE-DCB36D651185}"/>
              </a:ext>
            </a:extLst>
          </p:cNvPr>
          <p:cNvSpPr/>
          <p:nvPr/>
        </p:nvSpPr>
        <p:spPr>
          <a:xfrm>
            <a:off x="5155608" y="5199394"/>
            <a:ext cx="6587728" cy="393970"/>
          </a:xfrm>
          <a:prstGeom prst="rect">
            <a:avLst/>
          </a:prstGeom>
          <a:noFill/>
          <a:ln w="28575">
            <a:solidFill>
              <a:srgbClr val="FE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B78DD-912D-42A1-80DC-5CE4DA31B630}"/>
              </a:ext>
            </a:extLst>
          </p:cNvPr>
          <p:cNvSpPr txBox="1"/>
          <p:nvPr/>
        </p:nvSpPr>
        <p:spPr>
          <a:xfrm>
            <a:off x="1603805" y="2687631"/>
            <a:ext cx="256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位置信息很重要！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8D932B-19EF-4F15-9205-265A768F36EF}"/>
              </a:ext>
            </a:extLst>
          </p:cNvPr>
          <p:cNvSpPr txBox="1"/>
          <p:nvPr/>
        </p:nvSpPr>
        <p:spPr>
          <a:xfrm>
            <a:off x="1785297" y="4532972"/>
            <a:ext cx="22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货拉拉拉拉布拉多吗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B11245-41ED-454A-88DA-DCCBAF87F188}"/>
              </a:ext>
            </a:extLst>
          </p:cNvPr>
          <p:cNvSpPr txBox="1"/>
          <p:nvPr/>
        </p:nvSpPr>
        <p:spPr>
          <a:xfrm>
            <a:off x="1785297" y="5014728"/>
            <a:ext cx="22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货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拉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拉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拉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拉</a:t>
            </a:r>
            <a:r>
              <a:rPr lang="zh-CN" altLang="en-US" dirty="0"/>
              <a:t>布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拉</a:t>
            </a:r>
            <a:r>
              <a:rPr lang="zh-CN" altLang="en-US" dirty="0"/>
              <a:t>多吗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06884D7-611F-4C8E-9DC4-C192F4428A67}"/>
              </a:ext>
            </a:extLst>
          </p:cNvPr>
          <p:cNvSpPr txBox="1"/>
          <p:nvPr/>
        </p:nvSpPr>
        <p:spPr>
          <a:xfrm>
            <a:off x="4506236" y="6154102"/>
            <a:ext cx="22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货布多吗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98BE70-8C72-41D1-8B35-684A3364B478}"/>
              </a:ext>
            </a:extLst>
          </p:cNvPr>
          <p:cNvSpPr/>
          <p:nvPr/>
        </p:nvSpPr>
        <p:spPr>
          <a:xfrm>
            <a:off x="3654479" y="60757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拉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24C2B7-F1D1-4753-B966-654A2D1A3671}"/>
              </a:ext>
            </a:extLst>
          </p:cNvPr>
          <p:cNvSpPr/>
          <p:nvPr/>
        </p:nvSpPr>
        <p:spPr>
          <a:xfrm>
            <a:off x="3238981" y="62859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拉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6062BC-D13B-4732-AD50-27F046622167}"/>
              </a:ext>
            </a:extLst>
          </p:cNvPr>
          <p:cNvSpPr/>
          <p:nvPr/>
        </p:nvSpPr>
        <p:spPr>
          <a:xfrm>
            <a:off x="3755287" y="63387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拉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E064D6-3156-43BC-A715-878DCD6402FB}"/>
              </a:ext>
            </a:extLst>
          </p:cNvPr>
          <p:cNvSpPr/>
          <p:nvPr/>
        </p:nvSpPr>
        <p:spPr>
          <a:xfrm>
            <a:off x="3345922" y="5953258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拉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34CE1E-17F8-448C-AE0A-346677D9704C}"/>
              </a:ext>
            </a:extLst>
          </p:cNvPr>
          <p:cNvSpPr/>
          <p:nvPr/>
        </p:nvSpPr>
        <p:spPr>
          <a:xfrm>
            <a:off x="3446730" y="6470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拉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6C5134-BDDD-47A1-B5C9-1A6747AC2F5A}"/>
              </a:ext>
            </a:extLst>
          </p:cNvPr>
          <p:cNvSpPr txBox="1"/>
          <p:nvPr/>
        </p:nvSpPr>
        <p:spPr>
          <a:xfrm>
            <a:off x="4181945" y="617028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11F8A2-9F5D-416B-ABDB-90F932F81244}"/>
              </a:ext>
            </a:extLst>
          </p:cNvPr>
          <p:cNvSpPr txBox="1"/>
          <p:nvPr/>
        </p:nvSpPr>
        <p:spPr>
          <a:xfrm>
            <a:off x="5684435" y="6188543"/>
            <a:ext cx="98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6A232A-F4EB-4ECE-8E9F-9A20B1F3A8F7}"/>
              </a:ext>
            </a:extLst>
          </p:cNvPr>
          <p:cNvSpPr txBox="1"/>
          <p:nvPr/>
        </p:nvSpPr>
        <p:spPr>
          <a:xfrm>
            <a:off x="6177493" y="6150333"/>
            <a:ext cx="22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货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拉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拉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拉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拉</a:t>
            </a:r>
            <a:r>
              <a:rPr lang="zh-CN" altLang="en-US" dirty="0"/>
              <a:t>布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拉</a:t>
            </a:r>
            <a:r>
              <a:rPr lang="zh-CN" altLang="en-US" dirty="0"/>
              <a:t>多吗</a:t>
            </a:r>
          </a:p>
        </p:txBody>
      </p:sp>
    </p:spTree>
    <p:extLst>
      <p:ext uri="{BB962C8B-B14F-4D97-AF65-F5344CB8AC3E}">
        <p14:creationId xmlns:p14="http://schemas.microsoft.com/office/powerpoint/2010/main" val="193698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Sequence VS Lattice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0C8030-A766-4B2B-83AB-C1F28545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15" y="1258174"/>
            <a:ext cx="9262113" cy="16533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A994B15-C003-4800-9636-F9377322F78F}"/>
              </a:ext>
            </a:extLst>
          </p:cNvPr>
          <p:cNvSpPr txBox="1"/>
          <p:nvPr/>
        </p:nvSpPr>
        <p:spPr>
          <a:xfrm>
            <a:off x="2480846" y="254872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25FB13-07E2-4B18-837D-C329F971D148}"/>
              </a:ext>
            </a:extLst>
          </p:cNvPr>
          <p:cNvSpPr txBox="1"/>
          <p:nvPr/>
        </p:nvSpPr>
        <p:spPr>
          <a:xfrm>
            <a:off x="3894939" y="254872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EB1DB6-A1CB-4D2E-95B1-B79E1FB2C44E}"/>
              </a:ext>
            </a:extLst>
          </p:cNvPr>
          <p:cNvSpPr txBox="1"/>
          <p:nvPr/>
        </p:nvSpPr>
        <p:spPr>
          <a:xfrm>
            <a:off x="6712188" y="254872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15F219-45DE-4B01-BF0F-465356F0F550}"/>
              </a:ext>
            </a:extLst>
          </p:cNvPr>
          <p:cNvSpPr txBox="1"/>
          <p:nvPr/>
        </p:nvSpPr>
        <p:spPr>
          <a:xfrm>
            <a:off x="5309032" y="254872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E43A70-DC40-47E7-8B29-273F3ECCFD81}"/>
              </a:ext>
            </a:extLst>
          </p:cNvPr>
          <p:cNvSpPr txBox="1"/>
          <p:nvPr/>
        </p:nvSpPr>
        <p:spPr>
          <a:xfrm>
            <a:off x="7975270" y="254872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A3B8B0-C74F-4644-A99D-707ADF4808F7}"/>
              </a:ext>
            </a:extLst>
          </p:cNvPr>
          <p:cNvSpPr txBox="1"/>
          <p:nvPr/>
        </p:nvSpPr>
        <p:spPr>
          <a:xfrm>
            <a:off x="9365740" y="254872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E0E9AD8-1A97-4E63-9044-718069B49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115" y="3387410"/>
            <a:ext cx="9262800" cy="22861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5002C3-4308-4A78-AA01-FC3EEE3326AD}"/>
              </a:ext>
            </a:extLst>
          </p:cNvPr>
          <p:cNvSpPr txBox="1"/>
          <p:nvPr/>
        </p:nvSpPr>
        <p:spPr>
          <a:xfrm>
            <a:off x="6096000" y="5614810"/>
            <a:ext cx="36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3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Lattice Position Index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374D15-5ECE-4AD2-9EA2-2C4804DD0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819" y="1775601"/>
            <a:ext cx="9186241" cy="22672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CC2CF51-5FEC-4277-A3C0-4492125A4421}"/>
              </a:ext>
            </a:extLst>
          </p:cNvPr>
          <p:cNvSpPr txBox="1"/>
          <p:nvPr/>
        </p:nvSpPr>
        <p:spPr>
          <a:xfrm>
            <a:off x="2733765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1BC063-1B41-4452-9199-3B53F4E3CD74}"/>
              </a:ext>
            </a:extLst>
          </p:cNvPr>
          <p:cNvSpPr txBox="1"/>
          <p:nvPr/>
        </p:nvSpPr>
        <p:spPr>
          <a:xfrm>
            <a:off x="4147858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6E8B33-EF31-4498-BA83-D50A210049F8}"/>
              </a:ext>
            </a:extLst>
          </p:cNvPr>
          <p:cNvSpPr txBox="1"/>
          <p:nvPr/>
        </p:nvSpPr>
        <p:spPr>
          <a:xfrm>
            <a:off x="6965107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0560E1-287D-4F91-A0BF-7A152A2ADEB7}"/>
              </a:ext>
            </a:extLst>
          </p:cNvPr>
          <p:cNvSpPr txBox="1"/>
          <p:nvPr/>
        </p:nvSpPr>
        <p:spPr>
          <a:xfrm>
            <a:off x="5561951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DC9C63-1F4B-4705-BBC7-B1C7813281BA}"/>
              </a:ext>
            </a:extLst>
          </p:cNvPr>
          <p:cNvSpPr txBox="1"/>
          <p:nvPr/>
        </p:nvSpPr>
        <p:spPr>
          <a:xfrm>
            <a:off x="8228189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BAC568-415E-4DA3-AD73-2799ABB12529}"/>
              </a:ext>
            </a:extLst>
          </p:cNvPr>
          <p:cNvSpPr txBox="1"/>
          <p:nvPr/>
        </p:nvSpPr>
        <p:spPr>
          <a:xfrm>
            <a:off x="9618659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3EC722-F251-402B-A676-97AA239C8086}"/>
              </a:ext>
            </a:extLst>
          </p:cNvPr>
          <p:cNvSpPr txBox="1"/>
          <p:nvPr/>
        </p:nvSpPr>
        <p:spPr>
          <a:xfrm>
            <a:off x="4995302" y="5353050"/>
            <a:ext cx="22013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/>
              <a:t>Position Index</a:t>
            </a:r>
            <a:endParaRPr lang="zh-CN" altLang="en-US" sz="2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4930F1-01AA-4365-B02D-0473FFA24245}"/>
              </a:ext>
            </a:extLst>
          </p:cNvPr>
          <p:cNvSpPr txBox="1"/>
          <p:nvPr/>
        </p:nvSpPr>
        <p:spPr>
          <a:xfrm>
            <a:off x="2593691" y="2139759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C7FEE5F-B0B8-4F68-B3F4-6610F60D6EE7}"/>
              </a:ext>
            </a:extLst>
          </p:cNvPr>
          <p:cNvSpPr txBox="1"/>
          <p:nvPr/>
        </p:nvSpPr>
        <p:spPr>
          <a:xfrm>
            <a:off x="4348737" y="2139759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A31379-3CC5-4B18-993D-BDA7D1B7F8BF}"/>
              </a:ext>
            </a:extLst>
          </p:cNvPr>
          <p:cNvSpPr txBox="1"/>
          <p:nvPr/>
        </p:nvSpPr>
        <p:spPr>
          <a:xfrm>
            <a:off x="5328868" y="2139759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7F7508-3562-4A7C-9256-5A762D9226E7}"/>
              </a:ext>
            </a:extLst>
          </p:cNvPr>
          <p:cNvSpPr txBox="1"/>
          <p:nvPr/>
        </p:nvSpPr>
        <p:spPr>
          <a:xfrm>
            <a:off x="9758732" y="2139759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7EA123-97DD-43DB-8B6C-7BC8B9654762}"/>
              </a:ext>
            </a:extLst>
          </p:cNvPr>
          <p:cNvSpPr txBox="1"/>
          <p:nvPr/>
        </p:nvSpPr>
        <p:spPr>
          <a:xfrm>
            <a:off x="8013037" y="3429000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87BCD4-A6B3-4C05-8D20-27110E879B6D}"/>
              </a:ext>
            </a:extLst>
          </p:cNvPr>
          <p:cNvSpPr txBox="1"/>
          <p:nvPr/>
        </p:nvSpPr>
        <p:spPr>
          <a:xfrm>
            <a:off x="9785627" y="3429000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6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D1F56C-693E-42F1-8C84-4C2D2813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45" y="3840250"/>
            <a:ext cx="1757712" cy="1065600"/>
          </a:xfrm>
          <a:prstGeom prst="rect">
            <a:avLst/>
          </a:prstGeom>
          <a:ln w="38100" cap="sq">
            <a:solidFill>
              <a:srgbClr val="1B4BA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23A5E94A-772A-1241-A1D6-E7D9D1FD2F48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命名实体识别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2EF44CEC-AAF1-FC43-8C5E-C4C38839177C}"/>
              </a:ext>
            </a:extLst>
          </p:cNvPr>
          <p:cNvSpPr txBox="1">
            <a:spLocks/>
          </p:cNvSpPr>
          <p:nvPr/>
        </p:nvSpPr>
        <p:spPr>
          <a:xfrm>
            <a:off x="742833" y="707642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Named Entity Recognition (NER)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A335286-0F55-4874-A3EE-DC3BFD7838DE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7212F1-D732-476C-9AC9-E3E707408147}"/>
              </a:ext>
            </a:extLst>
          </p:cNvPr>
          <p:cNvSpPr txBox="1"/>
          <p:nvPr/>
        </p:nvSpPr>
        <p:spPr>
          <a:xfrm>
            <a:off x="467718" y="2056377"/>
            <a:ext cx="4311357" cy="400110"/>
          </a:xfrm>
          <a:prstGeom prst="rect">
            <a:avLst/>
          </a:prstGeom>
          <a:noFill/>
          <a:ln w="12700">
            <a:solidFill>
              <a:srgbClr val="1B4BA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红十字会邀请香港的梁朝伟进行义演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C0DCDF-4DC1-49F4-8D17-3863AA771A35}"/>
              </a:ext>
            </a:extLst>
          </p:cNvPr>
          <p:cNvSpPr txBox="1"/>
          <p:nvPr/>
        </p:nvSpPr>
        <p:spPr>
          <a:xfrm>
            <a:off x="6564166" y="2056377"/>
            <a:ext cx="4311357" cy="400110"/>
          </a:xfrm>
          <a:prstGeom prst="rect">
            <a:avLst/>
          </a:prstGeom>
          <a:noFill/>
          <a:ln w="12700">
            <a:solidFill>
              <a:srgbClr val="1B4BA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红十字会</a:t>
            </a:r>
            <a:r>
              <a:rPr lang="zh-CN" altLang="en-US" sz="2000" dirty="0"/>
              <a:t>邀请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香港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梁朝伟</a:t>
            </a:r>
            <a:r>
              <a:rPr lang="zh-CN" altLang="en-US" sz="2000" dirty="0"/>
              <a:t>进行义演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3BCFF6C-E8BD-4F7E-8086-EA1AF4FC34E0}"/>
              </a:ext>
            </a:extLst>
          </p:cNvPr>
          <p:cNvCxnSpPr>
            <a:cxnSpLocks/>
          </p:cNvCxnSpPr>
          <p:nvPr/>
        </p:nvCxnSpPr>
        <p:spPr>
          <a:xfrm>
            <a:off x="5038928" y="2256432"/>
            <a:ext cx="1313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7C0A92C-8EA9-4CB2-AA13-BB073C5967CD}"/>
              </a:ext>
            </a:extLst>
          </p:cNvPr>
          <p:cNvSpPr txBox="1"/>
          <p:nvPr/>
        </p:nvSpPr>
        <p:spPr>
          <a:xfrm>
            <a:off x="5339483" y="1887166"/>
            <a:ext cx="60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B4BA2"/>
                </a:solidFill>
              </a:rPr>
              <a:t>NER</a:t>
            </a:r>
            <a:endParaRPr lang="zh-CN" altLang="en-US" dirty="0">
              <a:solidFill>
                <a:srgbClr val="1B4BA2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BC79DE-A9AE-4FBA-8BAA-AA8A03807E3B}"/>
              </a:ext>
            </a:extLst>
          </p:cNvPr>
          <p:cNvSpPr/>
          <p:nvPr/>
        </p:nvSpPr>
        <p:spPr>
          <a:xfrm>
            <a:off x="9034201" y="1590075"/>
            <a:ext cx="652724" cy="3489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人名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518E39-4025-4EA0-AE3C-37AF5AB6FDB4}"/>
              </a:ext>
            </a:extLst>
          </p:cNvPr>
          <p:cNvSpPr/>
          <p:nvPr/>
        </p:nvSpPr>
        <p:spPr>
          <a:xfrm>
            <a:off x="8141827" y="1590075"/>
            <a:ext cx="652724" cy="3489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地名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2BA872B-8A7E-4811-A659-A073EAD18EF0}"/>
              </a:ext>
            </a:extLst>
          </p:cNvPr>
          <p:cNvSpPr/>
          <p:nvPr/>
        </p:nvSpPr>
        <p:spPr>
          <a:xfrm>
            <a:off x="6668730" y="1590075"/>
            <a:ext cx="879933" cy="3489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组织名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0C95C9E-9404-4B44-B46C-D055820CF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010" y="2966540"/>
            <a:ext cx="2464733" cy="27959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5081AAF-F43E-440D-8E72-2006FB6F3E96}"/>
              </a:ext>
            </a:extLst>
          </p:cNvPr>
          <p:cNvSpPr txBox="1"/>
          <p:nvPr/>
        </p:nvSpPr>
        <p:spPr>
          <a:xfrm>
            <a:off x="3075231" y="6014047"/>
            <a:ext cx="159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B4BA2"/>
                </a:solidFill>
              </a:rPr>
              <a:t>提升信息检索的质量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B2D17986-7477-4245-A528-C3849BE1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598" y="3847682"/>
            <a:ext cx="1193184" cy="1064025"/>
          </a:xfrm>
          <a:prstGeom prst="rect">
            <a:avLst/>
          </a:prstGeom>
          <a:ln w="38100" cap="sq">
            <a:solidFill>
              <a:srgbClr val="1B4BA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B2D824D-212C-4A3E-831B-42D133E6A794}"/>
              </a:ext>
            </a:extLst>
          </p:cNvPr>
          <p:cNvSpPr/>
          <p:nvPr/>
        </p:nvSpPr>
        <p:spPr>
          <a:xfrm>
            <a:off x="6860027" y="4940891"/>
            <a:ext cx="917844" cy="369332"/>
          </a:xfrm>
          <a:prstGeom prst="rect">
            <a:avLst/>
          </a:prstGeom>
          <a:solidFill>
            <a:srgbClr val="1B4BA2"/>
          </a:solidFill>
          <a:ln w="19050">
            <a:solidFill>
              <a:srgbClr val="1B4BA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梁朝伟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924ED56-EC9E-48B0-9EC2-E9E7A99488AD}"/>
              </a:ext>
            </a:extLst>
          </p:cNvPr>
          <p:cNvSpPr/>
          <p:nvPr/>
        </p:nvSpPr>
        <p:spPr>
          <a:xfrm>
            <a:off x="9317880" y="4932766"/>
            <a:ext cx="658441" cy="369332"/>
          </a:xfrm>
          <a:prstGeom prst="rect">
            <a:avLst/>
          </a:prstGeom>
          <a:solidFill>
            <a:srgbClr val="1B4BA2"/>
          </a:solidFill>
          <a:ln w="19050">
            <a:solidFill>
              <a:srgbClr val="1B4BA2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香港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E9DD90B-458A-4720-B9F1-33B0EA16603E}"/>
              </a:ext>
            </a:extLst>
          </p:cNvPr>
          <p:cNvCxnSpPr>
            <a:stCxn id="26" idx="3"/>
          </p:cNvCxnSpPr>
          <p:nvPr/>
        </p:nvCxnSpPr>
        <p:spPr>
          <a:xfrm flipV="1">
            <a:off x="7886782" y="4373050"/>
            <a:ext cx="907769" cy="6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2440A9D-65BC-4BC0-B414-19CE4B7C86DE}"/>
              </a:ext>
            </a:extLst>
          </p:cNvPr>
          <p:cNvSpPr txBox="1"/>
          <p:nvPr/>
        </p:nvSpPr>
        <p:spPr>
          <a:xfrm>
            <a:off x="8024519" y="4010936"/>
            <a:ext cx="64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住在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2FD34FA-7CFD-46A0-A9E3-67C91128E18D}"/>
              </a:ext>
            </a:extLst>
          </p:cNvPr>
          <p:cNvSpPr txBox="1"/>
          <p:nvPr/>
        </p:nvSpPr>
        <p:spPr>
          <a:xfrm>
            <a:off x="7777871" y="6010851"/>
            <a:ext cx="175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帮助抽取知识图谱的三元组</a:t>
            </a:r>
          </a:p>
        </p:txBody>
      </p:sp>
    </p:spTree>
    <p:extLst>
      <p:ext uri="{BB962C8B-B14F-4D97-AF65-F5344CB8AC3E}">
        <p14:creationId xmlns:p14="http://schemas.microsoft.com/office/powerpoint/2010/main" val="2005555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Lattice Position Index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374D15-5ECE-4AD2-9EA2-2C4804DD0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819" y="1775601"/>
            <a:ext cx="9186241" cy="22672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CC2CF51-5FEC-4277-A3C0-4492125A4421}"/>
              </a:ext>
            </a:extLst>
          </p:cNvPr>
          <p:cNvSpPr txBox="1"/>
          <p:nvPr/>
        </p:nvSpPr>
        <p:spPr>
          <a:xfrm>
            <a:off x="2733765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1BC063-1B41-4452-9199-3B53F4E3CD74}"/>
              </a:ext>
            </a:extLst>
          </p:cNvPr>
          <p:cNvSpPr txBox="1"/>
          <p:nvPr/>
        </p:nvSpPr>
        <p:spPr>
          <a:xfrm>
            <a:off x="4147858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6E8B33-EF31-4498-BA83-D50A210049F8}"/>
              </a:ext>
            </a:extLst>
          </p:cNvPr>
          <p:cNvSpPr txBox="1"/>
          <p:nvPr/>
        </p:nvSpPr>
        <p:spPr>
          <a:xfrm>
            <a:off x="6965107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0560E1-287D-4F91-A0BF-7A152A2ADEB7}"/>
              </a:ext>
            </a:extLst>
          </p:cNvPr>
          <p:cNvSpPr txBox="1"/>
          <p:nvPr/>
        </p:nvSpPr>
        <p:spPr>
          <a:xfrm>
            <a:off x="5561951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DC9C63-1F4B-4705-BBC7-B1C7813281BA}"/>
              </a:ext>
            </a:extLst>
          </p:cNvPr>
          <p:cNvSpPr txBox="1"/>
          <p:nvPr/>
        </p:nvSpPr>
        <p:spPr>
          <a:xfrm>
            <a:off x="8228189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7BAC568-415E-4DA3-AD73-2799ABB12529}"/>
              </a:ext>
            </a:extLst>
          </p:cNvPr>
          <p:cNvSpPr txBox="1"/>
          <p:nvPr/>
        </p:nvSpPr>
        <p:spPr>
          <a:xfrm>
            <a:off x="9618659" y="404027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3EC722-F251-402B-A676-97AA239C8086}"/>
              </a:ext>
            </a:extLst>
          </p:cNvPr>
          <p:cNvSpPr txBox="1"/>
          <p:nvPr/>
        </p:nvSpPr>
        <p:spPr>
          <a:xfrm>
            <a:off x="4995302" y="5353050"/>
            <a:ext cx="22013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/>
              <a:t>Position Index</a:t>
            </a:r>
            <a:endParaRPr lang="zh-CN" altLang="en-US" sz="2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4930F1-01AA-4365-B02D-0473FFA24245}"/>
              </a:ext>
            </a:extLst>
          </p:cNvPr>
          <p:cNvSpPr txBox="1"/>
          <p:nvPr/>
        </p:nvSpPr>
        <p:spPr>
          <a:xfrm>
            <a:off x="2593691" y="2139759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C7FEE5F-B0B8-4F68-B3F4-6610F60D6EE7}"/>
              </a:ext>
            </a:extLst>
          </p:cNvPr>
          <p:cNvSpPr txBox="1"/>
          <p:nvPr/>
        </p:nvSpPr>
        <p:spPr>
          <a:xfrm>
            <a:off x="4348737" y="2139759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A31379-3CC5-4B18-993D-BDA7D1B7F8BF}"/>
              </a:ext>
            </a:extLst>
          </p:cNvPr>
          <p:cNvSpPr txBox="1"/>
          <p:nvPr/>
        </p:nvSpPr>
        <p:spPr>
          <a:xfrm>
            <a:off x="5328868" y="2139759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B7F7508-3562-4A7C-9256-5A762D9226E7}"/>
              </a:ext>
            </a:extLst>
          </p:cNvPr>
          <p:cNvSpPr txBox="1"/>
          <p:nvPr/>
        </p:nvSpPr>
        <p:spPr>
          <a:xfrm>
            <a:off x="9758732" y="2139759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7EA123-97DD-43DB-8B6C-7BC8B9654762}"/>
              </a:ext>
            </a:extLst>
          </p:cNvPr>
          <p:cNvSpPr txBox="1"/>
          <p:nvPr/>
        </p:nvSpPr>
        <p:spPr>
          <a:xfrm>
            <a:off x="8013037" y="3429000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87BCD4-A6B3-4C05-8D20-27110E879B6D}"/>
              </a:ext>
            </a:extLst>
          </p:cNvPr>
          <p:cNvSpPr txBox="1"/>
          <p:nvPr/>
        </p:nvSpPr>
        <p:spPr>
          <a:xfrm>
            <a:off x="9785627" y="3429000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D67ED2-1DFD-4CD1-A4A9-50A67E6EC309}"/>
              </a:ext>
            </a:extLst>
          </p:cNvPr>
          <p:cNvSpPr txBox="1"/>
          <p:nvPr/>
        </p:nvSpPr>
        <p:spPr>
          <a:xfrm>
            <a:off x="2593690" y="2794836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F3097BE-1E70-4F80-8553-0C456596B377}"/>
              </a:ext>
            </a:extLst>
          </p:cNvPr>
          <p:cNvSpPr txBox="1"/>
          <p:nvPr/>
        </p:nvSpPr>
        <p:spPr>
          <a:xfrm>
            <a:off x="3015011" y="279349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535393-5AF4-4582-8552-EC732CE449C4}"/>
              </a:ext>
            </a:extLst>
          </p:cNvPr>
          <p:cNvSpPr txBox="1"/>
          <p:nvPr/>
        </p:nvSpPr>
        <p:spPr>
          <a:xfrm>
            <a:off x="3927416" y="2794836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B41A54-970A-4762-A1B5-8F666E99DC6E}"/>
              </a:ext>
            </a:extLst>
          </p:cNvPr>
          <p:cNvSpPr txBox="1"/>
          <p:nvPr/>
        </p:nvSpPr>
        <p:spPr>
          <a:xfrm>
            <a:off x="4348737" y="279349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69DDF0-A005-4C03-BB25-6C530340EA6A}"/>
              </a:ext>
            </a:extLst>
          </p:cNvPr>
          <p:cNvSpPr txBox="1"/>
          <p:nvPr/>
        </p:nvSpPr>
        <p:spPr>
          <a:xfrm>
            <a:off x="5318038" y="2794836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739AC1-BB1F-44D9-B9D5-B3A462AB432F}"/>
              </a:ext>
            </a:extLst>
          </p:cNvPr>
          <p:cNvSpPr txBox="1"/>
          <p:nvPr/>
        </p:nvSpPr>
        <p:spPr>
          <a:xfrm>
            <a:off x="5739359" y="279349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1CEEE5-D78F-4847-9148-ED2B50AFDED3}"/>
              </a:ext>
            </a:extLst>
          </p:cNvPr>
          <p:cNvSpPr txBox="1"/>
          <p:nvPr/>
        </p:nvSpPr>
        <p:spPr>
          <a:xfrm>
            <a:off x="6647761" y="2801663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4C06377-C741-42C6-9F70-48DFF327D099}"/>
              </a:ext>
            </a:extLst>
          </p:cNvPr>
          <p:cNvSpPr txBox="1"/>
          <p:nvPr/>
        </p:nvSpPr>
        <p:spPr>
          <a:xfrm>
            <a:off x="7069082" y="2800324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52746C-D151-4641-B5C8-292AC5577C72}"/>
              </a:ext>
            </a:extLst>
          </p:cNvPr>
          <p:cNvSpPr txBox="1"/>
          <p:nvPr/>
        </p:nvSpPr>
        <p:spPr>
          <a:xfrm>
            <a:off x="8015442" y="2794836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FA63A6-68DA-4340-BF10-A6489FC87938}"/>
              </a:ext>
            </a:extLst>
          </p:cNvPr>
          <p:cNvSpPr txBox="1"/>
          <p:nvPr/>
        </p:nvSpPr>
        <p:spPr>
          <a:xfrm>
            <a:off x="8436763" y="2793497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8F3C89-414B-4ED8-AA7F-D55AB1BDE021}"/>
              </a:ext>
            </a:extLst>
          </p:cNvPr>
          <p:cNvSpPr txBox="1"/>
          <p:nvPr/>
        </p:nvSpPr>
        <p:spPr>
          <a:xfrm>
            <a:off x="9383123" y="2791081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EF8884-1927-4C1F-9E2C-57A3DB069D19}"/>
              </a:ext>
            </a:extLst>
          </p:cNvPr>
          <p:cNvSpPr txBox="1"/>
          <p:nvPr/>
        </p:nvSpPr>
        <p:spPr>
          <a:xfrm>
            <a:off x="9804444" y="2789742"/>
            <a:ext cx="280147" cy="369332"/>
          </a:xfrm>
          <a:prstGeom prst="rect">
            <a:avLst/>
          </a:prstGeom>
          <a:ln w="28575">
            <a:solidFill>
              <a:srgbClr val="FE3A3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97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Flat-Lattice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371FC85-21F7-4135-8D8A-A1DBFA727B8A}"/>
              </a:ext>
            </a:extLst>
          </p:cNvPr>
          <p:cNvSpPr/>
          <p:nvPr/>
        </p:nvSpPr>
        <p:spPr>
          <a:xfrm>
            <a:off x="8614357" y="3231236"/>
            <a:ext cx="935341" cy="637204"/>
          </a:xfrm>
          <a:prstGeom prst="roundRect">
            <a:avLst/>
          </a:prstGeom>
          <a:solidFill>
            <a:srgbClr val="D0CE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495547-16E6-4A5F-8A39-8D3E50E5F132}"/>
              </a:ext>
            </a:extLst>
          </p:cNvPr>
          <p:cNvSpPr txBox="1"/>
          <p:nvPr/>
        </p:nvSpPr>
        <p:spPr>
          <a:xfrm>
            <a:off x="8491874" y="3342794"/>
            <a:ext cx="1197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Renhe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Pharmacy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5A9AF15-72AF-44DF-8EED-C76ADD589DE9}"/>
              </a:ext>
            </a:extLst>
          </p:cNvPr>
          <p:cNvSpPr/>
          <p:nvPr/>
        </p:nvSpPr>
        <p:spPr>
          <a:xfrm>
            <a:off x="4279760" y="4338821"/>
            <a:ext cx="706488" cy="268485"/>
          </a:xfrm>
          <a:prstGeom prst="roundRect">
            <a:avLst/>
          </a:prstGeom>
          <a:solidFill>
            <a:srgbClr val="FAD7A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5D1A2C8-6FDD-4AA9-98B0-9C1BD329855A}"/>
              </a:ext>
            </a:extLst>
          </p:cNvPr>
          <p:cNvSpPr/>
          <p:nvPr/>
        </p:nvSpPr>
        <p:spPr>
          <a:xfrm>
            <a:off x="5281470" y="4338821"/>
            <a:ext cx="702387" cy="268485"/>
          </a:xfrm>
          <a:prstGeom prst="roundRect">
            <a:avLst/>
          </a:prstGeom>
          <a:solidFill>
            <a:srgbClr val="FAD7A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6F6A7B2-43D9-4AB2-8117-0A50E6634E2F}"/>
              </a:ext>
            </a:extLst>
          </p:cNvPr>
          <p:cNvSpPr/>
          <p:nvPr/>
        </p:nvSpPr>
        <p:spPr>
          <a:xfrm>
            <a:off x="6269606" y="4338821"/>
            <a:ext cx="706488" cy="268485"/>
          </a:xfrm>
          <a:prstGeom prst="roundRect">
            <a:avLst/>
          </a:prstGeom>
          <a:solidFill>
            <a:srgbClr val="FAD7A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5910419-40FA-4F01-BF9D-70207058E2E4}"/>
              </a:ext>
            </a:extLst>
          </p:cNvPr>
          <p:cNvSpPr/>
          <p:nvPr/>
        </p:nvSpPr>
        <p:spPr>
          <a:xfrm>
            <a:off x="7221329" y="4338821"/>
            <a:ext cx="1130490" cy="267586"/>
          </a:xfrm>
          <a:prstGeom prst="roundRect">
            <a:avLst/>
          </a:prstGeom>
          <a:solidFill>
            <a:srgbClr val="FAD7A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0C7D36-48EB-4286-AB0A-572032834931}"/>
              </a:ext>
            </a:extLst>
          </p:cNvPr>
          <p:cNvSpPr/>
          <p:nvPr/>
        </p:nvSpPr>
        <p:spPr>
          <a:xfrm>
            <a:off x="9801257" y="4338821"/>
            <a:ext cx="1007342" cy="268485"/>
          </a:xfrm>
          <a:prstGeom prst="roundRect">
            <a:avLst/>
          </a:prstGeom>
          <a:solidFill>
            <a:srgbClr val="FAD7A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D14443-1911-472C-94F6-D4F8701C95C5}"/>
              </a:ext>
            </a:extLst>
          </p:cNvPr>
          <p:cNvSpPr/>
          <p:nvPr/>
        </p:nvSpPr>
        <p:spPr>
          <a:xfrm>
            <a:off x="8620107" y="4338821"/>
            <a:ext cx="935341" cy="268485"/>
          </a:xfrm>
          <a:prstGeom prst="roundRect">
            <a:avLst/>
          </a:prstGeom>
          <a:solidFill>
            <a:srgbClr val="FAD7A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DBE6FD8-C640-4906-81A9-7C0BD93471DF}"/>
              </a:ext>
            </a:extLst>
          </p:cNvPr>
          <p:cNvSpPr/>
          <p:nvPr/>
        </p:nvSpPr>
        <p:spPr>
          <a:xfrm>
            <a:off x="3253883" y="4338821"/>
            <a:ext cx="759010" cy="268485"/>
          </a:xfrm>
          <a:prstGeom prst="roundRect">
            <a:avLst/>
          </a:prstGeom>
          <a:solidFill>
            <a:srgbClr val="FAD7A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FB35241-54F5-412F-A043-5EB619721212}"/>
              </a:ext>
            </a:extLst>
          </p:cNvPr>
          <p:cNvSpPr/>
          <p:nvPr/>
        </p:nvSpPr>
        <p:spPr>
          <a:xfrm>
            <a:off x="2279248" y="4338821"/>
            <a:ext cx="705873" cy="268485"/>
          </a:xfrm>
          <a:prstGeom prst="roundRect">
            <a:avLst/>
          </a:prstGeom>
          <a:solidFill>
            <a:srgbClr val="FAD7A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28E5FBD-1DCC-4249-BE8B-DAB2E7F732FD}"/>
              </a:ext>
            </a:extLst>
          </p:cNvPr>
          <p:cNvSpPr/>
          <p:nvPr/>
        </p:nvSpPr>
        <p:spPr>
          <a:xfrm>
            <a:off x="1283283" y="4338821"/>
            <a:ext cx="706488" cy="268485"/>
          </a:xfrm>
          <a:prstGeom prst="roundRect">
            <a:avLst/>
          </a:prstGeom>
          <a:solidFill>
            <a:srgbClr val="FAD7A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3756462-94F4-425D-940E-E10D8CB62FE5}"/>
              </a:ext>
            </a:extLst>
          </p:cNvPr>
          <p:cNvSpPr/>
          <p:nvPr/>
        </p:nvSpPr>
        <p:spPr>
          <a:xfrm>
            <a:off x="4279760" y="3967568"/>
            <a:ext cx="706488" cy="268485"/>
          </a:xfrm>
          <a:prstGeom prst="roundRect">
            <a:avLst/>
          </a:prstGeom>
          <a:solidFill>
            <a:srgbClr val="F8CE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C277126-30E5-4095-B479-074BF871465D}"/>
              </a:ext>
            </a:extLst>
          </p:cNvPr>
          <p:cNvSpPr/>
          <p:nvPr/>
        </p:nvSpPr>
        <p:spPr>
          <a:xfrm>
            <a:off x="5281470" y="3967568"/>
            <a:ext cx="702387" cy="268485"/>
          </a:xfrm>
          <a:prstGeom prst="roundRect">
            <a:avLst/>
          </a:prstGeom>
          <a:solidFill>
            <a:srgbClr val="F8CE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E4F1CB0-1FED-40D4-9D62-19C2B91EB5BB}"/>
              </a:ext>
            </a:extLst>
          </p:cNvPr>
          <p:cNvSpPr/>
          <p:nvPr/>
        </p:nvSpPr>
        <p:spPr>
          <a:xfrm>
            <a:off x="6269606" y="3967568"/>
            <a:ext cx="706488" cy="268485"/>
          </a:xfrm>
          <a:prstGeom prst="roundRect">
            <a:avLst/>
          </a:prstGeom>
          <a:solidFill>
            <a:srgbClr val="F8CE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63146EA-D8CE-4787-B028-56515C6B00A2}"/>
              </a:ext>
            </a:extLst>
          </p:cNvPr>
          <p:cNvSpPr/>
          <p:nvPr/>
        </p:nvSpPr>
        <p:spPr>
          <a:xfrm>
            <a:off x="7221329" y="3967568"/>
            <a:ext cx="1130490" cy="267586"/>
          </a:xfrm>
          <a:prstGeom prst="roundRect">
            <a:avLst/>
          </a:prstGeom>
          <a:solidFill>
            <a:srgbClr val="F8CE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EABC756-FFAF-44E8-82E8-2BD7BC86B988}"/>
              </a:ext>
            </a:extLst>
          </p:cNvPr>
          <p:cNvSpPr/>
          <p:nvPr/>
        </p:nvSpPr>
        <p:spPr>
          <a:xfrm>
            <a:off x="9801257" y="3967568"/>
            <a:ext cx="1007342" cy="268485"/>
          </a:xfrm>
          <a:prstGeom prst="roundRect">
            <a:avLst/>
          </a:prstGeom>
          <a:solidFill>
            <a:srgbClr val="F8CE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A71228B-0020-46D3-84F3-2AAFEF23AD0A}"/>
              </a:ext>
            </a:extLst>
          </p:cNvPr>
          <p:cNvSpPr/>
          <p:nvPr/>
        </p:nvSpPr>
        <p:spPr>
          <a:xfrm>
            <a:off x="8620107" y="3967568"/>
            <a:ext cx="935341" cy="268485"/>
          </a:xfrm>
          <a:prstGeom prst="roundRect">
            <a:avLst/>
          </a:prstGeom>
          <a:solidFill>
            <a:srgbClr val="F8CE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B6DE5DA-AA68-4A33-BAC4-D49608590A13}"/>
              </a:ext>
            </a:extLst>
          </p:cNvPr>
          <p:cNvSpPr/>
          <p:nvPr/>
        </p:nvSpPr>
        <p:spPr>
          <a:xfrm>
            <a:off x="3253883" y="3967568"/>
            <a:ext cx="759010" cy="268485"/>
          </a:xfrm>
          <a:prstGeom prst="roundRect">
            <a:avLst/>
          </a:prstGeom>
          <a:solidFill>
            <a:srgbClr val="F8CE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9196970-483F-4D53-B747-FD6584586A0A}"/>
              </a:ext>
            </a:extLst>
          </p:cNvPr>
          <p:cNvSpPr/>
          <p:nvPr/>
        </p:nvSpPr>
        <p:spPr>
          <a:xfrm>
            <a:off x="2279248" y="3967568"/>
            <a:ext cx="705873" cy="268485"/>
          </a:xfrm>
          <a:prstGeom prst="roundRect">
            <a:avLst/>
          </a:prstGeom>
          <a:solidFill>
            <a:srgbClr val="F8CE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72E1ED6-1C65-4F25-B4EA-C64983DF9D79}"/>
              </a:ext>
            </a:extLst>
          </p:cNvPr>
          <p:cNvSpPr/>
          <p:nvPr/>
        </p:nvSpPr>
        <p:spPr>
          <a:xfrm>
            <a:off x="1283283" y="3967568"/>
            <a:ext cx="706488" cy="268485"/>
          </a:xfrm>
          <a:prstGeom prst="roundRect">
            <a:avLst/>
          </a:prstGeom>
          <a:solidFill>
            <a:srgbClr val="F8CE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26AA02F-0B76-4D2D-9686-1B2EB3CFD143}"/>
              </a:ext>
            </a:extLst>
          </p:cNvPr>
          <p:cNvSpPr/>
          <p:nvPr/>
        </p:nvSpPr>
        <p:spPr>
          <a:xfrm>
            <a:off x="9784003" y="3231236"/>
            <a:ext cx="1027428" cy="637204"/>
          </a:xfrm>
          <a:prstGeom prst="roundRect">
            <a:avLst/>
          </a:prstGeom>
          <a:solidFill>
            <a:srgbClr val="D0CE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1CC6EBE-46D4-457F-9573-A03F79D86BAF}"/>
              </a:ext>
            </a:extLst>
          </p:cNvPr>
          <p:cNvSpPr/>
          <p:nvPr/>
        </p:nvSpPr>
        <p:spPr>
          <a:xfrm>
            <a:off x="7221765" y="3231236"/>
            <a:ext cx="1130490" cy="637204"/>
          </a:xfrm>
          <a:prstGeom prst="roundRect">
            <a:avLst/>
          </a:prstGeom>
          <a:solidFill>
            <a:srgbClr val="D0CE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5C38A94-6CA3-4C64-86EC-910219D48F90}"/>
              </a:ext>
            </a:extLst>
          </p:cNvPr>
          <p:cNvSpPr/>
          <p:nvPr/>
        </p:nvSpPr>
        <p:spPr>
          <a:xfrm>
            <a:off x="6269606" y="3231236"/>
            <a:ext cx="706488" cy="637204"/>
          </a:xfrm>
          <a:prstGeom prst="roundRect">
            <a:avLst/>
          </a:prstGeom>
          <a:solidFill>
            <a:srgbClr val="D0CE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EFE1E565-A6B5-43ED-BD2B-4B11E95D1C15}"/>
              </a:ext>
            </a:extLst>
          </p:cNvPr>
          <p:cNvSpPr/>
          <p:nvPr/>
        </p:nvSpPr>
        <p:spPr>
          <a:xfrm>
            <a:off x="5277370" y="3231236"/>
            <a:ext cx="706488" cy="637204"/>
          </a:xfrm>
          <a:prstGeom prst="roundRect">
            <a:avLst/>
          </a:prstGeom>
          <a:solidFill>
            <a:srgbClr val="D0CE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482C2E0-28E5-4245-B9AE-861B523E8666}"/>
              </a:ext>
            </a:extLst>
          </p:cNvPr>
          <p:cNvSpPr/>
          <p:nvPr/>
        </p:nvSpPr>
        <p:spPr>
          <a:xfrm>
            <a:off x="4282508" y="3231236"/>
            <a:ext cx="706488" cy="637204"/>
          </a:xfrm>
          <a:prstGeom prst="roundRect">
            <a:avLst/>
          </a:prstGeom>
          <a:solidFill>
            <a:srgbClr val="D0CE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65242B8-338A-47C9-86CF-9B8134C0F34C}"/>
              </a:ext>
            </a:extLst>
          </p:cNvPr>
          <p:cNvSpPr/>
          <p:nvPr/>
        </p:nvSpPr>
        <p:spPr>
          <a:xfrm>
            <a:off x="3253882" y="3231236"/>
            <a:ext cx="764641" cy="637204"/>
          </a:xfrm>
          <a:prstGeom prst="roundRect">
            <a:avLst/>
          </a:prstGeom>
          <a:solidFill>
            <a:srgbClr val="D0CE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325E2F8-4408-4716-A6E0-7E8CB3221795}"/>
              </a:ext>
            </a:extLst>
          </p:cNvPr>
          <p:cNvSpPr/>
          <p:nvPr/>
        </p:nvSpPr>
        <p:spPr>
          <a:xfrm>
            <a:off x="2279875" y="3231236"/>
            <a:ext cx="706488" cy="637204"/>
          </a:xfrm>
          <a:prstGeom prst="roundRect">
            <a:avLst/>
          </a:prstGeom>
          <a:solidFill>
            <a:srgbClr val="D0CE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5E57E88-A314-4B6C-827A-55C4008A6A9A}"/>
              </a:ext>
            </a:extLst>
          </p:cNvPr>
          <p:cNvSpPr/>
          <p:nvPr/>
        </p:nvSpPr>
        <p:spPr>
          <a:xfrm>
            <a:off x="1284183" y="3231236"/>
            <a:ext cx="706488" cy="637204"/>
          </a:xfrm>
          <a:prstGeom prst="roundRect">
            <a:avLst/>
          </a:prstGeom>
          <a:solidFill>
            <a:srgbClr val="D0CEE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C2F6873-E1AA-4D7A-A6B4-3E7716210706}"/>
              </a:ext>
            </a:extLst>
          </p:cNvPr>
          <p:cNvSpPr txBox="1"/>
          <p:nvPr/>
        </p:nvSpPr>
        <p:spPr>
          <a:xfrm>
            <a:off x="4417275" y="3156706"/>
            <a:ext cx="3843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C547EBA-000C-4C35-8FC2-7C0736DB8F97}"/>
              </a:ext>
            </a:extLst>
          </p:cNvPr>
          <p:cNvSpPr txBox="1"/>
          <p:nvPr/>
        </p:nvSpPr>
        <p:spPr>
          <a:xfrm>
            <a:off x="4342168" y="3424742"/>
            <a:ext cx="64408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And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84FD9EE-F0DE-4070-97A5-D8F6B9AF3B51}"/>
              </a:ext>
            </a:extLst>
          </p:cNvPr>
          <p:cNvSpPr txBox="1"/>
          <p:nvPr/>
        </p:nvSpPr>
        <p:spPr>
          <a:xfrm>
            <a:off x="2464162" y="3156706"/>
            <a:ext cx="3843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E049C7B-3056-461E-B80E-40F0442D0FCE}"/>
              </a:ext>
            </a:extLst>
          </p:cNvPr>
          <p:cNvSpPr txBox="1"/>
          <p:nvPr/>
        </p:nvSpPr>
        <p:spPr>
          <a:xfrm>
            <a:off x="2333175" y="3424742"/>
            <a:ext cx="72997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Qing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F007448-0328-4634-84DA-ACF7C325B782}"/>
              </a:ext>
            </a:extLst>
          </p:cNvPr>
          <p:cNvSpPr txBox="1"/>
          <p:nvPr/>
        </p:nvSpPr>
        <p:spPr>
          <a:xfrm>
            <a:off x="3439523" y="3156706"/>
            <a:ext cx="3843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A21E597-F3A9-4063-A230-44DC5B7D0380}"/>
              </a:ext>
            </a:extLst>
          </p:cNvPr>
          <p:cNvSpPr txBox="1"/>
          <p:nvPr/>
        </p:nvSpPr>
        <p:spPr>
          <a:xfrm>
            <a:off x="3165368" y="3424742"/>
            <a:ext cx="93568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People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9F71821-5342-4738-AB96-D653CD66BB8B}"/>
              </a:ext>
            </a:extLst>
          </p:cNvPr>
          <p:cNvSpPr txBox="1"/>
          <p:nvPr/>
        </p:nvSpPr>
        <p:spPr>
          <a:xfrm>
            <a:off x="1421509" y="3156706"/>
            <a:ext cx="3843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9C8211A-6040-4170-BCEB-43C6A455EED3}"/>
              </a:ext>
            </a:extLst>
          </p:cNvPr>
          <p:cNvSpPr txBox="1"/>
          <p:nvPr/>
        </p:nvSpPr>
        <p:spPr>
          <a:xfrm>
            <a:off x="1223017" y="3424742"/>
            <a:ext cx="8288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Chong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01EB95B-ECF1-4CD2-A977-30D98E21CC57}"/>
              </a:ext>
            </a:extLst>
          </p:cNvPr>
          <p:cNvSpPr txBox="1"/>
          <p:nvPr/>
        </p:nvSpPr>
        <p:spPr>
          <a:xfrm>
            <a:off x="6414796" y="3156706"/>
            <a:ext cx="3843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店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F6FBA93-59E9-449B-8178-DE1992370CF1}"/>
              </a:ext>
            </a:extLst>
          </p:cNvPr>
          <p:cNvSpPr txBox="1"/>
          <p:nvPr/>
        </p:nvSpPr>
        <p:spPr>
          <a:xfrm>
            <a:off x="6300084" y="3424742"/>
            <a:ext cx="6917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Shop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5B09706-46AB-4818-BF86-A048C0043F77}"/>
              </a:ext>
            </a:extLst>
          </p:cNvPr>
          <p:cNvSpPr txBox="1"/>
          <p:nvPr/>
        </p:nvSpPr>
        <p:spPr>
          <a:xfrm>
            <a:off x="5414423" y="3156706"/>
            <a:ext cx="38431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药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7332E6F-C147-420F-9BEF-E40B5E0F0FD0}"/>
              </a:ext>
            </a:extLst>
          </p:cNvPr>
          <p:cNvSpPr txBox="1"/>
          <p:nvPr/>
        </p:nvSpPr>
        <p:spPr>
          <a:xfrm>
            <a:off x="5279653" y="3424742"/>
            <a:ext cx="77524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Drug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D3D94A5-5A5B-42CF-BE54-8800F3215987}"/>
              </a:ext>
            </a:extLst>
          </p:cNvPr>
          <p:cNvSpPr/>
          <p:nvPr/>
        </p:nvSpPr>
        <p:spPr>
          <a:xfrm>
            <a:off x="7182079" y="3167578"/>
            <a:ext cx="1216818" cy="1499663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870764D-BEA7-4419-8CE7-67629A05ACFF}"/>
              </a:ext>
            </a:extLst>
          </p:cNvPr>
          <p:cNvSpPr txBox="1"/>
          <p:nvPr/>
        </p:nvSpPr>
        <p:spPr>
          <a:xfrm>
            <a:off x="8520877" y="3156706"/>
            <a:ext cx="110935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人和药店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9974C35-3C4F-40FF-9061-5ABA3381F7AF}"/>
              </a:ext>
            </a:extLst>
          </p:cNvPr>
          <p:cNvSpPr txBox="1"/>
          <p:nvPr/>
        </p:nvSpPr>
        <p:spPr>
          <a:xfrm>
            <a:off x="7469299" y="3156706"/>
            <a:ext cx="67314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重庆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BEE9A09-9D41-4A9F-B1C8-B0EE9FE45E0F}"/>
              </a:ext>
            </a:extLst>
          </p:cNvPr>
          <p:cNvSpPr txBox="1"/>
          <p:nvPr/>
        </p:nvSpPr>
        <p:spPr>
          <a:xfrm>
            <a:off x="7132474" y="3424742"/>
            <a:ext cx="131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Chongqing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E5093E7-7F4D-4A83-80D2-9FB2C92DF382}"/>
              </a:ext>
            </a:extLst>
          </p:cNvPr>
          <p:cNvSpPr txBox="1"/>
          <p:nvPr/>
        </p:nvSpPr>
        <p:spPr>
          <a:xfrm>
            <a:off x="9979937" y="3156706"/>
            <a:ext cx="65801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药店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9B2E4D0-FE36-47F4-8999-781DF3562FD2}"/>
              </a:ext>
            </a:extLst>
          </p:cNvPr>
          <p:cNvSpPr txBox="1"/>
          <p:nvPr/>
        </p:nvSpPr>
        <p:spPr>
          <a:xfrm>
            <a:off x="9720313" y="3424742"/>
            <a:ext cx="122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Pharmacy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DD8D840-D9D6-44C5-B052-806B943C101C}"/>
              </a:ext>
            </a:extLst>
          </p:cNvPr>
          <p:cNvSpPr/>
          <p:nvPr/>
        </p:nvSpPr>
        <p:spPr>
          <a:xfrm>
            <a:off x="1206028" y="3167580"/>
            <a:ext cx="870148" cy="149966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368733F-8609-4D4D-8256-A0DC5112D43D}"/>
              </a:ext>
            </a:extLst>
          </p:cNvPr>
          <p:cNvSpPr/>
          <p:nvPr/>
        </p:nvSpPr>
        <p:spPr>
          <a:xfrm>
            <a:off x="2201721" y="3167579"/>
            <a:ext cx="870148" cy="1499663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2C6FE4A-A074-4FAD-B0A2-D5766713BEE6}"/>
              </a:ext>
            </a:extLst>
          </p:cNvPr>
          <p:cNvSpPr/>
          <p:nvPr/>
        </p:nvSpPr>
        <p:spPr>
          <a:xfrm>
            <a:off x="3197414" y="3167579"/>
            <a:ext cx="870148" cy="1499663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7CB8BCC-331D-49DE-8497-5474A4D10CF3}"/>
              </a:ext>
            </a:extLst>
          </p:cNvPr>
          <p:cNvSpPr/>
          <p:nvPr/>
        </p:nvSpPr>
        <p:spPr>
          <a:xfrm>
            <a:off x="4198420" y="3167579"/>
            <a:ext cx="870148" cy="1499663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58F75EF-1F70-4366-9442-148293465728}"/>
              </a:ext>
            </a:extLst>
          </p:cNvPr>
          <p:cNvSpPr/>
          <p:nvPr/>
        </p:nvSpPr>
        <p:spPr>
          <a:xfrm>
            <a:off x="6187776" y="3167579"/>
            <a:ext cx="870148" cy="1499663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3E2B33D-ACC1-4F53-8BD7-16BB341B0E69}"/>
              </a:ext>
            </a:extLst>
          </p:cNvPr>
          <p:cNvSpPr/>
          <p:nvPr/>
        </p:nvSpPr>
        <p:spPr>
          <a:xfrm>
            <a:off x="5193098" y="3167579"/>
            <a:ext cx="870148" cy="1499663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E6F6B72-082E-43F1-9BCC-88832A3841AE}"/>
              </a:ext>
            </a:extLst>
          </p:cNvPr>
          <p:cNvSpPr/>
          <p:nvPr/>
        </p:nvSpPr>
        <p:spPr>
          <a:xfrm>
            <a:off x="9756341" y="3167579"/>
            <a:ext cx="1092663" cy="149966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E77E481-E7EC-430F-B7F1-5A1B0A5C951D}"/>
              </a:ext>
            </a:extLst>
          </p:cNvPr>
          <p:cNvSpPr/>
          <p:nvPr/>
        </p:nvSpPr>
        <p:spPr>
          <a:xfrm>
            <a:off x="8537570" y="3167579"/>
            <a:ext cx="1092663" cy="1499662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4C43484-933F-4240-BBA7-B608AB177FC6}"/>
              </a:ext>
            </a:extLst>
          </p:cNvPr>
          <p:cNvSpPr txBox="1"/>
          <p:nvPr/>
        </p:nvSpPr>
        <p:spPr>
          <a:xfrm>
            <a:off x="350998" y="3341372"/>
            <a:ext cx="80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A4FEEF0-2143-46F4-BE9F-16896AC0C6DE}"/>
              </a:ext>
            </a:extLst>
          </p:cNvPr>
          <p:cNvSpPr txBox="1"/>
          <p:nvPr/>
        </p:nvSpPr>
        <p:spPr>
          <a:xfrm>
            <a:off x="350998" y="3953218"/>
            <a:ext cx="80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98F1A1A-DE9A-42B9-846D-2AC300F47A73}"/>
              </a:ext>
            </a:extLst>
          </p:cNvPr>
          <p:cNvSpPr txBox="1"/>
          <p:nvPr/>
        </p:nvSpPr>
        <p:spPr>
          <a:xfrm>
            <a:off x="350998" y="4275446"/>
            <a:ext cx="6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BDA0FB8-E046-4C41-86D7-0E86EAE896BB}"/>
              </a:ext>
            </a:extLst>
          </p:cNvPr>
          <p:cNvSpPr txBox="1"/>
          <p:nvPr/>
        </p:nvSpPr>
        <p:spPr>
          <a:xfrm>
            <a:off x="1473812" y="3920055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0751DB7-441A-4E71-B0B1-9835F56698CC}"/>
              </a:ext>
            </a:extLst>
          </p:cNvPr>
          <p:cNvSpPr txBox="1"/>
          <p:nvPr/>
        </p:nvSpPr>
        <p:spPr>
          <a:xfrm>
            <a:off x="1473812" y="4297910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AF21404-C111-4493-9B53-665EBAA7DC56}"/>
              </a:ext>
            </a:extLst>
          </p:cNvPr>
          <p:cNvSpPr txBox="1"/>
          <p:nvPr/>
        </p:nvSpPr>
        <p:spPr>
          <a:xfrm>
            <a:off x="2492624" y="3920055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14BEAEF-2A35-4D84-8B55-D6407F36A6DE}"/>
              </a:ext>
            </a:extLst>
          </p:cNvPr>
          <p:cNvSpPr txBox="1"/>
          <p:nvPr/>
        </p:nvSpPr>
        <p:spPr>
          <a:xfrm>
            <a:off x="2492624" y="4297910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65E3413-41CF-440B-9AF8-3382A132B298}"/>
              </a:ext>
            </a:extLst>
          </p:cNvPr>
          <p:cNvSpPr txBox="1"/>
          <p:nvPr/>
        </p:nvSpPr>
        <p:spPr>
          <a:xfrm>
            <a:off x="3511448" y="3920055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DC374B9-20DD-4353-AECD-F55A335EAD7B}"/>
              </a:ext>
            </a:extLst>
          </p:cNvPr>
          <p:cNvSpPr txBox="1"/>
          <p:nvPr/>
        </p:nvSpPr>
        <p:spPr>
          <a:xfrm>
            <a:off x="3511448" y="4297910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6A56DBE-A540-4037-8D4F-92FB21F810FC}"/>
              </a:ext>
            </a:extLst>
          </p:cNvPr>
          <p:cNvSpPr txBox="1"/>
          <p:nvPr/>
        </p:nvSpPr>
        <p:spPr>
          <a:xfrm>
            <a:off x="4490880" y="3920055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3A1892B-CC87-4DD5-9A40-269729F0553B}"/>
              </a:ext>
            </a:extLst>
          </p:cNvPr>
          <p:cNvSpPr txBox="1"/>
          <p:nvPr/>
        </p:nvSpPr>
        <p:spPr>
          <a:xfrm>
            <a:off x="4490880" y="4297910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7EBAD61-212E-43BE-9CDA-AA5A8A4C3385}"/>
              </a:ext>
            </a:extLst>
          </p:cNvPr>
          <p:cNvSpPr txBox="1"/>
          <p:nvPr/>
        </p:nvSpPr>
        <p:spPr>
          <a:xfrm>
            <a:off x="5506638" y="3920055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5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D52920C-1C26-4EAC-830F-7915D1284CDE}"/>
              </a:ext>
            </a:extLst>
          </p:cNvPr>
          <p:cNvSpPr txBox="1"/>
          <p:nvPr/>
        </p:nvSpPr>
        <p:spPr>
          <a:xfrm>
            <a:off x="5506638" y="4297910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5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E7E0E8B-39B1-4725-BE87-EA1257458578}"/>
              </a:ext>
            </a:extLst>
          </p:cNvPr>
          <p:cNvSpPr txBox="1"/>
          <p:nvPr/>
        </p:nvSpPr>
        <p:spPr>
          <a:xfrm>
            <a:off x="6482508" y="3920055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6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CA11E65-1BFB-43C6-BE0E-308F7BC5A20B}"/>
              </a:ext>
            </a:extLst>
          </p:cNvPr>
          <p:cNvSpPr txBox="1"/>
          <p:nvPr/>
        </p:nvSpPr>
        <p:spPr>
          <a:xfrm>
            <a:off x="6482508" y="4297910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6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F610F9A-4BD4-426E-BF98-9B0DAC2D5973}"/>
              </a:ext>
            </a:extLst>
          </p:cNvPr>
          <p:cNvSpPr txBox="1"/>
          <p:nvPr/>
        </p:nvSpPr>
        <p:spPr>
          <a:xfrm>
            <a:off x="7656047" y="3920055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2C76DDE-8FF3-410F-B0DB-DBA081DAF79F}"/>
              </a:ext>
            </a:extLst>
          </p:cNvPr>
          <p:cNvSpPr txBox="1"/>
          <p:nvPr/>
        </p:nvSpPr>
        <p:spPr>
          <a:xfrm>
            <a:off x="7656047" y="4297910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FB84C3D-FE32-4499-90B5-C24F43A51355}"/>
              </a:ext>
            </a:extLst>
          </p:cNvPr>
          <p:cNvSpPr txBox="1"/>
          <p:nvPr/>
        </p:nvSpPr>
        <p:spPr>
          <a:xfrm>
            <a:off x="8932652" y="3920055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FAF932B-F03B-4EBE-9547-23229DFD3AB1}"/>
              </a:ext>
            </a:extLst>
          </p:cNvPr>
          <p:cNvSpPr txBox="1"/>
          <p:nvPr/>
        </p:nvSpPr>
        <p:spPr>
          <a:xfrm>
            <a:off x="8932652" y="4297910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6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0202F2F-C8F5-4AB2-BCC5-D35F0F5513A9}"/>
              </a:ext>
            </a:extLst>
          </p:cNvPr>
          <p:cNvSpPr txBox="1"/>
          <p:nvPr/>
        </p:nvSpPr>
        <p:spPr>
          <a:xfrm>
            <a:off x="10178375" y="3920055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5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0A7C0E5-B150-4EFD-BD59-C4BCDAFD598A}"/>
              </a:ext>
            </a:extLst>
          </p:cNvPr>
          <p:cNvSpPr txBox="1"/>
          <p:nvPr/>
        </p:nvSpPr>
        <p:spPr>
          <a:xfrm>
            <a:off x="10178375" y="4297910"/>
            <a:ext cx="3558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雅黑"/>
                <a:ea typeface="黑体" panose="02010609060101010101" pitchFamily="49" charset="-122"/>
              </a:rPr>
              <a:t>6</a:t>
            </a:r>
            <a:endParaRPr lang="zh-CN" altLang="en-US" dirty="0">
              <a:solidFill>
                <a:srgbClr val="FF0000"/>
              </a:solidFill>
              <a:latin typeface="雅黑"/>
              <a:ea typeface="黑体" panose="02010609060101010101" pitchFamily="49" charset="-122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49C95F87-D281-45F4-8A0D-A5D8F21FF4CC}"/>
              </a:ext>
            </a:extLst>
          </p:cNvPr>
          <p:cNvSpPr/>
          <p:nvPr/>
        </p:nvSpPr>
        <p:spPr>
          <a:xfrm>
            <a:off x="1206028" y="2434885"/>
            <a:ext cx="9642976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Encoder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908352D-5573-4965-90CA-597D02444059}"/>
              </a:ext>
            </a:extLst>
          </p:cNvPr>
          <p:cNvCxnSpPr>
            <a:cxnSpLocks/>
          </p:cNvCxnSpPr>
          <p:nvPr/>
        </p:nvCxnSpPr>
        <p:spPr>
          <a:xfrm flipH="1" flipV="1">
            <a:off x="1636527" y="2801914"/>
            <a:ext cx="4577" cy="363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7D639D6-591A-4DAB-AF23-D8FBE03BF859}"/>
              </a:ext>
            </a:extLst>
          </p:cNvPr>
          <p:cNvCxnSpPr>
            <a:cxnSpLocks/>
          </p:cNvCxnSpPr>
          <p:nvPr/>
        </p:nvCxnSpPr>
        <p:spPr>
          <a:xfrm flipH="1" flipV="1">
            <a:off x="2662650" y="2801914"/>
            <a:ext cx="4577" cy="363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EC8C7E3-C800-4767-9A75-790FF80A6150}"/>
              </a:ext>
            </a:extLst>
          </p:cNvPr>
          <p:cNvCxnSpPr>
            <a:cxnSpLocks/>
          </p:cNvCxnSpPr>
          <p:nvPr/>
        </p:nvCxnSpPr>
        <p:spPr>
          <a:xfrm flipH="1" flipV="1">
            <a:off x="3637432" y="2801914"/>
            <a:ext cx="4577" cy="363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B3E5F54-5248-4A4A-8F8D-E9357985E9DB}"/>
              </a:ext>
            </a:extLst>
          </p:cNvPr>
          <p:cNvCxnSpPr>
            <a:cxnSpLocks/>
          </p:cNvCxnSpPr>
          <p:nvPr/>
        </p:nvCxnSpPr>
        <p:spPr>
          <a:xfrm flipH="1" flipV="1">
            <a:off x="4636273" y="2801914"/>
            <a:ext cx="4577" cy="363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273F28D-D5A3-497E-AB91-5AE68DAB948F}"/>
              </a:ext>
            </a:extLst>
          </p:cNvPr>
          <p:cNvCxnSpPr>
            <a:cxnSpLocks/>
          </p:cNvCxnSpPr>
          <p:nvPr/>
        </p:nvCxnSpPr>
        <p:spPr>
          <a:xfrm flipH="1" flipV="1">
            <a:off x="5628629" y="2801914"/>
            <a:ext cx="4577" cy="363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359B1A0-446E-42F6-971C-E920A0BC42ED}"/>
              </a:ext>
            </a:extLst>
          </p:cNvPr>
          <p:cNvCxnSpPr>
            <a:cxnSpLocks/>
          </p:cNvCxnSpPr>
          <p:nvPr/>
        </p:nvCxnSpPr>
        <p:spPr>
          <a:xfrm flipH="1" flipV="1">
            <a:off x="9084281" y="2801914"/>
            <a:ext cx="4577" cy="363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812F551-EFBB-4C54-BECF-14E012B07406}"/>
              </a:ext>
            </a:extLst>
          </p:cNvPr>
          <p:cNvCxnSpPr>
            <a:cxnSpLocks/>
          </p:cNvCxnSpPr>
          <p:nvPr/>
        </p:nvCxnSpPr>
        <p:spPr>
          <a:xfrm flipH="1" flipV="1">
            <a:off x="6622788" y="2801914"/>
            <a:ext cx="4577" cy="363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F7BD436-8805-4EAE-8556-17BA1A9F63A4}"/>
              </a:ext>
            </a:extLst>
          </p:cNvPr>
          <p:cNvCxnSpPr>
            <a:cxnSpLocks/>
          </p:cNvCxnSpPr>
          <p:nvPr/>
        </p:nvCxnSpPr>
        <p:spPr>
          <a:xfrm flipH="1" flipV="1">
            <a:off x="7804975" y="2801914"/>
            <a:ext cx="4577" cy="363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3966E6E-118A-40F2-8452-07FFFAB7A270}"/>
              </a:ext>
            </a:extLst>
          </p:cNvPr>
          <p:cNvCxnSpPr>
            <a:cxnSpLocks/>
          </p:cNvCxnSpPr>
          <p:nvPr/>
        </p:nvCxnSpPr>
        <p:spPr>
          <a:xfrm flipH="1" flipV="1">
            <a:off x="10293140" y="2801914"/>
            <a:ext cx="4577" cy="363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E33DE3A-6A2D-4DC8-AD46-4DFAF7E69F80}"/>
              </a:ext>
            </a:extLst>
          </p:cNvPr>
          <p:cNvCxnSpPr>
            <a:cxnSpLocks/>
          </p:cNvCxnSpPr>
          <p:nvPr/>
        </p:nvCxnSpPr>
        <p:spPr>
          <a:xfrm flipH="1" flipV="1">
            <a:off x="1631950" y="2077995"/>
            <a:ext cx="4577" cy="363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F62C190-F219-45A0-B968-FA0DCE5AAE90}"/>
              </a:ext>
            </a:extLst>
          </p:cNvPr>
          <p:cNvCxnSpPr>
            <a:cxnSpLocks/>
          </p:cNvCxnSpPr>
          <p:nvPr/>
        </p:nvCxnSpPr>
        <p:spPr>
          <a:xfrm flipH="1" flipV="1">
            <a:off x="2658073" y="2077995"/>
            <a:ext cx="4577" cy="363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F190E25-E98A-4C38-831B-15BB84F1349E}"/>
              </a:ext>
            </a:extLst>
          </p:cNvPr>
          <p:cNvCxnSpPr>
            <a:cxnSpLocks/>
          </p:cNvCxnSpPr>
          <p:nvPr/>
        </p:nvCxnSpPr>
        <p:spPr>
          <a:xfrm flipH="1" flipV="1">
            <a:off x="3632855" y="2077995"/>
            <a:ext cx="4577" cy="363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8AB305C-0A0C-44A2-B332-B99317EFCA2C}"/>
              </a:ext>
            </a:extLst>
          </p:cNvPr>
          <p:cNvCxnSpPr>
            <a:cxnSpLocks/>
          </p:cNvCxnSpPr>
          <p:nvPr/>
        </p:nvCxnSpPr>
        <p:spPr>
          <a:xfrm flipH="1" flipV="1">
            <a:off x="4631696" y="2077995"/>
            <a:ext cx="4577" cy="363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DAA41132-9734-4685-9733-FF62671E3BFB}"/>
              </a:ext>
            </a:extLst>
          </p:cNvPr>
          <p:cNvCxnSpPr>
            <a:cxnSpLocks/>
          </p:cNvCxnSpPr>
          <p:nvPr/>
        </p:nvCxnSpPr>
        <p:spPr>
          <a:xfrm flipH="1" flipV="1">
            <a:off x="5624052" y="2077995"/>
            <a:ext cx="4577" cy="363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821485D8-ABCF-4458-BCF8-6615B3F2CB41}"/>
              </a:ext>
            </a:extLst>
          </p:cNvPr>
          <p:cNvCxnSpPr>
            <a:cxnSpLocks/>
          </p:cNvCxnSpPr>
          <p:nvPr/>
        </p:nvCxnSpPr>
        <p:spPr>
          <a:xfrm flipH="1" flipV="1">
            <a:off x="6618211" y="2077995"/>
            <a:ext cx="4577" cy="363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25B90D8-C1F6-42A4-B555-6074EC094C79}"/>
              </a:ext>
            </a:extLst>
          </p:cNvPr>
          <p:cNvSpPr txBox="1"/>
          <p:nvPr/>
        </p:nvSpPr>
        <p:spPr>
          <a:xfrm>
            <a:off x="1233826" y="1735593"/>
            <a:ext cx="8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B-LOC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7794FCC-8B6F-48F6-9B5C-687E9E564C49}"/>
              </a:ext>
            </a:extLst>
          </p:cNvPr>
          <p:cNvSpPr txBox="1"/>
          <p:nvPr/>
        </p:nvSpPr>
        <p:spPr>
          <a:xfrm>
            <a:off x="2253446" y="1735593"/>
            <a:ext cx="8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E-LOC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2EF2FAA-976A-444B-8919-F8375E71EC93}"/>
              </a:ext>
            </a:extLst>
          </p:cNvPr>
          <p:cNvSpPr txBox="1"/>
          <p:nvPr/>
        </p:nvSpPr>
        <p:spPr>
          <a:xfrm>
            <a:off x="6206535" y="1735593"/>
            <a:ext cx="8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E-LOC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D88D9EE-5F4B-4449-AD56-BBB7B0CC845B}"/>
              </a:ext>
            </a:extLst>
          </p:cNvPr>
          <p:cNvSpPr txBox="1"/>
          <p:nvPr/>
        </p:nvSpPr>
        <p:spPr>
          <a:xfrm>
            <a:off x="3234911" y="1735593"/>
            <a:ext cx="8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B-LOC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94B3888-C63B-4F83-B6D2-DCC963AC7F1F}"/>
              </a:ext>
            </a:extLst>
          </p:cNvPr>
          <p:cNvSpPr txBox="1"/>
          <p:nvPr/>
        </p:nvSpPr>
        <p:spPr>
          <a:xfrm>
            <a:off x="4235224" y="1735593"/>
            <a:ext cx="83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I-LOC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8AD51E23-0200-4116-9FF8-A8C0BA61178B}"/>
              </a:ext>
            </a:extLst>
          </p:cNvPr>
          <p:cNvSpPr txBox="1"/>
          <p:nvPr/>
        </p:nvSpPr>
        <p:spPr>
          <a:xfrm>
            <a:off x="5207321" y="1735593"/>
            <a:ext cx="86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I-LOC</a:t>
            </a:r>
            <a:endParaRPr lang="zh-CN" alt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29FAD159-2990-4AAE-903D-CFD15E40A6C5}"/>
                  </a:ext>
                </a:extLst>
              </p14:cNvPr>
              <p14:cNvContentPartPr/>
              <p14:nvPr/>
            </p14:nvContentPartPr>
            <p14:xfrm>
              <a:off x="6711780" y="3996649"/>
              <a:ext cx="360" cy="36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29FAD159-2990-4AAE-903D-CFD15E40A6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2420" y="3987289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6C414A2-5B2C-47DF-AAFD-BFD7405B4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1678" y="4756297"/>
            <a:ext cx="5542167" cy="19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3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整体模型架构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95CE54-03A5-49C6-B85D-8C7C8E941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1078"/>
            <a:ext cx="6837702" cy="3999555"/>
          </a:xfrm>
          <a:prstGeom prst="rect">
            <a:avLst/>
          </a:prstGeom>
        </p:spPr>
      </p:pic>
      <p:sp>
        <p:nvSpPr>
          <p:cNvPr id="131" name="标题 1">
            <a:extLst>
              <a:ext uri="{FF2B5EF4-FFF2-40B4-BE49-F238E27FC236}">
                <a16:creationId xmlns:a16="http://schemas.microsoft.com/office/drawing/2014/main" id="{AA9BBBE1-296C-48A0-8D7B-6B2D691828E3}"/>
              </a:ext>
            </a:extLst>
          </p:cNvPr>
          <p:cNvSpPr txBox="1">
            <a:spLocks/>
          </p:cNvSpPr>
          <p:nvPr/>
        </p:nvSpPr>
        <p:spPr>
          <a:xfrm>
            <a:off x="78174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Overall Architecture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D21A26-D2EA-4ADC-B72C-B846CBE1B0FD}"/>
              </a:ext>
            </a:extLst>
          </p:cNvPr>
          <p:cNvSpPr/>
          <p:nvPr/>
        </p:nvSpPr>
        <p:spPr>
          <a:xfrm>
            <a:off x="5121897" y="6310376"/>
            <a:ext cx="7431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TENER: Adapting Transformer Encoder for Name Entity Recognition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F4B3E6-821D-4F85-875E-567639383430}"/>
              </a:ext>
            </a:extLst>
          </p:cNvPr>
          <p:cNvSpPr txBox="1"/>
          <p:nvPr/>
        </p:nvSpPr>
        <p:spPr>
          <a:xfrm>
            <a:off x="2456892" y="6310376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Relative is important !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262D6A-934C-4D91-81F1-2003EF98E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186" y="241437"/>
            <a:ext cx="3513124" cy="19204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742C70-EA91-4E4F-B8DD-68AE5E3AA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1606" y="3095853"/>
            <a:ext cx="3513125" cy="7356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997428-92F6-4F9C-A24E-83A126389E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111" y="2336833"/>
            <a:ext cx="4358117" cy="5485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F1813C-16C1-4E8D-9A73-67BBD55BF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5961" y="4057405"/>
            <a:ext cx="3383573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实验：数据集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标题 1">
            <a:extLst>
              <a:ext uri="{FF2B5EF4-FFF2-40B4-BE49-F238E27FC236}">
                <a16:creationId xmlns:a16="http://schemas.microsoft.com/office/drawing/2014/main" id="{AA9BBBE1-296C-48A0-8D7B-6B2D691828E3}"/>
              </a:ext>
            </a:extLst>
          </p:cNvPr>
          <p:cNvSpPr txBox="1">
            <a:spLocks/>
          </p:cNvSpPr>
          <p:nvPr/>
        </p:nvSpPr>
        <p:spPr>
          <a:xfrm>
            <a:off x="78174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Experiment</a:t>
            </a:r>
            <a:r>
              <a:rPr kumimoji="1" lang="zh-CN" altLang="en-US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Dataset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755FAC-92F0-4F1A-A25E-01BD34FF5C2B}"/>
              </a:ext>
            </a:extLst>
          </p:cNvPr>
          <p:cNvSpPr/>
          <p:nvPr/>
        </p:nvSpPr>
        <p:spPr>
          <a:xfrm>
            <a:off x="742834" y="16650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ea typeface="微软雅黑" panose="020B0503020204020204" pitchFamily="34" charset="-122"/>
              </a:rPr>
              <a:t>OntoNotes</a:t>
            </a:r>
            <a:r>
              <a:rPr lang="en-US" altLang="zh-CN" dirty="0">
                <a:ea typeface="微软雅黑" panose="020B0503020204020204" pitchFamily="34" charset="-122"/>
              </a:rPr>
              <a:t> 4.0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MSRA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Resume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Weibo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049CD9-C11D-478B-BE96-F2529D0675BA}"/>
              </a:ext>
            </a:extLst>
          </p:cNvPr>
          <p:cNvSpPr/>
          <p:nvPr/>
        </p:nvSpPr>
        <p:spPr>
          <a:xfrm>
            <a:off x="742834" y="3079586"/>
            <a:ext cx="3829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F6AB7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Lexicon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Pretrained on Chinese Giga-Word using word2vec [Zhang and Yang, 2018]</a:t>
            </a:r>
          </a:p>
          <a:p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Analogical reasoning on </a:t>
            </a:r>
            <a:r>
              <a:rPr lang="en-US" altLang="zh-CN" dirty="0" err="1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chinese</a:t>
            </a:r>
            <a:r>
              <a:rPr lang="en-US" altLang="zh-CN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morphological and semantic relations. [Li et al. 2018]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2BF314-88C9-42A8-8517-D9463205D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516" y="1620981"/>
            <a:ext cx="5822185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19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实验：性能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标题 1">
            <a:extLst>
              <a:ext uri="{FF2B5EF4-FFF2-40B4-BE49-F238E27FC236}">
                <a16:creationId xmlns:a16="http://schemas.microsoft.com/office/drawing/2014/main" id="{AA9BBBE1-296C-48A0-8D7B-6B2D691828E3}"/>
              </a:ext>
            </a:extLst>
          </p:cNvPr>
          <p:cNvSpPr txBox="1">
            <a:spLocks/>
          </p:cNvSpPr>
          <p:nvPr/>
        </p:nvSpPr>
        <p:spPr>
          <a:xfrm>
            <a:off x="78174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Experiment</a:t>
            </a:r>
            <a:r>
              <a:rPr kumimoji="1" lang="zh-CN" altLang="en-US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Dataset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5377E0-5E4C-4AFB-9DA8-1264214FAE83}"/>
              </a:ext>
            </a:extLst>
          </p:cNvPr>
          <p:cNvSpPr txBox="1"/>
          <p:nvPr/>
        </p:nvSpPr>
        <p:spPr>
          <a:xfrm>
            <a:off x="555267" y="2564702"/>
            <a:ext cx="50768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/>
              <a:t>FLAT</a:t>
            </a:r>
            <a:r>
              <a:rPr lang="zh-CN" altLang="en-US" sz="2600" dirty="0"/>
              <a:t>在性能上超过了</a:t>
            </a:r>
            <a:r>
              <a:rPr lang="en-US" altLang="zh-CN" sz="2600" dirty="0"/>
              <a:t>baseline</a:t>
            </a:r>
            <a:r>
              <a:rPr lang="zh-CN" altLang="en-US" sz="2600" dirty="0"/>
              <a:t>模型和其它结合词典的模型</a:t>
            </a:r>
            <a:endParaRPr lang="en-US" altLang="zh-CN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/>
              <a:t>FLAT</a:t>
            </a:r>
            <a:r>
              <a:rPr lang="zh-CN" altLang="en-US" sz="2600" dirty="0"/>
              <a:t>在大数据集上的性能提升尤为明显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470810-984D-402E-A61F-1D708CEC3623}"/>
              </a:ext>
            </a:extLst>
          </p:cNvPr>
          <p:cNvSpPr txBox="1"/>
          <p:nvPr/>
        </p:nvSpPr>
        <p:spPr>
          <a:xfrm>
            <a:off x="1035697" y="3395722"/>
            <a:ext cx="369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Average 1.51 </a:t>
            </a:r>
            <a:r>
              <a:rPr lang="zh-CN" altLang="en-US" dirty="0"/>
              <a:t>↑ </a:t>
            </a:r>
            <a:r>
              <a:rPr lang="en-US" altLang="zh-CN" dirty="0"/>
              <a:t>over Lattice LSTM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DA1F9-E174-407C-B448-3A5E2A4D6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528" y="1671256"/>
            <a:ext cx="6222798" cy="387374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2E4F265-D6C4-452A-A42D-F062179433A2}"/>
              </a:ext>
            </a:extLst>
          </p:cNvPr>
          <p:cNvSpPr/>
          <p:nvPr/>
        </p:nvSpPr>
        <p:spPr>
          <a:xfrm>
            <a:off x="5968624" y="3793335"/>
            <a:ext cx="5833735" cy="311800"/>
          </a:xfrm>
          <a:prstGeom prst="rect">
            <a:avLst/>
          </a:prstGeom>
          <a:noFill/>
          <a:ln w="28575">
            <a:solidFill>
              <a:srgbClr val="FE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592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实验：运行速度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标题 1">
            <a:extLst>
              <a:ext uri="{FF2B5EF4-FFF2-40B4-BE49-F238E27FC236}">
                <a16:creationId xmlns:a16="http://schemas.microsoft.com/office/drawing/2014/main" id="{AA9BBBE1-296C-48A0-8D7B-6B2D691828E3}"/>
              </a:ext>
            </a:extLst>
          </p:cNvPr>
          <p:cNvSpPr txBox="1">
            <a:spLocks/>
          </p:cNvSpPr>
          <p:nvPr/>
        </p:nvSpPr>
        <p:spPr>
          <a:xfrm>
            <a:off x="78174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Experiment</a:t>
            </a:r>
            <a:r>
              <a:rPr kumimoji="1" lang="zh-CN" altLang="en-US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Running Efficiency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D111D0-D607-4F19-912D-7C9D05EDB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676" y="1356369"/>
            <a:ext cx="5334097" cy="325897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868C39C-18A2-47F0-AAE7-D4FA8A32CC53}"/>
              </a:ext>
            </a:extLst>
          </p:cNvPr>
          <p:cNvSpPr txBox="1"/>
          <p:nvPr/>
        </p:nvSpPr>
        <p:spPr>
          <a:xfrm>
            <a:off x="820654" y="2274838"/>
            <a:ext cx="4806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基于图网络的模型跑的比</a:t>
            </a:r>
            <a:r>
              <a:rPr lang="en-US" altLang="zh-CN" sz="2400" dirty="0"/>
              <a:t>Lattice LSTM</a:t>
            </a:r>
            <a:r>
              <a:rPr lang="zh-CN" altLang="en-US" sz="2400" dirty="0"/>
              <a:t>和</a:t>
            </a:r>
            <a:r>
              <a:rPr lang="en-US" altLang="zh-CN" sz="2400" dirty="0"/>
              <a:t>LR-CNN</a:t>
            </a:r>
            <a:r>
              <a:rPr lang="zh-CN" altLang="en-US" sz="2400" dirty="0"/>
              <a:t>快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FLAT</a:t>
            </a:r>
            <a:r>
              <a:rPr lang="zh-CN" altLang="en-US" sz="2400" dirty="0"/>
              <a:t>跑的比其它结合词典的模型快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FLAT</a:t>
            </a:r>
            <a:r>
              <a:rPr lang="zh-CN" altLang="en-US" sz="2400" dirty="0"/>
              <a:t>从</a:t>
            </a:r>
            <a:r>
              <a:rPr lang="en-US" altLang="zh-CN" sz="2400" dirty="0"/>
              <a:t>Batch</a:t>
            </a:r>
            <a:r>
              <a:rPr lang="zh-CN" altLang="en-US" sz="2400" dirty="0"/>
              <a:t>并行化中获得的加速比较高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DA92EA-DCED-4F8B-AD3D-9634EE913E7B}"/>
              </a:ext>
            </a:extLst>
          </p:cNvPr>
          <p:cNvSpPr txBox="1"/>
          <p:nvPr/>
        </p:nvSpPr>
        <p:spPr>
          <a:xfrm>
            <a:off x="6734398" y="4866573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♣</a:t>
            </a:r>
            <a:r>
              <a:rPr lang="en-US" altLang="zh-CN" dirty="0"/>
              <a:t>: Non-Batch-Parallel (</a:t>
            </a:r>
            <a:r>
              <a:rPr lang="en-US" altLang="zh-CN" dirty="0" err="1"/>
              <a:t>batch_size</a:t>
            </a:r>
            <a:r>
              <a:rPr lang="en-US" altLang="zh-CN" dirty="0"/>
              <a:t>=1)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A5FAEC-0868-4CAF-8ADB-64BBE640A005}"/>
              </a:ext>
            </a:extLst>
          </p:cNvPr>
          <p:cNvSpPr txBox="1"/>
          <p:nvPr/>
        </p:nvSpPr>
        <p:spPr>
          <a:xfrm>
            <a:off x="6734398" y="5388305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♠</a:t>
            </a:r>
            <a:r>
              <a:rPr lang="en-US" altLang="zh-CN" dirty="0"/>
              <a:t>: Batch-Parallel (</a:t>
            </a:r>
            <a:r>
              <a:rPr lang="en-US" altLang="zh-CN" dirty="0" err="1"/>
              <a:t>batch_size</a:t>
            </a:r>
            <a:r>
              <a:rPr lang="en-US" altLang="zh-CN" dirty="0"/>
              <a:t>=16)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29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实验：分析 </a:t>
            </a:r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标题 1">
            <a:extLst>
              <a:ext uri="{FF2B5EF4-FFF2-40B4-BE49-F238E27FC236}">
                <a16:creationId xmlns:a16="http://schemas.microsoft.com/office/drawing/2014/main" id="{AA9BBBE1-296C-48A0-8D7B-6B2D691828E3}"/>
              </a:ext>
            </a:extLst>
          </p:cNvPr>
          <p:cNvSpPr txBox="1">
            <a:spLocks/>
          </p:cNvSpPr>
          <p:nvPr/>
        </p:nvSpPr>
        <p:spPr>
          <a:xfrm>
            <a:off x="78174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Experiment</a:t>
            </a:r>
            <a:r>
              <a:rPr kumimoji="1" lang="zh-CN" altLang="en-US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Analysis 1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4D2C00-7B33-497E-AB99-9053C71E2733}"/>
              </a:ext>
            </a:extLst>
          </p:cNvPr>
          <p:cNvSpPr txBox="1"/>
          <p:nvPr/>
        </p:nvSpPr>
        <p:spPr>
          <a:xfrm>
            <a:off x="290918" y="1674900"/>
            <a:ext cx="42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6AAE0A-2CC3-43DB-96DC-DF3350867D18}"/>
              </a:ext>
            </a:extLst>
          </p:cNvPr>
          <p:cNvSpPr txBox="1"/>
          <p:nvPr/>
        </p:nvSpPr>
        <p:spPr>
          <a:xfrm>
            <a:off x="290918" y="2194755"/>
            <a:ext cx="84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Span F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16D5CD-185F-45D7-B95C-2BFED6484A21}"/>
              </a:ext>
            </a:extLst>
          </p:cNvPr>
          <p:cNvSpPr txBox="1"/>
          <p:nvPr/>
        </p:nvSpPr>
        <p:spPr>
          <a:xfrm>
            <a:off x="290918" y="2786426"/>
            <a:ext cx="11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Type Acc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CEA2C4-B1AF-488F-8B40-56666B9E9DD1}"/>
              </a:ext>
            </a:extLst>
          </p:cNvPr>
          <p:cNvSpPr txBox="1"/>
          <p:nvPr/>
        </p:nvSpPr>
        <p:spPr>
          <a:xfrm>
            <a:off x="1226077" y="1674900"/>
            <a:ext cx="566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Gold: [ ( PER, (2, 3) ), ( ORG, (7, 10) ), ( LOC, (11, 14) ) ]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29D0D6-76EE-4F60-A51D-6A72376FFB11}"/>
              </a:ext>
            </a:extLst>
          </p:cNvPr>
          <p:cNvSpPr txBox="1"/>
          <p:nvPr/>
        </p:nvSpPr>
        <p:spPr>
          <a:xfrm>
            <a:off x="6456031" y="1674900"/>
            <a:ext cx="566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Prediction: [ ( PER, (2, 4) ), ( ORG, (7, 10) ), ( LOC, (11, 14) ) ]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5396D2-A867-4267-B907-6EBBCCA9AD32}"/>
              </a:ext>
            </a:extLst>
          </p:cNvPr>
          <p:cNvSpPr txBox="1"/>
          <p:nvPr/>
        </p:nvSpPr>
        <p:spPr>
          <a:xfrm>
            <a:off x="1226079" y="2194755"/>
            <a:ext cx="566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Gold: [ ( PER, (2, 3) ), ( ORG, (7, 10) ), ( LOC, (11, 14) ) ]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D96FE5-68CB-48BA-95CA-2D4858A87F12}"/>
              </a:ext>
            </a:extLst>
          </p:cNvPr>
          <p:cNvSpPr txBox="1"/>
          <p:nvPr/>
        </p:nvSpPr>
        <p:spPr>
          <a:xfrm>
            <a:off x="6456033" y="2194755"/>
            <a:ext cx="566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Prediction: [ ( PER, (2, 4) ), ( ORG, (7, 10) ), ( LOC, (11, 14) ) ]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B3DA01E-EA1D-40AE-B993-43F7B0B0FF09}"/>
              </a:ext>
            </a:extLst>
          </p:cNvPr>
          <p:cNvSpPr/>
          <p:nvPr/>
        </p:nvSpPr>
        <p:spPr>
          <a:xfrm>
            <a:off x="2521102" y="2194756"/>
            <a:ext cx="594670" cy="369332"/>
          </a:xfrm>
          <a:prstGeom prst="roundRect">
            <a:avLst/>
          </a:prstGeom>
          <a:noFill/>
          <a:ln>
            <a:solidFill>
              <a:srgbClr val="FE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34E8D8E-842F-46B4-9A39-5AFEBB989484}"/>
              </a:ext>
            </a:extLst>
          </p:cNvPr>
          <p:cNvSpPr/>
          <p:nvPr/>
        </p:nvSpPr>
        <p:spPr>
          <a:xfrm>
            <a:off x="3935087" y="2204493"/>
            <a:ext cx="594670" cy="369332"/>
          </a:xfrm>
          <a:prstGeom prst="roundRect">
            <a:avLst/>
          </a:prstGeom>
          <a:noFill/>
          <a:ln>
            <a:solidFill>
              <a:srgbClr val="FE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39EB8E-12D4-4800-91B2-3D70A9673B0B}"/>
              </a:ext>
            </a:extLst>
          </p:cNvPr>
          <p:cNvSpPr/>
          <p:nvPr/>
        </p:nvSpPr>
        <p:spPr>
          <a:xfrm>
            <a:off x="5349071" y="2188018"/>
            <a:ext cx="748797" cy="369332"/>
          </a:xfrm>
          <a:prstGeom prst="roundRect">
            <a:avLst/>
          </a:prstGeom>
          <a:noFill/>
          <a:ln>
            <a:solidFill>
              <a:srgbClr val="FE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B0E4A2-C28B-4FA6-A7C5-4CA4843DB7C4}"/>
              </a:ext>
            </a:extLst>
          </p:cNvPr>
          <p:cNvSpPr/>
          <p:nvPr/>
        </p:nvSpPr>
        <p:spPr>
          <a:xfrm>
            <a:off x="8221380" y="2194755"/>
            <a:ext cx="594670" cy="369332"/>
          </a:xfrm>
          <a:prstGeom prst="roundRect">
            <a:avLst/>
          </a:prstGeom>
          <a:noFill/>
          <a:ln>
            <a:solidFill>
              <a:srgbClr val="FE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6A2C882-DB94-4651-9727-3EFB77D459D5}"/>
              </a:ext>
            </a:extLst>
          </p:cNvPr>
          <p:cNvSpPr/>
          <p:nvPr/>
        </p:nvSpPr>
        <p:spPr>
          <a:xfrm>
            <a:off x="9629431" y="2204493"/>
            <a:ext cx="683908" cy="369332"/>
          </a:xfrm>
          <a:prstGeom prst="roundRect">
            <a:avLst/>
          </a:prstGeom>
          <a:noFill/>
          <a:ln>
            <a:solidFill>
              <a:srgbClr val="FE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965F82-4A7A-4030-A49C-2B240855F41D}"/>
              </a:ext>
            </a:extLst>
          </p:cNvPr>
          <p:cNvSpPr/>
          <p:nvPr/>
        </p:nvSpPr>
        <p:spPr>
          <a:xfrm>
            <a:off x="11082300" y="2206371"/>
            <a:ext cx="757341" cy="369332"/>
          </a:xfrm>
          <a:prstGeom prst="roundRect">
            <a:avLst/>
          </a:prstGeom>
          <a:noFill/>
          <a:ln>
            <a:solidFill>
              <a:srgbClr val="FE3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B6214C-95B7-4637-9056-7A574ADEE589}"/>
              </a:ext>
            </a:extLst>
          </p:cNvPr>
          <p:cNvSpPr txBox="1"/>
          <p:nvPr/>
        </p:nvSpPr>
        <p:spPr>
          <a:xfrm>
            <a:off x="1307566" y="2786426"/>
            <a:ext cx="384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Full Correct Num / Span Correct Num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8CA5631-DDBA-491D-9BE3-0EFF03192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835" y="3226563"/>
            <a:ext cx="5806943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3C9307C-4CFF-4529-BC6B-BD723CA8537B}"/>
              </a:ext>
            </a:extLst>
          </p:cNvPr>
          <p:cNvSpPr/>
          <p:nvPr/>
        </p:nvSpPr>
        <p:spPr>
          <a:xfrm>
            <a:off x="2736393" y="4981117"/>
            <a:ext cx="70779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FLAT</a:t>
            </a:r>
            <a:r>
              <a:rPr lang="zh-CN" altLang="en-US" sz="2200" dirty="0"/>
              <a:t>在两个指标上都显著超过了</a:t>
            </a:r>
            <a:r>
              <a:rPr lang="en-US" altLang="zh-CN" sz="2200" dirty="0"/>
              <a:t>TENER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相比于</a:t>
            </a:r>
            <a:r>
              <a:rPr lang="en-US" altLang="zh-CN" sz="2200" dirty="0"/>
              <a:t>FLAT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FLAT_head</a:t>
            </a:r>
            <a:r>
              <a:rPr lang="zh-CN" altLang="en-US" sz="2200" dirty="0"/>
              <a:t>在</a:t>
            </a:r>
            <a:r>
              <a:rPr lang="en-US" altLang="zh-CN" sz="2200" dirty="0"/>
              <a:t>Span F</a:t>
            </a:r>
            <a:r>
              <a:rPr lang="zh-CN" altLang="en-US" sz="2200" dirty="0"/>
              <a:t>指标上有显著下降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291788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实验：分析 </a:t>
            </a:r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标题 1">
            <a:extLst>
              <a:ext uri="{FF2B5EF4-FFF2-40B4-BE49-F238E27FC236}">
                <a16:creationId xmlns:a16="http://schemas.microsoft.com/office/drawing/2014/main" id="{AA9BBBE1-296C-48A0-8D7B-6B2D691828E3}"/>
              </a:ext>
            </a:extLst>
          </p:cNvPr>
          <p:cNvSpPr txBox="1">
            <a:spLocks/>
          </p:cNvSpPr>
          <p:nvPr/>
        </p:nvSpPr>
        <p:spPr>
          <a:xfrm>
            <a:off x="78174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Experiment</a:t>
            </a:r>
            <a:r>
              <a:rPr kumimoji="1" lang="zh-CN" altLang="en-US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Analysis 2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999AC1-34C4-4B08-A28D-2EE1AABC7746}"/>
              </a:ext>
            </a:extLst>
          </p:cNvPr>
          <p:cNvSpPr txBox="1"/>
          <p:nvPr/>
        </p:nvSpPr>
        <p:spPr>
          <a:xfrm>
            <a:off x="467718" y="2346069"/>
            <a:ext cx="5302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FLAT</a:t>
            </a:r>
            <a:r>
              <a:rPr lang="zh-CN" altLang="en-US" sz="2400" b="1" dirty="0">
                <a:solidFill>
                  <a:srgbClr val="0070C0"/>
                </a:solidFill>
              </a:rPr>
              <a:t>相比于</a:t>
            </a:r>
            <a:r>
              <a:rPr lang="en-US" altLang="zh-CN" sz="2400" b="1" dirty="0">
                <a:solidFill>
                  <a:srgbClr val="0070C0"/>
                </a:solidFill>
              </a:rPr>
              <a:t>Lattice LSTM</a:t>
            </a:r>
            <a:r>
              <a:rPr lang="zh-CN" altLang="en-US" sz="2400" b="1" dirty="0">
                <a:solidFill>
                  <a:srgbClr val="0070C0"/>
                </a:solidFill>
              </a:rPr>
              <a:t>的优势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词内部的字能够接收到词的信息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直接建模长距离依赖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6083787-6F4D-436B-8AE1-CC13A388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674" y="1276347"/>
            <a:ext cx="5600705" cy="373380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F358AB1-0686-4AB8-82BB-9E016AB6B940}"/>
              </a:ext>
            </a:extLst>
          </p:cNvPr>
          <p:cNvSpPr/>
          <p:nvPr/>
        </p:nvSpPr>
        <p:spPr>
          <a:xfrm>
            <a:off x="6096000" y="3622036"/>
            <a:ext cx="5291974" cy="523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4F9FA7E-A8EE-4C7D-BBA8-BEBFB40A6E6E}"/>
                  </a:ext>
                </a:extLst>
              </p:cNvPr>
              <p:cNvSpPr txBox="1"/>
              <p:nvPr/>
            </p:nvSpPr>
            <p:spPr>
              <a:xfrm>
                <a:off x="6095999" y="5075877"/>
                <a:ext cx="43148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B4BA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B4BA2"/>
                            </a:solidFill>
                            <a:latin typeface="Cambria Math" panose="02040503050406030204" pitchFamily="18" charset="0"/>
                          </a:rPr>
                          <m:t>𝐹𝐿𝐴𝑇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B4BA2"/>
                            </a:solidFill>
                            <a:latin typeface="Cambria Math" panose="02040503050406030204" pitchFamily="18" charset="0"/>
                          </a:rPr>
                          <m:t>𝑚𝑠𝑚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1B4BA2"/>
                    </a:solidFill>
                  </a:rPr>
                  <a:t> (mask self matched)</a:t>
                </a:r>
              </a:p>
              <a:p>
                <a:r>
                  <a:rPr lang="en-US" altLang="zh-CN" dirty="0"/>
                  <a:t>Mask </a:t>
                </a:r>
                <a:r>
                  <a:rPr lang="zh-CN" altLang="en-US" dirty="0"/>
                  <a:t>词内部的字对词的注意力</a:t>
                </a:r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1B4BA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1B4BA2"/>
                            </a:solidFill>
                            <a:latin typeface="Cambria Math" panose="02040503050406030204" pitchFamily="18" charset="0"/>
                          </a:rPr>
                          <m:t>𝐹𝐿𝐴𝑇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1B4BA2"/>
                            </a:solidFill>
                            <a:latin typeface="Cambria Math" panose="02040503050406030204" pitchFamily="18" charset="0"/>
                          </a:rPr>
                          <m:t>𝑚𝑙𝑑</m:t>
                        </m:r>
                      </m:sub>
                    </m:sSub>
                    <m:r>
                      <a:rPr lang="en-US" altLang="zh-CN" i="1">
                        <a:solidFill>
                          <a:srgbClr val="1B4BA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1B4BA2"/>
                    </a:solidFill>
                  </a:rPr>
                  <a:t>(mask long distance)</a:t>
                </a:r>
              </a:p>
              <a:p>
                <a:r>
                  <a:rPr lang="en-US" altLang="zh-CN" dirty="0"/>
                  <a:t>Mask</a:t>
                </a:r>
                <a:r>
                  <a:rPr lang="zh-CN" altLang="en-US" dirty="0"/>
                  <a:t>距离过远的两个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之间的注意力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4F9FA7E-A8EE-4C7D-BBA8-BEBFB40A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075877"/>
                <a:ext cx="4314825" cy="1200329"/>
              </a:xfrm>
              <a:prstGeom prst="rect">
                <a:avLst/>
              </a:prstGeom>
              <a:blipFill>
                <a:blip r:embed="rId6"/>
                <a:stretch>
                  <a:fillRect l="-1130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0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实验：与</a:t>
            </a:r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BERT</a:t>
            </a:r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的兼容性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标题 1">
            <a:extLst>
              <a:ext uri="{FF2B5EF4-FFF2-40B4-BE49-F238E27FC236}">
                <a16:creationId xmlns:a16="http://schemas.microsoft.com/office/drawing/2014/main" id="{AA9BBBE1-296C-48A0-8D7B-6B2D691828E3}"/>
              </a:ext>
            </a:extLst>
          </p:cNvPr>
          <p:cNvSpPr txBox="1">
            <a:spLocks/>
          </p:cNvSpPr>
          <p:nvPr/>
        </p:nvSpPr>
        <p:spPr>
          <a:xfrm>
            <a:off x="78174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Experiment</a:t>
            </a:r>
            <a:r>
              <a:rPr kumimoji="1" lang="zh-CN" altLang="en-US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Compatibility with BERT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9FCDB2-38E2-43A5-99A6-4428BD8B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238" y="1537560"/>
            <a:ext cx="8106171" cy="18914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C37D0EC-213D-4076-A1F7-52519269471A}"/>
              </a:ext>
            </a:extLst>
          </p:cNvPr>
          <p:cNvSpPr txBox="1"/>
          <p:nvPr/>
        </p:nvSpPr>
        <p:spPr>
          <a:xfrm>
            <a:off x="2520483" y="3608089"/>
            <a:ext cx="6619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对于大数据集，</a:t>
            </a:r>
            <a:r>
              <a:rPr lang="en-US" altLang="zh-CN" sz="2400" dirty="0"/>
              <a:t>BERT+FLAT</a:t>
            </a:r>
            <a:r>
              <a:rPr lang="zh-CN" altLang="en-US" sz="2400" dirty="0"/>
              <a:t>显著超过</a:t>
            </a:r>
            <a:r>
              <a:rPr lang="en-US" altLang="zh-CN" sz="2400" dirty="0"/>
              <a:t>BERT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对于小数据集，</a:t>
            </a:r>
            <a:r>
              <a:rPr lang="en-US" altLang="zh-CN" sz="2400" dirty="0"/>
              <a:t>BERT+FLAT</a:t>
            </a:r>
            <a:r>
              <a:rPr lang="zh-CN" altLang="en-US" sz="2400" dirty="0"/>
              <a:t>的提升不是很大</a:t>
            </a:r>
          </a:p>
        </p:txBody>
      </p:sp>
    </p:spTree>
    <p:extLst>
      <p:ext uri="{BB962C8B-B14F-4D97-AF65-F5344CB8AC3E}">
        <p14:creationId xmlns:p14="http://schemas.microsoft.com/office/powerpoint/2010/main" val="395121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23A5E94A-772A-1241-A1D6-E7D9D1FD2F48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总结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0D58E8D-31FF-47BE-BBF0-1F6699056A35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E683F-3A93-4C44-A23A-3FDE6572D78C}"/>
              </a:ext>
            </a:extLst>
          </p:cNvPr>
          <p:cNvSpPr txBox="1"/>
          <p:nvPr/>
        </p:nvSpPr>
        <p:spPr>
          <a:xfrm>
            <a:off x="860612" y="1425388"/>
            <a:ext cx="86688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介绍了</a:t>
            </a:r>
            <a:endParaRPr lang="en-US" altLang="zh-CN" sz="3000" dirty="0"/>
          </a:p>
          <a:p>
            <a:r>
              <a:rPr lang="en-US" altLang="zh-CN" sz="3000" dirty="0"/>
              <a:t>1.NER</a:t>
            </a:r>
            <a:r>
              <a:rPr lang="zh-CN" altLang="en-US" sz="3000" dirty="0"/>
              <a:t>任务的定义 </a:t>
            </a:r>
            <a:endParaRPr lang="en-US" altLang="zh-CN" sz="3000" dirty="0"/>
          </a:p>
          <a:p>
            <a:r>
              <a:rPr lang="en-US" altLang="zh-CN" sz="3000" dirty="0"/>
              <a:t>2.</a:t>
            </a:r>
            <a:r>
              <a:rPr lang="zh-CN" altLang="en-US" sz="3000" dirty="0"/>
              <a:t>深度学习框架下比较通用的</a:t>
            </a:r>
            <a:r>
              <a:rPr lang="en-US" altLang="zh-CN" sz="3000" dirty="0"/>
              <a:t>NER</a:t>
            </a:r>
            <a:r>
              <a:rPr lang="zh-CN" altLang="en-US" sz="3000" dirty="0"/>
              <a:t>的模型架构 </a:t>
            </a:r>
            <a:endParaRPr lang="en-US" altLang="zh-CN" sz="3000" dirty="0"/>
          </a:p>
          <a:p>
            <a:r>
              <a:rPr lang="en-US" altLang="zh-CN" sz="3000" dirty="0"/>
              <a:t>3.</a:t>
            </a:r>
            <a:r>
              <a:rPr lang="zh-CN" altLang="en-US" sz="3000" dirty="0"/>
              <a:t>中文</a:t>
            </a:r>
            <a:r>
              <a:rPr lang="en-US" altLang="zh-CN" sz="3000" dirty="0"/>
              <a:t>NER</a:t>
            </a:r>
            <a:r>
              <a:rPr lang="zh-CN" altLang="en-US" sz="3000" dirty="0"/>
              <a:t>的难点</a:t>
            </a:r>
            <a:endParaRPr lang="en-US" altLang="zh-CN" sz="3000" dirty="0"/>
          </a:p>
          <a:p>
            <a:r>
              <a:rPr lang="en-US" altLang="zh-CN" sz="3000" dirty="0"/>
              <a:t>4.</a:t>
            </a:r>
            <a:r>
              <a:rPr lang="zh-CN" altLang="en-US" sz="3000" dirty="0"/>
              <a:t>一大类中文</a:t>
            </a:r>
            <a:r>
              <a:rPr lang="en-US" altLang="zh-CN" sz="3000" dirty="0"/>
              <a:t>NER</a:t>
            </a:r>
            <a:r>
              <a:rPr lang="zh-CN" altLang="en-US" sz="3000" dirty="0"/>
              <a:t>加入词典信息的方法</a:t>
            </a:r>
            <a:endParaRPr lang="en-US" altLang="zh-CN" sz="3000" dirty="0"/>
          </a:p>
          <a:p>
            <a:endParaRPr lang="en-US" altLang="zh-CN" sz="3000" dirty="0"/>
          </a:p>
          <a:p>
            <a:r>
              <a:rPr lang="zh-CN" altLang="en-US" sz="3000" dirty="0"/>
              <a:t>最最主要介绍的还是我自己参与的一个又快又好的中文</a:t>
            </a:r>
            <a:r>
              <a:rPr lang="en-US" altLang="zh-CN" sz="3000" dirty="0"/>
              <a:t>NER</a:t>
            </a:r>
            <a:r>
              <a:rPr lang="zh-CN" altLang="en-US" sz="3000" dirty="0"/>
              <a:t>模型，</a:t>
            </a:r>
            <a:r>
              <a:rPr lang="en-US" altLang="zh-CN" sz="3000" dirty="0"/>
              <a:t>FLAT</a:t>
            </a:r>
            <a:r>
              <a:rPr lang="zh-CN" altLang="en-US" sz="3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6883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23A5E94A-772A-1241-A1D6-E7D9D1FD2F48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命名实体识别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2EB7051-49E4-4548-ABF3-E7FD32D43902}"/>
              </a:ext>
            </a:extLst>
          </p:cNvPr>
          <p:cNvSpPr txBox="1"/>
          <p:nvPr/>
        </p:nvSpPr>
        <p:spPr>
          <a:xfrm>
            <a:off x="1203660" y="2127628"/>
            <a:ext cx="9784680" cy="400110"/>
          </a:xfrm>
          <a:prstGeom prst="rect">
            <a:avLst/>
          </a:prstGeom>
          <a:noFill/>
          <a:ln w="12700">
            <a:solidFill>
              <a:srgbClr val="1B4BA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4">
                    <a:lumMod val="75000"/>
                  </a:schemeClr>
                </a:solidFill>
              </a:rPr>
              <a:t>红     十     字     会     </a:t>
            </a:r>
            <a:r>
              <a:rPr lang="zh-CN" altLang="en-US" sz="2000" dirty="0"/>
              <a:t>邀     请    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香     港      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梁     朝     伟   </a:t>
            </a:r>
            <a:r>
              <a:rPr lang="zh-CN" altLang="en-US" sz="2000" dirty="0"/>
              <a:t>进    行     义     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72CA52-347F-4DED-A049-B191832DCDA7}"/>
              </a:ext>
            </a:extLst>
          </p:cNvPr>
          <p:cNvSpPr/>
          <p:nvPr/>
        </p:nvSpPr>
        <p:spPr>
          <a:xfrm>
            <a:off x="1028297" y="2839688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B-ORG</a:t>
            </a:r>
            <a:endParaRPr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5B1A2B-E139-4104-B5FF-3F06F014E892}"/>
              </a:ext>
            </a:extLst>
          </p:cNvPr>
          <p:cNvSpPr/>
          <p:nvPr/>
        </p:nvSpPr>
        <p:spPr>
          <a:xfrm>
            <a:off x="1669154" y="283968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I-ORG</a:t>
            </a:r>
            <a:endParaRPr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82D816-A09A-428C-8FFD-C6A2C4CCC60A}"/>
              </a:ext>
            </a:extLst>
          </p:cNvPr>
          <p:cNvSpPr/>
          <p:nvPr/>
        </p:nvSpPr>
        <p:spPr>
          <a:xfrm>
            <a:off x="2310011" y="283968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I-ORG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42CACA-2B34-441B-BDA7-4C846CB3FDC1}"/>
              </a:ext>
            </a:extLst>
          </p:cNvPr>
          <p:cNvSpPr/>
          <p:nvPr/>
        </p:nvSpPr>
        <p:spPr>
          <a:xfrm>
            <a:off x="2894763" y="283968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I-ORG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553CF6-FD42-4646-9F35-88BA9B163B08}"/>
              </a:ext>
            </a:extLst>
          </p:cNvPr>
          <p:cNvSpPr/>
          <p:nvPr/>
        </p:nvSpPr>
        <p:spPr>
          <a:xfrm>
            <a:off x="6641392" y="2809112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B-PER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80E1FF-C3B3-4735-AA23-1F2054401E0C}"/>
              </a:ext>
            </a:extLst>
          </p:cNvPr>
          <p:cNvSpPr/>
          <p:nvPr/>
        </p:nvSpPr>
        <p:spPr>
          <a:xfrm>
            <a:off x="7226144" y="2809112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I-PER</a:t>
            </a:r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71E8F7-AC2E-4D83-AC72-0E206A03D3D2}"/>
              </a:ext>
            </a:extLst>
          </p:cNvPr>
          <p:cNvSpPr/>
          <p:nvPr/>
        </p:nvSpPr>
        <p:spPr>
          <a:xfrm>
            <a:off x="7830269" y="2809112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I-PER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59C38C-1FA6-49D6-92BC-298EF4F6F814}"/>
              </a:ext>
            </a:extLst>
          </p:cNvPr>
          <p:cNvSpPr/>
          <p:nvPr/>
        </p:nvSpPr>
        <p:spPr>
          <a:xfrm>
            <a:off x="4683032" y="2842317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B-LOC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EBB9E2-0FD6-443B-BCD6-2DD535FFFA33}"/>
              </a:ext>
            </a:extLst>
          </p:cNvPr>
          <p:cNvSpPr/>
          <p:nvPr/>
        </p:nvSpPr>
        <p:spPr>
          <a:xfrm>
            <a:off x="5347204" y="2842317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0D74DD-DC46-4131-8877-0E58513FAC7E}"/>
              </a:ext>
            </a:extLst>
          </p:cNvPr>
          <p:cNvSpPr/>
          <p:nvPr/>
        </p:nvSpPr>
        <p:spPr>
          <a:xfrm>
            <a:off x="3683164" y="283968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O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D294B55-9758-412A-B19C-49BC6857202D}"/>
              </a:ext>
            </a:extLst>
          </p:cNvPr>
          <p:cNvSpPr/>
          <p:nvPr/>
        </p:nvSpPr>
        <p:spPr>
          <a:xfrm>
            <a:off x="4281645" y="283968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O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B2C8805-B864-4BF2-B610-9551EB1C67F8}"/>
              </a:ext>
            </a:extLst>
          </p:cNvPr>
          <p:cNvSpPr/>
          <p:nvPr/>
        </p:nvSpPr>
        <p:spPr>
          <a:xfrm>
            <a:off x="6149207" y="283968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O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C8DEC0-B904-4DE0-9744-84A85503223B}"/>
              </a:ext>
            </a:extLst>
          </p:cNvPr>
          <p:cNvSpPr/>
          <p:nvPr/>
        </p:nvSpPr>
        <p:spPr>
          <a:xfrm>
            <a:off x="8477211" y="283968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O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329D518-A1B8-4B6F-97E3-46CC6A533CD8}"/>
              </a:ext>
            </a:extLst>
          </p:cNvPr>
          <p:cNvSpPr/>
          <p:nvPr/>
        </p:nvSpPr>
        <p:spPr>
          <a:xfrm>
            <a:off x="9016674" y="283968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O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5785494-A59C-4F20-9EBC-FD8364C22689}"/>
              </a:ext>
            </a:extLst>
          </p:cNvPr>
          <p:cNvSpPr/>
          <p:nvPr/>
        </p:nvSpPr>
        <p:spPr>
          <a:xfrm>
            <a:off x="9625048" y="283968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O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9CE1E42-E26D-42AF-B54E-C558E8E8948D}"/>
              </a:ext>
            </a:extLst>
          </p:cNvPr>
          <p:cNvSpPr/>
          <p:nvPr/>
        </p:nvSpPr>
        <p:spPr>
          <a:xfrm>
            <a:off x="10232802" y="2839688"/>
            <a:ext cx="320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O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859AB1A-DFD1-4603-AB03-234BBEB6142C}"/>
              </a:ext>
            </a:extLst>
          </p:cNvPr>
          <p:cNvSpPr/>
          <p:nvPr/>
        </p:nvSpPr>
        <p:spPr>
          <a:xfrm>
            <a:off x="2223349" y="3877087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</a:t>
            </a:r>
            <a:r>
              <a:rPr lang="zh-CN" altLang="en-US" b="1" dirty="0"/>
              <a:t>：这个位子是实体的开始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0EEF6A6-C1F5-4936-A066-3073E09B8209}"/>
              </a:ext>
            </a:extLst>
          </p:cNvPr>
          <p:cNvSpPr/>
          <p:nvPr/>
        </p:nvSpPr>
        <p:spPr>
          <a:xfrm>
            <a:off x="2229866" y="4355911"/>
            <a:ext cx="4240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 </a:t>
            </a:r>
            <a:r>
              <a:rPr lang="zh-CN" altLang="en-US" b="1" dirty="0"/>
              <a:t>：这个位子是实体的中间部分或者结尾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B1FADA-F051-44A8-8496-4079AC1E1D0B}"/>
              </a:ext>
            </a:extLst>
          </p:cNvPr>
          <p:cNvSpPr/>
          <p:nvPr/>
        </p:nvSpPr>
        <p:spPr>
          <a:xfrm>
            <a:off x="2219787" y="4887848"/>
            <a:ext cx="270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O</a:t>
            </a:r>
            <a:r>
              <a:rPr lang="zh-CN" altLang="en-US" b="1" dirty="0"/>
              <a:t>：这个位子不属于实体</a:t>
            </a:r>
            <a:endParaRPr lang="zh-CN" altLang="en-US" dirty="0"/>
          </a:p>
        </p:txBody>
      </p:sp>
      <p:sp>
        <p:nvSpPr>
          <p:cNvPr id="40" name="标题 1">
            <a:extLst>
              <a:ext uri="{FF2B5EF4-FFF2-40B4-BE49-F238E27FC236}">
                <a16:creationId xmlns:a16="http://schemas.microsoft.com/office/drawing/2014/main" id="{04D45B6D-898A-45D5-A2F1-87B211BE13E0}"/>
              </a:ext>
            </a:extLst>
          </p:cNvPr>
          <p:cNvSpPr txBox="1">
            <a:spLocks/>
          </p:cNvSpPr>
          <p:nvPr/>
        </p:nvSpPr>
        <p:spPr>
          <a:xfrm>
            <a:off x="742833" y="707642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Named Entity Recognition (NER)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8E5E7AF-3F22-465D-801A-37AE651B7B7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F4A4A37-ED09-4C57-BA26-F9F8169C6A1C}"/>
              </a:ext>
            </a:extLst>
          </p:cNvPr>
          <p:cNvSpPr/>
          <p:nvPr/>
        </p:nvSpPr>
        <p:spPr>
          <a:xfrm>
            <a:off x="6553958" y="3877087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PER</a:t>
            </a:r>
            <a:r>
              <a:rPr lang="zh-CN" altLang="en-US" b="1" dirty="0"/>
              <a:t>：人名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552926B-E18D-4F69-AE2A-19BDDE674BDF}"/>
              </a:ext>
            </a:extLst>
          </p:cNvPr>
          <p:cNvSpPr/>
          <p:nvPr/>
        </p:nvSpPr>
        <p:spPr>
          <a:xfrm>
            <a:off x="6560475" y="4355911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ORG </a:t>
            </a:r>
            <a:r>
              <a:rPr lang="zh-CN" altLang="en-US" b="1" dirty="0"/>
              <a:t>：组织名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7C1B6D-BB5E-4064-A8A8-06EA767D4EE1}"/>
              </a:ext>
            </a:extLst>
          </p:cNvPr>
          <p:cNvSpPr/>
          <p:nvPr/>
        </p:nvSpPr>
        <p:spPr>
          <a:xfrm>
            <a:off x="6550396" y="4887848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LOC</a:t>
            </a:r>
            <a:r>
              <a:rPr lang="zh-CN" altLang="en-US" b="1" dirty="0"/>
              <a:t>：地名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019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23A5E94A-772A-1241-A1D6-E7D9D1FD2F48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Q&amp;A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0D58E8D-31FF-47BE-BBF0-1F6699056A35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B0C4F2-9ABC-4E43-B3DE-BB7C0E0AA784}"/>
              </a:ext>
            </a:extLst>
          </p:cNvPr>
          <p:cNvSpPr txBox="1"/>
          <p:nvPr/>
        </p:nvSpPr>
        <p:spPr>
          <a:xfrm>
            <a:off x="9107587" y="6346236"/>
            <a:ext cx="301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lixiaonan_xdu@outlook.com</a:t>
            </a: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3B69EE6-1F28-46E0-BA3D-54995939E52B}"/>
              </a:ext>
            </a:extLst>
          </p:cNvPr>
          <p:cNvSpPr txBox="1">
            <a:spLocks/>
          </p:cNvSpPr>
          <p:nvPr/>
        </p:nvSpPr>
        <p:spPr>
          <a:xfrm>
            <a:off x="2594665" y="3009659"/>
            <a:ext cx="7002671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Thank You for Your Attention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21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5CEA3BD-D480-46A7-94B1-884D6942D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04" y="1681317"/>
            <a:ext cx="5432938" cy="3828743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407171BE-BE94-4E95-BD55-6923E453F72B}"/>
              </a:ext>
            </a:extLst>
          </p:cNvPr>
          <p:cNvSpPr/>
          <p:nvPr/>
        </p:nvSpPr>
        <p:spPr>
          <a:xfrm>
            <a:off x="2270150" y="3879045"/>
            <a:ext cx="1796012" cy="3489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输入表示层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6B42316-7D71-4DE7-8831-9C0F36C7D134}"/>
              </a:ext>
            </a:extLst>
          </p:cNvPr>
          <p:cNvSpPr/>
          <p:nvPr/>
        </p:nvSpPr>
        <p:spPr>
          <a:xfrm>
            <a:off x="2270150" y="3109885"/>
            <a:ext cx="1796012" cy="3489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上下文编码器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C33FEC-FD79-41FB-B2B8-49EC514E39CA}"/>
              </a:ext>
            </a:extLst>
          </p:cNvPr>
          <p:cNvSpPr/>
          <p:nvPr/>
        </p:nvSpPr>
        <p:spPr>
          <a:xfrm>
            <a:off x="2270150" y="2320019"/>
            <a:ext cx="1796012" cy="3489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标签解码器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BA20502-2ABE-4185-AFCD-A03108B7982C}"/>
              </a:ext>
            </a:extLst>
          </p:cNvPr>
          <p:cNvCxnSpPr>
            <a:stCxn id="39" idx="0"/>
            <a:endCxn id="40" idx="2"/>
          </p:cNvCxnSpPr>
          <p:nvPr/>
        </p:nvCxnSpPr>
        <p:spPr>
          <a:xfrm flipV="1">
            <a:off x="3168156" y="2668964"/>
            <a:ext cx="0" cy="44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1CDDB9-BA84-46E4-84CC-2F1362CA87DF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 flipV="1">
            <a:off x="3168156" y="3458830"/>
            <a:ext cx="0" cy="420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9A65C9-5C51-4A22-B439-1B8E95A042EE}"/>
              </a:ext>
            </a:extLst>
          </p:cNvPr>
          <p:cNvCxnSpPr/>
          <p:nvPr/>
        </p:nvCxnSpPr>
        <p:spPr>
          <a:xfrm flipV="1">
            <a:off x="3168156" y="4227990"/>
            <a:ext cx="0" cy="420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C7066CB-472E-473F-9428-38CD6E4A1D7D}"/>
              </a:ext>
            </a:extLst>
          </p:cNvPr>
          <p:cNvSpPr/>
          <p:nvPr/>
        </p:nvSpPr>
        <p:spPr>
          <a:xfrm>
            <a:off x="2775646" y="4652359"/>
            <a:ext cx="785019" cy="42021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命名实体识别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742833" y="707642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Named Entity Recognition (NER)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输入表示层 </a:t>
            </a:r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离散</a:t>
            </a:r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-&gt;</a:t>
            </a:r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连续</a:t>
            </a:r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742833" y="707642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Input Layer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32EDD8-B59C-455F-9B44-73AC786D3EF8}"/>
              </a:ext>
            </a:extLst>
          </p:cNvPr>
          <p:cNvSpPr txBox="1"/>
          <p:nvPr/>
        </p:nvSpPr>
        <p:spPr>
          <a:xfrm>
            <a:off x="1132403" y="1643240"/>
            <a:ext cx="7022085" cy="474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微软雅黑" panose="020B0503020204020204" pitchFamily="34" charset="-122"/>
              </a:rPr>
              <a:t>Word</a:t>
            </a:r>
            <a:r>
              <a:rPr lang="zh-CN" altLang="en-US" sz="2000" dirty="0">
                <a:ea typeface="微软雅黑" panose="020B0503020204020204" pitchFamily="34" charset="-122"/>
              </a:rPr>
              <a:t>　</a:t>
            </a:r>
            <a:r>
              <a:rPr lang="en-US" altLang="zh-CN" sz="2000" dirty="0">
                <a:ea typeface="微软雅黑" panose="020B0503020204020204" pitchFamily="34" charset="-122"/>
              </a:rPr>
              <a:t>Embedding (</a:t>
            </a:r>
            <a:r>
              <a:rPr lang="en-US" altLang="zh-CN" sz="2000" dirty="0" err="1">
                <a:ea typeface="微软雅黑" panose="020B0503020204020204" pitchFamily="34" charset="-122"/>
              </a:rPr>
              <a:t>unk</a:t>
            </a:r>
            <a:r>
              <a:rPr lang="en-US" altLang="zh-CN" sz="2000" dirty="0"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ea typeface="微软雅黑" panose="020B0503020204020204" pitchFamily="34" charset="-122"/>
              </a:rPr>
              <a:t>未见词</a:t>
            </a:r>
            <a:r>
              <a:rPr lang="en-US" altLang="zh-CN" sz="2000" dirty="0"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200"/>
              </a:lnSpc>
            </a:pP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    - Glove / Word2Vec / Random Init</a:t>
            </a: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微软雅黑" panose="020B0503020204020204" pitchFamily="34" charset="-122"/>
              </a:rPr>
              <a:t>Character embedding (less </a:t>
            </a:r>
            <a:r>
              <a:rPr lang="en-US" altLang="zh-CN" sz="2000" dirty="0" err="1">
                <a:ea typeface="微软雅黑" panose="020B0503020204020204" pitchFamily="34" charset="-122"/>
              </a:rPr>
              <a:t>unk</a:t>
            </a:r>
            <a:r>
              <a:rPr lang="en-US" altLang="zh-CN" sz="2000" dirty="0">
                <a:ea typeface="微软雅黑" panose="020B0503020204020204" pitchFamily="34" charset="-122"/>
              </a:rPr>
              <a:t>, morphology)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- RNN/CNN/Transformer based char-level representation</a:t>
            </a:r>
          </a:p>
          <a:p>
            <a:pPr marL="457200" indent="-4572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微软雅黑" panose="020B0503020204020204" pitchFamily="34" charset="-122"/>
              </a:rPr>
              <a:t>Pretrained Contextual Embedding (contextual)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-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ELMo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 / BERT (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我在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苹果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公司工作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我吃了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)</a:t>
            </a:r>
          </a:p>
          <a:p>
            <a:pPr marL="457200" lvl="0" indent="-4572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  <a:ea typeface="微软雅黑" panose="020B0503020204020204" pitchFamily="34" charset="-122"/>
              </a:rPr>
              <a:t>Other features</a:t>
            </a:r>
          </a:p>
          <a:p>
            <a:pPr lvl="0">
              <a:lnSpc>
                <a:spcPts val="3200"/>
              </a:lnSpc>
            </a:pPr>
            <a:r>
              <a:rPr lang="en-US" altLang="zh-CN" sz="1600" dirty="0">
                <a:solidFill>
                  <a:srgbClr val="70AD47">
                    <a:lumMod val="75000"/>
                  </a:srgbClr>
                </a:solidFill>
                <a:ea typeface="微软雅黑" panose="020B0503020204020204" pitchFamily="34" charset="-122"/>
              </a:rPr>
              <a:t>     - POS/gazetteers/linguistic dependency …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ts val="52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73923E1-46AD-449B-9196-FDAA5048D2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86"/>
          <a:stretch/>
        </p:blipFill>
        <p:spPr>
          <a:xfrm>
            <a:off x="6798259" y="3152985"/>
            <a:ext cx="4646951" cy="237909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E58E6BB-52EF-4B29-BE0E-E3BB551410D2}"/>
              </a:ext>
            </a:extLst>
          </p:cNvPr>
          <p:cNvSpPr txBox="1"/>
          <p:nvPr/>
        </p:nvSpPr>
        <p:spPr>
          <a:xfrm>
            <a:off x="7215163" y="5532082"/>
            <a:ext cx="43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(RNN-based char-level representation)</a:t>
            </a:r>
            <a:endParaRPr lang="zh-CN" altLang="en-US" dirty="0">
              <a:latin typeface="+mj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106E241-F463-48E9-9436-6F2D935961C8}"/>
              </a:ext>
            </a:extLst>
          </p:cNvPr>
          <p:cNvSpPr txBox="1"/>
          <p:nvPr/>
        </p:nvSpPr>
        <p:spPr>
          <a:xfrm>
            <a:off x="7896390" y="2477667"/>
            <a:ext cx="28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(Word-level representation)</a:t>
            </a:r>
            <a:endParaRPr lang="zh-CN" altLang="en-US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2094D2-A5BE-495E-92B6-FBAA4361ECC0}"/>
              </a:ext>
            </a:extLst>
          </p:cNvPr>
          <p:cNvSpPr txBox="1"/>
          <p:nvPr/>
        </p:nvSpPr>
        <p:spPr>
          <a:xfrm>
            <a:off x="2524532" y="6014693"/>
            <a:ext cx="392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可以搭配使用！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6A7D893-04D2-4846-A4C1-42B9CCE2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05945"/>
              </p:ext>
            </p:extLst>
          </p:nvPr>
        </p:nvGraphicFramePr>
        <p:xfrm>
          <a:off x="8983187" y="1296050"/>
          <a:ext cx="1633324" cy="1112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8331">
                  <a:extLst>
                    <a:ext uri="{9D8B030D-6E8A-4147-A177-3AD203B41FA5}">
                      <a16:colId xmlns:a16="http://schemas.microsoft.com/office/drawing/2014/main" val="197832710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1124770073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4212738906"/>
                    </a:ext>
                  </a:extLst>
                </a:gridCol>
                <a:gridCol w="408331">
                  <a:extLst>
                    <a:ext uri="{9D8B030D-6E8A-4147-A177-3AD203B41FA5}">
                      <a16:colId xmlns:a16="http://schemas.microsoft.com/office/drawing/2014/main" val="3246155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29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07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4904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0586DFB-47EE-4B12-B784-5D41D15720A9}"/>
              </a:ext>
            </a:extLst>
          </p:cNvPr>
          <p:cNvSpPr txBox="1"/>
          <p:nvPr/>
        </p:nvSpPr>
        <p:spPr>
          <a:xfrm>
            <a:off x="7983794" y="1283393"/>
            <a:ext cx="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Jordan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AD4D47-7A92-4173-8851-752FACA20244}"/>
              </a:ext>
            </a:extLst>
          </p:cNvPr>
          <p:cNvSpPr txBox="1"/>
          <p:nvPr/>
        </p:nvSpPr>
        <p:spPr>
          <a:xfrm>
            <a:off x="7983794" y="1652725"/>
            <a:ext cx="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ball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DE3304D-5702-48F1-B004-D0EE52CB1592}"/>
              </a:ext>
            </a:extLst>
          </p:cNvPr>
          <p:cNvSpPr txBox="1"/>
          <p:nvPr/>
        </p:nvSpPr>
        <p:spPr>
          <a:xfrm>
            <a:off x="7978881" y="2031542"/>
            <a:ext cx="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unk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67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上下文编码器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742833" y="707642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Context Encoder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D29816-810C-4102-A65C-8425FFA9358A}"/>
              </a:ext>
            </a:extLst>
          </p:cNvPr>
          <p:cNvSpPr txBox="1"/>
          <p:nvPr/>
        </p:nvSpPr>
        <p:spPr>
          <a:xfrm>
            <a:off x="326909" y="2026737"/>
            <a:ext cx="6264810" cy="253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Recurrent Neural Network (RNN)</a:t>
            </a:r>
          </a:p>
          <a:p>
            <a:pPr>
              <a:lnSpc>
                <a:spcPts val="2800"/>
              </a:lnSpc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较好地建模依赖，性能稳定，速度慢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Convolutional Neural Network (CNN)</a:t>
            </a:r>
          </a:p>
          <a:p>
            <a:pPr>
              <a:lnSpc>
                <a:spcPts val="2800"/>
              </a:lnSpc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     并行运行速度快，难建立长距离依赖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ea typeface="微软雅黑" panose="020B0503020204020204" pitchFamily="34" charset="-122"/>
              </a:rPr>
              <a:t>Transformer (Encoder)</a:t>
            </a:r>
          </a:p>
          <a:p>
            <a:pPr lvl="0">
              <a:lnSpc>
                <a:spcPts val="28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     速度快，能直接建立长距离依赖，小数据上稍差</a:t>
            </a:r>
            <a:endParaRPr lang="en-US" altLang="zh-CN" sz="20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36A23D-446D-4196-B083-99C1FB806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108" y="4008479"/>
            <a:ext cx="4533577" cy="16637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1A0F43-2B04-4CB9-983B-C5C6DE475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108" y="921416"/>
            <a:ext cx="4778119" cy="221064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C6A889-A0AE-496F-AD80-970E9219947A}"/>
              </a:ext>
            </a:extLst>
          </p:cNvPr>
          <p:cNvSpPr/>
          <p:nvPr/>
        </p:nvSpPr>
        <p:spPr>
          <a:xfrm>
            <a:off x="8256587" y="5700804"/>
            <a:ext cx="798617" cy="423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(CNN)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5ABAAF-B4BC-4403-888C-806C83D6E671}"/>
              </a:ext>
            </a:extLst>
          </p:cNvPr>
          <p:cNvSpPr/>
          <p:nvPr/>
        </p:nvSpPr>
        <p:spPr>
          <a:xfrm>
            <a:off x="8208020" y="3132058"/>
            <a:ext cx="788999" cy="423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(RNN)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86A922-1DC2-43B1-95A0-3C36FD48B016}"/>
              </a:ext>
            </a:extLst>
          </p:cNvPr>
          <p:cNvSpPr/>
          <p:nvPr/>
        </p:nvSpPr>
        <p:spPr>
          <a:xfrm>
            <a:off x="605241" y="1505257"/>
            <a:ext cx="3406702" cy="460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dirty="0">
                <a:ea typeface="微软雅黑" panose="020B0503020204020204" pitchFamily="34" charset="-122"/>
              </a:rPr>
              <a:t>(</a:t>
            </a:r>
            <a:r>
              <a:rPr lang="zh-CN" altLang="en-US" dirty="0">
                <a:ea typeface="微软雅黑" panose="020B0503020204020204" pitchFamily="34" charset="-122"/>
              </a:rPr>
              <a:t>我在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</a:rPr>
              <a:t>苹果</a:t>
            </a:r>
            <a:r>
              <a:rPr lang="zh-CN" altLang="en-US" dirty="0">
                <a:ea typeface="微软雅黑" panose="020B0503020204020204" pitchFamily="34" charset="-122"/>
              </a:rPr>
              <a:t>公司工作</a:t>
            </a:r>
            <a:r>
              <a:rPr lang="en-US" altLang="zh-CN" dirty="0">
                <a:ea typeface="微软雅黑" panose="020B0503020204020204" pitchFamily="34" charset="-122"/>
              </a:rPr>
              <a:t>/</a:t>
            </a:r>
            <a:r>
              <a:rPr lang="zh-CN" altLang="en-US" dirty="0">
                <a:ea typeface="微软雅黑" panose="020B0503020204020204" pitchFamily="34" charset="-122"/>
              </a:rPr>
              <a:t>我吃了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ea typeface="微软雅黑" panose="020B0503020204020204" pitchFamily="34" charset="-122"/>
              </a:rPr>
              <a:t>苹果</a:t>
            </a:r>
            <a:r>
              <a:rPr lang="en-US" altLang="zh-CN" dirty="0"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430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标签解码器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742833" y="707642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Tag Decoder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E1A676-25A0-4515-BFAB-EC8FE037FBC7}"/>
              </a:ext>
            </a:extLst>
          </p:cNvPr>
          <p:cNvSpPr txBox="1"/>
          <p:nvPr/>
        </p:nvSpPr>
        <p:spPr>
          <a:xfrm>
            <a:off x="511492" y="1702746"/>
            <a:ext cx="1107090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MLP + </a:t>
            </a:r>
            <a:r>
              <a:rPr lang="en-US" altLang="zh-CN" sz="2400" dirty="0" err="1">
                <a:ea typeface="微软雅黑" panose="020B0503020204020204" pitchFamily="34" charset="-122"/>
              </a:rPr>
              <a:t>Softmax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342900" indent="-342900">
              <a:lnSpc>
                <a:spcPts val="28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anose="020B0503020204020204" pitchFamily="34" charset="-122"/>
              </a:rPr>
              <a:t>Conditional Random Field (CRF)  </a:t>
            </a:r>
            <a:r>
              <a:rPr lang="zh-CN" altLang="en-US" sz="2400" dirty="0">
                <a:ea typeface="微软雅黑" panose="020B0503020204020204" pitchFamily="34" charset="-122"/>
              </a:rPr>
              <a:t>可以建模标签之间的依赖，</a:t>
            </a:r>
            <a:r>
              <a:rPr lang="en-US" altLang="zh-CN" sz="2400" dirty="0">
                <a:ea typeface="微软雅黑" panose="020B0503020204020204" pitchFamily="34" charset="-122"/>
              </a:rPr>
              <a:t>[B-PER</a:t>
            </a:r>
            <a:r>
              <a:rPr lang="zh-CN" altLang="en-US" sz="2400" dirty="0"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ea typeface="微软雅黑" panose="020B0503020204020204" pitchFamily="34" charset="-122"/>
              </a:rPr>
              <a:t>I-ORG]</a:t>
            </a:r>
            <a:r>
              <a:rPr lang="zh-CN" altLang="en-US" sz="2400" dirty="0">
                <a:ea typeface="微软雅黑" panose="020B0503020204020204" pitchFamily="34" charset="-122"/>
              </a:rPr>
              <a:t>？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91B7B9F-04A9-41A4-BD74-7DE6F7AA7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516" y="2879520"/>
            <a:ext cx="2832973" cy="31180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2353227-66AC-4AE6-BA29-6161BEA28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082" y="2879519"/>
            <a:ext cx="7057105" cy="1151720"/>
          </a:xfrm>
          <a:prstGeom prst="rect">
            <a:avLst/>
          </a:prstGeom>
        </p:spPr>
      </p:pic>
      <p:pic>
        <p:nvPicPr>
          <p:cNvPr id="20" name="Picture 2" descr="The path PER-O-LOC has a score of $1+10+4+3+2+11+0=31$">
            <a:extLst>
              <a:ext uri="{FF2B5EF4-FFF2-40B4-BE49-F238E27FC236}">
                <a16:creationId xmlns:a16="http://schemas.microsoft.com/office/drawing/2014/main" id="{130CF81F-0B01-4928-8ED6-1042BC8B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731" y="4089711"/>
            <a:ext cx="3409953" cy="165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The path PER-PER-LOC has a score of $ 1+10+2+4-2+11+0=26 $">
            <a:extLst>
              <a:ext uri="{FF2B5EF4-FFF2-40B4-BE49-F238E27FC236}">
                <a16:creationId xmlns:a16="http://schemas.microsoft.com/office/drawing/2014/main" id="{433EC108-8373-4E14-917A-D2B63704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82" y="4105971"/>
            <a:ext cx="3376519" cy="16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F792253-D96F-48DB-B5A4-7DE234587EB6}"/>
              </a:ext>
            </a:extLst>
          </p:cNvPr>
          <p:cNvSpPr txBox="1"/>
          <p:nvPr/>
        </p:nvSpPr>
        <p:spPr>
          <a:xfrm>
            <a:off x="8185355" y="5526863"/>
            <a:ext cx="283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CRF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2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中文</a:t>
            </a:r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NER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Chinese NER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E32F8D-6C77-4D78-A8B1-185F9DEF4538}"/>
              </a:ext>
            </a:extLst>
          </p:cNvPr>
          <p:cNvSpPr txBox="1"/>
          <p:nvPr/>
        </p:nvSpPr>
        <p:spPr>
          <a:xfrm>
            <a:off x="6850457" y="3347612"/>
            <a:ext cx="2273223" cy="400110"/>
          </a:xfrm>
          <a:prstGeom prst="rect">
            <a:avLst/>
          </a:prstGeom>
          <a:noFill/>
          <a:ln w="12700">
            <a:solidFill>
              <a:srgbClr val="1B4BA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南京市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长江大桥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F5E320-8F4D-44BF-B402-095EB723FB45}"/>
              </a:ext>
            </a:extLst>
          </p:cNvPr>
          <p:cNvSpPr txBox="1"/>
          <p:nvPr/>
        </p:nvSpPr>
        <p:spPr>
          <a:xfrm>
            <a:off x="2903621" y="3347612"/>
            <a:ext cx="2064619" cy="400110"/>
          </a:xfrm>
          <a:prstGeom prst="rect">
            <a:avLst/>
          </a:prstGeom>
          <a:noFill/>
          <a:ln w="12700">
            <a:solidFill>
              <a:srgbClr val="1B4BA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南京市长</a:t>
            </a:r>
            <a:r>
              <a:rPr lang="en-US" altLang="zh-CN" sz="2000" dirty="0"/>
              <a:t>/</a:t>
            </a:r>
            <a:r>
              <a:rPr lang="zh-CN" altLang="en-US" sz="2000" dirty="0"/>
              <a:t>江大桥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414D7F-E6EF-4CA2-9345-48AF42BBF98F}"/>
              </a:ext>
            </a:extLst>
          </p:cNvPr>
          <p:cNvSpPr/>
          <p:nvPr/>
        </p:nvSpPr>
        <p:spPr>
          <a:xfrm>
            <a:off x="6895050" y="2921883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B-LOC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FCECEF-D1BA-495B-B066-1438F0129598}"/>
              </a:ext>
            </a:extLst>
          </p:cNvPr>
          <p:cNvSpPr/>
          <p:nvPr/>
        </p:nvSpPr>
        <p:spPr>
          <a:xfrm>
            <a:off x="8206410" y="2911433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B-LOC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59E115F-1825-40E9-AA9E-52E1BBD62CD4}"/>
              </a:ext>
            </a:extLst>
          </p:cNvPr>
          <p:cNvCxnSpPr>
            <a:cxnSpLocks/>
          </p:cNvCxnSpPr>
          <p:nvPr/>
        </p:nvCxnSpPr>
        <p:spPr>
          <a:xfrm>
            <a:off x="5455920" y="3547667"/>
            <a:ext cx="920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BC22D3E-4B8B-4DF1-9865-1AB31E2574D6}"/>
              </a:ext>
            </a:extLst>
          </p:cNvPr>
          <p:cNvSpPr txBox="1"/>
          <p:nvPr/>
        </p:nvSpPr>
        <p:spPr>
          <a:xfrm>
            <a:off x="5766819" y="3178335"/>
            <a:ext cx="5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F6255A-05DA-4BCF-B02D-E8D1E3C60EC4}"/>
              </a:ext>
            </a:extLst>
          </p:cNvPr>
          <p:cNvSpPr txBox="1"/>
          <p:nvPr/>
        </p:nvSpPr>
        <p:spPr>
          <a:xfrm>
            <a:off x="233679" y="3357772"/>
            <a:ext cx="23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分词</a:t>
            </a:r>
            <a:r>
              <a:rPr lang="en-US" altLang="zh-CN" dirty="0">
                <a:solidFill>
                  <a:srgbClr val="1B4BA2"/>
                </a:solidFill>
              </a:rPr>
              <a:t>-&gt;NER</a:t>
            </a:r>
            <a:r>
              <a:rPr lang="zh-CN" altLang="en-US" dirty="0">
                <a:solidFill>
                  <a:srgbClr val="1B4BA2"/>
                </a:solidFill>
              </a:rPr>
              <a:t>的</a:t>
            </a:r>
            <a:r>
              <a:rPr lang="en-US" altLang="zh-CN" dirty="0">
                <a:solidFill>
                  <a:srgbClr val="1B4BA2"/>
                </a:solidFill>
              </a:rPr>
              <a:t>pipeline</a:t>
            </a:r>
            <a:endParaRPr lang="zh-CN" altLang="en-US" dirty="0">
              <a:solidFill>
                <a:srgbClr val="1B4BA2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F21490-3342-4B47-BCCB-166AEC4DE253}"/>
              </a:ext>
            </a:extLst>
          </p:cNvPr>
          <p:cNvSpPr txBox="1"/>
          <p:nvPr/>
        </p:nvSpPr>
        <p:spPr>
          <a:xfrm>
            <a:off x="233679" y="5073475"/>
            <a:ext cx="1684056" cy="38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字级别的</a:t>
            </a:r>
            <a:r>
              <a:rPr lang="en-US" altLang="zh-CN" dirty="0">
                <a:solidFill>
                  <a:srgbClr val="1B4BA2"/>
                </a:solidFill>
              </a:rPr>
              <a:t>NER</a:t>
            </a:r>
            <a:endParaRPr lang="zh-CN" altLang="en-US" dirty="0">
              <a:solidFill>
                <a:srgbClr val="1B4BA2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628799-78BD-45EB-9D94-3C1628411045}"/>
              </a:ext>
            </a:extLst>
          </p:cNvPr>
          <p:cNvSpPr txBox="1"/>
          <p:nvPr/>
        </p:nvSpPr>
        <p:spPr>
          <a:xfrm>
            <a:off x="2903621" y="5016032"/>
            <a:ext cx="4463487" cy="413316"/>
          </a:xfrm>
          <a:prstGeom prst="rect">
            <a:avLst/>
          </a:prstGeom>
          <a:noFill/>
          <a:ln w="12700">
            <a:solidFill>
              <a:srgbClr val="1B4BA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南     京     市     长     江     大     桥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AE2F27-2196-4512-9F2F-7E9D35F0C7C6}"/>
              </a:ext>
            </a:extLst>
          </p:cNvPr>
          <p:cNvSpPr/>
          <p:nvPr/>
        </p:nvSpPr>
        <p:spPr>
          <a:xfrm>
            <a:off x="2758956" y="4571001"/>
            <a:ext cx="731913" cy="3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B-LOC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1257DF-5779-4E6A-B0FC-29A61742D50F}"/>
              </a:ext>
            </a:extLst>
          </p:cNvPr>
          <p:cNvSpPr/>
          <p:nvPr/>
        </p:nvSpPr>
        <p:spPr>
          <a:xfrm>
            <a:off x="3431231" y="4571001"/>
            <a:ext cx="674885" cy="3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E83C6E1-2080-423A-B2FF-050017E50B38}"/>
              </a:ext>
            </a:extLst>
          </p:cNvPr>
          <p:cNvSpPr/>
          <p:nvPr/>
        </p:nvSpPr>
        <p:spPr>
          <a:xfrm>
            <a:off x="4020511" y="4571000"/>
            <a:ext cx="674885" cy="3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7F6CD56-3BD3-494A-9C78-88F88C3E323C}"/>
              </a:ext>
            </a:extLst>
          </p:cNvPr>
          <p:cNvSpPr/>
          <p:nvPr/>
        </p:nvSpPr>
        <p:spPr>
          <a:xfrm>
            <a:off x="5218349" y="4571000"/>
            <a:ext cx="674885" cy="3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A5FEE3D-5288-4B24-A56E-6025E9027540}"/>
              </a:ext>
            </a:extLst>
          </p:cNvPr>
          <p:cNvSpPr/>
          <p:nvPr/>
        </p:nvSpPr>
        <p:spPr>
          <a:xfrm>
            <a:off x="5840373" y="4571000"/>
            <a:ext cx="674885" cy="3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FD52338-F527-4EF7-9604-D9E4E35899A8}"/>
              </a:ext>
            </a:extLst>
          </p:cNvPr>
          <p:cNvSpPr/>
          <p:nvPr/>
        </p:nvSpPr>
        <p:spPr>
          <a:xfrm>
            <a:off x="6438144" y="4571000"/>
            <a:ext cx="674885" cy="3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84EE46-0133-493E-8117-52E6A4F6B3F9}"/>
              </a:ext>
            </a:extLst>
          </p:cNvPr>
          <p:cNvSpPr/>
          <p:nvPr/>
        </p:nvSpPr>
        <p:spPr>
          <a:xfrm>
            <a:off x="4599032" y="4570999"/>
            <a:ext cx="731913" cy="3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B-LOC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970C30-7FFD-405F-B1FF-788E55F9D837}"/>
              </a:ext>
            </a:extLst>
          </p:cNvPr>
          <p:cNvSpPr txBox="1"/>
          <p:nvPr/>
        </p:nvSpPr>
        <p:spPr>
          <a:xfrm>
            <a:off x="7479614" y="5032437"/>
            <a:ext cx="738750" cy="38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缺少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2554FB1-1F38-4F17-B998-97FDEE849ABA}"/>
              </a:ext>
            </a:extLst>
          </p:cNvPr>
          <p:cNvSpPr/>
          <p:nvPr/>
        </p:nvSpPr>
        <p:spPr>
          <a:xfrm>
            <a:off x="8186509" y="4681440"/>
            <a:ext cx="416002" cy="1145816"/>
          </a:xfrm>
          <a:custGeom>
            <a:avLst/>
            <a:gdLst>
              <a:gd name="connsiteX0" fmla="*/ 416002 w 416002"/>
              <a:gd name="connsiteY0" fmla="*/ 1145816 h 1145816"/>
              <a:gd name="connsiteX1" fmla="*/ 208001 w 416002"/>
              <a:gd name="connsiteY1" fmla="*/ 1111151 h 1145816"/>
              <a:gd name="connsiteX2" fmla="*/ 208001 w 416002"/>
              <a:gd name="connsiteY2" fmla="*/ 607573 h 1145816"/>
              <a:gd name="connsiteX3" fmla="*/ 0 w 416002"/>
              <a:gd name="connsiteY3" fmla="*/ 572908 h 1145816"/>
              <a:gd name="connsiteX4" fmla="*/ 208001 w 416002"/>
              <a:gd name="connsiteY4" fmla="*/ 538243 h 1145816"/>
              <a:gd name="connsiteX5" fmla="*/ 208001 w 416002"/>
              <a:gd name="connsiteY5" fmla="*/ 34665 h 1145816"/>
              <a:gd name="connsiteX6" fmla="*/ 416002 w 416002"/>
              <a:gd name="connsiteY6" fmla="*/ 0 h 1145816"/>
              <a:gd name="connsiteX7" fmla="*/ 416002 w 416002"/>
              <a:gd name="connsiteY7" fmla="*/ 584366 h 1145816"/>
              <a:gd name="connsiteX8" fmla="*/ 416002 w 416002"/>
              <a:gd name="connsiteY8" fmla="*/ 1145816 h 1145816"/>
              <a:gd name="connsiteX0" fmla="*/ 416002 w 416002"/>
              <a:gd name="connsiteY0" fmla="*/ 1145816 h 1145816"/>
              <a:gd name="connsiteX1" fmla="*/ 208001 w 416002"/>
              <a:gd name="connsiteY1" fmla="*/ 1111151 h 1145816"/>
              <a:gd name="connsiteX2" fmla="*/ 208001 w 416002"/>
              <a:gd name="connsiteY2" fmla="*/ 607573 h 1145816"/>
              <a:gd name="connsiteX3" fmla="*/ 0 w 416002"/>
              <a:gd name="connsiteY3" fmla="*/ 572908 h 1145816"/>
              <a:gd name="connsiteX4" fmla="*/ 208001 w 416002"/>
              <a:gd name="connsiteY4" fmla="*/ 538243 h 1145816"/>
              <a:gd name="connsiteX5" fmla="*/ 208001 w 416002"/>
              <a:gd name="connsiteY5" fmla="*/ 34665 h 1145816"/>
              <a:gd name="connsiteX6" fmla="*/ 416002 w 416002"/>
              <a:gd name="connsiteY6" fmla="*/ 0 h 1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002" h="1145816" stroke="0" extrusionOk="0">
                <a:moveTo>
                  <a:pt x="416002" y="1145816"/>
                </a:moveTo>
                <a:cubicBezTo>
                  <a:pt x="297985" y="1144636"/>
                  <a:pt x="208449" y="1125711"/>
                  <a:pt x="208001" y="1111151"/>
                </a:cubicBezTo>
                <a:cubicBezTo>
                  <a:pt x="203214" y="890774"/>
                  <a:pt x="190907" y="773437"/>
                  <a:pt x="208001" y="607573"/>
                </a:cubicBezTo>
                <a:cubicBezTo>
                  <a:pt x="199867" y="570581"/>
                  <a:pt x="99190" y="568728"/>
                  <a:pt x="0" y="572908"/>
                </a:cubicBezTo>
                <a:cubicBezTo>
                  <a:pt x="113127" y="569692"/>
                  <a:pt x="207404" y="557868"/>
                  <a:pt x="208001" y="538243"/>
                </a:cubicBezTo>
                <a:cubicBezTo>
                  <a:pt x="189387" y="336073"/>
                  <a:pt x="209673" y="140245"/>
                  <a:pt x="208001" y="34665"/>
                </a:cubicBezTo>
                <a:cubicBezTo>
                  <a:pt x="229007" y="25335"/>
                  <a:pt x="311703" y="-8907"/>
                  <a:pt x="416002" y="0"/>
                </a:cubicBezTo>
                <a:cubicBezTo>
                  <a:pt x="432574" y="286890"/>
                  <a:pt x="438671" y="462151"/>
                  <a:pt x="416002" y="584366"/>
                </a:cubicBezTo>
                <a:cubicBezTo>
                  <a:pt x="393333" y="706581"/>
                  <a:pt x="440041" y="880537"/>
                  <a:pt x="416002" y="1145816"/>
                </a:cubicBezTo>
                <a:close/>
              </a:path>
              <a:path w="416002" h="1145816" fill="none" extrusionOk="0">
                <a:moveTo>
                  <a:pt x="416002" y="1145816"/>
                </a:moveTo>
                <a:cubicBezTo>
                  <a:pt x="300024" y="1147043"/>
                  <a:pt x="207571" y="1134237"/>
                  <a:pt x="208001" y="1111151"/>
                </a:cubicBezTo>
                <a:cubicBezTo>
                  <a:pt x="228342" y="927549"/>
                  <a:pt x="215592" y="832601"/>
                  <a:pt x="208001" y="607573"/>
                </a:cubicBezTo>
                <a:cubicBezTo>
                  <a:pt x="220546" y="578480"/>
                  <a:pt x="117841" y="566709"/>
                  <a:pt x="0" y="572908"/>
                </a:cubicBezTo>
                <a:cubicBezTo>
                  <a:pt x="114985" y="570695"/>
                  <a:pt x="210872" y="558704"/>
                  <a:pt x="208001" y="538243"/>
                </a:cubicBezTo>
                <a:cubicBezTo>
                  <a:pt x="230640" y="419264"/>
                  <a:pt x="209977" y="138015"/>
                  <a:pt x="208001" y="34665"/>
                </a:cubicBezTo>
                <a:cubicBezTo>
                  <a:pt x="213790" y="18500"/>
                  <a:pt x="305702" y="6842"/>
                  <a:pt x="416002" y="0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97842628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515757-1969-489C-9952-70E1F5B655E8}"/>
              </a:ext>
            </a:extLst>
          </p:cNvPr>
          <p:cNvSpPr txBox="1"/>
          <p:nvPr/>
        </p:nvSpPr>
        <p:spPr>
          <a:xfrm>
            <a:off x="8707120" y="4568967"/>
            <a:ext cx="1833149" cy="38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分词的边界信息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92144C-94BC-4D8B-B745-5FFA8E11D12B}"/>
              </a:ext>
            </a:extLst>
          </p:cNvPr>
          <p:cNvSpPr txBox="1"/>
          <p:nvPr/>
        </p:nvSpPr>
        <p:spPr>
          <a:xfrm>
            <a:off x="8707119" y="5587068"/>
            <a:ext cx="2500573" cy="38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词义信息 </a:t>
            </a:r>
            <a:r>
              <a:rPr lang="en-US" altLang="zh-CN" dirty="0">
                <a:solidFill>
                  <a:srgbClr val="1B4BA2"/>
                </a:solidFill>
              </a:rPr>
              <a:t>(exp: </a:t>
            </a:r>
            <a:r>
              <a:rPr lang="zh-CN" altLang="en-US" dirty="0">
                <a:solidFill>
                  <a:srgbClr val="1B4BA2"/>
                </a:solidFill>
              </a:rPr>
              <a:t>沙发</a:t>
            </a:r>
            <a:r>
              <a:rPr lang="en-US" altLang="zh-CN" dirty="0">
                <a:solidFill>
                  <a:srgbClr val="1B4BA2"/>
                </a:solidFill>
              </a:rPr>
              <a:t>)</a:t>
            </a:r>
            <a:endParaRPr lang="zh-CN" altLang="en-US" dirty="0">
              <a:solidFill>
                <a:srgbClr val="1B4BA2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5AD43E-18F8-4220-9B72-FD21BDD8715D}"/>
              </a:ext>
            </a:extLst>
          </p:cNvPr>
          <p:cNvSpPr txBox="1"/>
          <p:nvPr/>
        </p:nvSpPr>
        <p:spPr>
          <a:xfrm>
            <a:off x="2809841" y="1777125"/>
            <a:ext cx="38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English : Can </a:t>
            </a:r>
            <a:r>
              <a:rPr lang="en-US" altLang="zh-CN" dirty="0" err="1"/>
              <a:t>Huolala</a:t>
            </a:r>
            <a:r>
              <a:rPr lang="en-US" altLang="zh-CN" dirty="0"/>
              <a:t> cover Labrador ? 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47B38F-1EBC-40E4-80C3-AA4B35CA5B98}"/>
              </a:ext>
            </a:extLst>
          </p:cNvPr>
          <p:cNvSpPr/>
          <p:nvPr/>
        </p:nvSpPr>
        <p:spPr>
          <a:xfrm>
            <a:off x="2800667" y="2164181"/>
            <a:ext cx="382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(</a:t>
            </a:r>
            <a:r>
              <a:rPr lang="zh-CN" altLang="en-US" dirty="0"/>
              <a:t>未分词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货拉拉拉拉布拉多吗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F582AE6-5FC0-4C99-B3B8-10B7487008E8}"/>
              </a:ext>
            </a:extLst>
          </p:cNvPr>
          <p:cNvSpPr/>
          <p:nvPr/>
        </p:nvSpPr>
        <p:spPr>
          <a:xfrm>
            <a:off x="2795510" y="2578038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(</a:t>
            </a:r>
            <a:r>
              <a:rPr lang="zh-CN" altLang="en-US" dirty="0"/>
              <a:t>分词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货拉拉 </a:t>
            </a:r>
            <a:r>
              <a:rPr lang="en-US" altLang="zh-CN" dirty="0"/>
              <a:t>/ </a:t>
            </a:r>
            <a:r>
              <a:rPr lang="zh-CN" altLang="en-US" dirty="0"/>
              <a:t>拉 </a:t>
            </a:r>
            <a:r>
              <a:rPr lang="en-US" altLang="zh-CN" dirty="0"/>
              <a:t>/</a:t>
            </a:r>
            <a:r>
              <a:rPr lang="zh-CN" altLang="en-US" dirty="0"/>
              <a:t> 拉布拉多 </a:t>
            </a:r>
            <a:r>
              <a:rPr lang="en-US" altLang="zh-CN" dirty="0"/>
              <a:t>/</a:t>
            </a:r>
            <a:r>
              <a:rPr lang="zh-CN" altLang="en-US" dirty="0"/>
              <a:t> 吗 </a:t>
            </a:r>
            <a:r>
              <a:rPr lang="en-US" altLang="zh-CN" dirty="0"/>
              <a:t>/ ?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80F7A7-78DF-4498-A417-248DAF4512E3}"/>
              </a:ext>
            </a:extLst>
          </p:cNvPr>
          <p:cNvSpPr txBox="1"/>
          <p:nvPr/>
        </p:nvSpPr>
        <p:spPr>
          <a:xfrm>
            <a:off x="233679" y="2299630"/>
            <a:ext cx="23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中文分词</a:t>
            </a:r>
          </a:p>
        </p:txBody>
      </p:sp>
    </p:spTree>
    <p:extLst>
      <p:ext uri="{BB962C8B-B14F-4D97-AF65-F5344CB8AC3E}">
        <p14:creationId xmlns:p14="http://schemas.microsoft.com/office/powerpoint/2010/main" val="353662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F1A25D09-ED81-4B3D-A75B-722AA200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228" y="8248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标题 1">
            <a:extLst>
              <a:ext uri="{FF2B5EF4-FFF2-40B4-BE49-F238E27FC236}">
                <a16:creationId xmlns:a16="http://schemas.microsoft.com/office/drawing/2014/main" id="{BC699474-F5F8-400B-85B0-7C2A5F67BC47}"/>
              </a:ext>
            </a:extLst>
          </p:cNvPr>
          <p:cNvSpPr txBox="1">
            <a:spLocks/>
          </p:cNvSpPr>
          <p:nvPr/>
        </p:nvSpPr>
        <p:spPr>
          <a:xfrm>
            <a:off x="742834" y="362958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中文</a:t>
            </a:r>
            <a:r>
              <a:rPr kumimoji="1" lang="en-US" altLang="zh-CN" sz="4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NER</a:t>
            </a:r>
            <a:endParaRPr kumimoji="1" lang="zh-CN" altLang="en-US" sz="4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B020E15D-C24B-416D-A26E-1FC12E0A86E2}"/>
              </a:ext>
            </a:extLst>
          </p:cNvPr>
          <p:cNvSpPr txBox="1">
            <a:spLocks/>
          </p:cNvSpPr>
          <p:nvPr/>
        </p:nvSpPr>
        <p:spPr>
          <a:xfrm>
            <a:off x="820654" y="782299"/>
            <a:ext cx="9140575" cy="838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000" b="1" dirty="0">
                <a:solidFill>
                  <a:srgbClr val="1B4BA2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Chinese NER</a:t>
            </a:r>
            <a:endParaRPr kumimoji="1" lang="zh-CN" altLang="en-US" sz="2000" b="1" dirty="0">
              <a:solidFill>
                <a:srgbClr val="1B4BA2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D3EE98F-B3D7-464A-B8EB-DDD755680F44}"/>
              </a:ext>
            </a:extLst>
          </p:cNvPr>
          <p:cNvSpPr/>
          <p:nvPr/>
        </p:nvSpPr>
        <p:spPr>
          <a:xfrm>
            <a:off x="467718" y="630471"/>
            <a:ext cx="87549" cy="466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E32F8D-6C77-4D78-A8B1-185F9DEF4538}"/>
              </a:ext>
            </a:extLst>
          </p:cNvPr>
          <p:cNvSpPr txBox="1"/>
          <p:nvPr/>
        </p:nvSpPr>
        <p:spPr>
          <a:xfrm>
            <a:off x="6850457" y="3347612"/>
            <a:ext cx="2273223" cy="400110"/>
          </a:xfrm>
          <a:prstGeom prst="rect">
            <a:avLst/>
          </a:prstGeom>
          <a:noFill/>
          <a:ln w="12700">
            <a:solidFill>
              <a:srgbClr val="1B4BA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南京市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/ 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长江大桥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F5E320-8F4D-44BF-B402-095EB723FB45}"/>
              </a:ext>
            </a:extLst>
          </p:cNvPr>
          <p:cNvSpPr txBox="1"/>
          <p:nvPr/>
        </p:nvSpPr>
        <p:spPr>
          <a:xfrm>
            <a:off x="2903621" y="3347612"/>
            <a:ext cx="2064619" cy="400110"/>
          </a:xfrm>
          <a:prstGeom prst="rect">
            <a:avLst/>
          </a:prstGeom>
          <a:noFill/>
          <a:ln w="12700">
            <a:solidFill>
              <a:srgbClr val="1B4BA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南京市长</a:t>
            </a:r>
            <a:r>
              <a:rPr lang="en-US" altLang="zh-CN" sz="2000" dirty="0"/>
              <a:t>/</a:t>
            </a:r>
            <a:r>
              <a:rPr lang="zh-CN" altLang="en-US" sz="2000" dirty="0"/>
              <a:t>江大桥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414D7F-E6EF-4CA2-9345-48AF42BBF98F}"/>
              </a:ext>
            </a:extLst>
          </p:cNvPr>
          <p:cNvSpPr/>
          <p:nvPr/>
        </p:nvSpPr>
        <p:spPr>
          <a:xfrm>
            <a:off x="6895050" y="2921883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B-LOC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FFCECEF-D1BA-495B-B066-1438F0129598}"/>
              </a:ext>
            </a:extLst>
          </p:cNvPr>
          <p:cNvSpPr/>
          <p:nvPr/>
        </p:nvSpPr>
        <p:spPr>
          <a:xfrm>
            <a:off x="8206410" y="2911433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B-LOC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59E115F-1825-40E9-AA9E-52E1BBD62CD4}"/>
              </a:ext>
            </a:extLst>
          </p:cNvPr>
          <p:cNvCxnSpPr>
            <a:cxnSpLocks/>
          </p:cNvCxnSpPr>
          <p:nvPr/>
        </p:nvCxnSpPr>
        <p:spPr>
          <a:xfrm>
            <a:off x="5455920" y="3547667"/>
            <a:ext cx="920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BC22D3E-4B8B-4DF1-9865-1AB31E2574D6}"/>
              </a:ext>
            </a:extLst>
          </p:cNvPr>
          <p:cNvSpPr txBox="1"/>
          <p:nvPr/>
        </p:nvSpPr>
        <p:spPr>
          <a:xfrm>
            <a:off x="5766819" y="3178335"/>
            <a:ext cx="53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F6255A-05DA-4BCF-B02D-E8D1E3C60EC4}"/>
              </a:ext>
            </a:extLst>
          </p:cNvPr>
          <p:cNvSpPr txBox="1"/>
          <p:nvPr/>
        </p:nvSpPr>
        <p:spPr>
          <a:xfrm>
            <a:off x="233679" y="3357772"/>
            <a:ext cx="23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分词</a:t>
            </a:r>
            <a:r>
              <a:rPr lang="en-US" altLang="zh-CN" dirty="0">
                <a:solidFill>
                  <a:srgbClr val="1B4BA2"/>
                </a:solidFill>
              </a:rPr>
              <a:t>-&gt;NER</a:t>
            </a:r>
            <a:r>
              <a:rPr lang="zh-CN" altLang="en-US" dirty="0">
                <a:solidFill>
                  <a:srgbClr val="1B4BA2"/>
                </a:solidFill>
              </a:rPr>
              <a:t>的</a:t>
            </a:r>
            <a:r>
              <a:rPr lang="en-US" altLang="zh-CN" dirty="0">
                <a:solidFill>
                  <a:srgbClr val="1B4BA2"/>
                </a:solidFill>
              </a:rPr>
              <a:t>pipeline</a:t>
            </a:r>
            <a:endParaRPr lang="zh-CN" altLang="en-US" dirty="0">
              <a:solidFill>
                <a:srgbClr val="1B4BA2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F21490-3342-4B47-BCCB-166AEC4DE253}"/>
              </a:ext>
            </a:extLst>
          </p:cNvPr>
          <p:cNvSpPr txBox="1"/>
          <p:nvPr/>
        </p:nvSpPr>
        <p:spPr>
          <a:xfrm>
            <a:off x="233679" y="5085665"/>
            <a:ext cx="165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字级别的</a:t>
            </a:r>
            <a:r>
              <a:rPr lang="en-US" altLang="zh-CN" dirty="0">
                <a:solidFill>
                  <a:srgbClr val="1B4BA2"/>
                </a:solidFill>
              </a:rPr>
              <a:t>NER</a:t>
            </a:r>
            <a:endParaRPr lang="zh-CN" altLang="en-US" dirty="0">
              <a:solidFill>
                <a:srgbClr val="1B4BA2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628799-78BD-45EB-9D94-3C1628411045}"/>
              </a:ext>
            </a:extLst>
          </p:cNvPr>
          <p:cNvSpPr txBox="1"/>
          <p:nvPr/>
        </p:nvSpPr>
        <p:spPr>
          <a:xfrm>
            <a:off x="2903621" y="5029238"/>
            <a:ext cx="4391259" cy="400110"/>
          </a:xfrm>
          <a:prstGeom prst="rect">
            <a:avLst/>
          </a:prstGeom>
          <a:noFill/>
          <a:ln w="12700">
            <a:solidFill>
              <a:srgbClr val="1B4BA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南     京     市     长     江     大     桥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AE2F27-2196-4512-9F2F-7E9D35F0C7C6}"/>
              </a:ext>
            </a:extLst>
          </p:cNvPr>
          <p:cNvSpPr/>
          <p:nvPr/>
        </p:nvSpPr>
        <p:spPr>
          <a:xfrm>
            <a:off x="2758956" y="4581159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B-LOC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D1257DF-5779-4E6A-B0FC-29A61742D50F}"/>
              </a:ext>
            </a:extLst>
          </p:cNvPr>
          <p:cNvSpPr/>
          <p:nvPr/>
        </p:nvSpPr>
        <p:spPr>
          <a:xfrm>
            <a:off x="3431232" y="4581159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E83C6E1-2080-423A-B2FF-050017E50B38}"/>
              </a:ext>
            </a:extLst>
          </p:cNvPr>
          <p:cNvSpPr/>
          <p:nvPr/>
        </p:nvSpPr>
        <p:spPr>
          <a:xfrm>
            <a:off x="4020512" y="4581158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7F6CD56-3BD3-494A-9C78-88F88C3E323C}"/>
              </a:ext>
            </a:extLst>
          </p:cNvPr>
          <p:cNvSpPr/>
          <p:nvPr/>
        </p:nvSpPr>
        <p:spPr>
          <a:xfrm>
            <a:off x="5218350" y="4581158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A5FEE3D-5288-4B24-A56E-6025E9027540}"/>
              </a:ext>
            </a:extLst>
          </p:cNvPr>
          <p:cNvSpPr/>
          <p:nvPr/>
        </p:nvSpPr>
        <p:spPr>
          <a:xfrm>
            <a:off x="5840374" y="4581158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FD52338-F527-4EF7-9604-D9E4E35899A8}"/>
              </a:ext>
            </a:extLst>
          </p:cNvPr>
          <p:cNvSpPr/>
          <p:nvPr/>
        </p:nvSpPr>
        <p:spPr>
          <a:xfrm>
            <a:off x="6438145" y="4581158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I-LOC</a:t>
            </a:r>
            <a:endParaRPr lang="zh-CN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84EE46-0133-493E-8117-52E6A4F6B3F9}"/>
              </a:ext>
            </a:extLst>
          </p:cNvPr>
          <p:cNvSpPr/>
          <p:nvPr/>
        </p:nvSpPr>
        <p:spPr>
          <a:xfrm>
            <a:off x="4599032" y="4581157"/>
            <a:ext cx="720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B-LOC</a:t>
            </a:r>
            <a:endParaRPr lang="zh-CN" altLang="en-US" sz="1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0970C30-7FFD-405F-B1FF-788E55F9D837}"/>
              </a:ext>
            </a:extLst>
          </p:cNvPr>
          <p:cNvSpPr txBox="1"/>
          <p:nvPr/>
        </p:nvSpPr>
        <p:spPr>
          <a:xfrm>
            <a:off x="7479614" y="5044627"/>
            <a:ext cx="72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缺少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2554FB1-1F38-4F17-B998-97FDEE849ABA}"/>
              </a:ext>
            </a:extLst>
          </p:cNvPr>
          <p:cNvSpPr/>
          <p:nvPr/>
        </p:nvSpPr>
        <p:spPr>
          <a:xfrm>
            <a:off x="8186509" y="4718050"/>
            <a:ext cx="409270" cy="1109206"/>
          </a:xfrm>
          <a:custGeom>
            <a:avLst/>
            <a:gdLst>
              <a:gd name="connsiteX0" fmla="*/ 409270 w 409270"/>
              <a:gd name="connsiteY0" fmla="*/ 1109206 h 1109206"/>
              <a:gd name="connsiteX1" fmla="*/ 204635 w 409270"/>
              <a:gd name="connsiteY1" fmla="*/ 1075102 h 1109206"/>
              <a:gd name="connsiteX2" fmla="*/ 204635 w 409270"/>
              <a:gd name="connsiteY2" fmla="*/ 588707 h 1109206"/>
              <a:gd name="connsiteX3" fmla="*/ 0 w 409270"/>
              <a:gd name="connsiteY3" fmla="*/ 554603 h 1109206"/>
              <a:gd name="connsiteX4" fmla="*/ 204635 w 409270"/>
              <a:gd name="connsiteY4" fmla="*/ 520499 h 1109206"/>
              <a:gd name="connsiteX5" fmla="*/ 204635 w 409270"/>
              <a:gd name="connsiteY5" fmla="*/ 34104 h 1109206"/>
              <a:gd name="connsiteX6" fmla="*/ 409270 w 409270"/>
              <a:gd name="connsiteY6" fmla="*/ 0 h 1109206"/>
              <a:gd name="connsiteX7" fmla="*/ 409270 w 409270"/>
              <a:gd name="connsiteY7" fmla="*/ 565695 h 1109206"/>
              <a:gd name="connsiteX8" fmla="*/ 409270 w 409270"/>
              <a:gd name="connsiteY8" fmla="*/ 1109206 h 1109206"/>
              <a:gd name="connsiteX0" fmla="*/ 409270 w 409270"/>
              <a:gd name="connsiteY0" fmla="*/ 1109206 h 1109206"/>
              <a:gd name="connsiteX1" fmla="*/ 204635 w 409270"/>
              <a:gd name="connsiteY1" fmla="*/ 1075102 h 1109206"/>
              <a:gd name="connsiteX2" fmla="*/ 204635 w 409270"/>
              <a:gd name="connsiteY2" fmla="*/ 588707 h 1109206"/>
              <a:gd name="connsiteX3" fmla="*/ 0 w 409270"/>
              <a:gd name="connsiteY3" fmla="*/ 554603 h 1109206"/>
              <a:gd name="connsiteX4" fmla="*/ 204635 w 409270"/>
              <a:gd name="connsiteY4" fmla="*/ 520499 h 1109206"/>
              <a:gd name="connsiteX5" fmla="*/ 204635 w 409270"/>
              <a:gd name="connsiteY5" fmla="*/ 34104 h 1109206"/>
              <a:gd name="connsiteX6" fmla="*/ 409270 w 409270"/>
              <a:gd name="connsiteY6" fmla="*/ 0 h 110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270" h="1109206" stroke="0" extrusionOk="0">
                <a:moveTo>
                  <a:pt x="409270" y="1109206"/>
                </a:moveTo>
                <a:cubicBezTo>
                  <a:pt x="294327" y="1108482"/>
                  <a:pt x="205008" y="1090127"/>
                  <a:pt x="204635" y="1075102"/>
                </a:cubicBezTo>
                <a:cubicBezTo>
                  <a:pt x="227582" y="914280"/>
                  <a:pt x="202232" y="692649"/>
                  <a:pt x="204635" y="588707"/>
                </a:cubicBezTo>
                <a:cubicBezTo>
                  <a:pt x="199393" y="558370"/>
                  <a:pt x="104908" y="552442"/>
                  <a:pt x="0" y="554603"/>
                </a:cubicBezTo>
                <a:cubicBezTo>
                  <a:pt x="110838" y="550596"/>
                  <a:pt x="203122" y="540551"/>
                  <a:pt x="204635" y="520499"/>
                </a:cubicBezTo>
                <a:cubicBezTo>
                  <a:pt x="180453" y="418877"/>
                  <a:pt x="200103" y="236384"/>
                  <a:pt x="204635" y="34104"/>
                </a:cubicBezTo>
                <a:cubicBezTo>
                  <a:pt x="220707" y="22779"/>
                  <a:pt x="306517" y="-8643"/>
                  <a:pt x="409270" y="0"/>
                </a:cubicBezTo>
                <a:cubicBezTo>
                  <a:pt x="393014" y="261574"/>
                  <a:pt x="381306" y="379445"/>
                  <a:pt x="409270" y="565695"/>
                </a:cubicBezTo>
                <a:cubicBezTo>
                  <a:pt x="437234" y="751945"/>
                  <a:pt x="413340" y="943185"/>
                  <a:pt x="409270" y="1109206"/>
                </a:cubicBezTo>
                <a:close/>
              </a:path>
              <a:path w="409270" h="1109206" fill="none" extrusionOk="0">
                <a:moveTo>
                  <a:pt x="409270" y="1109206"/>
                </a:moveTo>
                <a:cubicBezTo>
                  <a:pt x="297884" y="1110429"/>
                  <a:pt x="204755" y="1092731"/>
                  <a:pt x="204635" y="1075102"/>
                </a:cubicBezTo>
                <a:cubicBezTo>
                  <a:pt x="198123" y="943050"/>
                  <a:pt x="197365" y="772223"/>
                  <a:pt x="204635" y="588707"/>
                </a:cubicBezTo>
                <a:cubicBezTo>
                  <a:pt x="204125" y="579365"/>
                  <a:pt x="110247" y="551941"/>
                  <a:pt x="0" y="554603"/>
                </a:cubicBezTo>
                <a:cubicBezTo>
                  <a:pt x="112676" y="553996"/>
                  <a:pt x="201837" y="535842"/>
                  <a:pt x="204635" y="520499"/>
                </a:cubicBezTo>
                <a:cubicBezTo>
                  <a:pt x="213527" y="305402"/>
                  <a:pt x="217617" y="147234"/>
                  <a:pt x="204635" y="34104"/>
                </a:cubicBezTo>
                <a:cubicBezTo>
                  <a:pt x="196646" y="15348"/>
                  <a:pt x="297126" y="-2793"/>
                  <a:pt x="409270" y="0"/>
                </a:cubicBezTo>
              </a:path>
              <a:path w="409270" h="1109206" fill="none" stroke="0" extrusionOk="0">
                <a:moveTo>
                  <a:pt x="409270" y="1109206"/>
                </a:moveTo>
                <a:cubicBezTo>
                  <a:pt x="293179" y="1112628"/>
                  <a:pt x="204172" y="1098171"/>
                  <a:pt x="204635" y="1075102"/>
                </a:cubicBezTo>
                <a:cubicBezTo>
                  <a:pt x="190826" y="929632"/>
                  <a:pt x="205883" y="765667"/>
                  <a:pt x="204635" y="588707"/>
                </a:cubicBezTo>
                <a:cubicBezTo>
                  <a:pt x="210653" y="565099"/>
                  <a:pt x="114628" y="551235"/>
                  <a:pt x="0" y="554603"/>
                </a:cubicBezTo>
                <a:cubicBezTo>
                  <a:pt x="113242" y="550019"/>
                  <a:pt x="205242" y="539612"/>
                  <a:pt x="204635" y="520499"/>
                </a:cubicBezTo>
                <a:cubicBezTo>
                  <a:pt x="201811" y="286912"/>
                  <a:pt x="209671" y="243395"/>
                  <a:pt x="204635" y="34104"/>
                </a:cubicBezTo>
                <a:cubicBezTo>
                  <a:pt x="215599" y="20914"/>
                  <a:pt x="304262" y="11975"/>
                  <a:pt x="409270" y="0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97842628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515757-1969-489C-9952-70E1F5B655E8}"/>
              </a:ext>
            </a:extLst>
          </p:cNvPr>
          <p:cNvSpPr txBox="1"/>
          <p:nvPr/>
        </p:nvSpPr>
        <p:spPr>
          <a:xfrm>
            <a:off x="8707120" y="4581157"/>
            <a:ext cx="180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分词的边界信息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F92144C-94BC-4D8B-B745-5FFA8E11D12B}"/>
              </a:ext>
            </a:extLst>
          </p:cNvPr>
          <p:cNvSpPr txBox="1"/>
          <p:nvPr/>
        </p:nvSpPr>
        <p:spPr>
          <a:xfrm>
            <a:off x="8707119" y="5599258"/>
            <a:ext cx="246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词义信息 </a:t>
            </a:r>
            <a:r>
              <a:rPr lang="en-US" altLang="zh-CN" dirty="0">
                <a:solidFill>
                  <a:srgbClr val="1B4BA2"/>
                </a:solidFill>
              </a:rPr>
              <a:t>(exp: </a:t>
            </a:r>
            <a:r>
              <a:rPr lang="zh-CN" altLang="en-US" dirty="0">
                <a:solidFill>
                  <a:srgbClr val="1B4BA2"/>
                </a:solidFill>
              </a:rPr>
              <a:t>沙发</a:t>
            </a:r>
            <a:r>
              <a:rPr lang="en-US" altLang="zh-CN" dirty="0">
                <a:solidFill>
                  <a:srgbClr val="1B4BA2"/>
                </a:solidFill>
              </a:rPr>
              <a:t>)</a:t>
            </a:r>
            <a:endParaRPr lang="zh-CN" altLang="en-US" dirty="0">
              <a:solidFill>
                <a:srgbClr val="1B4BA2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5AD43E-18F8-4220-9B72-FD21BDD8715D}"/>
              </a:ext>
            </a:extLst>
          </p:cNvPr>
          <p:cNvSpPr txBox="1"/>
          <p:nvPr/>
        </p:nvSpPr>
        <p:spPr>
          <a:xfrm>
            <a:off x="2809841" y="1777125"/>
            <a:ext cx="386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English : Can </a:t>
            </a:r>
            <a:r>
              <a:rPr lang="en-US" altLang="zh-CN" dirty="0" err="1"/>
              <a:t>Huolala</a:t>
            </a:r>
            <a:r>
              <a:rPr lang="en-US" altLang="zh-CN" dirty="0"/>
              <a:t> cover Labrador ? 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47B38F-1EBC-40E4-80C3-AA4B35CA5B98}"/>
              </a:ext>
            </a:extLst>
          </p:cNvPr>
          <p:cNvSpPr/>
          <p:nvPr/>
        </p:nvSpPr>
        <p:spPr>
          <a:xfrm>
            <a:off x="2800667" y="2164181"/>
            <a:ext cx="382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(</a:t>
            </a:r>
            <a:r>
              <a:rPr lang="zh-CN" altLang="en-US" dirty="0"/>
              <a:t>未分词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货拉拉拉拉布拉多吗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F582AE6-5FC0-4C99-B3B8-10B7487008E8}"/>
              </a:ext>
            </a:extLst>
          </p:cNvPr>
          <p:cNvSpPr/>
          <p:nvPr/>
        </p:nvSpPr>
        <p:spPr>
          <a:xfrm>
            <a:off x="2795510" y="2578038"/>
            <a:ext cx="452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中文</a:t>
            </a:r>
            <a:r>
              <a:rPr lang="en-US" altLang="zh-CN" dirty="0"/>
              <a:t>(</a:t>
            </a:r>
            <a:r>
              <a:rPr lang="zh-CN" altLang="en-US" dirty="0"/>
              <a:t>分词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zh-CN" altLang="en-US" dirty="0"/>
              <a:t>货拉拉 </a:t>
            </a:r>
            <a:r>
              <a:rPr lang="en-US" altLang="zh-CN" dirty="0"/>
              <a:t>/ </a:t>
            </a:r>
            <a:r>
              <a:rPr lang="zh-CN" altLang="en-US" dirty="0"/>
              <a:t>拉 </a:t>
            </a:r>
            <a:r>
              <a:rPr lang="en-US" altLang="zh-CN" dirty="0"/>
              <a:t>/</a:t>
            </a:r>
            <a:r>
              <a:rPr lang="zh-CN" altLang="en-US" dirty="0"/>
              <a:t> 拉布拉多 </a:t>
            </a:r>
            <a:r>
              <a:rPr lang="en-US" altLang="zh-CN" dirty="0"/>
              <a:t>/</a:t>
            </a:r>
            <a:r>
              <a:rPr lang="zh-CN" altLang="en-US" dirty="0"/>
              <a:t> 吗 </a:t>
            </a:r>
            <a:r>
              <a:rPr lang="en-US" altLang="zh-CN" dirty="0"/>
              <a:t>/ ?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80F7A7-78DF-4498-A417-248DAF4512E3}"/>
              </a:ext>
            </a:extLst>
          </p:cNvPr>
          <p:cNvSpPr txBox="1"/>
          <p:nvPr/>
        </p:nvSpPr>
        <p:spPr>
          <a:xfrm>
            <a:off x="233679" y="2299630"/>
            <a:ext cx="236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中文分词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9CC53B-D8B3-4B7D-96A5-C9C61B39BCD4}"/>
              </a:ext>
            </a:extLst>
          </p:cNvPr>
          <p:cNvSpPr txBox="1"/>
          <p:nvPr/>
        </p:nvSpPr>
        <p:spPr>
          <a:xfrm>
            <a:off x="3276849" y="6075701"/>
            <a:ext cx="551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B4BA2"/>
                </a:solidFill>
              </a:rPr>
              <a:t>如何在不分词的情况下向字级别的序列中加入词信息？</a:t>
            </a:r>
          </a:p>
        </p:txBody>
      </p:sp>
    </p:spTree>
    <p:extLst>
      <p:ext uri="{BB962C8B-B14F-4D97-AF65-F5344CB8AC3E}">
        <p14:creationId xmlns:p14="http://schemas.microsoft.com/office/powerpoint/2010/main" val="409380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1755</Words>
  <Application>Microsoft Office PowerPoint</Application>
  <PresentationFormat>宽屏</PresentationFormat>
  <Paragraphs>483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DengXian</vt:lpstr>
      <vt:lpstr>DengXian</vt:lpstr>
      <vt:lpstr>等线 Light</vt:lpstr>
      <vt:lpstr>宋体</vt:lpstr>
      <vt:lpstr>微软雅黑</vt:lpstr>
      <vt:lpstr>雅黑</vt:lpstr>
      <vt:lpstr>Arial</vt:lpstr>
      <vt:lpstr>Calibri</vt:lpstr>
      <vt:lpstr>Cambria Math</vt:lpstr>
      <vt:lpstr>Consolas</vt:lpstr>
      <vt:lpstr>Times New Roman</vt:lpstr>
      <vt:lpstr>Wingdings</vt:lpstr>
      <vt:lpstr>Office 主题​​</vt:lpstr>
      <vt:lpstr>结合词典的中文命名实体识别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孝男</dc:creator>
  <cp:lastModifiedBy>李 孝男</cp:lastModifiedBy>
  <cp:revision>142</cp:revision>
  <cp:lastPrinted>2020-10-23T04:09:45Z</cp:lastPrinted>
  <dcterms:created xsi:type="dcterms:W3CDTF">2020-09-02T01:50:23Z</dcterms:created>
  <dcterms:modified xsi:type="dcterms:W3CDTF">2020-10-23T09:57:29Z</dcterms:modified>
</cp:coreProperties>
</file>