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7" r:id="rId3"/>
    <p:sldId id="258" r:id="rId4"/>
    <p:sldId id="264" r:id="rId6"/>
    <p:sldId id="270" r:id="rId7"/>
    <p:sldId id="271" r:id="rId8"/>
    <p:sldId id="272" r:id="rId9"/>
    <p:sldId id="259" r:id="rId10"/>
    <p:sldId id="273" r:id="rId11"/>
    <p:sldId id="274" r:id="rId12"/>
    <p:sldId id="260" r:id="rId13"/>
    <p:sldId id="275" r:id="rId14"/>
    <p:sldId id="276" r:id="rId15"/>
    <p:sldId id="277" r:id="rId16"/>
    <p:sldId id="278" r:id="rId17"/>
    <p:sldId id="280" r:id="rId18"/>
    <p:sldId id="261" r:id="rId19"/>
    <p:sldId id="281" r:id="rId20"/>
    <p:sldId id="282" r:id="rId21"/>
    <p:sldId id="285" r:id="rId22"/>
    <p:sldId id="283" r:id="rId23"/>
    <p:sldId id="262" r:id="rId24"/>
    <p:sldId id="284" r:id="rId25"/>
    <p:sldId id="263"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17.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18.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tags" Target="../tags/tag21.xml"/><Relationship Id="rId1" Type="http://schemas.openxmlformats.org/officeDocument/2006/relationships/tags" Target="../tags/tag20.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tags" Target="../tags/tag22.xml"/><Relationship Id="rId2" Type="http://schemas.openxmlformats.org/officeDocument/2006/relationships/image" Target="../media/image8.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tags" Target="../tags/tag2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tags" Target="../tags/tag24.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tags" Target="../tags/tag25.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tags" Target="../tags/tag27.xml"/><Relationship Id="rId1" Type="http://schemas.openxmlformats.org/officeDocument/2006/relationships/tags" Target="../tags/tag2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8.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tags" Target="../tags/tag29.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组合 29"/>
          <p:cNvGrpSpPr/>
          <p:nvPr/>
        </p:nvGrpSpPr>
        <p:grpSpPr>
          <a:xfrm flipH="1">
            <a:off x="0" y="3295650"/>
            <a:ext cx="5303520" cy="3562350"/>
            <a:chOff x="10848" y="5190"/>
            <a:chExt cx="8352" cy="5610"/>
          </a:xfrm>
        </p:grpSpPr>
        <p:sp>
          <p:nvSpPr>
            <p:cNvPr id="9" name="直角三角形 8"/>
            <p:cNvSpPr/>
            <p:nvPr/>
          </p:nvSpPr>
          <p:spPr>
            <a:xfrm flipH="1">
              <a:off x="15235" y="5190"/>
              <a:ext cx="3965" cy="5610"/>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flipH="1">
              <a:off x="10848" y="7324"/>
              <a:ext cx="8353" cy="3476"/>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8353" h="3476">
                  <a:moveTo>
                    <a:pt x="2138" y="890"/>
                  </a:moveTo>
                  <a:lnTo>
                    <a:pt x="8353" y="3476"/>
                  </a:lnTo>
                  <a:lnTo>
                    <a:pt x="3966" y="3476"/>
                  </a:lnTo>
                  <a:lnTo>
                    <a:pt x="2138" y="890"/>
                  </a:lnTo>
                  <a:close/>
                  <a:moveTo>
                    <a:pt x="0" y="0"/>
                  </a:moveTo>
                  <a:lnTo>
                    <a:pt x="1" y="0"/>
                  </a:lnTo>
                  <a:lnTo>
                    <a:pt x="1" y="3476"/>
                  </a:lnTo>
                  <a:lnTo>
                    <a:pt x="0" y="3476"/>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直角三角形 4"/>
            <p:cNvSpPr/>
            <p:nvPr/>
          </p:nvSpPr>
          <p:spPr>
            <a:xfrm flipH="1">
              <a:off x="16952" y="8446"/>
              <a:ext cx="2248" cy="235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flipH="1">
              <a:off x="17063" y="5190"/>
              <a:ext cx="2137" cy="302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137" h="3024">
                  <a:moveTo>
                    <a:pt x="0" y="0"/>
                  </a:moveTo>
                  <a:lnTo>
                    <a:pt x="2137" y="3024"/>
                  </a:lnTo>
                  <a:lnTo>
                    <a:pt x="0" y="2134"/>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nvGrpSpPr>
          <p:cNvPr id="29" name="组合 28"/>
          <p:cNvGrpSpPr/>
          <p:nvPr/>
        </p:nvGrpSpPr>
        <p:grpSpPr>
          <a:xfrm flipH="1">
            <a:off x="6827520" y="-1270"/>
            <a:ext cx="5364480" cy="4168140"/>
            <a:chOff x="0" y="0"/>
            <a:chExt cx="8448" cy="6564"/>
          </a:xfrm>
        </p:grpSpPr>
        <p:sp>
          <p:nvSpPr>
            <p:cNvPr id="16" name="直角三角形 15"/>
            <p:cNvSpPr/>
            <p:nvPr/>
          </p:nvSpPr>
          <p:spPr>
            <a:xfrm flipV="1">
              <a:off x="0" y="0"/>
              <a:ext cx="3145" cy="6565"/>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flipV="1">
              <a:off x="0" y="2"/>
              <a:ext cx="8448" cy="3049"/>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flipV="1">
              <a:off x="0" y="0"/>
              <a:ext cx="2248" cy="235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flipV="1">
              <a:off x="2035" y="2"/>
              <a:ext cx="6413" cy="231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6413" h="2314">
                  <a:moveTo>
                    <a:pt x="0" y="0"/>
                  </a:moveTo>
                  <a:lnTo>
                    <a:pt x="6413" y="2314"/>
                  </a:lnTo>
                  <a:lnTo>
                    <a:pt x="1109" y="2314"/>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87" name="文本框 86"/>
          <p:cNvSpPr txBox="1"/>
          <p:nvPr/>
        </p:nvSpPr>
        <p:spPr>
          <a:xfrm>
            <a:off x="5080001" y="3850005"/>
            <a:ext cx="1673225" cy="583565"/>
          </a:xfrm>
          <a:prstGeom prst="rect">
            <a:avLst/>
          </a:prstGeom>
          <a:noFill/>
        </p:spPr>
        <p:txBody>
          <a:bodyPr wrap="none" rtlCol="0">
            <a:spAutoFit/>
          </a:bodyPr>
          <a:p>
            <a:pPr algn="ctr"/>
            <a:r>
              <a:rPr lang="zh-CN" altLang="en-US" sz="1600">
                <a:solidFill>
                  <a:schemeClr val="tx1"/>
                </a:solidFill>
                <a:latin typeface="思源黑体 CN Light" panose="020B0300000000000000" charset="-122"/>
                <a:ea typeface="思源黑体 CN Light" panose="020B0300000000000000" charset="-122"/>
              </a:rPr>
              <a:t>汇报者：潘文彬 </a:t>
            </a:r>
            <a:endParaRPr lang="zh-CN" altLang="en-US" sz="1600">
              <a:solidFill>
                <a:schemeClr val="tx1"/>
              </a:solidFill>
              <a:latin typeface="思源黑体 CN Light" panose="020B0300000000000000" charset="-122"/>
              <a:ea typeface="思源黑体 CN Light" panose="020B0300000000000000" charset="-122"/>
            </a:endParaRPr>
          </a:p>
          <a:p>
            <a:pPr algn="ctr"/>
            <a:r>
              <a:rPr lang="en-US" altLang="zh-CN" sz="1600">
                <a:solidFill>
                  <a:schemeClr val="tx1"/>
                </a:solidFill>
                <a:latin typeface="思源黑体 CN Light" panose="020B0300000000000000" charset="-122"/>
                <a:ea typeface="思源黑体 CN Light" panose="020B0300000000000000" charset="-122"/>
              </a:rPr>
              <a:t>20210240244</a:t>
            </a:r>
            <a:endParaRPr lang="en-US" altLang="zh-CN" sz="1600">
              <a:solidFill>
                <a:schemeClr val="tx1"/>
              </a:solidFill>
              <a:latin typeface="思源黑体 CN Light" panose="020B0300000000000000" charset="-122"/>
              <a:ea typeface="思源黑体 CN Light" panose="020B0300000000000000" charset="-122"/>
            </a:endParaRPr>
          </a:p>
        </p:txBody>
      </p:sp>
      <p:sp>
        <p:nvSpPr>
          <p:cNvPr id="88" name="文本框 87"/>
          <p:cNvSpPr txBox="1"/>
          <p:nvPr/>
        </p:nvSpPr>
        <p:spPr>
          <a:xfrm>
            <a:off x="3458845" y="4650740"/>
            <a:ext cx="4915535" cy="460375"/>
          </a:xfrm>
          <a:prstGeom prst="rect">
            <a:avLst/>
          </a:prstGeom>
          <a:noFill/>
        </p:spPr>
        <p:txBody>
          <a:bodyPr wrap="none" rtlCol="0">
            <a:spAutoFit/>
          </a:bodyPr>
          <a:p>
            <a:pPr algn="ctr"/>
            <a:r>
              <a:rPr lang="zh-CN" altLang="en-US" sz="1200">
                <a:solidFill>
                  <a:schemeClr val="tx1">
                    <a:lumMod val="50000"/>
                    <a:lumOff val="50000"/>
                  </a:schemeClr>
                </a:solidFill>
                <a:latin typeface="思源黑体 CN Regular" panose="020B0500000000000000" charset="-122"/>
                <a:ea typeface="思源黑体 CN Regular" panose="020B0500000000000000" charset="-122"/>
              </a:rPr>
              <a:t>Presented at the ICML 2019 Workshop on Learning and Reasoning</a:t>
            </a:r>
            <a:endParaRPr lang="zh-CN" altLang="en-US" sz="1200">
              <a:solidFill>
                <a:schemeClr val="tx1">
                  <a:lumMod val="50000"/>
                  <a:lumOff val="50000"/>
                </a:schemeClr>
              </a:solidFill>
              <a:latin typeface="思源黑体 CN Regular" panose="020B0500000000000000" charset="-122"/>
              <a:ea typeface="思源黑体 CN Regular" panose="020B0500000000000000" charset="-122"/>
            </a:endParaRPr>
          </a:p>
          <a:p>
            <a:pPr algn="ctr"/>
            <a:r>
              <a:rPr lang="zh-CN" altLang="en-US" sz="1200">
                <a:solidFill>
                  <a:schemeClr val="tx1">
                    <a:lumMod val="50000"/>
                    <a:lumOff val="50000"/>
                  </a:schemeClr>
                </a:solidFill>
                <a:latin typeface="思源黑体 CN Regular" panose="020B0500000000000000" charset="-122"/>
                <a:ea typeface="思源黑体 CN Regular" panose="020B0500000000000000" charset="-122"/>
              </a:rPr>
              <a:t>with Graph-Structured Data Copyright 2019 by the author(s).</a:t>
            </a:r>
            <a:endParaRPr lang="zh-CN" altLang="en-US" sz="1200">
              <a:solidFill>
                <a:schemeClr val="tx1">
                  <a:lumMod val="50000"/>
                  <a:lumOff val="50000"/>
                </a:schemeClr>
              </a:solidFill>
              <a:latin typeface="思源黑体 CN Regular" panose="020B0500000000000000" charset="-122"/>
              <a:ea typeface="思源黑体 CN Regular" panose="020B0500000000000000" charset="-122"/>
            </a:endParaRPr>
          </a:p>
        </p:txBody>
      </p:sp>
      <p:sp>
        <p:nvSpPr>
          <p:cNvPr id="92" name="副标题 91"/>
          <p:cNvSpPr>
            <a:spLocks noGrp="1"/>
          </p:cNvSpPr>
          <p:nvPr>
            <p:ph type="subTitle" idx="1"/>
            <p:custDataLst>
              <p:tags r:id="rId1"/>
            </p:custDataLst>
          </p:nvPr>
        </p:nvSpPr>
        <p:spPr>
          <a:xfrm>
            <a:off x="1462405" y="2235835"/>
            <a:ext cx="8909050" cy="1213485"/>
          </a:xfrm>
        </p:spPr>
        <p:txBody>
          <a:bodyPr>
            <a:noAutofit/>
          </a:bodyPr>
          <a:p>
            <a:pPr marL="0" indent="0" algn="ctr">
              <a:lnSpc>
                <a:spcPct val="100000"/>
              </a:lnSpc>
              <a:buNone/>
            </a:pPr>
            <a:r>
              <a:rPr lang="zh-CN" altLang="en-US" sz="4000">
                <a:solidFill>
                  <a:srgbClr val="47AA7C"/>
                </a:solidFill>
                <a:latin typeface="思源黑体 CN Bold" panose="020B0800000000000000" charset="-122"/>
                <a:ea typeface="思源黑体 CN Bold" panose="020B0800000000000000" charset="-122"/>
                <a:cs typeface="汉仪雅酷黑 95W" panose="020B0A04020202020204" charset="-122"/>
              </a:rPr>
              <a:t>Neural Message Passing for Visual Relationship Detection</a:t>
            </a:r>
            <a:endParaRPr lang="zh-CN" altLang="en-US" sz="4000">
              <a:solidFill>
                <a:srgbClr val="47AA7C"/>
              </a:solidFill>
              <a:latin typeface="思源黑体 CN Bold" panose="020B0800000000000000" charset="-122"/>
              <a:ea typeface="思源黑体 CN Bold" panose="020B0800000000000000" charset="-122"/>
              <a:cs typeface="汉仪雅酷黑 95W" panose="020B0A04020202020204" charset="-122"/>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flipH="1" flipV="1">
            <a:off x="4754880" y="2155190"/>
            <a:ext cx="7437120" cy="4702810"/>
            <a:chOff x="1" y="0"/>
            <a:chExt cx="11712" cy="7406"/>
          </a:xfrm>
        </p:grpSpPr>
        <p:sp>
          <p:nvSpPr>
            <p:cNvPr id="21" name="直角三角形 20"/>
            <p:cNvSpPr/>
            <p:nvPr/>
          </p:nvSpPr>
          <p:spPr>
            <a:xfrm rot="5400000">
              <a:off x="3333" y="-3332"/>
              <a:ext cx="5048" cy="11712"/>
            </a:xfrm>
            <a:prstGeom prst="rtTriangle">
              <a:avLst/>
            </a:pr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5400000">
              <a:off x="-1116" y="1117"/>
              <a:ext cx="7407" cy="5173"/>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a:off x="-95" y="96"/>
              <a:ext cx="3186" cy="299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31" name="副标题 30"/>
          <p:cNvSpPr>
            <a:spLocks noGrp="1"/>
          </p:cNvSpPr>
          <p:nvPr>
            <p:ph type="subTitle" idx="1"/>
            <p:custDataLst>
              <p:tags r:id="rId1"/>
            </p:custDataLst>
          </p:nvPr>
        </p:nvSpPr>
        <p:spPr>
          <a:xfrm>
            <a:off x="-5715" y="2062480"/>
            <a:ext cx="12192000" cy="644525"/>
          </a:xfrm>
        </p:spPr>
        <p:txBody>
          <a:bodyPr>
            <a:noAutofit/>
          </a:bodyPr>
          <a:p>
            <a:pPr algn="ctr"/>
            <a:r>
              <a:rPr lang="zh-CN" altLang="en-US" sz="3000">
                <a:solidFill>
                  <a:srgbClr val="47AA7C"/>
                </a:solidFill>
                <a:latin typeface="优设标题黑" panose="00000500000000000000" charset="-122"/>
                <a:ea typeface="优设标题黑" panose="00000500000000000000" charset="-122"/>
              </a:rPr>
              <a:t>PART 0</a:t>
            </a:r>
            <a:r>
              <a:rPr lang="en-US" altLang="zh-CN" sz="3000">
                <a:solidFill>
                  <a:srgbClr val="47AA7C"/>
                </a:solidFill>
                <a:latin typeface="优设标题黑" panose="00000500000000000000" charset="-122"/>
                <a:ea typeface="优设标题黑" panose="00000500000000000000" charset="-122"/>
              </a:rPr>
              <a:t>3</a:t>
            </a:r>
            <a:endParaRPr lang="en-US" altLang="zh-CN" sz="3000">
              <a:solidFill>
                <a:srgbClr val="47AA7C"/>
              </a:solidFill>
              <a:latin typeface="优设标题黑" panose="00000500000000000000" charset="-122"/>
              <a:ea typeface="优设标题黑" panose="00000500000000000000" charset="-122"/>
            </a:endParaRPr>
          </a:p>
        </p:txBody>
      </p:sp>
      <p:sp>
        <p:nvSpPr>
          <p:cNvPr id="2" name="文本框 1"/>
          <p:cNvSpPr txBox="1"/>
          <p:nvPr/>
        </p:nvSpPr>
        <p:spPr>
          <a:xfrm>
            <a:off x="0" y="2998470"/>
            <a:ext cx="12192000" cy="860425"/>
          </a:xfrm>
          <a:prstGeom prst="rect">
            <a:avLst/>
          </a:prstGeom>
          <a:noFill/>
        </p:spPr>
        <p:txBody>
          <a:bodyPr wrap="square" rtlCol="0">
            <a:spAutoFit/>
          </a:bodyPr>
          <a:p>
            <a:pPr algn="ctr"/>
            <a:r>
              <a:rPr lang="en-US" altLang="zh-CN" sz="5000">
                <a:solidFill>
                  <a:srgbClr val="47AA7C"/>
                </a:solidFill>
                <a:latin typeface="优设标题黑" panose="00000500000000000000" charset="-122"/>
                <a:ea typeface="优设标题黑" panose="00000500000000000000" charset="-122"/>
                <a:sym typeface="+mn-ea"/>
              </a:rPr>
              <a:t>Methodology</a:t>
            </a:r>
            <a:endParaRPr lang="en-US" altLang="zh-CN" sz="5000">
              <a:solidFill>
                <a:srgbClr val="47AA7C"/>
              </a:solidFill>
              <a:latin typeface="优设标题黑" panose="00000500000000000000" charset="-122"/>
              <a:ea typeface="优设标题黑" panose="00000500000000000000" charset="-122"/>
              <a:sym typeface="+mn-ea"/>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1682750"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Overview</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pic>
        <p:nvPicPr>
          <p:cNvPr id="6" name="图片 5" descr="截屏2020-10-23 下午2.10.38"/>
          <p:cNvPicPr>
            <a:picLocks noChangeAspect="1"/>
          </p:cNvPicPr>
          <p:nvPr/>
        </p:nvPicPr>
        <p:blipFill>
          <a:blip r:embed="rId1"/>
          <a:stretch>
            <a:fillRect/>
          </a:stretch>
        </p:blipFill>
        <p:spPr>
          <a:xfrm>
            <a:off x="509905" y="1565910"/>
            <a:ext cx="11172190" cy="372618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235960"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Feature Extraction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85090" y="1222375"/>
            <a:ext cx="12021820" cy="5262245"/>
          </a:xfrm>
          <a:prstGeom prst="rect">
            <a:avLst/>
          </a:prstGeom>
          <a:noFill/>
        </p:spPr>
        <p:txBody>
          <a:bodyPr wrap="square" rtlCol="0">
            <a:spAutoFit/>
          </a:bodyPr>
          <a:p>
            <a:r>
              <a:rPr lang="zh-CN" altLang="en-US" sz="2400">
                <a:solidFill>
                  <a:srgbClr val="47AA7C"/>
                </a:solidFill>
                <a:latin typeface="思源黑体 CN Medium" panose="020B0600000000000000" charset="-122"/>
                <a:ea typeface="思源黑体 CN Medium" panose="020B0600000000000000" charset="-122"/>
              </a:rPr>
              <a:t>The functionality of this module is to get the visual and semantic cues of the objects and the relative spatial locations between pairwise objects.</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The i-th object in the image is associated with a bounding box bi = {xi; yi; wi; si} and a category ci</a:t>
            </a:r>
            <a:r>
              <a:rPr lang="en-US" altLang="zh-CN" sz="2400">
                <a:solidFill>
                  <a:srgbClr val="47AA7C"/>
                </a:solidFill>
                <a:latin typeface="思源黑体 CN Medium" panose="020B0600000000000000" charset="-122"/>
                <a:ea typeface="思源黑体 CN Medium" panose="020B0600000000000000" charset="-122"/>
              </a:rPr>
              <a:t>.</a:t>
            </a:r>
            <a:endParaRPr lang="en-US" altLang="zh-CN"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To extract deep visual features of an object, we adopt VGG16</a:t>
            </a:r>
            <a:r>
              <a:rPr lang="en-US" altLang="zh-CN" sz="2400">
                <a:solidFill>
                  <a:srgbClr val="47AA7C"/>
                </a:solidFill>
                <a:latin typeface="思源黑体 CN Medium" panose="020B0600000000000000" charset="-122"/>
                <a:ea typeface="思源黑体 CN Medium" panose="020B0600000000000000" charset="-122"/>
              </a:rPr>
              <a:t>. </a:t>
            </a:r>
            <a:r>
              <a:rPr lang="zh-CN" altLang="en-US" sz="2400">
                <a:solidFill>
                  <a:srgbClr val="47AA7C"/>
                </a:solidFill>
                <a:latin typeface="思源黑体 CN Medium" panose="020B0600000000000000" charset="-122"/>
                <a:ea typeface="思源黑体 CN Medium" panose="020B0600000000000000" charset="-122"/>
              </a:rPr>
              <a:t>The resulting features form the visual embedding ai</a:t>
            </a:r>
            <a:r>
              <a:rPr lang="en-US" altLang="zh-CN" sz="2400">
                <a:solidFill>
                  <a:srgbClr val="47AA7C"/>
                </a:solidFill>
                <a:latin typeface="思源黑体 CN Medium" panose="020B0600000000000000" charset="-122"/>
                <a:ea typeface="思源黑体 CN Medium" panose="020B0600000000000000" charset="-122"/>
              </a:rPr>
              <a:t>.</a:t>
            </a:r>
            <a:r>
              <a:rPr lang="zh-CN" altLang="en-US" sz="2400">
                <a:solidFill>
                  <a:srgbClr val="47AA7C"/>
                </a:solidFill>
                <a:latin typeface="思源黑体 CN Medium" panose="020B0600000000000000" charset="-122"/>
                <a:ea typeface="思源黑体 CN Medium" panose="020B0600000000000000" charset="-122"/>
              </a:rPr>
              <a:t>To complement the visual information, we use the pre-trained word2vector to map the object category ci into word embedding si. The object embedding of the i-th object oi = [ai; si]</a:t>
            </a:r>
            <a:r>
              <a:rPr lang="en-US" altLang="zh-CN" sz="2400">
                <a:solidFill>
                  <a:srgbClr val="47AA7C"/>
                </a:solidFill>
                <a:latin typeface="思源黑体 CN Medium" panose="020B0600000000000000" charset="-122"/>
                <a:ea typeface="思源黑体 CN Medium" panose="020B0600000000000000" charset="-122"/>
              </a:rPr>
              <a:t>.</a:t>
            </a:r>
            <a:endParaRPr lang="en-US" altLang="zh-CN" sz="2400">
              <a:solidFill>
                <a:srgbClr val="47AA7C"/>
              </a:solidFill>
              <a:latin typeface="思源黑体 CN Medium" panose="020B0600000000000000" charset="-122"/>
              <a:ea typeface="思源黑体 CN Medium" panose="020B0600000000000000" charset="-122"/>
            </a:endParaRPr>
          </a:p>
          <a:p>
            <a:endParaRPr lang="en-US" altLang="zh-CN"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As for the spatial information, we adopt the idea of box regression and use box delta to get the box differences.Furthermore, we use intersection over union (iou) and normalized distance between two objects. </a:t>
            </a:r>
            <a:endParaRPr lang="zh-CN" altLang="en-US" sz="24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42074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Graph Construction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3210" y="843915"/>
            <a:ext cx="11908790" cy="3107690"/>
          </a:xfrm>
          <a:prstGeom prst="rect">
            <a:avLst/>
          </a:prstGeom>
          <a:noFill/>
        </p:spPr>
        <p:txBody>
          <a:bodyPr wrap="square" rtlCol="0">
            <a:spAutoFit/>
          </a:bodyPr>
          <a:p>
            <a:r>
              <a:rPr lang="zh-CN" altLang="en-US" sz="2800">
                <a:solidFill>
                  <a:srgbClr val="47AA7C"/>
                </a:solidFill>
                <a:latin typeface="思源黑体 CN Medium" panose="020B0600000000000000" charset="-122"/>
                <a:ea typeface="思源黑体 CN Medium" panose="020B0600000000000000" charset="-122"/>
              </a:rPr>
              <a:t>The interaction graph contains a node set V and an edge set E. Each node vi ∈ V represents an object, which is composed of a bounding box bi, a corresponding object category ci and the original embedding oi.</a:t>
            </a:r>
            <a:endParaRPr lang="zh-CN" altLang="en-US" sz="2800">
              <a:solidFill>
                <a:srgbClr val="47AA7C"/>
              </a:solidFill>
              <a:latin typeface="思源黑体 CN Medium" panose="020B0600000000000000" charset="-122"/>
              <a:ea typeface="思源黑体 CN Medium" panose="020B0600000000000000" charset="-122"/>
            </a:endParaRPr>
          </a:p>
          <a:p>
            <a:endParaRPr lang="zh-CN" altLang="en-US" sz="2800">
              <a:solidFill>
                <a:srgbClr val="47AA7C"/>
              </a:solidFill>
              <a:latin typeface="思源黑体 CN Medium" panose="020B0600000000000000" charset="-122"/>
              <a:ea typeface="思源黑体 CN Medium" panose="020B0600000000000000" charset="-122"/>
            </a:endParaRPr>
          </a:p>
          <a:p>
            <a:r>
              <a:rPr lang="zh-CN" altLang="en-US" sz="2800">
                <a:solidFill>
                  <a:srgbClr val="47AA7C"/>
                </a:solidFill>
                <a:latin typeface="思源黑体 CN Medium" panose="020B0600000000000000" charset="-122"/>
                <a:ea typeface="思源黑体 CN Medium" panose="020B0600000000000000" charset="-122"/>
              </a:rPr>
              <a:t>Each edge eij ∈ E denotes the predicate between node vi and vj . </a:t>
            </a:r>
            <a:endParaRPr lang="zh-CN" altLang="en-US" sz="2800">
              <a:solidFill>
                <a:srgbClr val="47AA7C"/>
              </a:solidFill>
              <a:latin typeface="思源黑体 CN Medium" panose="020B0600000000000000" charset="-122"/>
              <a:ea typeface="思源黑体 CN Medium" panose="020B0600000000000000" charset="-122"/>
            </a:endParaRPr>
          </a:p>
          <a:p>
            <a:r>
              <a:rPr lang="zh-CN" altLang="en-US" sz="2800">
                <a:solidFill>
                  <a:srgbClr val="47AA7C"/>
                </a:solidFill>
                <a:latin typeface="思源黑体 CN Medium" panose="020B0600000000000000" charset="-122"/>
                <a:ea typeface="思源黑体 CN Medium" panose="020B0600000000000000" charset="-122"/>
              </a:rPr>
              <a:t>The edge exists when the connected objects are paired. </a:t>
            </a:r>
            <a:endParaRPr lang="zh-CN" altLang="en-US" sz="2800">
              <a:solidFill>
                <a:srgbClr val="47AA7C"/>
              </a:solidFill>
              <a:latin typeface="思源黑体 CN Medium" panose="020B0600000000000000" charset="-122"/>
              <a:ea typeface="思源黑体 CN Medium" panose="020B0600000000000000" charset="-122"/>
            </a:endParaRPr>
          </a:p>
        </p:txBody>
      </p:sp>
      <p:pic>
        <p:nvPicPr>
          <p:cNvPr id="3" name="图片 2" descr="截屏2020-10-22 下午8.44.55"/>
          <p:cNvPicPr>
            <a:picLocks noChangeAspect="1"/>
          </p:cNvPicPr>
          <p:nvPr/>
        </p:nvPicPr>
        <p:blipFill>
          <a:blip r:embed="rId1"/>
          <a:stretch>
            <a:fillRect/>
          </a:stretch>
        </p:blipFill>
        <p:spPr>
          <a:xfrm>
            <a:off x="2470150" y="4383405"/>
            <a:ext cx="7251065" cy="173101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424751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Neural Message Passing</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3210" y="1222375"/>
            <a:ext cx="5668010" cy="4707890"/>
          </a:xfrm>
          <a:prstGeom prst="rect">
            <a:avLst/>
          </a:prstGeom>
          <a:noFill/>
        </p:spPr>
        <p:txBody>
          <a:bodyPr wrap="square" rtlCol="0">
            <a:spAutoFit/>
          </a:bodyPr>
          <a:p>
            <a:r>
              <a:rPr lang="zh-CN" altLang="en-US" sz="2000">
                <a:solidFill>
                  <a:srgbClr val="47AA7C"/>
                </a:solidFill>
                <a:latin typeface="思源黑体 CN Medium" panose="020B0600000000000000" charset="-122"/>
                <a:ea typeface="思源黑体 CN Medium" panose="020B0600000000000000" charset="-122"/>
              </a:rPr>
              <a:t>The functionality of the message passing module is to improve interaction embeddings by aggregating global context cues.</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In the node-to-edge phase,each edge receives messages from the connected nodes. In the edge-to-node phase, the node embedding is updated according to the linked edge embeddings.</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The functions f1e , f1v , f2e are neural networks used for mapping between node and edge embeddings. In our experiments, we adopt two-layers fully-connected networks</a:t>
            </a:r>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(MLPs) with Elu activation function</a:t>
            </a:r>
            <a:r>
              <a:rPr lang="en-US" altLang="zh-CN" sz="2000">
                <a:solidFill>
                  <a:srgbClr val="47AA7C"/>
                </a:solidFill>
                <a:latin typeface="思源黑体 CN Medium" panose="020B0600000000000000" charset="-122"/>
                <a:ea typeface="思源黑体 CN Medium" panose="020B0600000000000000" charset="-122"/>
              </a:rPr>
              <a:t>.</a:t>
            </a:r>
            <a:endParaRPr lang="en-US" altLang="zh-CN" sz="2000">
              <a:solidFill>
                <a:srgbClr val="47AA7C"/>
              </a:solidFill>
              <a:latin typeface="思源黑体 CN Medium" panose="020B0600000000000000" charset="-122"/>
              <a:ea typeface="思源黑体 CN Medium" panose="020B0600000000000000" charset="-122"/>
            </a:endParaRPr>
          </a:p>
        </p:txBody>
      </p:sp>
      <p:pic>
        <p:nvPicPr>
          <p:cNvPr id="3" name="图片 2" descr="截屏2020-10-23 下午12.12.51"/>
          <p:cNvPicPr>
            <a:picLocks noChangeAspect="1"/>
          </p:cNvPicPr>
          <p:nvPr/>
        </p:nvPicPr>
        <p:blipFill>
          <a:blip r:embed="rId1"/>
          <a:stretch>
            <a:fillRect/>
          </a:stretch>
        </p:blipFill>
        <p:spPr>
          <a:xfrm>
            <a:off x="5949950" y="1844675"/>
            <a:ext cx="6241415" cy="3169285"/>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37629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Edge Classification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1256030" y="982980"/>
            <a:ext cx="9680575" cy="4892675"/>
          </a:xfrm>
          <a:prstGeom prst="rect">
            <a:avLst/>
          </a:prstGeom>
          <a:noFill/>
        </p:spPr>
        <p:txBody>
          <a:bodyPr wrap="square" rtlCol="0">
            <a:spAutoFit/>
          </a:bodyPr>
          <a:p>
            <a:r>
              <a:rPr lang="zh-CN" altLang="en-US" sz="2400">
                <a:solidFill>
                  <a:srgbClr val="47AA7C"/>
                </a:solidFill>
                <a:latin typeface="思源黑体 CN Medium" panose="020B0600000000000000" charset="-122"/>
                <a:ea typeface="思源黑体 CN Medium" panose="020B0600000000000000" charset="-122"/>
              </a:rPr>
              <a:t>The functionality of this module is to classify the interactions between objects.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The interaction embedding is the concatenation of the final edge embedding and spatial location; that is, xi,j = [eij; lij].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Then, the confidence of the predicate category between the i-th and the j-th objects is yij = softmax (Wxi,j), where W is the embedding matrix that maps interaction embeddings to match predicate categories.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In our experiment, we use multi-class cross entropy loss for classification.</a:t>
            </a:r>
            <a:endParaRPr lang="zh-CN" altLang="en-US" sz="24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flipH="1" flipV="1">
            <a:off x="4754880" y="2155190"/>
            <a:ext cx="7437120" cy="4702810"/>
            <a:chOff x="1" y="0"/>
            <a:chExt cx="11712" cy="7406"/>
          </a:xfrm>
        </p:grpSpPr>
        <p:sp>
          <p:nvSpPr>
            <p:cNvPr id="21" name="直角三角形 20"/>
            <p:cNvSpPr/>
            <p:nvPr/>
          </p:nvSpPr>
          <p:spPr>
            <a:xfrm rot="5400000">
              <a:off x="3333" y="-3332"/>
              <a:ext cx="5048" cy="11712"/>
            </a:xfrm>
            <a:prstGeom prst="rtTriangle">
              <a:avLst/>
            </a:pr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5400000">
              <a:off x="-1116" y="1117"/>
              <a:ext cx="7407" cy="5173"/>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a:off x="-95" y="96"/>
              <a:ext cx="3186" cy="299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31" name="副标题 30"/>
          <p:cNvSpPr>
            <a:spLocks noGrp="1"/>
          </p:cNvSpPr>
          <p:nvPr>
            <p:ph type="subTitle" idx="1"/>
            <p:custDataLst>
              <p:tags r:id="rId1"/>
            </p:custDataLst>
          </p:nvPr>
        </p:nvSpPr>
        <p:spPr>
          <a:xfrm>
            <a:off x="-5715" y="2062480"/>
            <a:ext cx="12192000" cy="644525"/>
          </a:xfrm>
        </p:spPr>
        <p:txBody>
          <a:bodyPr>
            <a:noAutofit/>
          </a:bodyPr>
          <a:p>
            <a:pPr algn="ctr"/>
            <a:r>
              <a:rPr lang="zh-CN" altLang="en-US" sz="3000">
                <a:solidFill>
                  <a:srgbClr val="47AA7C"/>
                </a:solidFill>
                <a:latin typeface="优设标题黑" panose="00000500000000000000" charset="-122"/>
                <a:ea typeface="优设标题黑" panose="00000500000000000000" charset="-122"/>
              </a:rPr>
              <a:t>PART 0</a:t>
            </a:r>
            <a:r>
              <a:rPr lang="en-US" altLang="zh-CN" sz="3000">
                <a:solidFill>
                  <a:srgbClr val="47AA7C"/>
                </a:solidFill>
                <a:latin typeface="优设标题黑" panose="00000500000000000000" charset="-122"/>
                <a:ea typeface="优设标题黑" panose="00000500000000000000" charset="-122"/>
              </a:rPr>
              <a:t>4</a:t>
            </a:r>
            <a:endParaRPr lang="en-US" altLang="zh-CN" sz="3000">
              <a:solidFill>
                <a:srgbClr val="47AA7C"/>
              </a:solidFill>
              <a:latin typeface="优设标题黑" panose="00000500000000000000" charset="-122"/>
              <a:ea typeface="优设标题黑" panose="00000500000000000000" charset="-122"/>
            </a:endParaRPr>
          </a:p>
        </p:txBody>
      </p:sp>
      <p:sp>
        <p:nvSpPr>
          <p:cNvPr id="2" name="文本框 1"/>
          <p:cNvSpPr txBox="1"/>
          <p:nvPr/>
        </p:nvSpPr>
        <p:spPr>
          <a:xfrm>
            <a:off x="0" y="2998470"/>
            <a:ext cx="12192000" cy="860425"/>
          </a:xfrm>
          <a:prstGeom prst="rect">
            <a:avLst/>
          </a:prstGeom>
          <a:noFill/>
        </p:spPr>
        <p:txBody>
          <a:bodyPr wrap="square" rtlCol="0">
            <a:spAutoFit/>
          </a:bodyPr>
          <a:p>
            <a:pPr algn="ctr"/>
            <a:r>
              <a:rPr lang="en-US" altLang="zh-CN" sz="5000">
                <a:solidFill>
                  <a:srgbClr val="47AA7C"/>
                </a:solidFill>
                <a:latin typeface="优设标题黑" panose="00000500000000000000" charset="-122"/>
                <a:ea typeface="优设标题黑" panose="00000500000000000000" charset="-122"/>
                <a:sym typeface="+mn-ea"/>
              </a:rPr>
              <a:t>Experiments</a:t>
            </a:r>
            <a:endParaRPr lang="en-US" altLang="zh-CN" sz="5000">
              <a:solidFill>
                <a:srgbClr val="47AA7C"/>
              </a:solidFill>
              <a:latin typeface="优设标题黑" panose="00000500000000000000" charset="-122"/>
              <a:ea typeface="优设标题黑" panose="00000500000000000000" charset="-122"/>
              <a:sym typeface="+mn-ea"/>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1640840"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Datasets</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3845" y="991235"/>
            <a:ext cx="11907520" cy="2245360"/>
          </a:xfrm>
          <a:prstGeom prst="rect">
            <a:avLst/>
          </a:prstGeom>
          <a:noFill/>
        </p:spPr>
        <p:txBody>
          <a:bodyPr wrap="square" rtlCol="0">
            <a:spAutoFit/>
          </a:bodyPr>
          <a:p>
            <a:r>
              <a:rPr lang="zh-CN" altLang="en-US" sz="2000">
                <a:solidFill>
                  <a:srgbClr val="47AA7C"/>
                </a:solidFill>
                <a:latin typeface="思源黑体 CN Medium" panose="020B0600000000000000" charset="-122"/>
                <a:ea typeface="思源黑体 CN Medium" panose="020B0600000000000000" charset="-122"/>
              </a:rPr>
              <a:t>Visual Relationship Detection (VRD) contains 5,000 images with 100 object categories and 70 predicate categories. </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There are 1,877 relationship triplets only exist in the test set, which is used for zero_x0002_shot evaluation. </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Visual Gnome (VG) contains 99,658 images with 200 object categories and 100 predicates.</a:t>
            </a:r>
            <a:endParaRPr lang="zh-CN" altLang="en-US" sz="2000">
              <a:solidFill>
                <a:srgbClr val="47AA7C"/>
              </a:solidFill>
              <a:latin typeface="思源黑体 CN Medium" panose="020B0600000000000000" charset="-122"/>
              <a:ea typeface="思源黑体 CN Medium" panose="020B0600000000000000" charset="-122"/>
            </a:endParaRPr>
          </a:p>
        </p:txBody>
      </p:sp>
      <p:pic>
        <p:nvPicPr>
          <p:cNvPr id="3" name="图片 2" descr="v2-e9ab3a2fd91a03051c2daf2a87bda941_1440w.jpg"/>
          <p:cNvPicPr>
            <a:picLocks noChangeAspect="1"/>
          </p:cNvPicPr>
          <p:nvPr/>
        </p:nvPicPr>
        <p:blipFill>
          <a:blip r:embed="rId1"/>
          <a:stretch>
            <a:fillRect/>
          </a:stretch>
        </p:blipFill>
        <p:spPr>
          <a:xfrm>
            <a:off x="8559800" y="3236595"/>
            <a:ext cx="2836545" cy="2707005"/>
          </a:xfrm>
          <a:prstGeom prst="rect">
            <a:avLst/>
          </a:prstGeom>
        </p:spPr>
      </p:pic>
      <p:pic>
        <p:nvPicPr>
          <p:cNvPr id="4" name="图片 3" descr="11731515-8d745946071c4771"/>
          <p:cNvPicPr>
            <a:picLocks noChangeAspect="1"/>
          </p:cNvPicPr>
          <p:nvPr/>
        </p:nvPicPr>
        <p:blipFill>
          <a:blip r:embed="rId2"/>
          <a:stretch>
            <a:fillRect/>
          </a:stretch>
        </p:blipFill>
        <p:spPr>
          <a:xfrm>
            <a:off x="283210" y="3415665"/>
            <a:ext cx="7018020" cy="2032000"/>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235960"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Evaluation Metrics</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3845" y="982980"/>
            <a:ext cx="5377180" cy="4892675"/>
          </a:xfrm>
          <a:prstGeom prst="rect">
            <a:avLst/>
          </a:prstGeom>
          <a:noFill/>
        </p:spPr>
        <p:txBody>
          <a:bodyPr wrap="square" rtlCol="0">
            <a:spAutoFit/>
          </a:bodyPr>
          <a:p>
            <a:r>
              <a:rPr lang="en-US" altLang="zh-CN" sz="2400">
                <a:solidFill>
                  <a:srgbClr val="47AA7C"/>
                </a:solidFill>
                <a:latin typeface="思源黑体 CN Medium" panose="020B0600000000000000" charset="-122"/>
                <a:ea typeface="思源黑体 CN Medium" panose="020B0600000000000000" charset="-122"/>
              </a:rPr>
              <a:t>W</a:t>
            </a:r>
            <a:r>
              <a:rPr lang="zh-CN" altLang="en-US" sz="2400">
                <a:solidFill>
                  <a:srgbClr val="47AA7C"/>
                </a:solidFill>
                <a:latin typeface="思源黑体 CN Medium" panose="020B0600000000000000" charset="-122"/>
                <a:ea typeface="思源黑体 CN Medium" panose="020B0600000000000000" charset="-122"/>
              </a:rPr>
              <a:t>e use Recall@50 (R@50) and Recall@100 (R@100) as the evaluation metrics.</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R@n computes the fraction of true positive predicted relationships over the total annotated relationships among the top n confident predictions.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Let k be the number of predicates associated with each object. </a:t>
            </a:r>
            <a:r>
              <a:rPr lang="en-US" altLang="zh-CN" sz="2400">
                <a:solidFill>
                  <a:srgbClr val="47AA7C"/>
                </a:solidFill>
                <a:latin typeface="思源黑体 CN Medium" panose="020B0600000000000000" charset="-122"/>
                <a:ea typeface="思源黑体 CN Medium" panose="020B0600000000000000" charset="-122"/>
              </a:rPr>
              <a:t>W</a:t>
            </a:r>
            <a:r>
              <a:rPr lang="zh-CN" altLang="en-US" sz="2400">
                <a:solidFill>
                  <a:srgbClr val="47AA7C"/>
                </a:solidFill>
                <a:latin typeface="思源黑体 CN Medium" panose="020B0600000000000000" charset="-122"/>
                <a:ea typeface="思源黑体 CN Medium" panose="020B0600000000000000" charset="-122"/>
              </a:rPr>
              <a:t>e report R@n under various k values.</a:t>
            </a:r>
            <a:endParaRPr lang="zh-CN" altLang="en-US" sz="2400">
              <a:solidFill>
                <a:srgbClr val="47AA7C"/>
              </a:solidFill>
              <a:latin typeface="思源黑体 CN Medium" panose="020B0600000000000000" charset="-122"/>
              <a:ea typeface="思源黑体 CN Medium" panose="020B0600000000000000" charset="-122"/>
            </a:endParaRPr>
          </a:p>
        </p:txBody>
      </p:sp>
      <p:pic>
        <p:nvPicPr>
          <p:cNvPr id="3" name="图片 2" descr="截屏2020-10-23 下午2.00.28"/>
          <p:cNvPicPr>
            <a:picLocks noChangeAspect="1"/>
          </p:cNvPicPr>
          <p:nvPr/>
        </p:nvPicPr>
        <p:blipFill>
          <a:blip r:embed="rId1"/>
          <a:stretch>
            <a:fillRect/>
          </a:stretch>
        </p:blipFill>
        <p:spPr>
          <a:xfrm>
            <a:off x="5661025" y="1066165"/>
            <a:ext cx="6030595" cy="4810125"/>
          </a:xfrm>
          <a:prstGeom prst="rect">
            <a:avLst/>
          </a:prstGeom>
        </p:spPr>
      </p:pic>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7202170"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Compared with State-of-the-art Methods</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pic>
        <p:nvPicPr>
          <p:cNvPr id="4" name="图片 3" descr="截屏2020-10-23 下午2.04.38"/>
          <p:cNvPicPr>
            <a:picLocks noChangeAspect="1"/>
          </p:cNvPicPr>
          <p:nvPr/>
        </p:nvPicPr>
        <p:blipFill>
          <a:blip r:embed="rId1"/>
          <a:stretch>
            <a:fillRect/>
          </a:stretch>
        </p:blipFill>
        <p:spPr>
          <a:xfrm>
            <a:off x="283210" y="1795145"/>
            <a:ext cx="5567680" cy="2861310"/>
          </a:xfrm>
          <a:prstGeom prst="rect">
            <a:avLst/>
          </a:prstGeom>
        </p:spPr>
      </p:pic>
      <p:pic>
        <p:nvPicPr>
          <p:cNvPr id="5" name="图片 4" descr="截屏2020-10-23 下午2.04.52"/>
          <p:cNvPicPr>
            <a:picLocks noChangeAspect="1"/>
          </p:cNvPicPr>
          <p:nvPr/>
        </p:nvPicPr>
        <p:blipFill>
          <a:blip r:embed="rId2"/>
          <a:stretch>
            <a:fillRect/>
          </a:stretch>
        </p:blipFill>
        <p:spPr>
          <a:xfrm>
            <a:off x="5850890" y="1795145"/>
            <a:ext cx="5314950" cy="298323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flipH="1" flipV="1">
            <a:off x="4754880" y="2155190"/>
            <a:ext cx="7437120" cy="4702810"/>
            <a:chOff x="1" y="0"/>
            <a:chExt cx="11712" cy="7406"/>
          </a:xfrm>
        </p:grpSpPr>
        <p:sp>
          <p:nvSpPr>
            <p:cNvPr id="21" name="直角三角形 20"/>
            <p:cNvSpPr/>
            <p:nvPr/>
          </p:nvSpPr>
          <p:spPr>
            <a:xfrm rot="5400000">
              <a:off x="3333" y="-3332"/>
              <a:ext cx="5048" cy="11712"/>
            </a:xfrm>
            <a:prstGeom prst="rtTriangle">
              <a:avLst/>
            </a:pr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5400000">
              <a:off x="-1116" y="1117"/>
              <a:ext cx="7407" cy="5173"/>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a:off x="-95" y="96"/>
              <a:ext cx="3186" cy="299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31" name="副标题 30"/>
          <p:cNvSpPr>
            <a:spLocks noGrp="1"/>
          </p:cNvSpPr>
          <p:nvPr>
            <p:ph type="subTitle" idx="1"/>
            <p:custDataLst>
              <p:tags r:id="rId1"/>
            </p:custDataLst>
          </p:nvPr>
        </p:nvSpPr>
        <p:spPr>
          <a:xfrm>
            <a:off x="-5715" y="2062480"/>
            <a:ext cx="12192000" cy="644525"/>
          </a:xfrm>
        </p:spPr>
        <p:txBody>
          <a:bodyPr>
            <a:noAutofit/>
          </a:bodyPr>
          <a:p>
            <a:pPr algn="ctr"/>
            <a:r>
              <a:rPr lang="zh-CN" altLang="en-US" sz="3000">
                <a:solidFill>
                  <a:srgbClr val="47AA7C"/>
                </a:solidFill>
                <a:latin typeface="优设标题黑" panose="00000500000000000000" charset="-122"/>
                <a:ea typeface="优设标题黑" panose="00000500000000000000" charset="-122"/>
              </a:rPr>
              <a:t>PART 01</a:t>
            </a:r>
            <a:endParaRPr lang="zh-CN" altLang="en-US" sz="3000">
              <a:solidFill>
                <a:srgbClr val="47AA7C"/>
              </a:solidFill>
              <a:latin typeface="优设标题黑" panose="00000500000000000000" charset="-122"/>
              <a:ea typeface="优设标题黑" panose="00000500000000000000" charset="-122"/>
            </a:endParaRPr>
          </a:p>
        </p:txBody>
      </p:sp>
      <p:sp>
        <p:nvSpPr>
          <p:cNvPr id="2" name="文本框 1"/>
          <p:cNvSpPr txBox="1"/>
          <p:nvPr/>
        </p:nvSpPr>
        <p:spPr>
          <a:xfrm>
            <a:off x="0" y="2998470"/>
            <a:ext cx="12192000" cy="860425"/>
          </a:xfrm>
          <a:prstGeom prst="rect">
            <a:avLst/>
          </a:prstGeom>
          <a:noFill/>
        </p:spPr>
        <p:txBody>
          <a:bodyPr wrap="square" rtlCol="0">
            <a:spAutoFit/>
          </a:bodyPr>
          <a:p>
            <a:pPr algn="ctr"/>
            <a:r>
              <a:rPr lang="en-US" altLang="zh-CN" sz="5000">
                <a:solidFill>
                  <a:srgbClr val="47AA7C"/>
                </a:solidFill>
                <a:latin typeface="优设标题黑" panose="00000500000000000000" charset="-122"/>
                <a:ea typeface="优设标题黑" panose="00000500000000000000" charset="-122"/>
                <a:sym typeface="+mn-ea"/>
              </a:rPr>
              <a:t>Introduction</a:t>
            </a:r>
            <a:endParaRPr lang="en-US" altLang="zh-CN" sz="5000">
              <a:solidFill>
                <a:srgbClr val="47AA7C"/>
              </a:solidFill>
              <a:latin typeface="优设标题黑" panose="00000500000000000000" charset="-122"/>
              <a:ea typeface="优设标题黑" panose="00000500000000000000" charset="-122"/>
              <a:sym typeface="+mn-ea"/>
            </a:endParaRPr>
          </a:p>
        </p:txBody>
      </p:sp>
    </p:spTree>
    <p:custDataLst>
      <p:tags r:id="rId2"/>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258508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Ablation Study</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3210" y="3603625"/>
            <a:ext cx="11908155" cy="3046095"/>
          </a:xfrm>
          <a:prstGeom prst="rect">
            <a:avLst/>
          </a:prstGeom>
          <a:noFill/>
        </p:spPr>
        <p:txBody>
          <a:bodyPr wrap="square" rtlCol="0">
            <a:spAutoFit/>
          </a:bodyPr>
          <a:p>
            <a:r>
              <a:rPr lang="zh-CN" altLang="en-US" sz="2400">
                <a:solidFill>
                  <a:srgbClr val="47AA7C"/>
                </a:solidFill>
                <a:latin typeface="思源黑体 CN Medium" panose="020B0600000000000000" charset="-122"/>
                <a:ea typeface="思源黑体 CN Medium" panose="020B0600000000000000" charset="-122"/>
              </a:rPr>
              <a:t>We see that the spatial location and the word embedding improve the performance by around 1% and 3% respectively on predicate detection.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Because the spatial information is not easy to learn from the visual appearance, and language priors can help rule out some obviously unreasonable compositions</a:t>
            </a:r>
            <a:r>
              <a:rPr lang="en-US" altLang="zh-CN" sz="2400">
                <a:solidFill>
                  <a:srgbClr val="47AA7C"/>
                </a:solidFill>
                <a:latin typeface="思源黑体 CN Medium" panose="020B0600000000000000" charset="-122"/>
                <a:ea typeface="思源黑体 CN Medium" panose="020B0600000000000000" charset="-122"/>
              </a:rPr>
              <a:t>.</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en-US" altLang="zh-CN" sz="2400">
                <a:solidFill>
                  <a:srgbClr val="47AA7C"/>
                </a:solidFill>
                <a:latin typeface="思源黑体 CN Medium" panose="020B0600000000000000" charset="-122"/>
                <a:ea typeface="思源黑体 CN Medium" panose="020B0600000000000000" charset="-122"/>
              </a:rPr>
              <a:t>M</a:t>
            </a:r>
            <a:r>
              <a:rPr lang="zh-CN" altLang="en-US" sz="2400">
                <a:solidFill>
                  <a:srgbClr val="47AA7C"/>
                </a:solidFill>
                <a:latin typeface="思源黑体 CN Medium" panose="020B0600000000000000" charset="-122"/>
                <a:ea typeface="思源黑体 CN Medium" panose="020B0600000000000000" charset="-122"/>
              </a:rPr>
              <a:t>essage passing (GRAPH) improves the recall stably by around 3%, 2% on predicate and relationship detection respectively.</a:t>
            </a:r>
            <a:endParaRPr lang="zh-CN" altLang="en-US" sz="2400">
              <a:solidFill>
                <a:srgbClr val="47AA7C"/>
              </a:solidFill>
              <a:latin typeface="思源黑体 CN Medium" panose="020B0600000000000000" charset="-122"/>
              <a:ea typeface="思源黑体 CN Medium" panose="020B0600000000000000" charset="-122"/>
            </a:endParaRPr>
          </a:p>
        </p:txBody>
      </p:sp>
      <p:pic>
        <p:nvPicPr>
          <p:cNvPr id="3" name="图片 2" descr="截屏2020-10-23 下午1.46.46"/>
          <p:cNvPicPr>
            <a:picLocks noChangeAspect="1"/>
          </p:cNvPicPr>
          <p:nvPr/>
        </p:nvPicPr>
        <p:blipFill>
          <a:blip r:embed="rId1"/>
          <a:stretch>
            <a:fillRect/>
          </a:stretch>
        </p:blipFill>
        <p:spPr>
          <a:xfrm>
            <a:off x="1115060" y="843915"/>
            <a:ext cx="10058400" cy="2853690"/>
          </a:xfrm>
          <a:prstGeom prst="rect">
            <a:avLst/>
          </a:prstGeom>
        </p:spPr>
      </p:pic>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flipH="1" flipV="1">
            <a:off x="4754880" y="2155190"/>
            <a:ext cx="7437120" cy="4702810"/>
            <a:chOff x="1" y="0"/>
            <a:chExt cx="11712" cy="7406"/>
          </a:xfrm>
        </p:grpSpPr>
        <p:sp>
          <p:nvSpPr>
            <p:cNvPr id="21" name="直角三角形 20"/>
            <p:cNvSpPr/>
            <p:nvPr/>
          </p:nvSpPr>
          <p:spPr>
            <a:xfrm rot="5400000">
              <a:off x="3333" y="-3332"/>
              <a:ext cx="5048" cy="11712"/>
            </a:xfrm>
            <a:prstGeom prst="rtTriangle">
              <a:avLst/>
            </a:pr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5400000">
              <a:off x="-1116" y="1117"/>
              <a:ext cx="7407" cy="5173"/>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a:off x="-95" y="96"/>
              <a:ext cx="3186" cy="299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31" name="副标题 30"/>
          <p:cNvSpPr>
            <a:spLocks noGrp="1"/>
          </p:cNvSpPr>
          <p:nvPr>
            <p:ph type="subTitle" idx="1"/>
            <p:custDataLst>
              <p:tags r:id="rId1"/>
            </p:custDataLst>
          </p:nvPr>
        </p:nvSpPr>
        <p:spPr>
          <a:xfrm>
            <a:off x="-5715" y="2062480"/>
            <a:ext cx="12192000" cy="644525"/>
          </a:xfrm>
        </p:spPr>
        <p:txBody>
          <a:bodyPr>
            <a:noAutofit/>
          </a:bodyPr>
          <a:p>
            <a:pPr algn="ctr"/>
            <a:r>
              <a:rPr lang="zh-CN" altLang="en-US" sz="3000">
                <a:solidFill>
                  <a:srgbClr val="47AA7C"/>
                </a:solidFill>
                <a:latin typeface="优设标题黑" panose="00000500000000000000" charset="-122"/>
                <a:ea typeface="优设标题黑" panose="00000500000000000000" charset="-122"/>
              </a:rPr>
              <a:t>PART 0</a:t>
            </a:r>
            <a:r>
              <a:rPr lang="en-US" altLang="zh-CN" sz="3000">
                <a:solidFill>
                  <a:srgbClr val="47AA7C"/>
                </a:solidFill>
                <a:latin typeface="优设标题黑" panose="00000500000000000000" charset="-122"/>
                <a:ea typeface="优设标题黑" panose="00000500000000000000" charset="-122"/>
              </a:rPr>
              <a:t>5</a:t>
            </a:r>
            <a:endParaRPr lang="en-US" altLang="zh-CN" sz="3000">
              <a:solidFill>
                <a:srgbClr val="47AA7C"/>
              </a:solidFill>
              <a:latin typeface="优设标题黑" panose="00000500000000000000" charset="-122"/>
              <a:ea typeface="优设标题黑" panose="00000500000000000000" charset="-122"/>
            </a:endParaRPr>
          </a:p>
        </p:txBody>
      </p:sp>
      <p:sp>
        <p:nvSpPr>
          <p:cNvPr id="2" name="文本框 1"/>
          <p:cNvSpPr txBox="1"/>
          <p:nvPr/>
        </p:nvSpPr>
        <p:spPr>
          <a:xfrm>
            <a:off x="0" y="2998470"/>
            <a:ext cx="12192000" cy="860425"/>
          </a:xfrm>
          <a:prstGeom prst="rect">
            <a:avLst/>
          </a:prstGeom>
          <a:noFill/>
        </p:spPr>
        <p:txBody>
          <a:bodyPr wrap="square" rtlCol="0">
            <a:spAutoFit/>
          </a:bodyPr>
          <a:p>
            <a:pPr algn="ctr"/>
            <a:r>
              <a:rPr lang="en-US" altLang="zh-CN" sz="5000">
                <a:solidFill>
                  <a:srgbClr val="47AA7C"/>
                </a:solidFill>
                <a:latin typeface="优设标题黑" panose="00000500000000000000" charset="-122"/>
                <a:ea typeface="优设标题黑" panose="00000500000000000000" charset="-122"/>
                <a:sym typeface="+mn-ea"/>
              </a:rPr>
              <a:t>Conclusion</a:t>
            </a:r>
            <a:endParaRPr lang="en-US" altLang="zh-CN" sz="5000">
              <a:solidFill>
                <a:srgbClr val="47AA7C"/>
              </a:solidFill>
              <a:latin typeface="优设标题黑" panose="00000500000000000000" charset="-122"/>
              <a:ea typeface="优设标题黑" panose="00000500000000000000" charset="-122"/>
              <a:sym typeface="+mn-ea"/>
            </a:endParaRPr>
          </a:p>
        </p:txBody>
      </p:sp>
    </p:spTree>
    <p:custDataLst>
      <p:tags r:id="rId2"/>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218376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Conclusions</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1256030" y="1351915"/>
            <a:ext cx="9680575" cy="4154170"/>
          </a:xfrm>
          <a:prstGeom prst="rect">
            <a:avLst/>
          </a:prstGeom>
          <a:noFill/>
        </p:spPr>
        <p:txBody>
          <a:bodyPr wrap="square" rtlCol="0">
            <a:spAutoFit/>
          </a:bodyPr>
          <a:p>
            <a:r>
              <a:rPr lang="zh-CN" altLang="en-US" sz="2400">
                <a:solidFill>
                  <a:srgbClr val="47AA7C"/>
                </a:solidFill>
                <a:latin typeface="思源黑体 CN Medium" panose="020B0600000000000000" charset="-122"/>
                <a:ea typeface="思源黑体 CN Medium" panose="020B0600000000000000" charset="-122"/>
              </a:rPr>
              <a:t>In this paper, we address the lack of context between interactions in previous works.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We construct an interaction graph with a message-passing mechanism to explore high-order interactions.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Besides, we use visual appearance, language priors, and spatial cues to complement each other. </a:t>
            </a:r>
            <a:endParaRPr lang="zh-CN" altLang="en-US" sz="2400">
              <a:solidFill>
                <a:srgbClr val="47AA7C"/>
              </a:solidFill>
              <a:latin typeface="思源黑体 CN Medium" panose="020B0600000000000000" charset="-122"/>
              <a:ea typeface="思源黑体 CN Medium" panose="020B0600000000000000" charset="-122"/>
            </a:endParaRPr>
          </a:p>
          <a:p>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Experimental results show that our proposed method outperforms</a:t>
            </a:r>
            <a:endParaRPr lang="zh-CN" altLang="en-US" sz="2400">
              <a:solidFill>
                <a:srgbClr val="47AA7C"/>
              </a:solidFill>
              <a:latin typeface="思源黑体 CN Medium" panose="020B0600000000000000" charset="-122"/>
              <a:ea typeface="思源黑体 CN Medium" panose="020B0600000000000000" charset="-122"/>
            </a:endParaRPr>
          </a:p>
          <a:p>
            <a:r>
              <a:rPr lang="zh-CN" altLang="en-US" sz="2400">
                <a:solidFill>
                  <a:srgbClr val="47AA7C"/>
                </a:solidFill>
                <a:latin typeface="思源黑体 CN Medium" panose="020B0600000000000000" charset="-122"/>
                <a:ea typeface="思源黑体 CN Medium" panose="020B0600000000000000" charset="-122"/>
              </a:rPr>
              <a:t>the state-of-the-art methods on two benchmark datasets.</a:t>
            </a:r>
            <a:endParaRPr lang="zh-CN" altLang="en-US" sz="24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0" name="组合 29"/>
          <p:cNvGrpSpPr/>
          <p:nvPr/>
        </p:nvGrpSpPr>
        <p:grpSpPr>
          <a:xfrm flipH="1">
            <a:off x="0" y="3295650"/>
            <a:ext cx="5303520" cy="3562350"/>
            <a:chOff x="10848" y="5190"/>
            <a:chExt cx="8352" cy="5610"/>
          </a:xfrm>
        </p:grpSpPr>
        <p:sp>
          <p:nvSpPr>
            <p:cNvPr id="9" name="直角三角形 8"/>
            <p:cNvSpPr/>
            <p:nvPr/>
          </p:nvSpPr>
          <p:spPr>
            <a:xfrm flipH="1">
              <a:off x="15235" y="5190"/>
              <a:ext cx="3965" cy="5610"/>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任意多边形 7"/>
            <p:cNvSpPr/>
            <p:nvPr/>
          </p:nvSpPr>
          <p:spPr>
            <a:xfrm flipH="1">
              <a:off x="10848" y="7324"/>
              <a:ext cx="8353" cy="3476"/>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8353" h="3476">
                  <a:moveTo>
                    <a:pt x="2138" y="890"/>
                  </a:moveTo>
                  <a:lnTo>
                    <a:pt x="8353" y="3476"/>
                  </a:lnTo>
                  <a:lnTo>
                    <a:pt x="3966" y="3476"/>
                  </a:lnTo>
                  <a:lnTo>
                    <a:pt x="2138" y="890"/>
                  </a:lnTo>
                  <a:close/>
                  <a:moveTo>
                    <a:pt x="0" y="0"/>
                  </a:moveTo>
                  <a:lnTo>
                    <a:pt x="1" y="0"/>
                  </a:lnTo>
                  <a:lnTo>
                    <a:pt x="1" y="3476"/>
                  </a:lnTo>
                  <a:lnTo>
                    <a:pt x="0" y="3476"/>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5" name="直角三角形 4"/>
            <p:cNvSpPr/>
            <p:nvPr/>
          </p:nvSpPr>
          <p:spPr>
            <a:xfrm flipH="1">
              <a:off x="16952" y="8446"/>
              <a:ext cx="2248" cy="235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任意多边形 11"/>
            <p:cNvSpPr/>
            <p:nvPr/>
          </p:nvSpPr>
          <p:spPr>
            <a:xfrm flipH="1">
              <a:off x="17063" y="5190"/>
              <a:ext cx="2137" cy="302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2137" h="3024">
                  <a:moveTo>
                    <a:pt x="0" y="0"/>
                  </a:moveTo>
                  <a:lnTo>
                    <a:pt x="2137" y="3024"/>
                  </a:lnTo>
                  <a:lnTo>
                    <a:pt x="0" y="2134"/>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grpSp>
        <p:nvGrpSpPr>
          <p:cNvPr id="29" name="组合 28"/>
          <p:cNvGrpSpPr/>
          <p:nvPr/>
        </p:nvGrpSpPr>
        <p:grpSpPr>
          <a:xfrm flipH="1">
            <a:off x="6824345" y="-1270"/>
            <a:ext cx="5364480" cy="4168140"/>
            <a:chOff x="0" y="0"/>
            <a:chExt cx="8448" cy="6564"/>
          </a:xfrm>
        </p:grpSpPr>
        <p:sp>
          <p:nvSpPr>
            <p:cNvPr id="16" name="直角三角形 15"/>
            <p:cNvSpPr/>
            <p:nvPr/>
          </p:nvSpPr>
          <p:spPr>
            <a:xfrm flipV="1">
              <a:off x="0" y="0"/>
              <a:ext cx="3145" cy="6565"/>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7" name="直角三角形 16"/>
            <p:cNvSpPr/>
            <p:nvPr/>
          </p:nvSpPr>
          <p:spPr>
            <a:xfrm flipV="1">
              <a:off x="0" y="2"/>
              <a:ext cx="8448" cy="3049"/>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flipV="1">
              <a:off x="0" y="0"/>
              <a:ext cx="2248" cy="235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任意多边形 26"/>
            <p:cNvSpPr/>
            <p:nvPr/>
          </p:nvSpPr>
          <p:spPr>
            <a:xfrm flipV="1">
              <a:off x="2035" y="2"/>
              <a:ext cx="6413" cy="2314"/>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6413" h="2314">
                  <a:moveTo>
                    <a:pt x="0" y="0"/>
                  </a:moveTo>
                  <a:lnTo>
                    <a:pt x="6413" y="2314"/>
                  </a:lnTo>
                  <a:lnTo>
                    <a:pt x="1109" y="2314"/>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92" name="副标题 91"/>
          <p:cNvSpPr>
            <a:spLocks noGrp="1"/>
          </p:cNvSpPr>
          <p:nvPr>
            <p:ph type="subTitle" idx="1"/>
            <p:custDataLst>
              <p:tags r:id="rId1"/>
            </p:custDataLst>
          </p:nvPr>
        </p:nvSpPr>
        <p:spPr>
          <a:xfrm>
            <a:off x="1427480" y="2453640"/>
            <a:ext cx="8909050" cy="1213485"/>
          </a:xfrm>
        </p:spPr>
        <p:txBody>
          <a:bodyPr>
            <a:noAutofit/>
          </a:bodyPr>
          <a:p>
            <a:pPr marL="0" indent="0" algn="ctr">
              <a:lnSpc>
                <a:spcPct val="100000"/>
              </a:lnSpc>
              <a:buNone/>
            </a:pPr>
            <a:r>
              <a:rPr lang="en-US" altLang="zh-CN" sz="7000">
                <a:solidFill>
                  <a:srgbClr val="47AA7C"/>
                </a:solidFill>
                <a:latin typeface="思源黑体 CN Bold" panose="020B0800000000000000" charset="-122"/>
                <a:ea typeface="思源黑体 CN Bold" panose="020B0800000000000000" charset="-122"/>
                <a:cs typeface="汉仪雅酷黑 95W" panose="020B0A04020202020204" charset="-122"/>
              </a:rPr>
              <a:t>Thanks</a:t>
            </a:r>
            <a:r>
              <a:rPr lang="zh-CN" altLang="en-US" sz="7000">
                <a:solidFill>
                  <a:srgbClr val="47AA7C"/>
                </a:solidFill>
                <a:latin typeface="思源黑体 CN Bold" panose="020B0800000000000000" charset="-122"/>
                <a:ea typeface="思源黑体 CN Bold" panose="020B0800000000000000" charset="-122"/>
                <a:cs typeface="汉仪雅酷黑 95W" panose="020B0A04020202020204" charset="-122"/>
              </a:rPr>
              <a:t>！</a:t>
            </a:r>
            <a:endParaRPr lang="zh-CN" altLang="en-US" sz="7000">
              <a:solidFill>
                <a:srgbClr val="47AA7C"/>
              </a:solidFill>
              <a:latin typeface="思源黑体 CN Bold" panose="020B0800000000000000" charset="-122"/>
              <a:ea typeface="思源黑体 CN Bold" panose="020B0800000000000000" charset="-122"/>
              <a:cs typeface="汉仪雅酷黑 95W" panose="020B0A04020202020204" charset="-122"/>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485711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Visual relationship detection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pic>
        <p:nvPicPr>
          <p:cNvPr id="3" name="图片 2" descr="11731515-e38e24a65c02659e"/>
          <p:cNvPicPr>
            <a:picLocks noChangeAspect="1"/>
          </p:cNvPicPr>
          <p:nvPr/>
        </p:nvPicPr>
        <p:blipFill>
          <a:blip r:embed="rId1"/>
          <a:stretch>
            <a:fillRect/>
          </a:stretch>
        </p:blipFill>
        <p:spPr>
          <a:xfrm>
            <a:off x="1066800" y="1327785"/>
            <a:ext cx="10058400" cy="4202430"/>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485711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Visual relationship detection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pic>
        <p:nvPicPr>
          <p:cNvPr id="2" name="图片 1" descr="11731515-beb2d3a4b3fd0f91"/>
          <p:cNvPicPr>
            <a:picLocks noChangeAspect="1"/>
          </p:cNvPicPr>
          <p:nvPr/>
        </p:nvPicPr>
        <p:blipFill>
          <a:blip r:embed="rId1"/>
          <a:stretch>
            <a:fillRect/>
          </a:stretch>
        </p:blipFill>
        <p:spPr>
          <a:xfrm>
            <a:off x="3033395" y="1222375"/>
            <a:ext cx="6124575" cy="5443220"/>
          </a:xfrm>
          <a:prstGeom prst="rect">
            <a:avLst/>
          </a:prstGeom>
        </p:spPr>
      </p:pic>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2999105" cy="521970"/>
          </a:xfrm>
          <a:prstGeom prst="rect">
            <a:avLst/>
          </a:prstGeom>
          <a:noFill/>
        </p:spPr>
        <p:txBody>
          <a:bodyPr wrap="none" rtlCol="0">
            <a:spAutoFit/>
          </a:bodyPr>
          <a:p>
            <a:pPr algn="l"/>
            <a:r>
              <a:rPr lang="en-US" altLang="zh-CN" sz="2800">
                <a:solidFill>
                  <a:srgbClr val="47AA7C"/>
                </a:solidFill>
                <a:latin typeface="思源黑体 CN Medium" panose="020B0600000000000000" charset="-122"/>
                <a:ea typeface="思源黑体 CN Medium" panose="020B0600000000000000" charset="-122"/>
                <a:sym typeface="+mn-ea"/>
              </a:rPr>
              <a:t>Interaction graph</a:t>
            </a:r>
            <a:endParaRPr lang="en-US" altLang="zh-CN" sz="2800">
              <a:solidFill>
                <a:srgbClr val="47AA7C"/>
              </a:solidFill>
              <a:latin typeface="思源黑体 CN Medium" panose="020B0600000000000000" charset="-122"/>
              <a:ea typeface="思源黑体 CN Medium" panose="020B0600000000000000" charset="-122"/>
              <a:sym typeface="+mn-ea"/>
            </a:endParaRPr>
          </a:p>
        </p:txBody>
      </p:sp>
      <p:pic>
        <p:nvPicPr>
          <p:cNvPr id="3" name="图片 2" descr="截屏2020-10-23 下午2.09.31"/>
          <p:cNvPicPr>
            <a:picLocks noChangeAspect="1"/>
          </p:cNvPicPr>
          <p:nvPr/>
        </p:nvPicPr>
        <p:blipFill>
          <a:blip r:embed="rId1"/>
          <a:stretch>
            <a:fillRect/>
          </a:stretch>
        </p:blipFill>
        <p:spPr>
          <a:xfrm>
            <a:off x="1315085" y="770890"/>
            <a:ext cx="9561830" cy="6082665"/>
          </a:xfrm>
          <a:prstGeom prst="rect">
            <a:avLst/>
          </a:prstGeom>
        </p:spPr>
      </p:pic>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346450" cy="521970"/>
          </a:xfrm>
          <a:prstGeom prst="rect">
            <a:avLst/>
          </a:prstGeom>
          <a:noFill/>
        </p:spPr>
        <p:txBody>
          <a:bodyPr wrap="none" rtlCol="0">
            <a:spAutoFit/>
          </a:bodyPr>
          <a:p>
            <a:pPr algn="l"/>
            <a:r>
              <a:rPr lang="en-US" altLang="zh-CN" sz="2800">
                <a:solidFill>
                  <a:srgbClr val="47AA7C"/>
                </a:solidFill>
                <a:latin typeface="思源黑体 CN Medium" panose="020B0600000000000000" charset="-122"/>
                <a:ea typeface="思源黑体 CN Medium" panose="020B0600000000000000" charset="-122"/>
                <a:sym typeface="+mn-ea"/>
              </a:rPr>
              <a:t>Main contributionls</a:t>
            </a:r>
            <a:endParaRPr lang="en-US" altLang="zh-CN" sz="2800">
              <a:solidFill>
                <a:srgbClr val="47AA7C"/>
              </a:solidFill>
              <a:latin typeface="思源黑体 CN Medium" panose="020B0600000000000000" charset="-122"/>
              <a:ea typeface="思源黑体 CN Medium" panose="020B0600000000000000" charset="-122"/>
              <a:sym typeface="+mn-ea"/>
            </a:endParaRPr>
          </a:p>
        </p:txBody>
      </p:sp>
      <p:sp>
        <p:nvSpPr>
          <p:cNvPr id="3" name="文本框 2"/>
          <p:cNvSpPr txBox="1"/>
          <p:nvPr/>
        </p:nvSpPr>
        <p:spPr>
          <a:xfrm>
            <a:off x="677545" y="1580515"/>
            <a:ext cx="10837545" cy="4831080"/>
          </a:xfrm>
          <a:prstGeom prst="rect">
            <a:avLst/>
          </a:prstGeom>
          <a:noFill/>
        </p:spPr>
        <p:txBody>
          <a:bodyPr wrap="square" rtlCol="0">
            <a:spAutoFit/>
          </a:bodyPr>
          <a:p>
            <a:r>
              <a:rPr lang="en-US" altLang="zh-CN" sz="2800">
                <a:solidFill>
                  <a:srgbClr val="47AA7C"/>
                </a:solidFill>
                <a:latin typeface="思源黑体 CN Medium" panose="020B0600000000000000" charset="-122"/>
                <a:ea typeface="思源黑体 CN Medium" panose="020B0600000000000000" charset="-122"/>
              </a:rPr>
              <a:t>We propose a novel graph-based method to explicitly</a:t>
            </a:r>
            <a:endParaRPr lang="en-US" altLang="zh-CN" sz="2800">
              <a:solidFill>
                <a:srgbClr val="47AA7C"/>
              </a:solidFill>
              <a:latin typeface="思源黑体 CN Medium" panose="020B0600000000000000" charset="-122"/>
              <a:ea typeface="思源黑体 CN Medium" panose="020B0600000000000000" charset="-122"/>
            </a:endParaRPr>
          </a:p>
          <a:p>
            <a:r>
              <a:rPr lang="en-US" altLang="zh-CN" sz="2800">
                <a:solidFill>
                  <a:srgbClr val="47AA7C"/>
                </a:solidFill>
                <a:latin typeface="思源黑体 CN Medium" panose="020B0600000000000000" charset="-122"/>
                <a:ea typeface="思源黑体 CN Medium" panose="020B0600000000000000" charset="-122"/>
              </a:rPr>
              <a:t>model interactions between objects in an image and use a</a:t>
            </a:r>
            <a:endParaRPr lang="en-US" altLang="zh-CN" sz="2800">
              <a:solidFill>
                <a:srgbClr val="47AA7C"/>
              </a:solidFill>
              <a:latin typeface="思源黑体 CN Medium" panose="020B0600000000000000" charset="-122"/>
              <a:ea typeface="思源黑体 CN Medium" panose="020B0600000000000000" charset="-122"/>
            </a:endParaRPr>
          </a:p>
          <a:p>
            <a:r>
              <a:rPr lang="en-US" altLang="zh-CN" sz="2800">
                <a:solidFill>
                  <a:srgbClr val="47AA7C"/>
                </a:solidFill>
                <a:latin typeface="思源黑体 CN Medium" panose="020B0600000000000000" charset="-122"/>
                <a:ea typeface="思源黑体 CN Medium" panose="020B0600000000000000" charset="-122"/>
              </a:rPr>
              <a:t>message-passing-style algorithm to capture high-order in_x0002_teractions.</a:t>
            </a:r>
            <a:endParaRPr lang="en-US" altLang="zh-CN" sz="2800">
              <a:solidFill>
                <a:srgbClr val="47AA7C"/>
              </a:solidFill>
              <a:latin typeface="思源黑体 CN Medium" panose="020B0600000000000000" charset="-122"/>
              <a:ea typeface="思源黑体 CN Medium" panose="020B0600000000000000" charset="-122"/>
            </a:endParaRPr>
          </a:p>
          <a:p>
            <a:endParaRPr lang="en-US" altLang="zh-CN" sz="2800">
              <a:solidFill>
                <a:srgbClr val="47AA7C"/>
              </a:solidFill>
              <a:latin typeface="思源黑体 CN Medium" panose="020B0600000000000000" charset="-122"/>
              <a:ea typeface="思源黑体 CN Medium" panose="020B0600000000000000" charset="-122"/>
            </a:endParaRPr>
          </a:p>
          <a:p>
            <a:r>
              <a:rPr lang="en-US" altLang="zh-CN" sz="2800">
                <a:solidFill>
                  <a:srgbClr val="47AA7C"/>
                </a:solidFill>
                <a:latin typeface="思源黑体 CN Medium" panose="020B0600000000000000" charset="-122"/>
                <a:ea typeface="思源黑体 CN Medium" panose="020B0600000000000000" charset="-122"/>
              </a:rPr>
              <a:t>We introduce the word embedding of each object and</a:t>
            </a:r>
            <a:endParaRPr lang="en-US" altLang="zh-CN" sz="2800">
              <a:solidFill>
                <a:srgbClr val="47AA7C"/>
              </a:solidFill>
              <a:latin typeface="思源黑体 CN Medium" panose="020B0600000000000000" charset="-122"/>
              <a:ea typeface="思源黑体 CN Medium" panose="020B0600000000000000" charset="-122"/>
            </a:endParaRPr>
          </a:p>
          <a:p>
            <a:r>
              <a:rPr lang="en-US" altLang="zh-CN" sz="2800">
                <a:solidFill>
                  <a:srgbClr val="47AA7C"/>
                </a:solidFill>
                <a:latin typeface="思源黑体 CN Medium" panose="020B0600000000000000" charset="-122"/>
                <a:ea typeface="思源黑体 CN Medium" panose="020B0600000000000000" charset="-122"/>
              </a:rPr>
              <a:t>the relative spatial location between pairwise objects as the complement to the visual appearance.</a:t>
            </a:r>
            <a:endParaRPr lang="en-US" altLang="zh-CN" sz="2800">
              <a:solidFill>
                <a:srgbClr val="47AA7C"/>
              </a:solidFill>
              <a:latin typeface="思源黑体 CN Medium" panose="020B0600000000000000" charset="-122"/>
              <a:ea typeface="思源黑体 CN Medium" panose="020B0600000000000000" charset="-122"/>
            </a:endParaRPr>
          </a:p>
          <a:p>
            <a:endParaRPr lang="en-US" altLang="zh-CN" sz="2800">
              <a:solidFill>
                <a:srgbClr val="47AA7C"/>
              </a:solidFill>
              <a:latin typeface="思源黑体 CN Medium" panose="020B0600000000000000" charset="-122"/>
              <a:ea typeface="思源黑体 CN Medium" panose="020B0600000000000000" charset="-122"/>
            </a:endParaRPr>
          </a:p>
          <a:p>
            <a:r>
              <a:rPr lang="en-US" altLang="zh-CN" sz="2800">
                <a:solidFill>
                  <a:srgbClr val="47AA7C"/>
                </a:solidFill>
                <a:latin typeface="思源黑体 CN Medium" panose="020B0600000000000000" charset="-122"/>
                <a:ea typeface="思源黑体 CN Medium" panose="020B0600000000000000" charset="-122"/>
              </a:rPr>
              <a:t>The proposed method consistently outperforms the previous state-of-the-art methods on two widely used datasets.</a:t>
            </a:r>
            <a:endParaRPr lang="en-US" altLang="zh-CN" sz="28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flipH="1" flipV="1">
            <a:off x="4754880" y="2155190"/>
            <a:ext cx="7437120" cy="4702810"/>
            <a:chOff x="1" y="0"/>
            <a:chExt cx="11712" cy="7406"/>
          </a:xfrm>
        </p:grpSpPr>
        <p:sp>
          <p:nvSpPr>
            <p:cNvPr id="21" name="直角三角形 20"/>
            <p:cNvSpPr/>
            <p:nvPr/>
          </p:nvSpPr>
          <p:spPr>
            <a:xfrm rot="5400000">
              <a:off x="3333" y="-3332"/>
              <a:ext cx="5048" cy="11712"/>
            </a:xfrm>
            <a:prstGeom prst="rtTriangle">
              <a:avLst/>
            </a:pr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直角三角形 19"/>
            <p:cNvSpPr/>
            <p:nvPr/>
          </p:nvSpPr>
          <p:spPr>
            <a:xfrm rot="5400000">
              <a:off x="-1116" y="1117"/>
              <a:ext cx="7407" cy="5173"/>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直角三角形 12"/>
            <p:cNvSpPr/>
            <p:nvPr/>
          </p:nvSpPr>
          <p:spPr>
            <a:xfrm rot="5400000">
              <a:off x="-95" y="96"/>
              <a:ext cx="3186" cy="2994"/>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任意多边形 21"/>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sp>
          <p:nvSpPr>
            <p:cNvPr id="24" name="任意多边形 23"/>
            <p:cNvSpPr/>
            <p:nvPr/>
          </p:nvSpPr>
          <p:spPr>
            <a:xfrm rot="5400000">
              <a:off x="-508" y="4541"/>
              <a:ext cx="3375" cy="2357"/>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3375" h="2357">
                  <a:moveTo>
                    <a:pt x="0" y="0"/>
                  </a:moveTo>
                  <a:lnTo>
                    <a:pt x="3375" y="2357"/>
                  </a:lnTo>
                  <a:lnTo>
                    <a:pt x="1016" y="2357"/>
                  </a:lnTo>
                  <a:lnTo>
                    <a:pt x="0" y="0"/>
                  </a:lnTo>
                  <a:close/>
                </a:path>
              </a:pathLst>
            </a:cu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31" name="副标题 30"/>
          <p:cNvSpPr>
            <a:spLocks noGrp="1"/>
          </p:cNvSpPr>
          <p:nvPr>
            <p:ph type="subTitle" idx="1"/>
            <p:custDataLst>
              <p:tags r:id="rId1"/>
            </p:custDataLst>
          </p:nvPr>
        </p:nvSpPr>
        <p:spPr>
          <a:xfrm>
            <a:off x="-5715" y="2062480"/>
            <a:ext cx="12192000" cy="644525"/>
          </a:xfrm>
        </p:spPr>
        <p:txBody>
          <a:bodyPr>
            <a:noAutofit/>
          </a:bodyPr>
          <a:p>
            <a:pPr algn="ctr"/>
            <a:r>
              <a:rPr lang="zh-CN" altLang="en-US" sz="3000">
                <a:solidFill>
                  <a:srgbClr val="47AA7C"/>
                </a:solidFill>
                <a:latin typeface="优设标题黑" panose="00000500000000000000" charset="-122"/>
                <a:ea typeface="优设标题黑" panose="00000500000000000000" charset="-122"/>
              </a:rPr>
              <a:t>PART 0</a:t>
            </a:r>
            <a:r>
              <a:rPr lang="en-US" altLang="zh-CN" sz="3000">
                <a:solidFill>
                  <a:srgbClr val="47AA7C"/>
                </a:solidFill>
                <a:latin typeface="优设标题黑" panose="00000500000000000000" charset="-122"/>
                <a:ea typeface="优设标题黑" panose="00000500000000000000" charset="-122"/>
              </a:rPr>
              <a:t>2</a:t>
            </a:r>
            <a:endParaRPr lang="en-US" altLang="zh-CN" sz="3000">
              <a:solidFill>
                <a:srgbClr val="47AA7C"/>
              </a:solidFill>
              <a:latin typeface="优设标题黑" panose="00000500000000000000" charset="-122"/>
              <a:ea typeface="优设标题黑" panose="00000500000000000000" charset="-122"/>
            </a:endParaRPr>
          </a:p>
        </p:txBody>
      </p:sp>
      <p:sp>
        <p:nvSpPr>
          <p:cNvPr id="2" name="文本框 1"/>
          <p:cNvSpPr txBox="1"/>
          <p:nvPr/>
        </p:nvSpPr>
        <p:spPr>
          <a:xfrm>
            <a:off x="0" y="2998470"/>
            <a:ext cx="12192000" cy="860425"/>
          </a:xfrm>
          <a:prstGeom prst="rect">
            <a:avLst/>
          </a:prstGeom>
          <a:noFill/>
        </p:spPr>
        <p:txBody>
          <a:bodyPr wrap="square" rtlCol="0">
            <a:spAutoFit/>
          </a:bodyPr>
          <a:p>
            <a:pPr algn="ctr"/>
            <a:r>
              <a:rPr lang="en-US" altLang="zh-CN" sz="5000">
                <a:solidFill>
                  <a:srgbClr val="47AA7C"/>
                </a:solidFill>
                <a:latin typeface="优设标题黑" panose="00000500000000000000" charset="-122"/>
                <a:ea typeface="优设标题黑" panose="00000500000000000000" charset="-122"/>
                <a:sym typeface="+mn-ea"/>
              </a:rPr>
              <a:t>Related Work</a:t>
            </a:r>
            <a:endParaRPr lang="en-US" altLang="zh-CN" sz="5000">
              <a:solidFill>
                <a:srgbClr val="47AA7C"/>
              </a:solidFill>
              <a:latin typeface="优设标题黑" panose="00000500000000000000" charset="-122"/>
              <a:ea typeface="优设标题黑" panose="00000500000000000000" charset="-122"/>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485711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Visual relationship detection</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282575" y="1222375"/>
            <a:ext cx="11908790" cy="4707890"/>
          </a:xfrm>
          <a:prstGeom prst="rect">
            <a:avLst/>
          </a:prstGeom>
          <a:noFill/>
        </p:spPr>
        <p:txBody>
          <a:bodyPr wrap="square" rtlCol="0">
            <a:spAutoFit/>
          </a:bodyPr>
          <a:p>
            <a:r>
              <a:rPr lang="zh-CN" altLang="en-US" sz="2000">
                <a:solidFill>
                  <a:srgbClr val="47AA7C"/>
                </a:solidFill>
                <a:latin typeface="思源黑体 CN Medium" panose="020B0600000000000000" charset="-122"/>
                <a:ea typeface="思源黑体 CN Medium" panose="020B0600000000000000" charset="-122"/>
              </a:rPr>
              <a:t>At the very beginning, a unique class to each relationship triplet is assigned; however, with the increase of objects and predicates, the amount of relationship triplets is explosive.</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To reduce the complexity, objects and predicates are learnt separately; however, the separate model results in the lack of context between the related components.</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To address this, feature sharing by message passing between the three components are encouraged. Furthermore, the global contexts are introduced by utilizing graph. Interactions based on the semantic-action graph of the entire training set is </a:t>
            </a:r>
            <a:r>
              <a:rPr lang="zh-CN" altLang="en-US" sz="2000">
                <a:solidFill>
                  <a:srgbClr val="47AA7C"/>
                </a:solidFill>
                <a:latin typeface="思源黑体 CN Medium" panose="020B0600000000000000" charset="-122"/>
                <a:ea typeface="思源黑体 CN Medium" panose="020B0600000000000000" charset="-122"/>
                <a:sym typeface="+mn-ea"/>
              </a:rPr>
              <a:t>sequentially predicted </a:t>
            </a:r>
            <a:r>
              <a:rPr lang="zh-CN" altLang="en-US" sz="2000">
                <a:solidFill>
                  <a:srgbClr val="47AA7C"/>
                </a:solidFill>
                <a:latin typeface="思源黑体 CN Medium" panose="020B0600000000000000" charset="-122"/>
                <a:ea typeface="思源黑体 CN Medium" panose="020B0600000000000000" charset="-122"/>
              </a:rPr>
              <a:t>. Object embeddings by aggregating the visual appearance of the surroundings in the visual graph is </a:t>
            </a:r>
            <a:r>
              <a:rPr lang="zh-CN" altLang="en-US" sz="2000">
                <a:solidFill>
                  <a:srgbClr val="47AA7C"/>
                </a:solidFill>
                <a:latin typeface="思源黑体 CN Medium" panose="020B0600000000000000" charset="-122"/>
                <a:ea typeface="思源黑体 CN Medium" panose="020B0600000000000000" charset="-122"/>
                <a:sym typeface="+mn-ea"/>
              </a:rPr>
              <a:t>enhanced</a:t>
            </a:r>
            <a:r>
              <a:rPr lang="zh-CN" altLang="en-US" sz="2000">
                <a:solidFill>
                  <a:srgbClr val="47AA7C"/>
                </a:solidFill>
                <a:latin typeface="思源黑体 CN Medium" panose="020B0600000000000000" charset="-122"/>
                <a:ea typeface="思源黑体 CN Medium" panose="020B0600000000000000" charset="-122"/>
              </a:rPr>
              <a:t>. However, the interaction embedding was ignored in the previous works. </a:t>
            </a:r>
            <a:endParaRPr lang="zh-CN" altLang="en-US" sz="2000">
              <a:solidFill>
                <a:srgbClr val="47AA7C"/>
              </a:solidFill>
              <a:latin typeface="思源黑体 CN Medium" panose="020B0600000000000000" charset="-122"/>
              <a:ea typeface="思源黑体 CN Medium" panose="020B0600000000000000" charset="-122"/>
            </a:endParaRPr>
          </a:p>
          <a:p>
            <a:endParaRPr lang="zh-CN" altLang="en-US" sz="2000">
              <a:solidFill>
                <a:srgbClr val="47AA7C"/>
              </a:solidFill>
              <a:latin typeface="思源黑体 CN Medium" panose="020B0600000000000000" charset="-122"/>
              <a:ea typeface="思源黑体 CN Medium" panose="020B0600000000000000" charset="-122"/>
            </a:endParaRPr>
          </a:p>
          <a:p>
            <a:r>
              <a:rPr lang="zh-CN" altLang="en-US" sz="2000">
                <a:solidFill>
                  <a:srgbClr val="47AA7C"/>
                </a:solidFill>
                <a:latin typeface="思源黑体 CN Medium" panose="020B0600000000000000" charset="-122"/>
                <a:ea typeface="思源黑体 CN Medium" panose="020B0600000000000000" charset="-122"/>
              </a:rPr>
              <a:t>Instead, we explicitly model both interaction and object embeddings in the interaction graph. Language priors and spatial cues are further introduced to improve the performance in. In this work, we integrate the word embeddings and spatial location to help estimate relationship.</a:t>
            </a:r>
            <a:endParaRPr lang="zh-CN" altLang="en-US" sz="20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flipV="1">
            <a:off x="9200515" y="635"/>
            <a:ext cx="2991485" cy="1794510"/>
            <a:chOff x="14492" y="7976"/>
            <a:chExt cx="4711" cy="2826"/>
          </a:xfrm>
        </p:grpSpPr>
        <p:sp>
          <p:nvSpPr>
            <p:cNvPr id="26" name="直角三角形 25"/>
            <p:cNvSpPr/>
            <p:nvPr/>
          </p:nvSpPr>
          <p:spPr>
            <a:xfrm rot="5400000" flipH="1" flipV="1">
              <a:off x="16794" y="8393"/>
              <a:ext cx="2826" cy="1992"/>
            </a:xfrm>
            <a:prstGeom prst="rtTriangle">
              <a:avLst/>
            </a:prstGeom>
            <a:solidFill>
              <a:srgbClr val="6DCA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8" name="直角三角形 27"/>
            <p:cNvSpPr/>
            <p:nvPr/>
          </p:nvSpPr>
          <p:spPr>
            <a:xfrm rot="5400000" flipH="1" flipV="1">
              <a:off x="15885" y="7485"/>
              <a:ext cx="1925" cy="4711"/>
            </a:xfrm>
            <a:prstGeom prst="rtTriangle">
              <a:avLst/>
            </a:prstGeom>
            <a:solidFill>
              <a:srgbClr val="47AA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5" name="直角三角形 24"/>
            <p:cNvSpPr/>
            <p:nvPr/>
          </p:nvSpPr>
          <p:spPr>
            <a:xfrm rot="5400000" flipH="1" flipV="1">
              <a:off x="17912" y="9512"/>
              <a:ext cx="1328" cy="1252"/>
            </a:xfrm>
            <a:prstGeom prst="rtTriangle">
              <a:avLst/>
            </a:prstGeom>
            <a:solidFill>
              <a:srgbClr val="FFD9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0" name="任意多边形 29"/>
            <p:cNvSpPr/>
            <p:nvPr/>
          </p:nvSpPr>
          <p:spPr>
            <a:xfrm rot="5400000" flipH="1" flipV="1">
              <a:off x="16067" y="7667"/>
              <a:ext cx="1560" cy="4711"/>
            </a:xfrm>
            <a:custGeom>
              <a:avLst/>
              <a:gdLst>
                <a:gd name="it" fmla="*/ h 7 12"/>
                <a:gd name="ir" fmla="*/ w 7 12"/>
                <a:gd name="ib" fmla="*/ h 11 12"/>
              </a:gdLst>
              <a:ahLst/>
              <a:cxnLst>
                <a:cxn ang="3">
                  <a:pos x="l" y="t"/>
                </a:cxn>
                <a:cxn ang="cd2">
                  <a:pos x="l" y="vc"/>
                </a:cxn>
                <a:cxn ang="cd4">
                  <a:pos x="l" y="b"/>
                </a:cxn>
                <a:cxn ang="cd4">
                  <a:pos x="hc" y="b"/>
                </a:cxn>
                <a:cxn ang="cd4">
                  <a:pos x="r" y="b"/>
                </a:cxn>
                <a:cxn ang="0">
                  <a:pos x="hc" y="vc"/>
                </a:cxn>
              </a:cxnLst>
              <a:rect l="l" t="t" r="r" b="b"/>
              <a:pathLst>
                <a:path w="1560" h="4711">
                  <a:moveTo>
                    <a:pt x="0" y="0"/>
                  </a:moveTo>
                  <a:lnTo>
                    <a:pt x="1560" y="3818"/>
                  </a:lnTo>
                  <a:lnTo>
                    <a:pt x="1" y="2719"/>
                  </a:lnTo>
                  <a:lnTo>
                    <a:pt x="1" y="4711"/>
                  </a:lnTo>
                  <a:lnTo>
                    <a:pt x="0" y="4711"/>
                  </a:lnTo>
                  <a:lnTo>
                    <a:pt x="0" y="0"/>
                  </a:lnTo>
                  <a:close/>
                </a:path>
              </a:pathLst>
            </a:custGeom>
            <a:solidFill>
              <a:srgbClr val="A5DC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a:p>
          </p:txBody>
        </p:sp>
      </p:grpSp>
      <p:sp>
        <p:nvSpPr>
          <p:cNvPr id="11" name="文本框 10"/>
          <p:cNvSpPr txBox="1"/>
          <p:nvPr/>
        </p:nvSpPr>
        <p:spPr>
          <a:xfrm>
            <a:off x="283210" y="248920"/>
            <a:ext cx="3923665" cy="521970"/>
          </a:xfrm>
          <a:prstGeom prst="rect">
            <a:avLst/>
          </a:prstGeom>
          <a:noFill/>
        </p:spPr>
        <p:txBody>
          <a:bodyPr wrap="none" rtlCol="0">
            <a:spAutoFit/>
          </a:bodyPr>
          <a:p>
            <a:pPr algn="l"/>
            <a:r>
              <a:rPr lang="zh-CN" altLang="en-US" sz="2800">
                <a:solidFill>
                  <a:srgbClr val="47AA7C"/>
                </a:solidFill>
                <a:latin typeface="思源黑体 CN Medium" panose="020B0600000000000000" charset="-122"/>
                <a:ea typeface="思源黑体 CN Medium" panose="020B0600000000000000" charset="-122"/>
                <a:sym typeface="+mn-ea"/>
              </a:rPr>
              <a:t>Graph neural networks</a:t>
            </a:r>
            <a:endParaRPr lang="zh-CN" altLang="en-US" sz="2800">
              <a:solidFill>
                <a:srgbClr val="47AA7C"/>
              </a:solidFill>
              <a:latin typeface="思源黑体 CN Medium" panose="020B0600000000000000" charset="-122"/>
              <a:ea typeface="思源黑体 CN Medium" panose="020B0600000000000000" charset="-122"/>
              <a:sym typeface="+mn-ea"/>
            </a:endParaRPr>
          </a:p>
        </p:txBody>
      </p:sp>
      <p:sp>
        <p:nvSpPr>
          <p:cNvPr id="2" name="文本框 1"/>
          <p:cNvSpPr txBox="1"/>
          <p:nvPr/>
        </p:nvSpPr>
        <p:spPr>
          <a:xfrm>
            <a:off x="1066165" y="1659890"/>
            <a:ext cx="10060305" cy="3538220"/>
          </a:xfrm>
          <a:prstGeom prst="rect">
            <a:avLst/>
          </a:prstGeom>
          <a:noFill/>
        </p:spPr>
        <p:txBody>
          <a:bodyPr wrap="square" rtlCol="0">
            <a:spAutoFit/>
          </a:bodyPr>
          <a:p>
            <a:r>
              <a:rPr lang="zh-CN" altLang="en-US" sz="3200">
                <a:solidFill>
                  <a:srgbClr val="47AA7C"/>
                </a:solidFill>
                <a:latin typeface="思源黑体 CN Medium" panose="020B0600000000000000" charset="-122"/>
                <a:ea typeface="思源黑体 CN Medium" panose="020B0600000000000000" charset="-122"/>
              </a:rPr>
              <a:t>Graph neural networks recently have got a lot of attention and achieved significant success in various fields, especially in social networks, knowledge graphs and human object interaction. </a:t>
            </a:r>
            <a:endParaRPr lang="zh-CN" altLang="en-US" sz="3200">
              <a:solidFill>
                <a:srgbClr val="47AA7C"/>
              </a:solidFill>
              <a:latin typeface="思源黑体 CN Medium" panose="020B0600000000000000" charset="-122"/>
              <a:ea typeface="思源黑体 CN Medium" panose="020B0600000000000000" charset="-122"/>
            </a:endParaRPr>
          </a:p>
          <a:p>
            <a:endParaRPr lang="zh-CN" altLang="en-US" sz="3200">
              <a:solidFill>
                <a:srgbClr val="47AA7C"/>
              </a:solidFill>
              <a:latin typeface="思源黑体 CN Medium" panose="020B0600000000000000" charset="-122"/>
              <a:ea typeface="思源黑体 CN Medium" panose="020B0600000000000000" charset="-122"/>
            </a:endParaRPr>
          </a:p>
          <a:p>
            <a:r>
              <a:rPr lang="zh-CN" altLang="en-US" sz="3200">
                <a:solidFill>
                  <a:srgbClr val="47AA7C"/>
                </a:solidFill>
                <a:latin typeface="思源黑体 CN Medium" panose="020B0600000000000000" charset="-122"/>
                <a:ea typeface="思源黑体 CN Medium" panose="020B0600000000000000" charset="-122"/>
              </a:rPr>
              <a:t>In this work, we apply graph neural networks to the application of visual relationship detection.</a:t>
            </a:r>
            <a:endParaRPr lang="zh-CN" altLang="en-US" sz="3200">
              <a:solidFill>
                <a:srgbClr val="47AA7C"/>
              </a:solidFill>
              <a:latin typeface="思源黑体 CN Medium" panose="020B0600000000000000" charset="-122"/>
              <a:ea typeface="思源黑体 CN Medium" panose="020B0600000000000000" charset="-122"/>
            </a:endParaRPr>
          </a:p>
        </p:txBody>
      </p:sp>
    </p:spTree>
    <p:custDataLst>
      <p:tags r:id="rId1"/>
    </p:custDataLst>
  </p:cSld>
  <p:clrMapOvr>
    <a:masterClrMapping/>
  </p:clrMapOvr>
</p:sld>
</file>

<file path=ppt/tags/tag1.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1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xml><?xml version="1.0" encoding="utf-8"?>
<p:tagLst xmlns:p="http://schemas.openxmlformats.org/presentationml/2006/main">
  <p:tag name="KSO_WM_BEAUTIFY_FLAG" val="#wm#"/>
  <p:tag name="KSO_WM_TEMPLATE_CATEGORY" val="custom"/>
  <p:tag name="KSO_WM_TEMPLATE_INDEX" val="20205176"/>
</p:tagLst>
</file>

<file path=ppt/tags/tag20.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6.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0.xml><?xml version="1.0" encoding="utf-8"?>
<p:tagLst xmlns:p="http://schemas.openxmlformats.org/presentationml/2006/main">
  <p:tag name="KSO_WM_BEAUTIFY_FLAG" val="#wm#"/>
  <p:tag name="KSO_WM_TEMPLATE_CATEGORY" val="custom"/>
  <p:tag name="KSO_WM_TEMPLATE_INDEX" val="20205176"/>
</p:tagLst>
</file>

<file path=ppt/tags/tag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5925</Words>
  <Application>WPS 文字</Application>
  <PresentationFormat>宽屏</PresentationFormat>
  <Paragraphs>138</Paragraphs>
  <Slides>23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方正书宋_GBK</vt:lpstr>
      <vt:lpstr>Wingdings</vt:lpstr>
      <vt:lpstr>思源黑体 CN Light</vt:lpstr>
      <vt:lpstr>冬青黑体简体中文</vt:lpstr>
      <vt:lpstr>思源黑体 CN Regular</vt:lpstr>
      <vt:lpstr>思源黑体 CN Bold</vt:lpstr>
      <vt:lpstr>汉仪雅酷黑 95W</vt:lpstr>
      <vt:lpstr>优设标题黑</vt:lpstr>
      <vt:lpstr>苹方-简</vt:lpstr>
      <vt:lpstr>思源黑体 CN Medium</vt:lpstr>
      <vt:lpstr>微软雅黑</vt:lpstr>
      <vt:lpstr>汉仪旗黑</vt:lpstr>
      <vt:lpstr>宋体</vt:lpstr>
      <vt:lpstr>Arial Unicode MS</vt:lpstr>
      <vt:lpstr>汉仪书宋二KW</vt:lpstr>
      <vt:lpstr>Calibri Light</vt:lpstr>
      <vt:lpstr>Helvetica Neue</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panwenbin</dc:creator>
  <cp:lastModifiedBy>panwenbin</cp:lastModifiedBy>
  <cp:revision>6</cp:revision>
  <dcterms:created xsi:type="dcterms:W3CDTF">2020-10-23T06:15:55Z</dcterms:created>
  <dcterms:modified xsi:type="dcterms:W3CDTF">2020-10-23T06:15:55Z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