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80" r:id="rId3"/>
    <p:sldId id="258" r:id="rId4"/>
    <p:sldId id="259" r:id="rId5"/>
    <p:sldId id="291" r:id="rId6"/>
    <p:sldId id="292" r:id="rId7"/>
    <p:sldId id="260" r:id="rId8"/>
    <p:sldId id="261" r:id="rId9"/>
    <p:sldId id="285" r:id="rId10"/>
    <p:sldId id="262" r:id="rId11"/>
    <p:sldId id="263" r:id="rId12"/>
    <p:sldId id="289" r:id="rId13"/>
    <p:sldId id="265" r:id="rId14"/>
    <p:sldId id="290" r:id="rId15"/>
    <p:sldId id="286" r:id="rId16"/>
    <p:sldId id="264" r:id="rId17"/>
    <p:sldId id="266" r:id="rId18"/>
    <p:sldId id="268" r:id="rId19"/>
    <p:sldId id="269" r:id="rId20"/>
    <p:sldId id="270" r:id="rId21"/>
    <p:sldId id="271" r:id="rId22"/>
    <p:sldId id="267" r:id="rId23"/>
    <p:sldId id="272" r:id="rId24"/>
    <p:sldId id="273" r:id="rId25"/>
    <p:sldId id="274" r:id="rId26"/>
    <p:sldId id="275" r:id="rId27"/>
    <p:sldId id="287" r:id="rId28"/>
    <p:sldId id="276" r:id="rId29"/>
    <p:sldId id="277" r:id="rId30"/>
    <p:sldId id="288" r:id="rId31"/>
    <p:sldId id="278" r:id="rId32"/>
    <p:sldId id="27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899" autoAdjust="0"/>
  </p:normalViewPr>
  <p:slideViewPr>
    <p:cSldViewPr snapToGrid="0">
      <p:cViewPr varScale="1">
        <p:scale>
          <a:sx n="56" d="100"/>
          <a:sy n="56" d="100"/>
        </p:scale>
        <p:origin x="12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A7A23-E521-4338-8461-DB5A8B34EBCB}"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4C8E8-41B6-4144-A540-A1619B69F3D5}" type="slidenum">
              <a:rPr lang="zh-CN" altLang="en-US" smtClean="0"/>
              <a:t>‹#›</a:t>
            </a:fld>
            <a:endParaRPr lang="zh-CN" altLang="en-US"/>
          </a:p>
        </p:txBody>
      </p:sp>
    </p:spTree>
    <p:extLst>
      <p:ext uri="{BB962C8B-B14F-4D97-AF65-F5344CB8AC3E}">
        <p14:creationId xmlns:p14="http://schemas.microsoft.com/office/powerpoint/2010/main" val="326041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1</a:t>
            </a:fld>
            <a:endParaRPr lang="zh-CN" altLang="en-US"/>
          </a:p>
        </p:txBody>
      </p:sp>
    </p:spTree>
    <p:extLst>
      <p:ext uri="{BB962C8B-B14F-4D97-AF65-F5344CB8AC3E}">
        <p14:creationId xmlns:p14="http://schemas.microsoft.com/office/powerpoint/2010/main" val="386224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O(K^2)</a:t>
                </a:r>
              </a:p>
              <a:p>
                <a14:m>
                  <m:oMath xmlns:m="http://schemas.openxmlformats.org/officeDocument/2006/math">
                    <m:sSup>
                      <m:sSupPr>
                        <m:ctrlPr>
                          <a:rPr lang="en-US" altLang="zh-CN" b="1" i="1" smtClean="0">
                            <a:latin typeface="Cambria Math" panose="02040503050406030204" pitchFamily="18" charset="0"/>
                            <a:ea typeface="微软雅黑" panose="020B0503020204020204" pitchFamily="34" charset="-122"/>
                          </a:rPr>
                        </m:ctrlPr>
                      </m:sSupPr>
                      <m:e>
                        <m:r>
                          <a:rPr lang="en-US" altLang="zh-CN" b="1" i="1">
                            <a:latin typeface="Cambria Math" panose="02040503050406030204" pitchFamily="18" charset="0"/>
                            <a:ea typeface="微软雅黑" panose="020B0503020204020204" pitchFamily="34" charset="-122"/>
                          </a:rPr>
                          <m:t>||</m:t>
                        </m:r>
                        <m:r>
                          <a:rPr lang="en-US" altLang="zh-CN" b="1" i="1">
                            <a:latin typeface="Cambria Math" panose="02040503050406030204" pitchFamily="18" charset="0"/>
                            <a:ea typeface="微软雅黑" panose="020B0503020204020204" pitchFamily="34" charset="-122"/>
                          </a:rPr>
                          <m:t>𝒑</m:t>
                        </m:r>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𝑺</m:t>
                            </m:r>
                          </m:e>
                          <m:sub>
                            <m:r>
                              <a:rPr lang="en-US" altLang="zh-CN" b="1" i="1">
                                <a:latin typeface="Cambria Math" panose="02040503050406030204" pitchFamily="18" charset="0"/>
                                <a:ea typeface="微软雅黑" panose="020B0503020204020204" pitchFamily="34" charset="-122"/>
                              </a:rPr>
                              <m:t>𝒌</m:t>
                            </m:r>
                          </m:sub>
                        </m:sSub>
                        <m:r>
                          <a:rPr lang="en-US" altLang="zh-CN" b="1" i="1">
                            <a:latin typeface="Cambria Math" panose="02040503050406030204" pitchFamily="18" charset="0"/>
                            <a:ea typeface="微软雅黑" panose="020B0503020204020204" pitchFamily="34" charset="-122"/>
                          </a:rPr>
                          <m:t>||</m:t>
                        </m:r>
                      </m:e>
                      <m:sup>
                        <m:r>
                          <a:rPr lang="en-US" altLang="zh-CN" b="1" i="1">
                            <a:latin typeface="Cambria Math" panose="02040503050406030204" pitchFamily="18" charset="0"/>
                            <a:ea typeface="微软雅黑" panose="020B0503020204020204" pitchFamily="34" charset="-122"/>
                          </a:rPr>
                          <m:t>𝟐</m:t>
                        </m:r>
                      </m:sup>
                    </m:sSup>
                  </m:oMath>
                </a14:m>
                <a:r>
                  <a:rPr lang="en-US" altLang="zh-CN" b="1" dirty="0" smtClean="0">
                    <a:latin typeface="Cambria Math" panose="02040503050406030204" pitchFamily="18" charset="0"/>
                    <a:ea typeface="微软雅黑" panose="020B0503020204020204" pitchFamily="34" charset="-122"/>
                  </a:rPr>
                  <a:t> :  </a:t>
                </a:r>
                <a:r>
                  <a:rPr lang="en-US" altLang="zh-CN" dirty="0" smtClean="0"/>
                  <a:t>a </a:t>
                </a:r>
                <a:r>
                  <a:rPr lang="en-US" altLang="zh-CN" dirty="0"/>
                  <a:t>distance from p </a:t>
                </a:r>
                <a:r>
                  <a:rPr lang="en-US" altLang="zh-CN" dirty="0" smtClean="0"/>
                  <a:t>to the </a:t>
                </a:r>
                <a:r>
                  <a:rPr lang="en-US" altLang="zh-CN" dirty="0"/>
                  <a:t>first-order </a:t>
                </a:r>
                <a:r>
                  <a:rPr lang="en-US" altLang="zh-CN" dirty="0" smtClean="0"/>
                  <a:t>centroid</a:t>
                </a:r>
              </a:p>
              <a:p>
                <a14:m>
                  <m:oMath xmlns:m="http://schemas.openxmlformats.org/officeDocument/2006/math">
                    <m:d>
                      <m:dPr>
                        <m:begChr m:val="⟨"/>
                        <m:endChr m:val="⟩"/>
                        <m:ctrlPr>
                          <a:rPr lang="en-US" altLang="zh-CN" b="1" i="1">
                            <a:latin typeface="Cambria Math" panose="02040503050406030204" pitchFamily="18" charset="0"/>
                            <a:ea typeface="微软雅黑" panose="020B0503020204020204" pitchFamily="34" charset="-122"/>
                          </a:rPr>
                        </m:ctrlPr>
                      </m:dPr>
                      <m:e>
                        <m:r>
                          <a:rPr lang="en-US" altLang="zh-CN" b="1" i="1">
                            <a:latin typeface="Cambria Math" panose="02040503050406030204" pitchFamily="18" charset="0"/>
                            <a:ea typeface="微软雅黑" panose="020B0503020204020204" pitchFamily="34" charset="-122"/>
                          </a:rPr>
                          <m:t>𝒑</m:t>
                        </m:r>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𝑻</m:t>
                            </m:r>
                          </m:e>
                          <m:sub>
                            <m:r>
                              <a:rPr lang="en-US" altLang="zh-CN" b="1" i="1">
                                <a:latin typeface="Cambria Math" panose="02040503050406030204" pitchFamily="18" charset="0"/>
                                <a:ea typeface="微软雅黑" panose="020B0503020204020204" pitchFamily="34" charset="-122"/>
                              </a:rPr>
                              <m:t>𝒍</m:t>
                            </m:r>
                          </m:sub>
                        </m:sSub>
                      </m:e>
                    </m:d>
                  </m:oMath>
                </a14:m>
                <a:r>
                  <a:rPr lang="en-US" altLang="zh-CN" b="1" dirty="0" smtClean="0">
                    <a:latin typeface="Cambria Math" panose="02040503050406030204" pitchFamily="18" charset="0"/>
                    <a:ea typeface="微软雅黑" panose="020B0503020204020204" pitchFamily="34" charset="-122"/>
                  </a:rPr>
                  <a:t> :  </a:t>
                </a:r>
                <a:r>
                  <a:rPr lang="en-US" altLang="zh-CN" dirty="0" smtClean="0">
                    <a:latin typeface="Cambria Math" panose="02040503050406030204" pitchFamily="18" charset="0"/>
                    <a:ea typeface="微软雅黑" panose="020B0503020204020204" pitchFamily="34" charset="-122"/>
                  </a:rPr>
                  <a:t>inner product</a:t>
                </a:r>
              </a:p>
              <a:p>
                <a:r>
                  <a:rPr lang="en-US" altLang="zh-CN" sz="1200" b="0" i="0" u="none" strike="noStrike" kern="1200" baseline="0" dirty="0" smtClean="0">
                    <a:solidFill>
                      <a:schemeClr val="tx1"/>
                    </a:solidFill>
                    <a:latin typeface="+mn-lt"/>
                    <a:ea typeface="+mn-ea"/>
                    <a:cs typeface="+mn-cs"/>
                  </a:rPr>
                  <a:t>r is several times smaller than D</a:t>
                </a:r>
                <a:endParaRPr lang="en-US" altLang="zh-CN" dirty="0" smtClean="0">
                  <a:latin typeface="Cambria Math" panose="02040503050406030204" pitchFamily="18" charset="0"/>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dirty="0" smtClean="0"/>
                  <a:t>O(K^2)</a:t>
                </a:r>
              </a:p>
              <a:p>
                <a:r>
                  <a:rPr lang="en-US" altLang="zh-CN" b="1" i="0" smtClean="0">
                    <a:latin typeface="Cambria Math" panose="02040503050406030204" pitchFamily="18" charset="0"/>
                    <a:ea typeface="微软雅黑" panose="020B0503020204020204" pitchFamily="34" charset="-122"/>
                  </a:rPr>
                  <a:t>〖</a:t>
                </a:r>
                <a:r>
                  <a:rPr lang="en-US" altLang="zh-CN" b="1" i="0">
                    <a:latin typeface="Cambria Math" panose="02040503050406030204" pitchFamily="18" charset="0"/>
                    <a:ea typeface="微软雅黑" panose="020B0503020204020204" pitchFamily="34" charset="-122"/>
                  </a:rPr>
                  <a:t>||𝒑−𝑺_𝒌 ||</a:t>
                </a:r>
                <a:r>
                  <a:rPr lang="en-US" altLang="zh-CN" b="1" i="0" smtClean="0">
                    <a:latin typeface="Cambria Math" panose="02040503050406030204" pitchFamily="18" charset="0"/>
                    <a:ea typeface="微软雅黑" panose="020B0503020204020204" pitchFamily="34" charset="-122"/>
                  </a:rPr>
                  <a:t>〗^</a:t>
                </a:r>
                <a:r>
                  <a:rPr lang="en-US" altLang="zh-CN" b="1" i="0">
                    <a:latin typeface="Cambria Math" panose="02040503050406030204" pitchFamily="18" charset="0"/>
                    <a:ea typeface="微软雅黑" panose="020B0503020204020204" pitchFamily="34" charset="-122"/>
                  </a:rPr>
                  <a:t>𝟐</a:t>
                </a:r>
                <a:r>
                  <a:rPr lang="en-US" altLang="zh-CN" b="1" dirty="0" smtClean="0">
                    <a:latin typeface="Cambria Math" panose="02040503050406030204" pitchFamily="18" charset="0"/>
                    <a:ea typeface="微软雅黑" panose="020B0503020204020204" pitchFamily="34" charset="-122"/>
                  </a:rPr>
                  <a:t> :  </a:t>
                </a:r>
                <a:r>
                  <a:rPr lang="en-US" altLang="zh-CN" dirty="0" smtClean="0"/>
                  <a:t>a </a:t>
                </a:r>
                <a:r>
                  <a:rPr lang="en-US" altLang="zh-CN" dirty="0"/>
                  <a:t>distance from p </a:t>
                </a:r>
                <a:r>
                  <a:rPr lang="en-US" altLang="zh-CN" dirty="0" smtClean="0"/>
                  <a:t>to the </a:t>
                </a:r>
                <a:r>
                  <a:rPr lang="en-US" altLang="zh-CN" dirty="0"/>
                  <a:t>first-order </a:t>
                </a:r>
                <a:r>
                  <a:rPr lang="en-US" altLang="zh-CN" dirty="0" smtClean="0"/>
                  <a:t>centroid</a:t>
                </a:r>
              </a:p>
              <a:p>
                <a:r>
                  <a:rPr lang="en-US" altLang="zh-CN" b="1" i="0">
                    <a:latin typeface="Cambria Math" panose="02040503050406030204" pitchFamily="18" charset="0"/>
                    <a:ea typeface="微软雅黑" panose="020B0503020204020204" pitchFamily="34" charset="-122"/>
                  </a:rPr>
                  <a:t>⟨𝒑,𝑻_𝒍 ⟩</a:t>
                </a:r>
                <a:r>
                  <a:rPr lang="en-US" altLang="zh-CN" b="1" dirty="0" smtClean="0">
                    <a:latin typeface="Cambria Math" panose="02040503050406030204" pitchFamily="18" charset="0"/>
                    <a:ea typeface="微软雅黑" panose="020B0503020204020204" pitchFamily="34" charset="-122"/>
                  </a:rPr>
                  <a:t> :  </a:t>
                </a:r>
                <a:r>
                  <a:rPr lang="en-US" altLang="zh-CN" dirty="0" smtClean="0">
                    <a:latin typeface="Cambria Math" panose="02040503050406030204" pitchFamily="18" charset="0"/>
                    <a:ea typeface="微软雅黑" panose="020B0503020204020204" pitchFamily="34" charset="-122"/>
                  </a:rPr>
                  <a:t>inner </a:t>
                </a:r>
                <a:r>
                  <a:rPr lang="en-US" altLang="zh-CN" dirty="0" smtClean="0">
                    <a:latin typeface="Cambria Math" panose="02040503050406030204" pitchFamily="18" charset="0"/>
                    <a:ea typeface="微软雅黑" panose="020B0503020204020204" pitchFamily="34" charset="-122"/>
                  </a:rPr>
                  <a:t>product</a:t>
                </a:r>
              </a:p>
              <a:p>
                <a:r>
                  <a:rPr lang="en-US" altLang="zh-CN" sz="1200" b="0" i="0" u="none" strike="noStrike" kern="1200" baseline="0" dirty="0" smtClean="0">
                    <a:solidFill>
                      <a:schemeClr val="tx1"/>
                    </a:solidFill>
                    <a:latin typeface="+mn-lt"/>
                    <a:ea typeface="+mn-ea"/>
                    <a:cs typeface="+mn-cs"/>
                  </a:rPr>
                  <a:t>r is several times smaller than D</a:t>
                </a:r>
                <a:endParaRPr lang="en-US" altLang="zh-CN" dirty="0" smtClean="0">
                  <a:latin typeface="Cambria Math" panose="02040503050406030204" pitchFamily="18" charset="0"/>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13</a:t>
            </a:fld>
            <a:endParaRPr lang="zh-CN" altLang="en-US"/>
          </a:p>
        </p:txBody>
      </p:sp>
    </p:spTree>
    <p:extLst>
      <p:ext uri="{BB962C8B-B14F-4D97-AF65-F5344CB8AC3E}">
        <p14:creationId xmlns:p14="http://schemas.microsoft.com/office/powerpoint/2010/main" val="266526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对距离排序可得长度为</a:t>
            </a:r>
            <a:r>
              <a:rPr lang="en-US" altLang="zh-CN" sz="1200" dirty="0" smtClean="0">
                <a:latin typeface="微软雅黑" panose="020B0503020204020204" pitchFamily="34" charset="-122"/>
                <a:ea typeface="微软雅黑" panose="020B0503020204020204" pitchFamily="34" charset="-122"/>
              </a:rPr>
              <a:t>L</a:t>
            </a:r>
            <a:r>
              <a:rPr lang="zh-CN" altLang="en-US" sz="1200" dirty="0" smtClean="0">
                <a:latin typeface="微软雅黑" panose="020B0503020204020204" pitchFamily="34" charset="-122"/>
                <a:ea typeface="微软雅黑" panose="020B0503020204020204" pitchFamily="34" charset="-122"/>
              </a:rPr>
              <a:t>的短列表（有序）</a:t>
            </a:r>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14</a:t>
            </a:fld>
            <a:endParaRPr lang="zh-CN" altLang="en-US"/>
          </a:p>
        </p:txBody>
      </p:sp>
    </p:spTree>
    <p:extLst>
      <p:ext uri="{BB962C8B-B14F-4D97-AF65-F5344CB8AC3E}">
        <p14:creationId xmlns:p14="http://schemas.microsoft.com/office/powerpoint/2010/main" val="261662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b="1" i="1" smtClean="0">
                        <a:latin typeface="Cambria Math" panose="02040503050406030204" pitchFamily="18" charset="0"/>
                      </a:rPr>
                      <m:t>𝜶</m:t>
                    </m:r>
                    <m:r>
                      <a:rPr lang="en-US" altLang="zh-CN" b="1" i="1">
                        <a:latin typeface="Cambria Math" panose="02040503050406030204" pitchFamily="18" charset="0"/>
                      </a:rPr>
                      <m:t>[</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𝒋</m:t>
                    </m:r>
                    <m:r>
                      <a:rPr lang="en-US" altLang="zh-CN" b="1" i="1">
                        <a:latin typeface="Cambria Math" panose="02040503050406030204" pitchFamily="18" charset="0"/>
                      </a:rPr>
                      <m:t>] </m:t>
                    </m:r>
                  </m:oMath>
                </a14:m>
                <a:r>
                  <a:rPr lang="en-US" altLang="zh-CN" dirty="0"/>
                  <a:t>is a factor for the j-</a:t>
                </a:r>
                <a:r>
                  <a:rPr lang="en-US" altLang="zh-CN" dirty="0" err="1"/>
                  <a:t>th</a:t>
                </a:r>
                <a:r>
                  <a:rPr lang="en-US" altLang="zh-CN" dirty="0"/>
                  <a:t> </a:t>
                </a:r>
                <a:r>
                  <a:rPr lang="en-US" altLang="zh-CN" dirty="0" smtClean="0"/>
                  <a:t>second-order</a:t>
                </a:r>
                <a:r>
                  <a:rPr lang="en-US" altLang="zh-CN" dirty="0"/>
                  <a:t> </a:t>
                </a:r>
                <a:r>
                  <a:rPr lang="en-US" altLang="zh-CN" dirty="0" smtClean="0"/>
                  <a:t>centroid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𝑻</m:t>
                        </m:r>
                      </m:e>
                      <m:sub>
                        <m:r>
                          <a:rPr lang="en-US" altLang="zh-CN" b="1" i="1">
                            <a:latin typeface="Cambria Math" panose="02040503050406030204" pitchFamily="18" charset="0"/>
                          </a:rPr>
                          <m:t>𝒋</m:t>
                        </m:r>
                      </m:sub>
                    </m:sSub>
                  </m:oMath>
                </a14:m>
                <a:r>
                  <a:rPr lang="en-US" altLang="zh-CN" dirty="0"/>
                  <a:t> in the </a:t>
                </a:r>
                <a:r>
                  <a:rPr lang="en-US" altLang="zh-CN" dirty="0" err="1"/>
                  <a:t>i-th</a:t>
                </a:r>
                <a:r>
                  <a:rPr lang="en-US" altLang="zh-CN" dirty="0"/>
                  <a:t> first-order </a:t>
                </a:r>
                <a:r>
                  <a:rPr lang="en-US" altLang="zh-CN" dirty="0" smtClean="0"/>
                  <a:t>cluster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rPr>
                  <a:t>NO-IMI</a:t>
                </a:r>
                <a:r>
                  <a:rPr lang="zh-CN" altLang="en-US" sz="1200" dirty="0">
                    <a:solidFill>
                      <a:schemeClr val="bg1"/>
                    </a:solidFill>
                    <a:latin typeface="微软雅黑" panose="020B0503020204020204" pitchFamily="34" charset="-122"/>
                    <a:ea typeface="微软雅黑" panose="020B0503020204020204" pitchFamily="34" charset="-122"/>
                  </a:rPr>
                  <a:t>假设一阶类中心所在类别内的位移分布是相似的，但不同一阶类别内数据的分布有密集有稀疏，所以</a:t>
                </a:r>
                <a:r>
                  <a:rPr lang="en-US" altLang="zh-CN" sz="1200" dirty="0">
                    <a:solidFill>
                      <a:schemeClr val="bg1"/>
                    </a:solidFill>
                    <a:latin typeface="微软雅黑" panose="020B0503020204020204" pitchFamily="34" charset="-122"/>
                    <a:ea typeface="微软雅黑" panose="020B0503020204020204" pitchFamily="34" charset="-122"/>
                  </a:rPr>
                  <a:t>GNO-IMI</a:t>
                </a:r>
                <a:r>
                  <a:rPr lang="zh-CN" altLang="en-US" sz="1200" dirty="0">
                    <a:solidFill>
                      <a:schemeClr val="bg1"/>
                    </a:solidFill>
                    <a:latin typeface="微软雅黑" panose="020B0503020204020204" pitchFamily="34" charset="-122"/>
                    <a:ea typeface="微软雅黑" panose="020B0503020204020204" pitchFamily="34" charset="-122"/>
                  </a:rPr>
                  <a:t>增加了一个</a:t>
                </a:r>
                <a14:m>
                  <m:oMath xmlns:m="http://schemas.openxmlformats.org/officeDocument/2006/math">
                    <m:r>
                      <a:rPr lang="zh-CN" altLang="en-US" sz="1200">
                        <a:solidFill>
                          <a:schemeClr val="bg1"/>
                        </a:solidFill>
                        <a:latin typeface="Cambria Math" panose="02040503050406030204" pitchFamily="18" charset="0"/>
                        <a:ea typeface="微软雅黑" panose="020B0503020204020204" pitchFamily="34" charset="-122"/>
                      </a:rPr>
                      <m:t>𝛼</m:t>
                    </m:r>
                  </m:oMath>
                </a14:m>
                <a:r>
                  <a:rPr lang="zh-CN" altLang="en-US" sz="1200" dirty="0">
                    <a:solidFill>
                      <a:schemeClr val="bg1"/>
                    </a:solidFill>
                    <a:latin typeface="微软雅黑" panose="020B0503020204020204" pitchFamily="34" charset="-122"/>
                    <a:ea typeface="微软雅黑" panose="020B0503020204020204" pitchFamily="34" charset="-122"/>
                  </a:rPr>
                  <a:t>矩阵，</a:t>
                </a:r>
                <a14:m>
                  <m:oMath xmlns:m="http://schemas.openxmlformats.org/officeDocument/2006/math">
                    <m:r>
                      <a:rPr lang="zh-CN" altLang="en-US" sz="1200">
                        <a:solidFill>
                          <a:schemeClr val="bg1"/>
                        </a:solidFill>
                        <a:latin typeface="Cambria Math" panose="02040503050406030204" pitchFamily="18" charset="0"/>
                        <a:ea typeface="微软雅黑" panose="020B0503020204020204" pitchFamily="34" charset="-122"/>
                      </a:rPr>
                      <m:t>𝛼</m:t>
                    </m:r>
                    <m:r>
                      <a:rPr lang="en-US" altLang="zh-CN" sz="1200">
                        <a:solidFill>
                          <a:schemeClr val="bg1"/>
                        </a:solidFill>
                        <a:latin typeface="Cambria Math" panose="02040503050406030204" pitchFamily="18" charset="0"/>
                        <a:ea typeface="微软雅黑" panose="020B0503020204020204" pitchFamily="34" charset="-122"/>
                      </a:rPr>
                      <m:t>[</m:t>
                    </m:r>
                    <m:r>
                      <a:rPr lang="en-US" altLang="zh-CN" sz="1200">
                        <a:solidFill>
                          <a:schemeClr val="bg1"/>
                        </a:solidFill>
                        <a:latin typeface="Cambria Math" panose="02040503050406030204" pitchFamily="18" charset="0"/>
                        <a:ea typeface="微软雅黑" panose="020B0503020204020204" pitchFamily="34" charset="-122"/>
                      </a:rPr>
                      <m:t>𝑖</m:t>
                    </m:r>
                    <m:r>
                      <a:rPr lang="en-US" altLang="zh-CN" sz="1200">
                        <a:solidFill>
                          <a:schemeClr val="bg1"/>
                        </a:solidFill>
                        <a:latin typeface="Cambria Math" panose="02040503050406030204" pitchFamily="18" charset="0"/>
                        <a:ea typeface="微软雅黑" panose="020B0503020204020204" pitchFamily="34" charset="-122"/>
                      </a:rPr>
                      <m:t>,</m:t>
                    </m:r>
                    <m:r>
                      <a:rPr lang="en-US" altLang="zh-CN" sz="1200">
                        <a:solidFill>
                          <a:schemeClr val="bg1"/>
                        </a:solidFill>
                        <a:latin typeface="Cambria Math" panose="02040503050406030204" pitchFamily="18" charset="0"/>
                        <a:ea typeface="微软雅黑" panose="020B0503020204020204" pitchFamily="34" charset="-122"/>
                      </a:rPr>
                      <m:t>𝑗</m:t>
                    </m:r>
                    <m:r>
                      <a:rPr lang="en-US" altLang="zh-CN" sz="1200">
                        <a:solidFill>
                          <a:schemeClr val="bg1"/>
                        </a:solidFill>
                        <a:latin typeface="Cambria Math" panose="02040503050406030204" pitchFamily="18" charset="0"/>
                        <a:ea typeface="微软雅黑" panose="020B0503020204020204" pitchFamily="34" charset="-122"/>
                      </a:rPr>
                      <m:t>]</m:t>
                    </m:r>
                  </m:oMath>
                </a14:m>
                <a:r>
                  <a:rPr lang="zh-CN" altLang="en-US" sz="1200" dirty="0">
                    <a:solidFill>
                      <a:schemeClr val="bg1"/>
                    </a:solidFill>
                    <a:latin typeface="微软雅黑" panose="020B0503020204020204" pitchFamily="34" charset="-122"/>
                    <a:ea typeface="微软雅黑" panose="020B0503020204020204" pitchFamily="34" charset="-122"/>
                  </a:rPr>
                  <a:t>是第</a:t>
                </a:r>
                <a:r>
                  <a:rPr lang="en-US" altLang="zh-CN" sz="1200" dirty="0" err="1">
                    <a:solidFill>
                      <a:schemeClr val="bg1"/>
                    </a:solidFill>
                    <a:latin typeface="微软雅黑" panose="020B0503020204020204" pitchFamily="34" charset="-122"/>
                    <a:ea typeface="微软雅黑" panose="020B0503020204020204" pitchFamily="34" charset="-122"/>
                  </a:rPr>
                  <a:t>i</a:t>
                </a:r>
                <a:r>
                  <a:rPr lang="zh-CN" altLang="en-US" sz="1200" dirty="0">
                    <a:solidFill>
                      <a:schemeClr val="bg1"/>
                    </a:solidFill>
                    <a:latin typeface="微软雅黑" panose="020B0503020204020204" pitchFamily="34" charset="-122"/>
                    <a:ea typeface="微软雅黑" panose="020B0503020204020204" pitchFamily="34" charset="-122"/>
                  </a:rPr>
                  <a:t>个一阶类别中的第</a:t>
                </a:r>
                <a:r>
                  <a:rPr lang="en-US" altLang="zh-CN" sz="1200" dirty="0">
                    <a:solidFill>
                      <a:schemeClr val="bg1"/>
                    </a:solidFill>
                    <a:latin typeface="微软雅黑" panose="020B0503020204020204" pitchFamily="34" charset="-122"/>
                    <a:ea typeface="微软雅黑" panose="020B0503020204020204" pitchFamily="34" charset="-122"/>
                  </a:rPr>
                  <a:t>j</a:t>
                </a:r>
                <a:r>
                  <a:rPr lang="zh-CN" altLang="en-US" sz="1200" dirty="0">
                    <a:solidFill>
                      <a:schemeClr val="bg1"/>
                    </a:solidFill>
                    <a:latin typeface="微软雅黑" panose="020B0503020204020204" pitchFamily="34" charset="-122"/>
                    <a:ea typeface="微软雅黑" panose="020B0503020204020204" pitchFamily="34" charset="-122"/>
                  </a:rPr>
                  <a:t>个二阶类中心的因子。</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rPr>
                  <a:t>NO-IMI</a:t>
                </a:r>
                <a:r>
                  <a:rPr lang="zh-CN" altLang="en-US" sz="1200" dirty="0" smtClean="0">
                    <a:solidFill>
                      <a:schemeClr val="bg1"/>
                    </a:solidFill>
                    <a:latin typeface="微软雅黑" panose="020B0503020204020204" pitchFamily="34" charset="-122"/>
                    <a:ea typeface="微软雅黑" panose="020B0503020204020204" pitchFamily="34" charset="-122"/>
                  </a:rPr>
                  <a:t>和</a:t>
                </a:r>
                <a:r>
                  <a:rPr lang="en-US" altLang="zh-CN" sz="1200" dirty="0" smtClean="0">
                    <a:solidFill>
                      <a:schemeClr val="bg1"/>
                    </a:solidFill>
                    <a:latin typeface="微软雅黑" panose="020B0503020204020204" pitchFamily="34" charset="-122"/>
                    <a:ea typeface="微软雅黑" panose="020B0503020204020204" pitchFamily="34" charset="-122"/>
                  </a:rPr>
                  <a:t>GNO-IMI</a:t>
                </a:r>
                <a:r>
                  <a:rPr lang="zh-CN" altLang="en-US" sz="1200" dirty="0" smtClean="0">
                    <a:solidFill>
                      <a:schemeClr val="bg1"/>
                    </a:solidFill>
                    <a:latin typeface="微软雅黑" panose="020B0503020204020204" pitchFamily="34" charset="-122"/>
                    <a:ea typeface="微软雅黑" panose="020B0503020204020204" pitchFamily="34" charset="-122"/>
                  </a:rPr>
                  <a:t>建立索引、找短列表和候选列表的过程类似。</a:t>
                </a:r>
                <a:endParaRPr lang="en-US" altLang="zh-CN" sz="1200" dirty="0" smtClean="0">
                  <a:solidFill>
                    <a:schemeClr val="bg1"/>
                  </a:solidFill>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i="0" smtClean="0">
                    <a:latin typeface="Cambria Math" panose="02040503050406030204" pitchFamily="18" charset="0"/>
                  </a:rPr>
                  <a:t>𝜶</a:t>
                </a:r>
                <a:r>
                  <a:rPr lang="en-US" altLang="zh-CN" b="1" i="0">
                    <a:latin typeface="Cambria Math" panose="02040503050406030204" pitchFamily="18" charset="0"/>
                  </a:rPr>
                  <a:t>[𝒊,𝒋] </a:t>
                </a:r>
                <a:r>
                  <a:rPr lang="en-US" altLang="zh-CN" dirty="0"/>
                  <a:t>is a factor for the j-</a:t>
                </a:r>
                <a:r>
                  <a:rPr lang="en-US" altLang="zh-CN" dirty="0" err="1"/>
                  <a:t>th</a:t>
                </a:r>
                <a:r>
                  <a:rPr lang="en-US" altLang="zh-CN" dirty="0"/>
                  <a:t> </a:t>
                </a:r>
                <a:r>
                  <a:rPr lang="en-US" altLang="zh-CN" dirty="0" smtClean="0"/>
                  <a:t>second-order</a:t>
                </a:r>
                <a:r>
                  <a:rPr lang="en-US" altLang="zh-CN" dirty="0"/>
                  <a:t> </a:t>
                </a:r>
                <a:r>
                  <a:rPr lang="en-US" altLang="zh-CN" dirty="0" smtClean="0"/>
                  <a:t>centroid </a:t>
                </a:r>
                <a:r>
                  <a:rPr lang="en-US" altLang="zh-CN" b="1" i="0">
                    <a:latin typeface="Cambria Math" panose="02040503050406030204" pitchFamily="18" charset="0"/>
                  </a:rPr>
                  <a:t>𝑻_𝒋</a:t>
                </a:r>
                <a:r>
                  <a:rPr lang="en-US" altLang="zh-CN" dirty="0"/>
                  <a:t> in the </a:t>
                </a:r>
                <a:r>
                  <a:rPr lang="en-US" altLang="zh-CN" dirty="0" err="1"/>
                  <a:t>i-th</a:t>
                </a:r>
                <a:r>
                  <a:rPr lang="en-US" altLang="zh-CN" dirty="0"/>
                  <a:t> first-order </a:t>
                </a:r>
                <a:r>
                  <a:rPr lang="en-US" altLang="zh-CN" dirty="0" smtClean="0"/>
                  <a:t>cluster</a:t>
                </a: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16</a:t>
            </a:fld>
            <a:endParaRPr lang="zh-CN" altLang="en-US"/>
          </a:p>
        </p:txBody>
      </p:sp>
    </p:spTree>
    <p:extLst>
      <p:ext uri="{BB962C8B-B14F-4D97-AF65-F5344CB8AC3E}">
        <p14:creationId xmlns:p14="http://schemas.microsoft.com/office/powerpoint/2010/main" val="3631926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查询向量</a:t>
                </a:r>
                <a:r>
                  <a:rPr lang="en-US" altLang="zh-CN" sz="1200" dirty="0" smtClean="0">
                    <a:solidFill>
                      <a:schemeClr val="bg1"/>
                    </a:solidFill>
                    <a:latin typeface="微软雅黑" panose="020B0503020204020204" pitchFamily="34" charset="-122"/>
                    <a:ea typeface="微软雅黑" panose="020B0503020204020204" pitchFamily="34" charset="-122"/>
                  </a:rPr>
                  <a:t>q</a:t>
                </a:r>
                <a:r>
                  <a:rPr lang="zh-CN" altLang="en-US" sz="1200" dirty="0" smtClean="0">
                    <a:solidFill>
                      <a:schemeClr val="bg1"/>
                    </a:solidFill>
                    <a:latin typeface="微软雅黑" panose="020B0503020204020204" pitchFamily="34" charset="-122"/>
                    <a:ea typeface="微软雅黑" panose="020B0503020204020204" pitchFamily="34" charset="-122"/>
                  </a:rPr>
                  <a:t>在</a:t>
                </a:r>
                <a:r>
                  <a:rPr lang="en-US" altLang="zh-CN" sz="1200" dirty="0" smtClean="0">
                    <a:solidFill>
                      <a:schemeClr val="bg1"/>
                    </a:solidFill>
                    <a:latin typeface="微软雅黑" panose="020B0503020204020204" pitchFamily="34" charset="-122"/>
                    <a:ea typeface="微软雅黑" panose="020B0503020204020204" pitchFamily="34" charset="-122"/>
                  </a:rPr>
                  <a:t>NO-IMI</a:t>
                </a:r>
                <a:r>
                  <a:rPr lang="zh-CN" altLang="en-US" sz="1200" dirty="0" smtClean="0">
                    <a:solidFill>
                      <a:schemeClr val="bg1"/>
                    </a:solidFill>
                    <a:latin typeface="微软雅黑" panose="020B0503020204020204" pitchFamily="34" charset="-122"/>
                    <a:ea typeface="微软雅黑" panose="020B0503020204020204" pitchFamily="34" charset="-122"/>
                  </a:rPr>
                  <a:t>表中搜索出有序的</a:t>
                </a:r>
                <a:r>
                  <a:rPr lang="en-US" altLang="zh-CN" sz="1200" dirty="0" smtClean="0">
                    <a:solidFill>
                      <a:schemeClr val="bg1"/>
                    </a:solidFill>
                    <a:latin typeface="微软雅黑" panose="020B0503020204020204" pitchFamily="34" charset="-122"/>
                    <a:ea typeface="微软雅黑" panose="020B0503020204020204" pitchFamily="34" charset="-122"/>
                  </a:rPr>
                  <a:t>L</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个类中心向量（离</a:t>
                </a:r>
                <a:r>
                  <a:rPr lang="en-US" altLang="zh-CN" sz="1200" dirty="0" smtClean="0">
                    <a:solidFill>
                      <a:schemeClr val="bg1"/>
                    </a:solidFill>
                    <a:latin typeface="微软雅黑" panose="020B0503020204020204" pitchFamily="34" charset="-122"/>
                    <a:ea typeface="微软雅黑" panose="020B0503020204020204" pitchFamily="34" charset="-122"/>
                  </a:rPr>
                  <a:t>q</a:t>
                </a:r>
                <a:r>
                  <a:rPr lang="zh-CN" altLang="en-US" sz="1200" dirty="0" smtClean="0">
                    <a:solidFill>
                      <a:schemeClr val="bg1"/>
                    </a:solidFill>
                    <a:latin typeface="微软雅黑" panose="020B0503020204020204" pitchFamily="34" charset="-122"/>
                    <a:ea typeface="微软雅黑" panose="020B0503020204020204" pitchFamily="34" charset="-122"/>
                  </a:rPr>
                  <a:t>较近），组成一个短列表。</a:t>
                </a:r>
              </a:p>
              <a:p>
                <a:r>
                  <a:rPr lang="en-US" altLang="zh-CN" sz="1200" dirty="0" smtClean="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、找出离</a:t>
                </a:r>
                <a:r>
                  <a:rPr lang="en-US" altLang="zh-CN" sz="1200" dirty="0">
                    <a:solidFill>
                      <a:schemeClr val="bg1"/>
                    </a:solidFill>
                    <a:latin typeface="微软雅黑" panose="020B0503020204020204" pitchFamily="34" charset="-122"/>
                    <a:ea typeface="微软雅黑" panose="020B0503020204020204" pitchFamily="34" charset="-122"/>
                  </a:rPr>
                  <a:t>q</a:t>
                </a:r>
                <a:r>
                  <a:rPr lang="zh-CN" altLang="en-US" sz="1200" dirty="0">
                    <a:solidFill>
                      <a:schemeClr val="bg1"/>
                    </a:solidFill>
                    <a:latin typeface="微软雅黑" panose="020B0503020204020204" pitchFamily="34" charset="-122"/>
                    <a:ea typeface="微软雅黑" panose="020B0503020204020204" pitchFamily="34" charset="-122"/>
                  </a:rPr>
                  <a:t>较近的前</a:t>
                </a:r>
                <a:r>
                  <a:rPr lang="en-US" altLang="zh-CN" sz="1200" dirty="0">
                    <a:solidFill>
                      <a:schemeClr val="bg1"/>
                    </a:solidFill>
                    <a:latin typeface="微软雅黑" panose="020B0503020204020204" pitchFamily="34" charset="-122"/>
                    <a:ea typeface="微软雅黑" panose="020B0503020204020204" pitchFamily="34" charset="-122"/>
                  </a:rPr>
                  <a:t>r</a:t>
                </a:r>
                <a:r>
                  <a:rPr lang="zh-CN" altLang="en-US" sz="1200" dirty="0">
                    <a:solidFill>
                      <a:schemeClr val="bg1"/>
                    </a:solidFill>
                    <a:latin typeface="微软雅黑" panose="020B0503020204020204" pitchFamily="34" charset="-122"/>
                    <a:ea typeface="微软雅黑" panose="020B0503020204020204" pitchFamily="34" charset="-122"/>
                  </a:rPr>
                  <a:t>个一阶类中心向量（用</a:t>
                </a:r>
                <a14:m>
                  <m:oMath xmlns:m="http://schemas.openxmlformats.org/officeDocument/2006/math">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𝑘</m:t>
                        </m:r>
                      </m:e>
                      <m:sub>
                        <m:r>
                          <a:rPr lang="en-US" altLang="zh-CN" sz="1200" dirty="0">
                            <a:solidFill>
                              <a:schemeClr val="bg1"/>
                            </a:solidFill>
                            <a:latin typeface="Cambria Math" panose="02040503050406030204" pitchFamily="18" charset="0"/>
                            <a:ea typeface="微软雅黑" panose="020B0503020204020204" pitchFamily="34" charset="-122"/>
                          </a:rPr>
                          <m:t>1</m:t>
                        </m:r>
                      </m:sub>
                    </m:sSub>
                    <m:r>
                      <a:rPr lang="en-US" altLang="zh-CN" sz="1200" dirty="0">
                        <a:solidFill>
                          <a:schemeClr val="bg1"/>
                        </a:solidFill>
                        <a:latin typeface="Cambria Math" panose="02040503050406030204" pitchFamily="18" charset="0"/>
                        <a:ea typeface="微软雅黑" panose="020B0503020204020204" pitchFamily="34" charset="-122"/>
                      </a:rPr>
                      <m:t>,…,</m:t>
                    </m:r>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𝑘</m:t>
                        </m:r>
                      </m:e>
                      <m:sub>
                        <m:r>
                          <a:rPr lang="en-US" altLang="zh-CN" sz="1200" dirty="0">
                            <a:solidFill>
                              <a:schemeClr val="bg1"/>
                            </a:solidFill>
                            <a:latin typeface="Cambria Math" panose="02040503050406030204" pitchFamily="18" charset="0"/>
                            <a:ea typeface="微软雅黑" panose="020B0503020204020204" pitchFamily="34" charset="-122"/>
                          </a:rPr>
                          <m:t>𝑟</m:t>
                        </m:r>
                      </m:sub>
                    </m:sSub>
                  </m:oMath>
                </a14:m>
                <a:r>
                  <a:rPr lang="zh-CN" altLang="en-US" sz="1200" dirty="0">
                    <a:solidFill>
                      <a:schemeClr val="bg1"/>
                    </a:solidFill>
                    <a:latin typeface="微软雅黑" panose="020B0503020204020204" pitchFamily="34" charset="-122"/>
                    <a:ea typeface="微软雅黑" panose="020B0503020204020204" pitchFamily="34" charset="-122"/>
                  </a:rPr>
                  <a:t>表示），</a:t>
                </a: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查询向量</a:t>
                </a:r>
                <a:r>
                  <a:rPr lang="en-US" altLang="zh-CN" sz="1200" dirty="0" smtClean="0">
                    <a:solidFill>
                      <a:schemeClr val="bg1"/>
                    </a:solidFill>
                    <a:latin typeface="微软雅黑" panose="020B0503020204020204" pitchFamily="34" charset="-122"/>
                    <a:ea typeface="微软雅黑" panose="020B0503020204020204" pitchFamily="34" charset="-122"/>
                  </a:rPr>
                  <a:t>q</a:t>
                </a:r>
                <a:r>
                  <a:rPr lang="zh-CN" altLang="en-US" sz="1200" dirty="0" smtClean="0">
                    <a:solidFill>
                      <a:schemeClr val="bg1"/>
                    </a:solidFill>
                    <a:latin typeface="微软雅黑" panose="020B0503020204020204" pitchFamily="34" charset="-122"/>
                    <a:ea typeface="微软雅黑" panose="020B0503020204020204" pitchFamily="34" charset="-122"/>
                  </a:rPr>
                  <a:t>在</a:t>
                </a:r>
                <a:r>
                  <a:rPr lang="en-US" altLang="zh-CN" sz="1200" dirty="0" smtClean="0">
                    <a:solidFill>
                      <a:schemeClr val="bg1"/>
                    </a:solidFill>
                    <a:latin typeface="微软雅黑" panose="020B0503020204020204" pitchFamily="34" charset="-122"/>
                    <a:ea typeface="微软雅黑" panose="020B0503020204020204" pitchFamily="34" charset="-122"/>
                  </a:rPr>
                  <a:t>NO-IMI</a:t>
                </a:r>
                <a:r>
                  <a:rPr lang="zh-CN" altLang="en-US" sz="1200" dirty="0" smtClean="0">
                    <a:solidFill>
                      <a:schemeClr val="bg1"/>
                    </a:solidFill>
                    <a:latin typeface="微软雅黑" panose="020B0503020204020204" pitchFamily="34" charset="-122"/>
                    <a:ea typeface="微软雅黑" panose="020B0503020204020204" pitchFamily="34" charset="-122"/>
                  </a:rPr>
                  <a:t>表中搜索出有序的</a:t>
                </a:r>
                <a:r>
                  <a:rPr lang="en-US" altLang="zh-CN" sz="1200" dirty="0" smtClean="0">
                    <a:solidFill>
                      <a:schemeClr val="bg1"/>
                    </a:solidFill>
                    <a:latin typeface="微软雅黑" panose="020B0503020204020204" pitchFamily="34" charset="-122"/>
                    <a:ea typeface="微软雅黑" panose="020B0503020204020204" pitchFamily="34" charset="-122"/>
                  </a:rPr>
                  <a:t>L</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个类中心向量（离</a:t>
                </a:r>
                <a:r>
                  <a:rPr lang="en-US" altLang="zh-CN" sz="1200" dirty="0" smtClean="0">
                    <a:solidFill>
                      <a:schemeClr val="bg1"/>
                    </a:solidFill>
                    <a:latin typeface="微软雅黑" panose="020B0503020204020204" pitchFamily="34" charset="-122"/>
                    <a:ea typeface="微软雅黑" panose="020B0503020204020204" pitchFamily="34" charset="-122"/>
                  </a:rPr>
                  <a:t>q</a:t>
                </a:r>
                <a:r>
                  <a:rPr lang="zh-CN" altLang="en-US" sz="1200" dirty="0" smtClean="0">
                    <a:solidFill>
                      <a:schemeClr val="bg1"/>
                    </a:solidFill>
                    <a:latin typeface="微软雅黑" panose="020B0503020204020204" pitchFamily="34" charset="-122"/>
                    <a:ea typeface="微软雅黑" panose="020B0503020204020204" pitchFamily="34" charset="-122"/>
                  </a:rPr>
                  <a:t>较近），组成一个短列表。</a:t>
                </a:r>
              </a:p>
              <a:p>
                <a:r>
                  <a:rPr lang="en-US" altLang="zh-CN" sz="1200" dirty="0" smtClean="0">
                    <a:solidFill>
                      <a:schemeClr val="bg1"/>
                    </a:solidFill>
                    <a:latin typeface="微软雅黑" panose="020B0503020204020204" pitchFamily="34" charset="-122"/>
                    <a:ea typeface="微软雅黑" panose="020B0503020204020204" pitchFamily="34" charset="-122"/>
                  </a:rPr>
                  <a:t>1</a:t>
                </a:r>
                <a:r>
                  <a:rPr lang="zh-CN" altLang="en-US" sz="1200" dirty="0">
                    <a:solidFill>
                      <a:schemeClr val="bg1"/>
                    </a:solidFill>
                    <a:latin typeface="微软雅黑" panose="020B0503020204020204" pitchFamily="34" charset="-122"/>
                    <a:ea typeface="微软雅黑" panose="020B0503020204020204" pitchFamily="34" charset="-122"/>
                  </a:rPr>
                  <a:t>、找出离</a:t>
                </a:r>
                <a:r>
                  <a:rPr lang="en-US" altLang="zh-CN" sz="1200" dirty="0">
                    <a:solidFill>
                      <a:schemeClr val="bg1"/>
                    </a:solidFill>
                    <a:latin typeface="微软雅黑" panose="020B0503020204020204" pitchFamily="34" charset="-122"/>
                    <a:ea typeface="微软雅黑" panose="020B0503020204020204" pitchFamily="34" charset="-122"/>
                  </a:rPr>
                  <a:t>q</a:t>
                </a:r>
                <a:r>
                  <a:rPr lang="zh-CN" altLang="en-US" sz="1200" dirty="0">
                    <a:solidFill>
                      <a:schemeClr val="bg1"/>
                    </a:solidFill>
                    <a:latin typeface="微软雅黑" panose="020B0503020204020204" pitchFamily="34" charset="-122"/>
                    <a:ea typeface="微软雅黑" panose="020B0503020204020204" pitchFamily="34" charset="-122"/>
                  </a:rPr>
                  <a:t>较近的前</a:t>
                </a:r>
                <a:r>
                  <a:rPr lang="en-US" altLang="zh-CN" sz="1200" dirty="0">
                    <a:solidFill>
                      <a:schemeClr val="bg1"/>
                    </a:solidFill>
                    <a:latin typeface="微软雅黑" panose="020B0503020204020204" pitchFamily="34" charset="-122"/>
                    <a:ea typeface="微软雅黑" panose="020B0503020204020204" pitchFamily="34" charset="-122"/>
                  </a:rPr>
                  <a:t>r</a:t>
                </a:r>
                <a:r>
                  <a:rPr lang="zh-CN" altLang="en-US" sz="1200" dirty="0">
                    <a:solidFill>
                      <a:schemeClr val="bg1"/>
                    </a:solidFill>
                    <a:latin typeface="微软雅黑" panose="020B0503020204020204" pitchFamily="34" charset="-122"/>
                    <a:ea typeface="微软雅黑" panose="020B0503020204020204" pitchFamily="34" charset="-122"/>
                  </a:rPr>
                  <a:t>个一阶类中心向量（用</a:t>
                </a:r>
                <a:r>
                  <a:rPr lang="en-US" altLang="zh-CN" sz="1200" i="0" dirty="0">
                    <a:solidFill>
                      <a:schemeClr val="bg1"/>
                    </a:solidFill>
                    <a:latin typeface="Cambria Math" panose="02040503050406030204" pitchFamily="18" charset="0"/>
                    <a:ea typeface="微软雅黑" panose="020B0503020204020204" pitchFamily="34" charset="-122"/>
                  </a:rPr>
                  <a:t>𝑘_1,…,𝑘_𝑟</a:t>
                </a:r>
                <a:r>
                  <a:rPr lang="zh-CN" altLang="en-US" sz="1200" dirty="0">
                    <a:solidFill>
                      <a:schemeClr val="bg1"/>
                    </a:solidFill>
                    <a:latin typeface="微软雅黑" panose="020B0503020204020204" pitchFamily="34" charset="-122"/>
                    <a:ea typeface="微软雅黑" panose="020B0503020204020204" pitchFamily="34" charset="-122"/>
                  </a:rPr>
                  <a:t>表示），</a:t>
                </a:r>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24</a:t>
            </a:fld>
            <a:endParaRPr lang="zh-CN" altLang="en-US"/>
          </a:p>
        </p:txBody>
      </p:sp>
    </p:spTree>
    <p:extLst>
      <p:ext uri="{BB962C8B-B14F-4D97-AF65-F5344CB8AC3E}">
        <p14:creationId xmlns:p14="http://schemas.microsoft.com/office/powerpoint/2010/main" val="73262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bg1"/>
                </a:solidFill>
                <a:latin typeface="微软雅黑" panose="020B0503020204020204" pitchFamily="34" charset="-122"/>
                <a:ea typeface="微软雅黑" panose="020B0503020204020204" pitchFamily="34" charset="-122"/>
              </a:rPr>
              <a:t>2</a:t>
            </a:r>
            <a:r>
              <a:rPr lang="zh-CN" altLang="en-US" sz="1200" dirty="0" smtClean="0">
                <a:solidFill>
                  <a:schemeClr val="bg1"/>
                </a:solidFill>
                <a:latin typeface="微软雅黑" panose="020B0503020204020204" pitchFamily="34" charset="-122"/>
                <a:ea typeface="微软雅黑" panose="020B0503020204020204" pitchFamily="34" charset="-122"/>
              </a:rPr>
              <a:t>、计算</a:t>
            </a:r>
            <a:r>
              <a:rPr lang="en-US" altLang="zh-CN" sz="1200" dirty="0" smtClean="0">
                <a:solidFill>
                  <a:schemeClr val="bg1"/>
                </a:solidFill>
                <a:latin typeface="微软雅黑" panose="020B0503020204020204" pitchFamily="34" charset="-122"/>
                <a:ea typeface="微软雅黑" panose="020B0503020204020204" pitchFamily="34" charset="-122"/>
              </a:rPr>
              <a:t>q</a:t>
            </a:r>
            <a:r>
              <a:rPr lang="zh-CN" altLang="en-US" sz="1200" dirty="0" smtClean="0">
                <a:solidFill>
                  <a:schemeClr val="bg1"/>
                </a:solidFill>
                <a:latin typeface="微软雅黑" panose="020B0503020204020204" pitchFamily="34" charset="-122"/>
                <a:ea typeface="微软雅黑" panose="020B0503020204020204" pitchFamily="34" charset="-122"/>
              </a:rPr>
              <a:t>和</a:t>
            </a:r>
            <a:r>
              <a:rPr lang="en-US" altLang="zh-CN" sz="1200" dirty="0" err="1" smtClean="0">
                <a:solidFill>
                  <a:schemeClr val="bg1"/>
                </a:solidFill>
                <a:latin typeface="微软雅黑" panose="020B0503020204020204" pitchFamily="34" charset="-122"/>
                <a:ea typeface="微软雅黑" panose="020B0503020204020204" pitchFamily="34" charset="-122"/>
              </a:rPr>
              <a:t>rK</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个类中心向量的距离</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en-US" altLang="zh-CN" sz="1200" dirty="0" smtClean="0">
                <a:solidFill>
                  <a:schemeClr val="bg1"/>
                </a:solidFill>
                <a:latin typeface="微软雅黑" panose="020B0503020204020204" pitchFamily="34" charset="-122"/>
                <a:ea typeface="微软雅黑" panose="020B0503020204020204" pitchFamily="34" charset="-122"/>
              </a:rPr>
              <a:t>3</a:t>
            </a:r>
            <a:r>
              <a:rPr lang="zh-CN" altLang="en-US" sz="1200" dirty="0" smtClean="0">
                <a:solidFill>
                  <a:schemeClr val="bg1"/>
                </a:solidFill>
                <a:latin typeface="微软雅黑" panose="020B0503020204020204" pitchFamily="34" charset="-122"/>
                <a:ea typeface="微软雅黑" panose="020B0503020204020204" pitchFamily="34" charset="-122"/>
              </a:rPr>
              <a:t>、对</a:t>
            </a:r>
            <a:r>
              <a:rPr lang="en-US" altLang="zh-CN" sz="1200" dirty="0" err="1" smtClean="0">
                <a:solidFill>
                  <a:schemeClr val="bg1"/>
                </a:solidFill>
                <a:latin typeface="微软雅黑" panose="020B0503020204020204" pitchFamily="34" charset="-122"/>
                <a:ea typeface="微软雅黑" panose="020B0503020204020204" pitchFamily="34" charset="-122"/>
              </a:rPr>
              <a:t>rK</a:t>
            </a:r>
            <a:r>
              <a:rPr lang="zh-CN" altLang="en-US" sz="1200" dirty="0" smtClean="0">
                <a:solidFill>
                  <a:schemeClr val="bg1"/>
                </a:solidFill>
                <a:latin typeface="微软雅黑" panose="020B0503020204020204" pitchFamily="34" charset="-122"/>
                <a:ea typeface="微软雅黑" panose="020B0503020204020204" pitchFamily="34" charset="-122"/>
              </a:rPr>
              <a:t>个距离排序获得前</a:t>
            </a:r>
            <a:r>
              <a:rPr lang="en-US" altLang="zh-CN" sz="1200" dirty="0" smtClean="0">
                <a:solidFill>
                  <a:schemeClr val="bg1"/>
                </a:solidFill>
                <a:latin typeface="微软雅黑" panose="020B0503020204020204" pitchFamily="34" charset="-122"/>
                <a:ea typeface="微软雅黑" panose="020B0503020204020204" pitchFamily="34" charset="-122"/>
              </a:rPr>
              <a:t>L</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1std::</a:t>
            </a:r>
            <a:r>
              <a:rPr lang="en-US" altLang="zh-CN" sz="1200" b="0" i="0" u="none" strike="noStrike" kern="1200" baseline="0" dirty="0" err="1" smtClean="0">
                <a:solidFill>
                  <a:schemeClr val="tx1"/>
                </a:solidFill>
                <a:latin typeface="+mn-lt"/>
                <a:ea typeface="+mn-ea"/>
                <a:cs typeface="+mn-cs"/>
              </a:rPr>
              <a:t>nth_element</a:t>
            </a:r>
            <a:r>
              <a:rPr lang="en-US" altLang="zh-CN" sz="1200" b="0" i="0" u="none" strike="noStrike" kern="1200" baseline="0" dirty="0" smtClean="0">
                <a:solidFill>
                  <a:schemeClr val="tx1"/>
                </a:solidFill>
                <a:latin typeface="+mn-lt"/>
                <a:ea typeface="+mn-ea"/>
                <a:cs typeface="+mn-cs"/>
              </a:rPr>
              <a:t> from the standard STL library</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候选列表由短列表中</a:t>
            </a:r>
            <a:r>
              <a:rPr lang="en-US" altLang="zh-CN" sz="1200" dirty="0" smtClean="0">
                <a:solidFill>
                  <a:schemeClr val="bg1"/>
                </a:solidFill>
                <a:latin typeface="微软雅黑" panose="020B0503020204020204" pitchFamily="34" charset="-122"/>
                <a:ea typeface="微软雅黑" panose="020B0503020204020204" pitchFamily="34" charset="-122"/>
              </a:rPr>
              <a:t>L</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个类中心向量保存的数据库向量的编号组成。</a:t>
            </a: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25</a:t>
            </a:fld>
            <a:endParaRPr lang="zh-CN" altLang="en-US"/>
          </a:p>
        </p:txBody>
      </p:sp>
    </p:spTree>
    <p:extLst>
      <p:ext uri="{BB962C8B-B14F-4D97-AF65-F5344CB8AC3E}">
        <p14:creationId xmlns:p14="http://schemas.microsoft.com/office/powerpoint/2010/main" val="847110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候选列表由</a:t>
            </a:r>
            <a:r>
              <a:rPr lang="en-US" altLang="zh-CN" sz="1200" dirty="0" smtClean="0">
                <a:solidFill>
                  <a:schemeClr val="bg1"/>
                </a:solidFill>
                <a:latin typeface="微软雅黑" panose="020B0503020204020204" pitchFamily="34" charset="-122"/>
                <a:ea typeface="微软雅黑" panose="020B0503020204020204" pitchFamily="34" charset="-122"/>
              </a:rPr>
              <a:t>L</a:t>
            </a:r>
            <a:r>
              <a:rPr lang="zh-CN" altLang="en-US" sz="1200" dirty="0" smtClean="0">
                <a:solidFill>
                  <a:schemeClr val="bg1"/>
                </a:solidFill>
                <a:latin typeface="微软雅黑" panose="020B0503020204020204" pitchFamily="34" charset="-122"/>
                <a:ea typeface="微软雅黑" panose="020B0503020204020204" pitchFamily="34" charset="-122"/>
              </a:rPr>
              <a:t>个类中心向量保存的数据库向量组成。</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在对数据库向量建立索引后，使用</a:t>
            </a:r>
            <a:r>
              <a:rPr lang="en-US" altLang="zh-CN" sz="1200" dirty="0" smtClean="0">
                <a:solidFill>
                  <a:schemeClr val="bg1"/>
                </a:solidFill>
                <a:latin typeface="微软雅黑" panose="020B0503020204020204" pitchFamily="34" charset="-122"/>
                <a:ea typeface="微软雅黑" panose="020B0503020204020204" pitchFamily="34" charset="-122"/>
              </a:rPr>
              <a:t>Optimized Product Quantization (OPQ)</a:t>
            </a:r>
            <a:r>
              <a:rPr lang="zh-CN" altLang="en-US" sz="1200" dirty="0" smtClean="0">
                <a:solidFill>
                  <a:schemeClr val="bg1"/>
                </a:solidFill>
                <a:latin typeface="微软雅黑" panose="020B0503020204020204" pitchFamily="34" charset="-122"/>
                <a:ea typeface="微软雅黑" panose="020B0503020204020204" pitchFamily="34" charset="-122"/>
              </a:rPr>
              <a:t>来量化数据库向量和类中心向量间的位移，数据库向量由</a:t>
            </a:r>
            <a:r>
              <a:rPr lang="en-US" altLang="zh-CN" sz="1200" dirty="0" smtClean="0">
                <a:solidFill>
                  <a:schemeClr val="bg1"/>
                </a:solidFill>
                <a:latin typeface="微软雅黑" panose="020B0503020204020204" pitchFamily="34" charset="-122"/>
                <a:ea typeface="微软雅黑" panose="020B0503020204020204" pitchFamily="34" charset="-122"/>
              </a:rPr>
              <a:t>OPQ</a:t>
            </a:r>
            <a:r>
              <a:rPr lang="zh-CN" altLang="en-US" sz="1200" dirty="0" smtClean="0">
                <a:solidFill>
                  <a:schemeClr val="bg1"/>
                </a:solidFill>
                <a:latin typeface="微软雅黑" panose="020B0503020204020204" pitchFamily="34" charset="-122"/>
                <a:ea typeface="微软雅黑" panose="020B0503020204020204" pitchFamily="34" charset="-122"/>
              </a:rPr>
              <a:t>编码表示。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用查询向量和</a:t>
            </a:r>
            <a:r>
              <a:rPr lang="en-US" altLang="zh-CN" sz="1200" dirty="0" smtClean="0">
                <a:solidFill>
                  <a:schemeClr val="bg1"/>
                </a:solidFill>
                <a:latin typeface="微软雅黑" panose="020B0503020204020204" pitchFamily="34" charset="-122"/>
                <a:ea typeface="微软雅黑" panose="020B0503020204020204" pitchFamily="34" charset="-122"/>
              </a:rPr>
              <a:t>OPQ</a:t>
            </a:r>
            <a:r>
              <a:rPr lang="zh-CN" altLang="en-US" sz="1200" dirty="0" smtClean="0">
                <a:solidFill>
                  <a:schemeClr val="bg1"/>
                </a:solidFill>
                <a:latin typeface="微软雅黑" panose="020B0503020204020204" pitchFamily="34" charset="-122"/>
                <a:ea typeface="微软雅黑" panose="020B0503020204020204" pitchFamily="34" charset="-122"/>
              </a:rPr>
              <a:t>编码的距离近似表示查询向量和候选列表中的数据库向量的距离，对这些距离排序。</a:t>
            </a: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26</a:t>
            </a:fld>
            <a:endParaRPr lang="zh-CN" altLang="en-US"/>
          </a:p>
        </p:txBody>
      </p:sp>
    </p:spTree>
    <p:extLst>
      <p:ext uri="{BB962C8B-B14F-4D97-AF65-F5344CB8AC3E}">
        <p14:creationId xmlns:p14="http://schemas.microsoft.com/office/powerpoint/2010/main" val="1401391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smtClean="0">
                    <a:solidFill>
                      <a:schemeClr val="bg1"/>
                    </a:solidFill>
                    <a:latin typeface="微软雅黑" panose="020B0503020204020204" pitchFamily="34" charset="-122"/>
                    <a:ea typeface="微软雅黑" panose="020B0503020204020204" pitchFamily="34" charset="-122"/>
                  </a:rPr>
                  <a:t>IVFADC</a:t>
                </a:r>
                <a:r>
                  <a:rPr lang="zh-CN" altLang="en-US" sz="1200" dirty="0">
                    <a:solidFill>
                      <a:schemeClr val="bg1"/>
                    </a:solidFill>
                    <a:latin typeface="微软雅黑" panose="020B0503020204020204" pitchFamily="34" charset="-122"/>
                    <a:ea typeface="微软雅黑" panose="020B0503020204020204" pitchFamily="34" charset="-122"/>
                  </a:rPr>
                  <a:t>的码字数为</a:t>
                </a:r>
                <a14:m>
                  <m:oMath xmlns:m="http://schemas.openxmlformats.org/officeDocument/2006/math">
                    <m:sSup>
                      <m:sSupPr>
                        <m:ctrlPr>
                          <a:rPr lang="en-US" altLang="zh-CN" sz="1200" i="1">
                            <a:solidFill>
                              <a:schemeClr val="bg1"/>
                            </a:solidFill>
                            <a:latin typeface="Cambria Math" panose="02040503050406030204" pitchFamily="18" charset="0"/>
                            <a:ea typeface="微软雅黑" panose="020B0503020204020204" pitchFamily="34" charset="-122"/>
                          </a:rPr>
                        </m:ctrlPr>
                      </m:sSupPr>
                      <m:e>
                        <m:r>
                          <a:rPr lang="en-US" altLang="zh-CN" sz="1200">
                            <a:solidFill>
                              <a:schemeClr val="bg1"/>
                            </a:solidFill>
                            <a:latin typeface="Cambria Math" panose="02040503050406030204" pitchFamily="18" charset="0"/>
                            <a:ea typeface="微软雅黑" panose="020B0503020204020204" pitchFamily="34" charset="-122"/>
                          </a:rPr>
                          <m:t>2</m:t>
                        </m:r>
                      </m:e>
                      <m:sup>
                        <m:r>
                          <a:rPr lang="en-US" altLang="zh-CN" sz="1200">
                            <a:solidFill>
                              <a:schemeClr val="bg1"/>
                            </a:solidFill>
                            <a:latin typeface="Cambria Math" panose="02040503050406030204" pitchFamily="18" charset="0"/>
                            <a:ea typeface="微软雅黑" panose="020B0503020204020204" pitchFamily="34" charset="-122"/>
                          </a:rPr>
                          <m:t>17</m:t>
                        </m:r>
                      </m:sup>
                    </m:sSup>
                  </m:oMath>
                </a14:m>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其他三种方法的每个码本的码字</a:t>
                </a:r>
                <a:r>
                  <a:rPr lang="en-US" altLang="zh-CN" sz="1200" dirty="0">
                    <a:solidFill>
                      <a:schemeClr val="bg1"/>
                    </a:solidFill>
                    <a:latin typeface="微软雅黑" panose="020B0503020204020204" pitchFamily="34" charset="-122"/>
                    <a:ea typeface="微软雅黑" panose="020B0503020204020204" pitchFamily="34" charset="-122"/>
                  </a:rPr>
                  <a:t>K</a:t>
                </a:r>
                <a:r>
                  <a:rPr lang="zh-CN" altLang="en-US" sz="1200" dirty="0">
                    <a:solidFill>
                      <a:schemeClr val="bg1"/>
                    </a:solidFill>
                    <a:latin typeface="微软雅黑" panose="020B0503020204020204" pitchFamily="34" charset="-122"/>
                    <a:ea typeface="微软雅黑" panose="020B0503020204020204" pitchFamily="34" charset="-122"/>
                  </a:rPr>
                  <a:t>为</a:t>
                </a:r>
                <a14:m>
                  <m:oMath xmlns:m="http://schemas.openxmlformats.org/officeDocument/2006/math">
                    <m:sSup>
                      <m:sSupPr>
                        <m:ctrlPr>
                          <a:rPr lang="en-US" altLang="zh-CN" sz="1200" i="1">
                            <a:solidFill>
                              <a:schemeClr val="bg1"/>
                            </a:solidFill>
                            <a:latin typeface="Cambria Math" panose="02040503050406030204" pitchFamily="18" charset="0"/>
                            <a:ea typeface="微软雅黑" panose="020B0503020204020204" pitchFamily="34" charset="-122"/>
                          </a:rPr>
                        </m:ctrlPr>
                      </m:sSupPr>
                      <m:e>
                        <m:r>
                          <a:rPr lang="en-US" altLang="zh-CN" sz="1200">
                            <a:solidFill>
                              <a:schemeClr val="bg1"/>
                            </a:solidFill>
                            <a:latin typeface="Cambria Math" panose="02040503050406030204" pitchFamily="18" charset="0"/>
                            <a:ea typeface="微软雅黑" panose="020B0503020204020204" pitchFamily="34" charset="-122"/>
                          </a:rPr>
                          <m:t>2</m:t>
                        </m:r>
                      </m:e>
                      <m:sup>
                        <m:r>
                          <a:rPr lang="en-US" altLang="zh-CN" sz="1200">
                            <a:solidFill>
                              <a:schemeClr val="bg1"/>
                            </a:solidFill>
                            <a:latin typeface="Cambria Math" panose="02040503050406030204" pitchFamily="18" charset="0"/>
                            <a:ea typeface="微软雅黑" panose="020B0503020204020204" pitchFamily="34" charset="-122"/>
                          </a:rPr>
                          <m:t>14</m:t>
                        </m:r>
                      </m:sup>
                    </m:sSup>
                  </m:oMath>
                </a14:m>
                <a:endParaRPr lang="en-US" altLang="zh-CN" dirty="0" smtClean="0"/>
              </a:p>
              <a:p>
                <a:r>
                  <a:rPr lang="en-US" altLang="zh-CN" sz="1200" dirty="0" err="1" smtClean="0">
                    <a:solidFill>
                      <a:schemeClr val="bg1"/>
                    </a:solidFill>
                    <a:latin typeface="微软雅黑" panose="020B0503020204020204" pitchFamily="34" charset="-122"/>
                    <a:ea typeface="微软雅黑" panose="020B0503020204020204" pitchFamily="34" charset="-122"/>
                  </a:rPr>
                  <a:t>recall@R</a:t>
                </a:r>
                <a:r>
                  <a:rPr lang="zh-CN" altLang="en-US" sz="1200" dirty="0" smtClean="0">
                    <a:solidFill>
                      <a:schemeClr val="bg1"/>
                    </a:solidFill>
                    <a:latin typeface="微软雅黑" panose="020B0503020204020204" pitchFamily="34" charset="-122"/>
                    <a:ea typeface="微软雅黑" panose="020B0503020204020204" pitchFamily="34" charset="-122"/>
                  </a:rPr>
                  <a:t>值相同时，</a:t>
                </a:r>
                <a:r>
                  <a:rPr lang="en-US" altLang="zh-CN" sz="1200" dirty="0" smtClean="0">
                    <a:solidFill>
                      <a:schemeClr val="bg1"/>
                    </a:solidFill>
                    <a:latin typeface="微软雅黑" panose="020B0503020204020204" pitchFamily="34" charset="-122"/>
                    <a:ea typeface="微软雅黑" panose="020B0503020204020204" pitchFamily="34" charset="-122"/>
                  </a:rPr>
                  <a:t>(G)NO-IMI</a:t>
                </a:r>
                <a:r>
                  <a:rPr lang="zh-CN" altLang="en-US" sz="1200" dirty="0" smtClean="0">
                    <a:solidFill>
                      <a:schemeClr val="bg1"/>
                    </a:solidFill>
                    <a:latin typeface="微软雅黑" panose="020B0503020204020204" pitchFamily="34" charset="-122"/>
                    <a:ea typeface="微软雅黑" panose="020B0503020204020204" pitchFamily="34" charset="-122"/>
                  </a:rPr>
                  <a:t>提供较短的候选列表。</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候选列表长度相同时，</a:t>
                </a:r>
                <a:r>
                  <a:rPr lang="en-US" altLang="zh-CN" sz="1200" dirty="0" smtClean="0">
                    <a:solidFill>
                      <a:schemeClr val="bg1"/>
                    </a:solidFill>
                    <a:latin typeface="微软雅黑" panose="020B0503020204020204" pitchFamily="34" charset="-122"/>
                    <a:ea typeface="微软雅黑" panose="020B0503020204020204" pitchFamily="34" charset="-122"/>
                  </a:rPr>
                  <a:t> (G)NO-IMI</a:t>
                </a:r>
                <a:r>
                  <a:rPr lang="zh-CN" altLang="en-US" sz="1200" dirty="0" smtClean="0">
                    <a:solidFill>
                      <a:schemeClr val="bg1"/>
                    </a:solidFill>
                    <a:latin typeface="微软雅黑" panose="020B0503020204020204" pitchFamily="34" charset="-122"/>
                    <a:ea typeface="微软雅黑" panose="020B0503020204020204" pitchFamily="34" charset="-122"/>
                  </a:rPr>
                  <a:t>的</a:t>
                </a:r>
                <a:r>
                  <a:rPr lang="en-US" altLang="zh-CN" sz="1200" dirty="0" err="1" smtClean="0">
                    <a:solidFill>
                      <a:schemeClr val="bg1"/>
                    </a:solidFill>
                    <a:latin typeface="微软雅黑" panose="020B0503020204020204" pitchFamily="34" charset="-122"/>
                    <a:ea typeface="微软雅黑" panose="020B0503020204020204" pitchFamily="34" charset="-122"/>
                  </a:rPr>
                  <a:t>recall@R</a:t>
                </a:r>
                <a:r>
                  <a:rPr lang="zh-CN" altLang="en-US" sz="1200" dirty="0" smtClean="0">
                    <a:solidFill>
                      <a:schemeClr val="bg1"/>
                    </a:solidFill>
                    <a:latin typeface="微软雅黑" panose="020B0503020204020204" pitchFamily="34" charset="-122"/>
                    <a:ea typeface="微软雅黑" panose="020B0503020204020204" pitchFamily="34" charset="-122"/>
                  </a:rPr>
                  <a:t>值较大。</a:t>
                </a:r>
                <a:endParaRPr lang="en-US" altLang="zh-CN"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r>
                  <a:rPr lang="en-US" altLang="zh-CN" sz="1200" dirty="0" smtClean="0">
                    <a:solidFill>
                      <a:schemeClr val="bg1"/>
                    </a:solidFill>
                    <a:latin typeface="微软雅黑" panose="020B0503020204020204" pitchFamily="34" charset="-122"/>
                    <a:ea typeface="微软雅黑" panose="020B0503020204020204" pitchFamily="34" charset="-122"/>
                  </a:rPr>
                  <a:t>IVFADC</a:t>
                </a:r>
                <a:r>
                  <a:rPr lang="zh-CN" altLang="en-US" sz="1200" dirty="0">
                    <a:solidFill>
                      <a:schemeClr val="bg1"/>
                    </a:solidFill>
                    <a:latin typeface="微软雅黑" panose="020B0503020204020204" pitchFamily="34" charset="-122"/>
                    <a:ea typeface="微软雅黑" panose="020B0503020204020204" pitchFamily="34" charset="-122"/>
                  </a:rPr>
                  <a:t>的码字数为</a:t>
                </a:r>
                <a:r>
                  <a:rPr lang="en-US" altLang="zh-CN" sz="1200" i="0">
                    <a:solidFill>
                      <a:schemeClr val="bg1"/>
                    </a:solidFill>
                    <a:latin typeface="Cambria Math" panose="02040503050406030204" pitchFamily="18" charset="0"/>
                    <a:ea typeface="微软雅黑" panose="020B0503020204020204" pitchFamily="34" charset="-122"/>
                  </a:rPr>
                  <a:t>2^17</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其他三种方法的每个码本的码字</a:t>
                </a:r>
                <a:r>
                  <a:rPr lang="en-US" altLang="zh-CN" sz="1200" dirty="0">
                    <a:solidFill>
                      <a:schemeClr val="bg1"/>
                    </a:solidFill>
                    <a:latin typeface="微软雅黑" panose="020B0503020204020204" pitchFamily="34" charset="-122"/>
                    <a:ea typeface="微软雅黑" panose="020B0503020204020204" pitchFamily="34" charset="-122"/>
                  </a:rPr>
                  <a:t>K</a:t>
                </a:r>
                <a:r>
                  <a:rPr lang="zh-CN" altLang="en-US" sz="1200" dirty="0">
                    <a:solidFill>
                      <a:schemeClr val="bg1"/>
                    </a:solidFill>
                    <a:latin typeface="微软雅黑" panose="020B0503020204020204" pitchFamily="34" charset="-122"/>
                    <a:ea typeface="微软雅黑" panose="020B0503020204020204" pitchFamily="34" charset="-122"/>
                  </a:rPr>
                  <a:t>为</a:t>
                </a:r>
                <a:r>
                  <a:rPr lang="en-US" altLang="zh-CN" sz="1200" i="0">
                    <a:solidFill>
                      <a:schemeClr val="bg1"/>
                    </a:solidFill>
                    <a:latin typeface="Cambria Math" panose="02040503050406030204" pitchFamily="18" charset="0"/>
                    <a:ea typeface="微软雅黑" panose="020B0503020204020204" pitchFamily="34" charset="-122"/>
                  </a:rPr>
                  <a:t>2^14</a:t>
                </a:r>
                <a:endParaRPr lang="en-US" altLang="zh-CN" dirty="0" smtClean="0"/>
              </a:p>
              <a:p>
                <a:r>
                  <a:rPr lang="en-US" altLang="zh-CN" sz="1200" dirty="0" err="1" smtClean="0">
                    <a:solidFill>
                      <a:schemeClr val="bg1"/>
                    </a:solidFill>
                    <a:latin typeface="微软雅黑" panose="020B0503020204020204" pitchFamily="34" charset="-122"/>
                    <a:ea typeface="微软雅黑" panose="020B0503020204020204" pitchFamily="34" charset="-122"/>
                  </a:rPr>
                  <a:t>recall@R</a:t>
                </a:r>
                <a:r>
                  <a:rPr lang="zh-CN" altLang="en-US" sz="1200" dirty="0" smtClean="0">
                    <a:solidFill>
                      <a:schemeClr val="bg1"/>
                    </a:solidFill>
                    <a:latin typeface="微软雅黑" panose="020B0503020204020204" pitchFamily="34" charset="-122"/>
                    <a:ea typeface="微软雅黑" panose="020B0503020204020204" pitchFamily="34" charset="-122"/>
                  </a:rPr>
                  <a:t>值相同时，</a:t>
                </a:r>
                <a:r>
                  <a:rPr lang="en-US" altLang="zh-CN" sz="1200" dirty="0" smtClean="0">
                    <a:solidFill>
                      <a:schemeClr val="bg1"/>
                    </a:solidFill>
                    <a:latin typeface="微软雅黑" panose="020B0503020204020204" pitchFamily="34" charset="-122"/>
                    <a:ea typeface="微软雅黑" panose="020B0503020204020204" pitchFamily="34" charset="-122"/>
                  </a:rPr>
                  <a:t>(G)NO-IMI</a:t>
                </a:r>
                <a:r>
                  <a:rPr lang="zh-CN" altLang="en-US" sz="1200" dirty="0" smtClean="0">
                    <a:solidFill>
                      <a:schemeClr val="bg1"/>
                    </a:solidFill>
                    <a:latin typeface="微软雅黑" panose="020B0503020204020204" pitchFamily="34" charset="-122"/>
                    <a:ea typeface="微软雅黑" panose="020B0503020204020204" pitchFamily="34" charset="-122"/>
                  </a:rPr>
                  <a:t>提供较短的候选列表。</a:t>
                </a:r>
                <a:endParaRPr lang="en-US" altLang="zh-CN" sz="1200"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panose="020B0503020204020204" pitchFamily="34" charset="-122"/>
                    <a:ea typeface="微软雅黑" panose="020B0503020204020204" pitchFamily="34" charset="-122"/>
                  </a:rPr>
                  <a:t>候选列表长度相同时，</a:t>
                </a:r>
                <a:r>
                  <a:rPr lang="en-US" altLang="zh-CN" sz="1200" dirty="0" smtClean="0">
                    <a:solidFill>
                      <a:schemeClr val="bg1"/>
                    </a:solidFill>
                    <a:latin typeface="微软雅黑" panose="020B0503020204020204" pitchFamily="34" charset="-122"/>
                    <a:ea typeface="微软雅黑" panose="020B0503020204020204" pitchFamily="34" charset="-122"/>
                  </a:rPr>
                  <a:t> (G)NO-IMI</a:t>
                </a:r>
                <a:r>
                  <a:rPr lang="zh-CN" altLang="en-US" sz="1200" dirty="0" smtClean="0">
                    <a:solidFill>
                      <a:schemeClr val="bg1"/>
                    </a:solidFill>
                    <a:latin typeface="微软雅黑" panose="020B0503020204020204" pitchFamily="34" charset="-122"/>
                    <a:ea typeface="微软雅黑" panose="020B0503020204020204" pitchFamily="34" charset="-122"/>
                  </a:rPr>
                  <a:t>的</a:t>
                </a:r>
                <a:r>
                  <a:rPr lang="en-US" altLang="zh-CN" sz="1200" dirty="0" err="1" smtClean="0">
                    <a:solidFill>
                      <a:schemeClr val="bg1"/>
                    </a:solidFill>
                    <a:latin typeface="微软雅黑" panose="020B0503020204020204" pitchFamily="34" charset="-122"/>
                    <a:ea typeface="微软雅黑" panose="020B0503020204020204" pitchFamily="34" charset="-122"/>
                  </a:rPr>
                  <a:t>recall@R</a:t>
                </a:r>
                <a:r>
                  <a:rPr lang="zh-CN" altLang="en-US" sz="1200" dirty="0" smtClean="0">
                    <a:solidFill>
                      <a:schemeClr val="bg1"/>
                    </a:solidFill>
                    <a:latin typeface="微软雅黑" panose="020B0503020204020204" pitchFamily="34" charset="-122"/>
                    <a:ea typeface="微软雅黑" panose="020B0503020204020204" pitchFamily="34" charset="-122"/>
                  </a:rPr>
                  <a:t>值较大。</a:t>
                </a:r>
                <a:endParaRPr lang="en-US" altLang="zh-CN"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28</a:t>
            </a:fld>
            <a:endParaRPr lang="zh-CN" altLang="en-US"/>
          </a:p>
        </p:txBody>
      </p:sp>
    </p:spTree>
    <p:extLst>
      <p:ext uri="{BB962C8B-B14F-4D97-AF65-F5344CB8AC3E}">
        <p14:creationId xmlns:p14="http://schemas.microsoft.com/office/powerpoint/2010/main" val="1430219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rPr>
              <a:t>M=16</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en-US" altLang="zh-CN" sz="1200" dirty="0" err="1" smtClean="0">
                <a:solidFill>
                  <a:schemeClr val="bg1"/>
                </a:solidFill>
                <a:latin typeface="微软雅黑" panose="020B0503020204020204" pitchFamily="34" charset="-122"/>
                <a:ea typeface="微软雅黑" panose="020B0503020204020204" pitchFamily="34" charset="-122"/>
              </a:rPr>
              <a:t>recall@R</a:t>
            </a:r>
            <a:r>
              <a:rPr lang="zh-CN" altLang="en-US" sz="1200" dirty="0" smtClean="0">
                <a:solidFill>
                  <a:schemeClr val="bg1"/>
                </a:solidFill>
                <a:latin typeface="微软雅黑" panose="020B0503020204020204" pitchFamily="34" charset="-122"/>
                <a:ea typeface="微软雅黑" panose="020B0503020204020204" pitchFamily="34" charset="-122"/>
              </a:rPr>
              <a:t>关于在</a:t>
            </a:r>
            <a:r>
              <a:rPr lang="en-US" altLang="zh-CN" sz="1200" dirty="0" smtClean="0">
                <a:solidFill>
                  <a:schemeClr val="bg1"/>
                </a:solidFill>
                <a:latin typeface="微软雅黑" panose="020B0503020204020204" pitchFamily="34" charset="-122"/>
                <a:ea typeface="微软雅黑" panose="020B0503020204020204" pitchFamily="34" charset="-122"/>
              </a:rPr>
              <a:t>deep1B</a:t>
            </a:r>
            <a:r>
              <a:rPr lang="zh-CN" altLang="en-US" sz="1200" dirty="0" smtClean="0">
                <a:solidFill>
                  <a:schemeClr val="bg1"/>
                </a:solidFill>
                <a:latin typeface="微软雅黑" panose="020B0503020204020204" pitchFamily="34" charset="-122"/>
                <a:ea typeface="微软雅黑" panose="020B0503020204020204" pitchFamily="34" charset="-122"/>
              </a:rPr>
              <a:t>数据集上运行时间（候选列表长度不同）的函数。</a:t>
            </a:r>
            <a:endParaRPr lang="en-US" altLang="zh-CN"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29</a:t>
            </a:fld>
            <a:endParaRPr lang="zh-CN" altLang="en-US"/>
          </a:p>
        </p:txBody>
      </p:sp>
    </p:spTree>
    <p:extLst>
      <p:ext uri="{BB962C8B-B14F-4D97-AF65-F5344CB8AC3E}">
        <p14:creationId xmlns:p14="http://schemas.microsoft.com/office/powerpoint/2010/main" val="330771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ANN avoid exhaustive search by organizing dataset points using an indexing structure</a:t>
            </a:r>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4</a:t>
            </a:fld>
            <a:endParaRPr lang="zh-CN" altLang="en-US"/>
          </a:p>
        </p:txBody>
      </p:sp>
    </p:spTree>
    <p:extLst>
      <p:ext uri="{BB962C8B-B14F-4D97-AF65-F5344CB8AC3E}">
        <p14:creationId xmlns:p14="http://schemas.microsoft.com/office/powerpoint/2010/main" val="1603148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用</a:t>
                </a:r>
                <a:r>
                  <a:rPr lang="en-US" altLang="zh-CN"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k-means</a:t>
                </a:r>
                <a:r>
                  <a:rPr lang="zh-CN" altLang="en-US"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将数据库向量量化到对应的码字。</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计算</a:t>
                </a:r>
                <a14:m>
                  <m:oMath xmlns:m="http://schemas.openxmlformats.org/officeDocument/2006/math">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𝑞</m:t>
                    </m:r>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和倒排索引中码字的距离，选择</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或多个离</a:t>
                </a:r>
                <a14:m>
                  <m:oMath xmlns:m="http://schemas.openxmlformats.org/officeDocument/2006/math">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𝑞</m:t>
                    </m:r>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较近的码字</a:t>
                </a: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选中的码字组成短列表，这些码字保存的数据库向量编号组成候选列表，供</a:t>
                </a:r>
                <a14:m>
                  <m:oMath xmlns:m="http://schemas.openxmlformats.org/officeDocument/2006/math">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𝑞</m:t>
                    </m:r>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 </m:t>
                    </m:r>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搜索近似最近邻。</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数据库向量为</a:t>
                </a:r>
                <a14:m>
                  <m:oMath xmlns:m="http://schemas.openxmlformats.org/officeDocument/2006/math">
                    <m:sSub>
                      <m:sSubPr>
                        <m:ctrlPr>
                          <a:rPr lang="en-US" altLang="zh-CN" sz="120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𝑝</m:t>
                        </m:r>
                      </m:e>
                      <m: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1</m:t>
                        </m:r>
                      </m:sub>
                    </m:s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𝑝</m:t>
                        </m:r>
                      </m:e>
                      <m:sub>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2</m:t>
                        </m:r>
                      </m:sub>
                    </m:s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𝑝</m:t>
                        </m:r>
                      </m:e>
                      <m: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10</m:t>
                        </m:r>
                      </m:sub>
                    </m:sSub>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，查询向量为</a:t>
                </a:r>
                <a14:m>
                  <m:oMath xmlns:m="http://schemas.openxmlformats.org/officeDocument/2006/math">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𝑞</m:t>
                    </m:r>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，码字</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err="1" smtClean="0">
                    <a:solidFill>
                      <a:srgbClr val="FFFFFF"/>
                    </a:solidFill>
                    <a:latin typeface="Arial" panose="020B0604020202020204" pitchFamily="34" charset="0"/>
                    <a:ea typeface="微软雅黑" panose="020B0503020204020204" pitchFamily="34" charset="-122"/>
                    <a:sym typeface="Arial" panose="020B0604020202020204" pitchFamily="34" charset="0"/>
                  </a:rPr>
                  <a:t>codeword</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为</a:t>
                </a:r>
                <a14:m>
                  <m:oMath xmlns:m="http://schemas.openxmlformats.org/officeDocument/2006/math">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1</m:t>
                        </m:r>
                      </m:sub>
                    </m:s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2</m:t>
                        </m:r>
                      </m:sub>
                    </m:s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3</m:t>
                        </m:r>
                      </m:sub>
                    </m:s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4</m:t>
                        </m:r>
                      </m:sub>
                    </m:sSub>
                  </m:oMath>
                </a14:m>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，码本</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(codebook)</a:t>
                </a:r>
                <a14:m>
                  <m:oMath xmlns:m="http://schemas.openxmlformats.org/officeDocument/2006/math">
                    <m:r>
                      <m:rPr>
                        <m:sty m:val="p"/>
                      </m:rP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C</m:t>
                    </m:r>
                    <m: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d>
                      <m:dPr>
                        <m:begChr m:val="{"/>
                        <m:endChr m:val="}"/>
                        <m:ctrlPr>
                          <a:rPr lang="en-US" altLang="zh-CN" sz="1200" i="1"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dPr>
                      <m:e>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1</m:t>
                            </m:r>
                          </m:sub>
                        </m:sSub>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m:t>
                        </m:r>
                        <m:sSub>
                          <m:sSubPr>
                            <m:ctrlPr>
                              <a:rPr lang="en-US" altLang="zh-CN" sz="1200" i="1">
                                <a:solidFill>
                                  <a:srgbClr val="FFFFFF"/>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𝑐</m:t>
                            </m:r>
                          </m:e>
                          <m:sub>
                            <m:r>
                              <a:rPr lang="en-US" altLang="zh-CN" sz="1200" b="0" i="1">
                                <a:solidFill>
                                  <a:srgbClr val="FFFFFF"/>
                                </a:solidFill>
                                <a:latin typeface="Cambria Math" panose="02040503050406030204" pitchFamily="18" charset="0"/>
                                <a:ea typeface="微软雅黑" panose="020B0503020204020204" pitchFamily="34" charset="-122"/>
                                <a:sym typeface="Arial" panose="020B0604020202020204" pitchFamily="34" charset="0"/>
                              </a:rPr>
                              <m:t>4</m:t>
                            </m:r>
                          </m:sub>
                        </m:sSub>
                      </m:e>
                    </m:d>
                  </m:oMath>
                </a14:m>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。用</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将数据库向量量化到对应的码字。</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查询向量只需在候选列表中搜索近似最近邻，避免了穷举查询向量和所有数据库向量间的近似距离，大大减少搜索时间。</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当数据库集很大的时候（</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亿或</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10</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亿个向量），若码字的数目较少，候选列表太长，搜索时间较长。</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增加码字的数目可缩短候选列表，更精确的划分空间，获得较好的搜索效果，但是建立倒排索引的时间较长。</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用</a:t>
                </a:r>
                <a:r>
                  <a:rPr lang="en-US" altLang="zh-CN"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k-means</a:t>
                </a:r>
                <a:r>
                  <a:rPr lang="zh-CN" altLang="en-US" dirty="0" smtClean="0">
                    <a:solidFill>
                      <a:schemeClr val="tx1"/>
                    </a:solidFill>
                    <a:latin typeface="Arial" panose="020B0604020202020204" pitchFamily="34" charset="0"/>
                    <a:ea typeface="微软雅黑" panose="020B0503020204020204" pitchFamily="34" charset="-122"/>
                    <a:sym typeface="Arial" panose="020B0604020202020204" pitchFamily="34" charset="0"/>
                  </a:rPr>
                  <a:t>将数据库向量量化到对应的码字。</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计算</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𝑞</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和倒排索引中码字的距离，选择</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或多个离</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𝑞</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较近的码字</a:t>
                </a: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选中的码字组成短列表，这些码字保存的数据库向量编号组成候选列表，供</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𝑞 </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搜索近似最近邻。</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数据库向量为</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𝑝_1,</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𝑝_2</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𝑝_</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10</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，查询向量为</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𝑞</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，码字</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err="1" smtClean="0">
                    <a:solidFill>
                      <a:srgbClr val="FFFFFF"/>
                    </a:solidFill>
                    <a:latin typeface="Arial" panose="020B0604020202020204" pitchFamily="34" charset="0"/>
                    <a:ea typeface="微软雅黑" panose="020B0503020204020204" pitchFamily="34" charset="-122"/>
                    <a:sym typeface="Arial" panose="020B0604020202020204" pitchFamily="34" charset="0"/>
                  </a:rPr>
                  <a:t>codeword</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为</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𝑐</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_1</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𝑐_</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2,</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𝑐_</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3,𝑐</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_</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4</a:t>
                </a:r>
                <a:r>
                  <a:rPr lang="zh-CN" altLang="en-US" sz="1200" dirty="0">
                    <a:solidFill>
                      <a:srgbClr val="FFFFFF"/>
                    </a:solidFill>
                    <a:latin typeface="Arial" panose="020B0604020202020204" pitchFamily="34" charset="0"/>
                    <a:ea typeface="微软雅黑" panose="020B0503020204020204" pitchFamily="34" charset="-122"/>
                    <a:sym typeface="Arial" panose="020B0604020202020204" pitchFamily="34" charset="0"/>
                  </a:rPr>
                  <a:t>，码本</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(codebook)</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C</a:t>
                </a:r>
                <a:r>
                  <a:rPr lang="en-US" altLang="zh-CN" sz="1200" b="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a:t>
                </a:r>
                <a:r>
                  <a:rPr lang="en-US" altLang="zh-CN" sz="1200" i="0" smtClean="0">
                    <a:solidFill>
                      <a:srgbClr val="FFFFFF"/>
                    </a:solidFill>
                    <a:latin typeface="Cambria Math" panose="02040503050406030204" pitchFamily="18" charset="0"/>
                    <a:ea typeface="微软雅黑" panose="020B0503020204020204" pitchFamily="34" charset="-122"/>
                    <a:sym typeface="Arial" panose="020B0604020202020204" pitchFamily="34" charset="0"/>
                  </a:rPr>
                  <a:t>{</a:t>
                </a:r>
                <a:r>
                  <a:rPr lang="en-US" altLang="zh-CN" sz="1200" b="0" i="0">
                    <a:solidFill>
                      <a:srgbClr val="FFFFFF"/>
                    </a:solidFill>
                    <a:latin typeface="Cambria Math" panose="02040503050406030204" pitchFamily="18" charset="0"/>
                    <a:ea typeface="微软雅黑" panose="020B0503020204020204" pitchFamily="34" charset="-122"/>
                    <a:sym typeface="Arial" panose="020B0604020202020204" pitchFamily="34" charset="0"/>
                  </a:rPr>
                  <a:t>𝑐_1…𝑐_4 }</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。用</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将数据库向量量化到对应的码字</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查询向量只需在候选列表中搜索近似最近邻，避免了穷举查询向量和所有数据库向量间的近似距离，大大减少搜索时间。</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当数据库集很大的时候（</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亿或</a:t>
                </a:r>
                <a:r>
                  <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10</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亿个向量），若码字的数目较少，候选列表太长，搜索时间较长。</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增加码字的数目可缩短候选列表，更精确的划分空间，获得较好的搜索效果，但是建立倒排索引的时间较长。</a:t>
                </a:r>
                <a:endParaRPr lang="en-US" altLang="zh-CN" sz="12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5</a:t>
            </a:fld>
            <a:endParaRPr lang="zh-CN" altLang="en-US"/>
          </a:p>
        </p:txBody>
      </p:sp>
    </p:spTree>
    <p:extLst>
      <p:ext uri="{BB962C8B-B14F-4D97-AF65-F5344CB8AC3E}">
        <p14:creationId xmlns:p14="http://schemas.microsoft.com/office/powerpoint/2010/main" val="26557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IMI</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使用乘积量化替代倒排索引中的</a:t>
            </a: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k-means</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量化数据库向量。</a:t>
            </a:r>
            <a:endPar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、乘积量化的码本为各组子码本的笛卡尔乘积，码字组成倒排多索引表。</a:t>
            </a:r>
            <a:endPar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3</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、倒排多索引表中的每个码字保存被量化到该码字的数据库向量的编号</a:t>
            </a:r>
            <a:r>
              <a:rPr lang="zh-CN" altLang="en-US"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4</a:t>
            </a:r>
            <a:r>
              <a:rPr lang="zh-CN" altLang="en-US"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、计算查询向量和码字的距离，依次选出几个较近的码字，这些码字保存的数据库向量编号组成候选列表。</a:t>
            </a:r>
            <a:endParaRPr lang="en-US" altLang="zh-CN" sz="120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10"/>
          </p:nvPr>
        </p:nvSpPr>
        <p:spPr/>
        <p:txBody>
          <a:bodyPr/>
          <a:lstStyle/>
          <a:p>
            <a:fld id="{9EF4C8E8-41B6-4144-A540-A1619B69F3D5}" type="slidenum">
              <a:rPr lang="zh-CN" altLang="en-US" smtClean="0"/>
              <a:t>6</a:t>
            </a:fld>
            <a:endParaRPr lang="zh-CN" altLang="en-US"/>
          </a:p>
        </p:txBody>
      </p:sp>
    </p:spTree>
    <p:extLst>
      <p:ext uri="{BB962C8B-B14F-4D97-AF65-F5344CB8AC3E}">
        <p14:creationId xmlns:p14="http://schemas.microsoft.com/office/powerpoint/2010/main" val="62546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相对于倒排索引，倒排多索引搜索近似</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最近邻</a:t>
            </a:r>
            <a:r>
              <a:rPr lang="zh-CN" altLang="en-US"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速度更快，效果更好，适用于大规模数据库集。</a:t>
            </a:r>
            <a:endParaRPr lang="en-US" altLang="zh-CN" sz="1200" dirty="0" smtClean="0">
              <a:solidFill>
                <a:srgbClr val="FFFFFF"/>
              </a:solidFill>
              <a:latin typeface="Arial" panose="020B0604020202020204" pitchFamily="34" charset="0"/>
              <a:ea typeface="微软雅黑" panose="020B0503020204020204" pitchFamily="34" charset="-122"/>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7</a:t>
            </a:fld>
            <a:endParaRPr lang="zh-CN" altLang="en-US"/>
          </a:p>
        </p:txBody>
      </p:sp>
    </p:spTree>
    <p:extLst>
      <p:ext uri="{BB962C8B-B14F-4D97-AF65-F5344CB8AC3E}">
        <p14:creationId xmlns:p14="http://schemas.microsoft.com/office/powerpoint/2010/main" val="818934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DNN provide better performance for many computer vision tasks.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IMI</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是在</a:t>
            </a: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SIFT</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向量（十亿规模）上搜索近似最近邻提出的索引结构。但</a:t>
            </a: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IMI</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在深度神经网络向量上的索引性能不好。</a:t>
            </a:r>
            <a:endPar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IMI</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适用于</a:t>
            </a: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SIFT</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向量的原因是，</a:t>
            </a: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SIFT</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向量构造的时候向量的不同部分描述图像块的不相交区域。因此，两组间的相关性较小，</a:t>
            </a:r>
            <a:r>
              <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IMI</a:t>
            </a:r>
            <a:r>
              <a:rPr lang="zh-CN" altLang="en-US"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rPr>
              <a:t>的划分合理。但深度向量不同部分间的相关性较大，子空间独立量化不能反映向量集的全局分布。</a:t>
            </a:r>
            <a:endParaRPr lang="en-US" altLang="zh-CN" sz="1200" dirty="0" smtClean="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8</a:t>
            </a:fld>
            <a:endParaRPr lang="zh-CN" altLang="en-US"/>
          </a:p>
        </p:txBody>
      </p:sp>
    </p:spTree>
    <p:extLst>
      <p:ext uri="{BB962C8B-B14F-4D97-AF65-F5344CB8AC3E}">
        <p14:creationId xmlns:p14="http://schemas.microsoft.com/office/powerpoint/2010/main" val="327784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微软雅黑" panose="020B0503020204020204" pitchFamily="34" charset="-122"/>
                <a:ea typeface="微软雅黑" panose="020B0503020204020204" pitchFamily="34" charset="-122"/>
              </a:rPr>
              <a:t>3</a:t>
            </a:r>
            <a:r>
              <a:rPr lang="zh-CN" altLang="en-US" sz="1200" dirty="0" smtClean="0">
                <a:solidFill>
                  <a:schemeClr val="bg1"/>
                </a:solidFill>
                <a:latin typeface="微软雅黑" panose="020B0503020204020204" pitchFamily="34" charset="-122"/>
                <a:ea typeface="微软雅黑" panose="020B0503020204020204" pitchFamily="34" charset="-122"/>
              </a:rPr>
              <a:t>张图的索引结构都产生</a:t>
            </a:r>
            <a:r>
              <a:rPr lang="en-US" altLang="zh-CN" sz="1200" dirty="0" smtClean="0">
                <a:solidFill>
                  <a:schemeClr val="bg1"/>
                </a:solidFill>
                <a:latin typeface="微软雅黑" panose="020B0503020204020204" pitchFamily="34" charset="-122"/>
                <a:ea typeface="微软雅黑" panose="020B0503020204020204" pitchFamily="34" charset="-122"/>
              </a:rPr>
              <a:t>16</a:t>
            </a:r>
            <a:r>
              <a:rPr lang="zh-CN" altLang="en-US" sz="1200" dirty="0" smtClean="0">
                <a:solidFill>
                  <a:schemeClr val="bg1"/>
                </a:solidFill>
                <a:latin typeface="微软雅黑" panose="020B0503020204020204" pitchFamily="34" charset="-122"/>
                <a:ea typeface="微软雅黑" panose="020B0503020204020204" pitchFamily="34" charset="-122"/>
              </a:rPr>
              <a:t>个码字。</a:t>
            </a:r>
          </a:p>
          <a:p>
            <a:endParaRPr lang="zh-CN" altLang="en-US" dirty="0"/>
          </a:p>
        </p:txBody>
      </p:sp>
      <p:sp>
        <p:nvSpPr>
          <p:cNvPr id="4" name="灯片编号占位符 3"/>
          <p:cNvSpPr>
            <a:spLocks noGrp="1"/>
          </p:cNvSpPr>
          <p:nvPr>
            <p:ph type="sldNum" sz="quarter" idx="10"/>
          </p:nvPr>
        </p:nvSpPr>
        <p:spPr/>
        <p:txBody>
          <a:bodyPr/>
          <a:lstStyle/>
          <a:p>
            <a:fld id="{9EF4C8E8-41B6-4144-A540-A1619B69F3D5}" type="slidenum">
              <a:rPr lang="zh-CN" altLang="en-US" smtClean="0"/>
              <a:t>10</a:t>
            </a:fld>
            <a:endParaRPr lang="zh-CN" altLang="en-US"/>
          </a:p>
        </p:txBody>
      </p:sp>
    </p:spTree>
    <p:extLst>
      <p:ext uri="{BB962C8B-B14F-4D97-AF65-F5344CB8AC3E}">
        <p14:creationId xmlns:p14="http://schemas.microsoft.com/office/powerpoint/2010/main" val="353428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342900">
                  <a:lnSpc>
                    <a:spcPct val="125000"/>
                  </a:lnSpc>
                  <a:buFont typeface="Arial" panose="020B0604020202020204" pitchFamily="34" charset="0"/>
                  <a:buChar char="•"/>
                </a:pPr>
                <a:r>
                  <a:rPr lang="zh-CN" altLang="en-US" sz="1200" dirty="0" smtClean="0">
                    <a:solidFill>
                      <a:schemeClr val="bg1"/>
                    </a:solidFill>
                    <a:latin typeface="微软雅黑" panose="020B0503020204020204" pitchFamily="34" charset="-122"/>
                    <a:ea typeface="微软雅黑" panose="020B0503020204020204" pitchFamily="34" charset="-122"/>
                  </a:rPr>
                  <a:t>码字</a:t>
                </a:r>
                <a14:m>
                  <m:oMath xmlns:m="http://schemas.openxmlformats.org/officeDocument/2006/math">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𝑺</m:t>
                        </m:r>
                      </m:e>
                      <m:sub>
                        <m:r>
                          <a:rPr lang="en-US" altLang="zh-CN" sz="1200" dirty="0">
                            <a:solidFill>
                              <a:schemeClr val="bg1"/>
                            </a:solidFill>
                            <a:latin typeface="Cambria Math" panose="02040503050406030204" pitchFamily="18" charset="0"/>
                            <a:ea typeface="微软雅黑" panose="020B0503020204020204" pitchFamily="34" charset="-122"/>
                          </a:rPr>
                          <m:t>𝟏</m:t>
                        </m:r>
                      </m:sub>
                    </m:sSub>
                    <m:r>
                      <a:rPr lang="en-US" altLang="zh-CN" sz="1200" dirty="0">
                        <a:solidFill>
                          <a:schemeClr val="bg1"/>
                        </a:solidFill>
                        <a:latin typeface="Cambria Math" panose="02040503050406030204" pitchFamily="18" charset="0"/>
                        <a:ea typeface="微软雅黑" panose="020B0503020204020204" pitchFamily="34" charset="-122"/>
                      </a:rPr>
                      <m:t>,…,</m:t>
                    </m:r>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𝑺</m:t>
                        </m:r>
                      </m:e>
                      <m:sub>
                        <m:r>
                          <a:rPr lang="en-US" altLang="zh-CN" sz="1200" dirty="0">
                            <a:solidFill>
                              <a:schemeClr val="bg1"/>
                            </a:solidFill>
                            <a:latin typeface="Cambria Math" panose="02040503050406030204" pitchFamily="18" charset="0"/>
                            <a:ea typeface="微软雅黑" panose="020B0503020204020204" pitchFamily="34" charset="-122"/>
                          </a:rPr>
                          <m:t>𝑲</m:t>
                        </m:r>
                      </m:sub>
                    </m:sSub>
                  </m:oMath>
                </a14:m>
                <a:r>
                  <a:rPr lang="zh-CN" altLang="en-US" sz="1200" dirty="0">
                    <a:solidFill>
                      <a:schemeClr val="bg1"/>
                    </a:solidFill>
                    <a:latin typeface="微软雅黑" panose="020B0503020204020204" pitchFamily="34" charset="-122"/>
                    <a:ea typeface="微软雅黑" panose="020B0503020204020204" pitchFamily="34" charset="-122"/>
                  </a:rPr>
                  <a:t>是在数据库集上聚类生成，称为一阶类中心。</a:t>
                </a:r>
                <a:endParaRPr lang="en-US" altLang="zh-CN" sz="1200" dirty="0">
                  <a:solidFill>
                    <a:schemeClr val="bg1"/>
                  </a:solidFill>
                  <a:latin typeface="微软雅黑" panose="020B0503020204020204" pitchFamily="34" charset="-122"/>
                  <a:ea typeface="微软雅黑" panose="020B0503020204020204" pitchFamily="34" charset="-122"/>
                </a:endParaRPr>
              </a:p>
              <a:p>
                <a:pPr indent="-342900">
                  <a:lnSpc>
                    <a:spcPct val="125000"/>
                  </a:lnSpc>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码字</a:t>
                </a:r>
                <a14:m>
                  <m:oMath xmlns:m="http://schemas.openxmlformats.org/officeDocument/2006/math">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𝑻</m:t>
                        </m:r>
                      </m:e>
                      <m:sub>
                        <m:r>
                          <a:rPr lang="en-US" altLang="zh-CN" sz="1200" dirty="0">
                            <a:solidFill>
                              <a:schemeClr val="bg1"/>
                            </a:solidFill>
                            <a:latin typeface="Cambria Math" panose="02040503050406030204" pitchFamily="18" charset="0"/>
                            <a:ea typeface="微软雅黑" panose="020B0503020204020204" pitchFamily="34" charset="-122"/>
                          </a:rPr>
                          <m:t>𝟏</m:t>
                        </m:r>
                      </m:sub>
                    </m:sSub>
                    <m:r>
                      <a:rPr lang="en-US" altLang="zh-CN" sz="1200" dirty="0">
                        <a:solidFill>
                          <a:schemeClr val="bg1"/>
                        </a:solidFill>
                        <a:latin typeface="Cambria Math" panose="02040503050406030204" pitchFamily="18" charset="0"/>
                        <a:ea typeface="微软雅黑" panose="020B0503020204020204" pitchFamily="34" charset="-122"/>
                      </a:rPr>
                      <m:t>,…,</m:t>
                    </m:r>
                    <m:sSub>
                      <m:sSubPr>
                        <m:ctrlPr>
                          <a:rPr lang="en-US" altLang="zh-CN" sz="1200" i="1" dirty="0">
                            <a:solidFill>
                              <a:schemeClr val="bg1"/>
                            </a:solidFill>
                            <a:latin typeface="Cambria Math" panose="02040503050406030204" pitchFamily="18" charset="0"/>
                            <a:ea typeface="微软雅黑" panose="020B0503020204020204" pitchFamily="34" charset="-122"/>
                          </a:rPr>
                        </m:ctrlPr>
                      </m:sSubPr>
                      <m:e>
                        <m:r>
                          <a:rPr lang="en-US" altLang="zh-CN" sz="1200" dirty="0">
                            <a:solidFill>
                              <a:schemeClr val="bg1"/>
                            </a:solidFill>
                            <a:latin typeface="Cambria Math" panose="02040503050406030204" pitchFamily="18" charset="0"/>
                            <a:ea typeface="微软雅黑" panose="020B0503020204020204" pitchFamily="34" charset="-122"/>
                          </a:rPr>
                          <m:t>𝑻</m:t>
                        </m:r>
                      </m:e>
                      <m:sub>
                        <m:r>
                          <a:rPr lang="en-US" altLang="zh-CN" sz="1200" dirty="0">
                            <a:solidFill>
                              <a:schemeClr val="bg1"/>
                            </a:solidFill>
                            <a:latin typeface="Cambria Math" panose="02040503050406030204" pitchFamily="18" charset="0"/>
                            <a:ea typeface="微软雅黑" panose="020B0503020204020204" pitchFamily="34" charset="-122"/>
                          </a:rPr>
                          <m:t>𝑲</m:t>
                        </m:r>
                      </m:sub>
                    </m:sSub>
                  </m:oMath>
                </a14:m>
                <a:r>
                  <a:rPr lang="zh-CN" altLang="en-US" sz="1200" dirty="0">
                    <a:solidFill>
                      <a:schemeClr val="bg1"/>
                    </a:solidFill>
                    <a:latin typeface="微软雅黑" panose="020B0503020204020204" pitchFamily="34" charset="-122"/>
                    <a:ea typeface="微软雅黑" panose="020B0503020204020204" pitchFamily="34" charset="-122"/>
                  </a:rPr>
                  <a:t>是所有数据库向量到所属的一阶类中心向量的之间的位移聚类生成，称为二阶类中心。</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建立索引：对于每个数据库向量</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，将</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量化到其对应的类中心向量上（该类中心向量保存</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的编号）。</a:t>
                </a:r>
                <a:endParaRPr lang="en-US" altLang="zh-CN"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pPr indent="-342900">
                  <a:lnSpc>
                    <a:spcPct val="125000"/>
                  </a:lnSpc>
                  <a:buFont typeface="Arial" panose="020B0604020202020204" pitchFamily="34" charset="0"/>
                  <a:buChar char="•"/>
                </a:pPr>
                <a:r>
                  <a:rPr lang="zh-CN" altLang="en-US" sz="1200" dirty="0" smtClean="0">
                    <a:solidFill>
                      <a:schemeClr val="bg1"/>
                    </a:solidFill>
                    <a:latin typeface="微软雅黑" panose="020B0503020204020204" pitchFamily="34" charset="-122"/>
                    <a:ea typeface="微软雅黑" panose="020B0503020204020204" pitchFamily="34" charset="-122"/>
                  </a:rPr>
                  <a:t>码字</a:t>
                </a:r>
                <a:r>
                  <a:rPr lang="en-US" altLang="zh-CN" sz="1200" i="0" dirty="0">
                    <a:solidFill>
                      <a:schemeClr val="bg1"/>
                    </a:solidFill>
                    <a:latin typeface="Cambria Math" panose="02040503050406030204" pitchFamily="18" charset="0"/>
                    <a:ea typeface="微软雅黑" panose="020B0503020204020204" pitchFamily="34" charset="-122"/>
                  </a:rPr>
                  <a:t>𝑺_𝟏,…,𝑺_𝑲</a:t>
                </a:r>
                <a:r>
                  <a:rPr lang="zh-CN" altLang="en-US" sz="1200" dirty="0">
                    <a:solidFill>
                      <a:schemeClr val="bg1"/>
                    </a:solidFill>
                    <a:latin typeface="微软雅黑" panose="020B0503020204020204" pitchFamily="34" charset="-122"/>
                    <a:ea typeface="微软雅黑" panose="020B0503020204020204" pitchFamily="34" charset="-122"/>
                  </a:rPr>
                  <a:t>是在数据库集上聚类生成，称为一阶类中心。</a:t>
                </a:r>
                <a:endParaRPr lang="en-US" altLang="zh-CN" sz="1200" dirty="0">
                  <a:solidFill>
                    <a:schemeClr val="bg1"/>
                  </a:solidFill>
                  <a:latin typeface="微软雅黑" panose="020B0503020204020204" pitchFamily="34" charset="-122"/>
                  <a:ea typeface="微软雅黑" panose="020B0503020204020204" pitchFamily="34" charset="-122"/>
                </a:endParaRPr>
              </a:p>
              <a:p>
                <a:pPr indent="-342900">
                  <a:lnSpc>
                    <a:spcPct val="125000"/>
                  </a:lnSpc>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码字</a:t>
                </a:r>
                <a:r>
                  <a:rPr lang="en-US" altLang="zh-CN" sz="1200" i="0" dirty="0">
                    <a:solidFill>
                      <a:schemeClr val="bg1"/>
                    </a:solidFill>
                    <a:latin typeface="Cambria Math" panose="02040503050406030204" pitchFamily="18" charset="0"/>
                    <a:ea typeface="微软雅黑" panose="020B0503020204020204" pitchFamily="34" charset="-122"/>
                  </a:rPr>
                  <a:t>𝑻_𝟏,…,𝑻_𝑲</a:t>
                </a:r>
                <a:r>
                  <a:rPr lang="zh-CN" altLang="en-US" sz="1200" dirty="0">
                    <a:solidFill>
                      <a:schemeClr val="bg1"/>
                    </a:solidFill>
                    <a:latin typeface="微软雅黑" panose="020B0503020204020204" pitchFamily="34" charset="-122"/>
                    <a:ea typeface="微软雅黑" panose="020B0503020204020204" pitchFamily="34" charset="-122"/>
                  </a:rPr>
                  <a:t>是所有数据库向量到所属的一阶类中心向量的之间的位移聚类生成，称为二阶类中心。</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建立索引：对于每个数据库向量</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，将</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量化到其对应的类中心向量上（该类中心向量保存</a:t>
                </a:r>
                <a:r>
                  <a:rPr lang="en-US" altLang="zh-CN" sz="1200" dirty="0" smtClean="0">
                    <a:solidFill>
                      <a:schemeClr val="bg1"/>
                    </a:solidFill>
                    <a:latin typeface="微软雅黑" panose="020B0503020204020204" pitchFamily="34" charset="-122"/>
                    <a:ea typeface="微软雅黑" panose="020B0503020204020204" pitchFamily="34" charset="-122"/>
                  </a:rPr>
                  <a:t>p</a:t>
                </a:r>
                <a:r>
                  <a:rPr lang="zh-CN" altLang="en-US" sz="1200" dirty="0" smtClean="0">
                    <a:solidFill>
                      <a:schemeClr val="bg1"/>
                    </a:solidFill>
                    <a:latin typeface="微软雅黑" panose="020B0503020204020204" pitchFamily="34" charset="-122"/>
                    <a:ea typeface="微软雅黑" panose="020B0503020204020204" pitchFamily="34" charset="-122"/>
                  </a:rPr>
                  <a:t>的编号）。</a:t>
                </a:r>
                <a:endParaRPr lang="en-US" altLang="zh-CN" sz="1200" dirty="0" smtClean="0">
                  <a:solidFill>
                    <a:schemeClr val="bg1"/>
                  </a:solidFill>
                  <a:latin typeface="微软雅黑" panose="020B0503020204020204" pitchFamily="34" charset="-122"/>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11</a:t>
            </a:fld>
            <a:endParaRPr lang="zh-CN" altLang="en-US"/>
          </a:p>
        </p:txBody>
      </p:sp>
    </p:spTree>
    <p:extLst>
      <p:ext uri="{BB962C8B-B14F-4D97-AF65-F5344CB8AC3E}">
        <p14:creationId xmlns:p14="http://schemas.microsoft.com/office/powerpoint/2010/main" val="3155600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穷举离</a:t>
                </a:r>
                <a:r>
                  <a:rPr lang="en-US" altLang="zh-CN" sz="1200" dirty="0">
                    <a:solidFill>
                      <a:schemeClr val="bg1"/>
                    </a:solidFill>
                    <a:latin typeface="微软雅黑" panose="020B0503020204020204" pitchFamily="34" charset="-122"/>
                    <a:ea typeface="微软雅黑" panose="020B0503020204020204" pitchFamily="34" charset="-122"/>
                  </a:rPr>
                  <a:t>p</a:t>
                </a:r>
                <a:r>
                  <a:rPr lang="zh-CN" altLang="en-US" sz="1200" dirty="0">
                    <a:solidFill>
                      <a:schemeClr val="bg1"/>
                    </a:solidFill>
                    <a:latin typeface="微软雅黑" panose="020B0503020204020204" pitchFamily="34" charset="-122"/>
                    <a:ea typeface="微软雅黑" panose="020B0503020204020204" pitchFamily="34" charset="-122"/>
                  </a:rPr>
                  <a:t>最近的类中心向量需要</a:t>
                </a:r>
                <a14:m>
                  <m:oMath xmlns:m="http://schemas.openxmlformats.org/officeDocument/2006/math">
                    <m:r>
                      <m:rPr>
                        <m:nor/>
                      </m:rPr>
                      <a:rPr lang="zh-CN" altLang="en-US" sz="1200" dirty="0">
                        <a:solidFill>
                          <a:schemeClr val="bg1"/>
                        </a:solidFill>
                        <a:latin typeface="微软雅黑" panose="020B0503020204020204" pitchFamily="34" charset="-122"/>
                        <a:ea typeface="微软雅黑" panose="020B0503020204020204" pitchFamily="34" charset="-122"/>
                      </a:rPr>
                      <m:t>计算</m:t>
                    </m:r>
                    <m:sSup>
                      <m:sSupPr>
                        <m:ctrlPr>
                          <a:rPr lang="en-US" altLang="zh-CN" sz="1200" i="1">
                            <a:solidFill>
                              <a:schemeClr val="bg1"/>
                            </a:solidFill>
                            <a:latin typeface="Cambria Math" panose="02040503050406030204" pitchFamily="18" charset="0"/>
                            <a:ea typeface="微软雅黑" panose="020B0503020204020204" pitchFamily="34" charset="-122"/>
                          </a:rPr>
                        </m:ctrlPr>
                      </m:sSupPr>
                      <m:e>
                        <m:r>
                          <a:rPr lang="en-US" altLang="zh-CN" sz="1200">
                            <a:solidFill>
                              <a:schemeClr val="bg1"/>
                            </a:solidFill>
                            <a:latin typeface="Cambria Math" panose="02040503050406030204" pitchFamily="18" charset="0"/>
                            <a:ea typeface="微软雅黑" panose="020B0503020204020204" pitchFamily="34" charset="-122"/>
                          </a:rPr>
                          <m:t>𝑲</m:t>
                        </m:r>
                      </m:e>
                      <m:sup>
                        <m:r>
                          <a:rPr lang="en-US" altLang="zh-CN" sz="1200">
                            <a:solidFill>
                              <a:schemeClr val="bg1"/>
                            </a:solidFill>
                            <a:latin typeface="Cambria Math" panose="02040503050406030204" pitchFamily="18" charset="0"/>
                            <a:ea typeface="微软雅黑" panose="020B0503020204020204" pitchFamily="34" charset="-122"/>
                          </a:rPr>
                          <m:t>𝟐</m:t>
                        </m:r>
                      </m:sup>
                    </m:sSup>
                  </m:oMath>
                </a14:m>
                <a:r>
                  <a:rPr lang="zh-CN" altLang="en-US" sz="1200" dirty="0">
                    <a:solidFill>
                      <a:schemeClr val="bg1"/>
                    </a:solidFill>
                    <a:latin typeface="微软雅黑" panose="020B0503020204020204" pitchFamily="34" charset="-122"/>
                    <a:ea typeface="微软雅黑" panose="020B0503020204020204" pitchFamily="34" charset="-122"/>
                  </a:rPr>
                  <a:t>种情况。论文提出一种不需要穷举计算的方法。</a:t>
                </a:r>
              </a:p>
              <a:p>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微软雅黑" panose="020B0503020204020204" pitchFamily="34" charset="-122"/>
                    <a:ea typeface="微软雅黑" panose="020B0503020204020204" pitchFamily="34" charset="-122"/>
                  </a:rPr>
                  <a:t>穷举离</a:t>
                </a:r>
                <a:r>
                  <a:rPr lang="en-US" altLang="zh-CN" sz="1200" dirty="0">
                    <a:solidFill>
                      <a:schemeClr val="bg1"/>
                    </a:solidFill>
                    <a:latin typeface="微软雅黑" panose="020B0503020204020204" pitchFamily="34" charset="-122"/>
                    <a:ea typeface="微软雅黑" panose="020B0503020204020204" pitchFamily="34" charset="-122"/>
                  </a:rPr>
                  <a:t>p</a:t>
                </a:r>
                <a:r>
                  <a:rPr lang="zh-CN" altLang="en-US" sz="1200" dirty="0">
                    <a:solidFill>
                      <a:schemeClr val="bg1"/>
                    </a:solidFill>
                    <a:latin typeface="微软雅黑" panose="020B0503020204020204" pitchFamily="34" charset="-122"/>
                    <a:ea typeface="微软雅黑" panose="020B0503020204020204" pitchFamily="34" charset="-122"/>
                  </a:rPr>
                  <a:t>最近的类中心向量需要</a:t>
                </a:r>
                <a:r>
                  <a:rPr lang="zh-CN" altLang="en-US" sz="1200" i="0" dirty="0">
                    <a:solidFill>
                      <a:schemeClr val="bg1"/>
                    </a:solidFill>
                    <a:latin typeface="Cambria Math" panose="02040503050406030204" pitchFamily="18" charset="0"/>
                    <a:ea typeface="微软雅黑" panose="020B0503020204020204" pitchFamily="34" charset="-122"/>
                  </a:rPr>
                  <a:t>"计算</a:t>
                </a:r>
                <a:r>
                  <a:rPr lang="en-US" altLang="zh-CN" sz="1200" i="0">
                    <a:solidFill>
                      <a:schemeClr val="bg1"/>
                    </a:solidFill>
                    <a:latin typeface="Cambria Math" panose="02040503050406030204" pitchFamily="18" charset="0"/>
                    <a:ea typeface="微软雅黑" panose="020B0503020204020204" pitchFamily="34" charset="-122"/>
                  </a:rPr>
                  <a:t>" 𝑲^𝟐</a:t>
                </a:r>
                <a:r>
                  <a:rPr lang="zh-CN" altLang="en-US" sz="1200" dirty="0">
                    <a:solidFill>
                      <a:schemeClr val="bg1"/>
                    </a:solidFill>
                    <a:latin typeface="微软雅黑" panose="020B0503020204020204" pitchFamily="34" charset="-122"/>
                    <a:ea typeface="微软雅黑" panose="020B0503020204020204" pitchFamily="34" charset="-122"/>
                  </a:rPr>
                  <a:t>种情况。论文提出一种不需要穷举计算的方法。</a:t>
                </a:r>
              </a:p>
              <a:p>
                <a:endParaRPr lang="zh-CN" altLang="en-US" dirty="0"/>
              </a:p>
            </p:txBody>
          </p:sp>
        </mc:Fallback>
      </mc:AlternateContent>
      <p:sp>
        <p:nvSpPr>
          <p:cNvPr id="4" name="灯片编号占位符 3"/>
          <p:cNvSpPr>
            <a:spLocks noGrp="1"/>
          </p:cNvSpPr>
          <p:nvPr>
            <p:ph type="sldNum" sz="quarter" idx="10"/>
          </p:nvPr>
        </p:nvSpPr>
        <p:spPr/>
        <p:txBody>
          <a:bodyPr/>
          <a:lstStyle/>
          <a:p>
            <a:fld id="{9EF4C8E8-41B6-4144-A540-A1619B69F3D5}" type="slidenum">
              <a:rPr lang="zh-CN" altLang="en-US" smtClean="0"/>
              <a:t>12</a:t>
            </a:fld>
            <a:endParaRPr lang="zh-CN" altLang="en-US"/>
          </a:p>
        </p:txBody>
      </p:sp>
    </p:spTree>
    <p:extLst>
      <p:ext uri="{BB962C8B-B14F-4D97-AF65-F5344CB8AC3E}">
        <p14:creationId xmlns:p14="http://schemas.microsoft.com/office/powerpoint/2010/main" val="385052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132070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145937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225873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286013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42640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578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360053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181973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254180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85342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CE41-C7F9-474A-91BC-E03C87248EF6}"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296354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FCE41-C7F9-474A-91BC-E03C87248EF6}" type="datetimeFigureOut">
              <a:rPr lang="zh-CN" altLang="en-US" smtClean="0"/>
              <a:t>2018/11/2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610CD-28C4-4633-86C3-27C8B1D772D4}" type="slidenum">
              <a:rPr lang="zh-CN" altLang="en-US" smtClean="0"/>
              <a:t>‹#›</a:t>
            </a:fld>
            <a:endParaRPr lang="zh-CN" altLang="en-US"/>
          </a:p>
        </p:txBody>
      </p:sp>
    </p:spTree>
    <p:extLst>
      <p:ext uri="{BB962C8B-B14F-4D97-AF65-F5344CB8AC3E}">
        <p14:creationId xmlns:p14="http://schemas.microsoft.com/office/powerpoint/2010/main" val="159178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26.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9.xml"/><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2.png"/><Relationship Id="rId5" Type="http://schemas.openxmlformats.org/officeDocument/2006/relationships/image" Target="../media/image24.png"/><Relationship Id="rId15" Type="http://schemas.openxmlformats.org/officeDocument/2006/relationships/image" Target="../media/image1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7.png"/><Relationship Id="rId3" Type="http://schemas.openxmlformats.org/officeDocument/2006/relationships/image" Target="../media/image21.png"/><Relationship Id="rId7" Type="http://schemas.openxmlformats.org/officeDocument/2006/relationships/image" Target="../media/image30.png"/><Relationship Id="rId12"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5.png"/><Relationship Id="rId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2.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10.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Efficient Indexing of Billion-Scale datasets of deep descriptors</a:t>
            </a:r>
            <a:endParaRPr lang="zh-CN" altLang="en-US" dirty="0"/>
          </a:p>
        </p:txBody>
      </p:sp>
      <p:sp>
        <p:nvSpPr>
          <p:cNvPr id="3" name="副标题 2"/>
          <p:cNvSpPr>
            <a:spLocks noGrp="1"/>
          </p:cNvSpPr>
          <p:nvPr>
            <p:ph type="subTitle" idx="1"/>
          </p:nvPr>
        </p:nvSpPr>
        <p:spPr>
          <a:xfrm>
            <a:off x="6654577" y="3668943"/>
            <a:ext cx="1974761" cy="892689"/>
          </a:xfrm>
        </p:spPr>
        <p:txBody>
          <a:bodyPr>
            <a:normAutofit/>
          </a:bodyPr>
          <a:lstStyle/>
          <a:p>
            <a:r>
              <a:rPr lang="en-US" altLang="zh-CN" dirty="0" smtClean="0"/>
              <a:t>                                                                                                     CVPR2016</a:t>
            </a:r>
          </a:p>
        </p:txBody>
      </p:sp>
      <p:sp>
        <p:nvSpPr>
          <p:cNvPr id="4" name="矩形 3"/>
          <p:cNvSpPr/>
          <p:nvPr/>
        </p:nvSpPr>
        <p:spPr>
          <a:xfrm>
            <a:off x="8468387" y="5094457"/>
            <a:ext cx="2759034" cy="885371"/>
          </a:xfrm>
          <a:prstGeom prst="rect">
            <a:avLst/>
          </a:prstGeom>
        </p:spPr>
        <p:txBody>
          <a:bodyPr wrap="square">
            <a:spAutoFit/>
          </a:bodyPr>
          <a:lstStyle/>
          <a:p>
            <a:pPr algn="ctr">
              <a:lnSpc>
                <a:spcPct val="90000"/>
              </a:lnSpc>
              <a:spcBef>
                <a:spcPts val="1000"/>
              </a:spcBef>
            </a:pPr>
            <a:r>
              <a:rPr lang="zh-CN" altLang="en-US" sz="2400" dirty="0"/>
              <a:t>汇报人：王丽</a:t>
            </a:r>
            <a:endParaRPr lang="en-US" altLang="zh-CN" sz="2400" dirty="0"/>
          </a:p>
          <a:p>
            <a:pPr algn="ctr">
              <a:lnSpc>
                <a:spcPct val="90000"/>
              </a:lnSpc>
              <a:spcBef>
                <a:spcPts val="1000"/>
              </a:spcBef>
            </a:pPr>
            <a:r>
              <a:rPr lang="en-US" altLang="zh-CN" sz="2400" dirty="0"/>
              <a:t>18210240036</a:t>
            </a:r>
          </a:p>
        </p:txBody>
      </p:sp>
    </p:spTree>
    <p:extLst>
      <p:ext uri="{BB962C8B-B14F-4D97-AF65-F5344CB8AC3E}">
        <p14:creationId xmlns:p14="http://schemas.microsoft.com/office/powerpoint/2010/main" val="3039579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Our Methods</a:t>
            </a:r>
            <a:endParaRPr lang="zh-CN" altLang="en-US" dirty="0"/>
          </a:p>
        </p:txBody>
      </p:sp>
      <p:sp>
        <p:nvSpPr>
          <p:cNvPr id="4" name="内容占位符 3"/>
          <p:cNvSpPr>
            <a:spLocks noGrp="1"/>
          </p:cNvSpPr>
          <p:nvPr>
            <p:ph idx="1"/>
          </p:nvPr>
        </p:nvSpPr>
        <p:spPr>
          <a:xfrm>
            <a:off x="838200" y="1825625"/>
            <a:ext cx="10515600" cy="996170"/>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altLang="zh-CN" sz="2800" dirty="0" smtClean="0"/>
              <a:t>The Non-Orthogonal </a:t>
            </a:r>
            <a:r>
              <a:rPr lang="en-US" altLang="zh-CN" sz="2800" dirty="0"/>
              <a:t>Inverted Multi-Index (NO-IMI) </a:t>
            </a:r>
            <a:endParaRPr lang="en-US" altLang="zh-CN" sz="2800" dirty="0" smtClean="0"/>
          </a:p>
          <a:p>
            <a:pPr marL="228600" indent="-228600">
              <a:lnSpc>
                <a:spcPct val="90000"/>
              </a:lnSpc>
              <a:spcBef>
                <a:spcPts val="1000"/>
              </a:spcBef>
              <a:buFont typeface="Arial" panose="020B0604020202020204" pitchFamily="34" charset="0"/>
              <a:buChar char="•"/>
            </a:pPr>
            <a:r>
              <a:rPr lang="en-US" altLang="zh-CN" sz="2800" dirty="0" smtClean="0"/>
              <a:t>The Generalized </a:t>
            </a:r>
            <a:r>
              <a:rPr lang="en-US" altLang="zh-CN" sz="2800" dirty="0"/>
              <a:t>Non-Orthogonal Inverted Multi-Index (</a:t>
            </a:r>
            <a:r>
              <a:rPr lang="en-US" altLang="zh-CN" sz="2800" dirty="0" smtClean="0"/>
              <a:t>GNO-IMI)</a:t>
            </a:r>
            <a:endParaRPr lang="zh-CN" altLang="en-US" sz="2800" dirty="0"/>
          </a:p>
        </p:txBody>
      </p:sp>
      <p:pic>
        <p:nvPicPr>
          <p:cNvPr id="5" name="图片 4"/>
          <p:cNvPicPr>
            <a:picLocks noChangeAspect="1"/>
          </p:cNvPicPr>
          <p:nvPr/>
        </p:nvPicPr>
        <p:blipFill>
          <a:blip r:embed="rId3"/>
          <a:stretch>
            <a:fillRect/>
          </a:stretch>
        </p:blipFill>
        <p:spPr>
          <a:xfrm>
            <a:off x="466725" y="3072118"/>
            <a:ext cx="10887075" cy="2886075"/>
          </a:xfrm>
          <a:prstGeom prst="rect">
            <a:avLst/>
          </a:prstGeom>
        </p:spPr>
      </p:pic>
    </p:spTree>
    <p:extLst>
      <p:ext uri="{BB962C8B-B14F-4D97-AF65-F5344CB8AC3E}">
        <p14:creationId xmlns:p14="http://schemas.microsoft.com/office/powerpoint/2010/main" val="175449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28960" cy="1325563"/>
          </a:xfrm>
        </p:spPr>
        <p:txBody>
          <a:bodyPr/>
          <a:lstStyle/>
          <a:p>
            <a:r>
              <a:rPr lang="en-US" altLang="zh-CN" dirty="0" smtClean="0"/>
              <a:t>Non-Orthogonal </a:t>
            </a:r>
            <a:r>
              <a:rPr lang="en-US" altLang="zh-CN" dirty="0"/>
              <a:t>Inverted </a:t>
            </a:r>
            <a:r>
              <a:rPr lang="en-US" altLang="zh-CN" dirty="0" smtClean="0"/>
              <a:t>Multi-Index(NO-IMI</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058891"/>
                <a:ext cx="10515600" cy="4351338"/>
              </a:xfrm>
            </p:spPr>
            <p:txBody>
              <a:bodyPr/>
              <a:lstStyle/>
              <a:p>
                <a:r>
                  <a:rPr lang="en-US" altLang="zh-CN" dirty="0" smtClean="0"/>
                  <a:t>database  </a:t>
                </a:r>
                <a14:m>
                  <m:oMath xmlns:m="http://schemas.openxmlformats.org/officeDocument/2006/math">
                    <m:r>
                      <a:rPr lang="en-US" altLang="zh-CN">
                        <a:latin typeface="Cambria Math" panose="02040503050406030204" pitchFamily="18" charset="0"/>
                      </a:rPr>
                      <m:t>𝑷</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𝒑</m:t>
                        </m:r>
                      </m:e>
                      <m:sub>
                        <m:r>
                          <a:rPr lang="en-US" altLang="zh-CN">
                            <a:latin typeface="Cambria Math" panose="02040503050406030204" pitchFamily="18" charset="0"/>
                          </a:rPr>
                          <m:t>𝟏</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𝒑</m:t>
                        </m:r>
                      </m:e>
                      <m:sub>
                        <m:r>
                          <a:rPr lang="en-US" altLang="zh-CN">
                            <a:latin typeface="Cambria Math" panose="02040503050406030204" pitchFamily="18" charset="0"/>
                          </a:rPr>
                          <m:t>𝑵</m:t>
                        </m:r>
                      </m:sub>
                    </m:sSub>
                    <m:r>
                      <a:rPr lang="en-US" altLang="zh-CN">
                        <a:latin typeface="Cambria Math" panose="02040503050406030204" pitchFamily="18" charset="0"/>
                      </a:rPr>
                      <m:t>} </m:t>
                    </m:r>
                    <m:r>
                      <a:rPr lang="en-US" altLang="zh-CN" b="0" i="0" smtClean="0">
                        <a:latin typeface="Cambria Math" panose="02040503050406030204" pitchFamily="18" charset="0"/>
                      </a:rPr>
                      <m:t>         </m:t>
                    </m:r>
                    <m:r>
                      <a:rPr lang="en-US" altLang="zh-CN" b="1" i="0" dirty="0" smtClean="0">
                        <a:latin typeface="Cambria Math" panose="02040503050406030204" pitchFamily="18" charset="0"/>
                        <a:ea typeface="微软雅黑" panose="020B0503020204020204" pitchFamily="34" charset="-122"/>
                      </a:rPr>
                      <m:t>𝐏</m:t>
                    </m:r>
                    <m:r>
                      <a:rPr lang="en-US" altLang="zh-CN" b="1" dirty="0">
                        <a:latin typeface="Cambria Math" panose="02040503050406030204" pitchFamily="18" charset="0"/>
                        <a:ea typeface="微软雅黑" panose="020B0503020204020204" pitchFamily="34" charset="-122"/>
                      </a:rPr>
                      <m:t>⊂</m:t>
                    </m:r>
                    <m:sSup>
                      <m:sSupPr>
                        <m:ctrlPr>
                          <a:rPr lang="en-US" altLang="zh-CN" i="1" dirty="0">
                            <a:latin typeface="Cambria Math" panose="02040503050406030204" pitchFamily="18" charset="0"/>
                            <a:ea typeface="微软雅黑" panose="020B0503020204020204" pitchFamily="34" charset="-122"/>
                          </a:rPr>
                        </m:ctrlPr>
                      </m:sSupPr>
                      <m:e>
                        <m:r>
                          <a:rPr lang="en-US" altLang="zh-CN" dirty="0">
                            <a:latin typeface="Cambria Math" panose="02040503050406030204" pitchFamily="18" charset="0"/>
                            <a:ea typeface="微软雅黑" panose="020B0503020204020204" pitchFamily="34" charset="-122"/>
                          </a:rPr>
                          <m:t>𝑹</m:t>
                        </m:r>
                      </m:e>
                      <m:sup>
                        <m:r>
                          <a:rPr lang="en-US" altLang="zh-CN" dirty="0">
                            <a:latin typeface="Cambria Math" panose="02040503050406030204" pitchFamily="18" charset="0"/>
                            <a:ea typeface="微软雅黑" panose="020B0503020204020204" pitchFamily="34" charset="-122"/>
                          </a:rPr>
                          <m:t>𝑫</m:t>
                        </m:r>
                      </m:sup>
                    </m:sSup>
                  </m:oMath>
                </a14:m>
                <a:endParaRPr lang="en-US" altLang="zh-CN" dirty="0" smtClean="0"/>
              </a:p>
              <a:p>
                <a:r>
                  <a:rPr lang="en-US" altLang="zh-CN" dirty="0"/>
                  <a:t>first-order centroids </a:t>
                </a:r>
                <a:r>
                  <a:rPr lang="en-US" altLang="zh-CN" dirty="0" smtClean="0"/>
                  <a:t> </a:t>
                </a:r>
                <a14:m>
                  <m:oMath xmlns:m="http://schemas.openxmlformats.org/officeDocument/2006/math">
                    <m:r>
                      <a:rPr lang="en-US" altLang="zh-CN" dirty="0" smtClean="0">
                        <a:solidFill>
                          <a:schemeClr val="tx1"/>
                        </a:solidFill>
                        <a:latin typeface="Cambria Math" panose="02040503050406030204" pitchFamily="18" charset="0"/>
                        <a:ea typeface="微软雅黑" panose="020B0503020204020204" pitchFamily="34" charset="-122"/>
                      </a:rPr>
                      <m:t>𝐒</m:t>
                    </m:r>
                    <m:r>
                      <a:rPr lang="en-US" altLang="zh-CN" dirty="0" smtClean="0">
                        <a:solidFill>
                          <a:schemeClr val="tx1"/>
                        </a:solidFill>
                        <a:latin typeface="Cambria Math" panose="02040503050406030204" pitchFamily="18" charset="0"/>
                        <a:ea typeface="微软雅黑" panose="020B0503020204020204" pitchFamily="34" charset="-122"/>
                      </a:rPr>
                      <m:t>=</m:t>
                    </m:r>
                    <m:d>
                      <m:dPr>
                        <m:begChr m:val="{"/>
                        <m:endChr m:val="}"/>
                        <m:ctrlPr>
                          <a:rPr lang="en-US" altLang="zh-CN" i="1" dirty="0" smtClean="0">
                            <a:solidFill>
                              <a:schemeClr val="tx1"/>
                            </a:solidFill>
                            <a:latin typeface="Cambria Math" panose="02040503050406030204" pitchFamily="18" charset="0"/>
                            <a:ea typeface="微软雅黑" panose="020B0503020204020204" pitchFamily="34" charset="-122"/>
                          </a:rPr>
                        </m:ctrlPr>
                      </m:dPr>
                      <m:e>
                        <m:sSub>
                          <m:sSubPr>
                            <m:ctrlPr>
                              <a:rPr lang="en-US" altLang="zh-CN" i="1" dirty="0">
                                <a:solidFill>
                                  <a:schemeClr val="tx1"/>
                                </a:solidFill>
                                <a:latin typeface="Cambria Math" panose="02040503050406030204" pitchFamily="18" charset="0"/>
                                <a:ea typeface="微软雅黑" panose="020B0503020204020204" pitchFamily="34" charset="-122"/>
                              </a:rPr>
                            </m:ctrlPr>
                          </m:sSubPr>
                          <m:e>
                            <m:r>
                              <a:rPr lang="en-US" altLang="zh-CN" dirty="0">
                                <a:solidFill>
                                  <a:schemeClr val="tx1"/>
                                </a:solidFill>
                                <a:latin typeface="Cambria Math" panose="02040503050406030204" pitchFamily="18" charset="0"/>
                                <a:ea typeface="微软雅黑" panose="020B0503020204020204" pitchFamily="34" charset="-122"/>
                              </a:rPr>
                              <m:t>𝑺</m:t>
                            </m:r>
                          </m:e>
                          <m:sub>
                            <m:r>
                              <a:rPr lang="en-US" altLang="zh-CN" dirty="0">
                                <a:solidFill>
                                  <a:schemeClr val="tx1"/>
                                </a:solidFill>
                                <a:latin typeface="Cambria Math" panose="02040503050406030204" pitchFamily="18" charset="0"/>
                                <a:ea typeface="微软雅黑" panose="020B0503020204020204" pitchFamily="34" charset="-122"/>
                              </a:rPr>
                              <m:t>𝟏</m:t>
                            </m:r>
                          </m:sub>
                        </m:sSub>
                        <m:r>
                          <a:rPr lang="en-US" altLang="zh-CN" dirty="0">
                            <a:solidFill>
                              <a:schemeClr val="tx1"/>
                            </a:solidFill>
                            <a:latin typeface="Cambria Math" panose="02040503050406030204" pitchFamily="18" charset="0"/>
                            <a:ea typeface="微软雅黑" panose="020B0503020204020204" pitchFamily="34" charset="-122"/>
                          </a:rPr>
                          <m:t>,…,</m:t>
                        </m:r>
                        <m:sSub>
                          <m:sSubPr>
                            <m:ctrlPr>
                              <a:rPr lang="en-US" altLang="zh-CN" i="1" dirty="0">
                                <a:solidFill>
                                  <a:schemeClr val="tx1"/>
                                </a:solidFill>
                                <a:latin typeface="Cambria Math" panose="02040503050406030204" pitchFamily="18" charset="0"/>
                                <a:ea typeface="微软雅黑" panose="020B0503020204020204" pitchFamily="34" charset="-122"/>
                              </a:rPr>
                            </m:ctrlPr>
                          </m:sSubPr>
                          <m:e>
                            <m:r>
                              <a:rPr lang="en-US" altLang="zh-CN" dirty="0">
                                <a:solidFill>
                                  <a:schemeClr val="tx1"/>
                                </a:solidFill>
                                <a:latin typeface="Cambria Math" panose="02040503050406030204" pitchFamily="18" charset="0"/>
                                <a:ea typeface="微软雅黑" panose="020B0503020204020204" pitchFamily="34" charset="-122"/>
                              </a:rPr>
                              <m:t>𝑺</m:t>
                            </m:r>
                          </m:e>
                          <m:sub>
                            <m:r>
                              <a:rPr lang="en-US" altLang="zh-CN" dirty="0">
                                <a:solidFill>
                                  <a:schemeClr val="tx1"/>
                                </a:solidFill>
                                <a:latin typeface="Cambria Math" panose="02040503050406030204" pitchFamily="18" charset="0"/>
                                <a:ea typeface="微软雅黑" panose="020B0503020204020204" pitchFamily="34" charset="-122"/>
                              </a:rPr>
                              <m:t>𝑲</m:t>
                            </m:r>
                          </m:sub>
                        </m:sSub>
                      </m:e>
                    </m:d>
                  </m:oMath>
                </a14:m>
                <a:endParaRPr lang="en-US" altLang="zh-CN" i="1" dirty="0" smtClean="0">
                  <a:solidFill>
                    <a:schemeClr val="tx1"/>
                  </a:solidFill>
                  <a:latin typeface="Cambria Math" panose="02040503050406030204" pitchFamily="18" charset="0"/>
                  <a:ea typeface="微软雅黑" panose="020B0503020204020204" pitchFamily="34" charset="-122"/>
                </a:endParaRPr>
              </a:p>
              <a:p>
                <a:r>
                  <a:rPr lang="en-US" altLang="zh-CN" dirty="0"/>
                  <a:t>second-order centroids</a:t>
                </a:r>
                <a:r>
                  <a:rPr lang="en-US" altLang="zh-CN" dirty="0" smtClean="0"/>
                  <a:t>  </a:t>
                </a:r>
                <a14:m>
                  <m:oMath xmlns:m="http://schemas.openxmlformats.org/officeDocument/2006/math">
                    <m:r>
                      <a:rPr lang="en-US" altLang="zh-CN" dirty="0" smtClean="0">
                        <a:solidFill>
                          <a:schemeClr val="tx1"/>
                        </a:solidFill>
                        <a:latin typeface="Cambria Math" panose="02040503050406030204" pitchFamily="18" charset="0"/>
                        <a:ea typeface="微软雅黑" panose="020B0503020204020204" pitchFamily="34" charset="-122"/>
                      </a:rPr>
                      <m:t>𝐓</m:t>
                    </m:r>
                    <m:r>
                      <a:rPr lang="en-US" altLang="zh-CN" dirty="0" smtClean="0">
                        <a:solidFill>
                          <a:schemeClr val="tx1"/>
                        </a:solidFill>
                        <a:latin typeface="Cambria Math" panose="02040503050406030204" pitchFamily="18" charset="0"/>
                        <a:ea typeface="微软雅黑" panose="020B0503020204020204" pitchFamily="34" charset="-122"/>
                      </a:rPr>
                      <m:t>=</m:t>
                    </m:r>
                    <m:d>
                      <m:dPr>
                        <m:begChr m:val="{"/>
                        <m:endChr m:val="}"/>
                        <m:ctrlPr>
                          <a:rPr lang="en-US" altLang="zh-CN" i="1" dirty="0">
                            <a:solidFill>
                              <a:schemeClr val="tx1"/>
                            </a:solidFill>
                            <a:latin typeface="Cambria Math" panose="02040503050406030204" pitchFamily="18" charset="0"/>
                            <a:ea typeface="微软雅黑" panose="020B0503020204020204" pitchFamily="34" charset="-122"/>
                          </a:rPr>
                        </m:ctrlPr>
                      </m:dPr>
                      <m:e>
                        <m:sSub>
                          <m:sSubPr>
                            <m:ctrlPr>
                              <a:rPr lang="en-US" altLang="zh-CN" i="1" dirty="0">
                                <a:solidFill>
                                  <a:schemeClr val="tx1"/>
                                </a:solidFill>
                                <a:latin typeface="Cambria Math" panose="02040503050406030204" pitchFamily="18" charset="0"/>
                                <a:ea typeface="微软雅黑" panose="020B0503020204020204" pitchFamily="34" charset="-122"/>
                              </a:rPr>
                            </m:ctrlPr>
                          </m:sSubPr>
                          <m:e>
                            <m:r>
                              <a:rPr lang="en-US" altLang="zh-CN" dirty="0">
                                <a:solidFill>
                                  <a:schemeClr val="tx1"/>
                                </a:solidFill>
                                <a:latin typeface="Cambria Math" panose="02040503050406030204" pitchFamily="18" charset="0"/>
                                <a:ea typeface="微软雅黑" panose="020B0503020204020204" pitchFamily="34" charset="-122"/>
                              </a:rPr>
                              <m:t>𝑻</m:t>
                            </m:r>
                          </m:e>
                          <m:sub>
                            <m:r>
                              <a:rPr lang="en-US" altLang="zh-CN" dirty="0">
                                <a:solidFill>
                                  <a:schemeClr val="tx1"/>
                                </a:solidFill>
                                <a:latin typeface="Cambria Math" panose="02040503050406030204" pitchFamily="18" charset="0"/>
                                <a:ea typeface="微软雅黑" panose="020B0503020204020204" pitchFamily="34" charset="-122"/>
                              </a:rPr>
                              <m:t>𝟏</m:t>
                            </m:r>
                          </m:sub>
                        </m:sSub>
                        <m:r>
                          <a:rPr lang="en-US" altLang="zh-CN" dirty="0">
                            <a:solidFill>
                              <a:schemeClr val="tx1"/>
                            </a:solidFill>
                            <a:latin typeface="Cambria Math" panose="02040503050406030204" pitchFamily="18" charset="0"/>
                            <a:ea typeface="微软雅黑" panose="020B0503020204020204" pitchFamily="34" charset="-122"/>
                          </a:rPr>
                          <m:t>,…,</m:t>
                        </m:r>
                        <m:sSub>
                          <m:sSubPr>
                            <m:ctrlPr>
                              <a:rPr lang="en-US" altLang="zh-CN" i="1" dirty="0">
                                <a:solidFill>
                                  <a:schemeClr val="tx1"/>
                                </a:solidFill>
                                <a:latin typeface="Cambria Math" panose="02040503050406030204" pitchFamily="18" charset="0"/>
                                <a:ea typeface="微软雅黑" panose="020B0503020204020204" pitchFamily="34" charset="-122"/>
                              </a:rPr>
                            </m:ctrlPr>
                          </m:sSubPr>
                          <m:e>
                            <m:r>
                              <a:rPr lang="en-US" altLang="zh-CN" dirty="0">
                                <a:solidFill>
                                  <a:schemeClr val="tx1"/>
                                </a:solidFill>
                                <a:latin typeface="Cambria Math" panose="02040503050406030204" pitchFamily="18" charset="0"/>
                                <a:ea typeface="微软雅黑" panose="020B0503020204020204" pitchFamily="34" charset="-122"/>
                              </a:rPr>
                              <m:t>𝑻</m:t>
                            </m:r>
                          </m:e>
                          <m:sub>
                            <m:r>
                              <a:rPr lang="en-US" altLang="zh-CN" dirty="0">
                                <a:solidFill>
                                  <a:schemeClr val="tx1"/>
                                </a:solidFill>
                                <a:latin typeface="Cambria Math" panose="02040503050406030204" pitchFamily="18" charset="0"/>
                                <a:ea typeface="微软雅黑" panose="020B0503020204020204" pitchFamily="34" charset="-122"/>
                              </a:rPr>
                              <m:t>𝑲</m:t>
                            </m:r>
                          </m:sub>
                        </m:sSub>
                      </m:e>
                    </m:d>
                    <m:r>
                      <a:rPr lang="en-US" altLang="zh-CN" b="0" i="0" dirty="0" smtClean="0">
                        <a:solidFill>
                          <a:schemeClr val="tx1"/>
                        </a:solidFill>
                        <a:latin typeface="Cambria Math" panose="02040503050406030204" pitchFamily="18" charset="0"/>
                        <a:ea typeface="微软雅黑" panose="020B0503020204020204" pitchFamily="34" charset="-122"/>
                      </a:rPr>
                      <m:t>        </m:t>
                    </m:r>
                    <m:r>
                      <a:rPr lang="en-US" altLang="zh-CN" dirty="0" smtClean="0">
                        <a:solidFill>
                          <a:schemeClr val="tx1"/>
                        </a:solidFill>
                        <a:latin typeface="Cambria Math" panose="02040503050406030204" pitchFamily="18" charset="0"/>
                        <a:ea typeface="微软雅黑" panose="020B0503020204020204" pitchFamily="34" charset="-122"/>
                      </a:rPr>
                      <m:t>𝐒</m:t>
                    </m:r>
                    <m:r>
                      <a:rPr lang="en-US" altLang="zh-CN" dirty="0" smtClean="0">
                        <a:solidFill>
                          <a:schemeClr val="tx1"/>
                        </a:solidFill>
                        <a:latin typeface="Cambria Math" panose="02040503050406030204" pitchFamily="18" charset="0"/>
                        <a:ea typeface="微软雅黑" panose="020B0503020204020204" pitchFamily="34" charset="-122"/>
                      </a:rPr>
                      <m:t>,</m:t>
                    </m:r>
                    <m:r>
                      <a:rPr lang="en-US" altLang="zh-CN" dirty="0" smtClean="0">
                        <a:solidFill>
                          <a:schemeClr val="tx1"/>
                        </a:solidFill>
                        <a:latin typeface="Cambria Math" panose="02040503050406030204" pitchFamily="18" charset="0"/>
                        <a:ea typeface="微软雅黑" panose="020B0503020204020204" pitchFamily="34" charset="-122"/>
                      </a:rPr>
                      <m:t>𝐓</m:t>
                    </m:r>
                    <m:r>
                      <a:rPr lang="en-US" altLang="zh-CN" dirty="0" smtClean="0">
                        <a:solidFill>
                          <a:schemeClr val="tx1"/>
                        </a:solidFill>
                        <a:latin typeface="Cambria Math" panose="02040503050406030204" pitchFamily="18" charset="0"/>
                        <a:ea typeface="微软雅黑" panose="020B0503020204020204" pitchFamily="34" charset="-122"/>
                      </a:rPr>
                      <m:t>⊂</m:t>
                    </m:r>
                    <m:sSup>
                      <m:sSupPr>
                        <m:ctrlPr>
                          <a:rPr lang="en-US" altLang="zh-CN" i="1" dirty="0">
                            <a:solidFill>
                              <a:schemeClr val="tx1"/>
                            </a:solidFill>
                            <a:latin typeface="Cambria Math" panose="02040503050406030204" pitchFamily="18" charset="0"/>
                            <a:ea typeface="微软雅黑" panose="020B0503020204020204" pitchFamily="34" charset="-122"/>
                          </a:rPr>
                        </m:ctrlPr>
                      </m:sSupPr>
                      <m:e>
                        <m:r>
                          <a:rPr lang="en-US" altLang="zh-CN" dirty="0">
                            <a:solidFill>
                              <a:schemeClr val="tx1"/>
                            </a:solidFill>
                            <a:latin typeface="Cambria Math" panose="02040503050406030204" pitchFamily="18" charset="0"/>
                            <a:ea typeface="微软雅黑" panose="020B0503020204020204" pitchFamily="34" charset="-122"/>
                          </a:rPr>
                          <m:t>𝑹</m:t>
                        </m:r>
                      </m:e>
                      <m:sup>
                        <m:r>
                          <a:rPr lang="en-US" altLang="zh-CN" dirty="0">
                            <a:solidFill>
                              <a:schemeClr val="tx1"/>
                            </a:solidFill>
                            <a:latin typeface="Cambria Math" panose="02040503050406030204" pitchFamily="18" charset="0"/>
                            <a:ea typeface="微软雅黑" panose="020B0503020204020204" pitchFamily="34" charset="-122"/>
                          </a:rPr>
                          <m:t>𝑫</m:t>
                        </m:r>
                      </m:sup>
                    </m:sSup>
                  </m:oMath>
                </a14:m>
                <a:endParaRPr lang="en-US" altLang="zh-CN" dirty="0" smtClean="0"/>
              </a:p>
              <a:p>
                <a:r>
                  <a:rPr lang="en-US" altLang="zh-CN" dirty="0"/>
                  <a:t>c</a:t>
                </a:r>
                <a:r>
                  <a:rPr lang="en-US" altLang="zh-CN" dirty="0" smtClean="0"/>
                  <a:t>entroids  </a:t>
                </a:r>
                <a14:m>
                  <m:oMath xmlns:m="http://schemas.openxmlformats.org/officeDocument/2006/math">
                    <m:sSubSup>
                      <m:sSubSupPr>
                        <m:ctrlPr>
                          <a:rPr lang="en-US" altLang="zh-CN" i="1" smtClean="0">
                            <a:solidFill>
                              <a:schemeClr val="tx1"/>
                            </a:solidFill>
                            <a:latin typeface="Cambria Math" panose="02040503050406030204" pitchFamily="18" charset="0"/>
                            <a:ea typeface="微软雅黑" panose="020B0503020204020204" pitchFamily="34" charset="-122"/>
                          </a:rPr>
                        </m:ctrlPr>
                      </m:sSubSupPr>
                      <m:e>
                        <m:r>
                          <a:rPr lang="en-US" altLang="zh-CN">
                            <a:solidFill>
                              <a:schemeClr val="tx1"/>
                            </a:solidFill>
                            <a:latin typeface="Cambria Math" panose="02040503050406030204" pitchFamily="18" charset="0"/>
                            <a:ea typeface="微软雅黑" panose="020B0503020204020204" pitchFamily="34" charset="-122"/>
                          </a:rPr>
                          <m:t>𝒄</m:t>
                        </m:r>
                      </m:e>
                      <m:sub>
                        <m:r>
                          <a:rPr lang="en-US" altLang="zh-CN">
                            <a:solidFill>
                              <a:schemeClr val="tx1"/>
                            </a:solidFill>
                            <a:latin typeface="Cambria Math" panose="02040503050406030204" pitchFamily="18" charset="0"/>
                            <a:ea typeface="微软雅黑" panose="020B0503020204020204" pitchFamily="34" charset="-122"/>
                          </a:rPr>
                          <m:t>𝒊</m:t>
                        </m:r>
                      </m:sub>
                      <m:sup>
                        <m:r>
                          <a:rPr lang="en-US" altLang="zh-CN">
                            <a:solidFill>
                              <a:schemeClr val="tx1"/>
                            </a:solidFill>
                            <a:latin typeface="Cambria Math" panose="02040503050406030204" pitchFamily="18" charset="0"/>
                            <a:ea typeface="微软雅黑" panose="020B0503020204020204" pitchFamily="34" charset="-122"/>
                          </a:rPr>
                          <m:t>𝒋</m:t>
                        </m:r>
                      </m:sup>
                    </m:sSubSup>
                    <m:r>
                      <a:rPr lang="en-US" altLang="zh-CN">
                        <a:solidFill>
                          <a:schemeClr val="tx1"/>
                        </a:solidFill>
                        <a:latin typeface="Cambria Math" panose="02040503050406030204" pitchFamily="18" charset="0"/>
                        <a:ea typeface="微软雅黑" panose="020B0503020204020204" pitchFamily="34" charset="-122"/>
                      </a:rPr>
                      <m:t>=</m:t>
                    </m:r>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𝑺</m:t>
                        </m:r>
                      </m:e>
                      <m:sub>
                        <m:r>
                          <a:rPr lang="en-US" altLang="zh-CN">
                            <a:solidFill>
                              <a:schemeClr val="tx1"/>
                            </a:solidFill>
                            <a:latin typeface="Cambria Math" panose="02040503050406030204" pitchFamily="18" charset="0"/>
                            <a:ea typeface="微软雅黑" panose="020B0503020204020204" pitchFamily="34" charset="-122"/>
                          </a:rPr>
                          <m:t>𝒊</m:t>
                        </m:r>
                      </m:sub>
                    </m:sSub>
                    <m:r>
                      <a:rPr lang="en-US" altLang="zh-CN">
                        <a:solidFill>
                          <a:schemeClr val="tx1"/>
                        </a:solidFill>
                        <a:latin typeface="Cambria Math" panose="02040503050406030204" pitchFamily="18" charset="0"/>
                        <a:ea typeface="微软雅黑" panose="020B0503020204020204" pitchFamily="34" charset="-122"/>
                      </a:rPr>
                      <m:t>+</m:t>
                    </m:r>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𝑻</m:t>
                        </m:r>
                      </m:e>
                      <m:sub>
                        <m:r>
                          <a:rPr lang="en-US" altLang="zh-CN">
                            <a:solidFill>
                              <a:schemeClr val="tx1"/>
                            </a:solidFill>
                            <a:latin typeface="Cambria Math" panose="02040503050406030204" pitchFamily="18" charset="0"/>
                            <a:ea typeface="微软雅黑" panose="020B0503020204020204" pitchFamily="34" charset="-122"/>
                          </a:rPr>
                          <m:t>𝒋</m:t>
                        </m:r>
                      </m:sub>
                    </m:sSub>
                    <m:r>
                      <a:rPr lang="en-US" altLang="zh-CN">
                        <a:solidFill>
                          <a:schemeClr val="tx1"/>
                        </a:solidFill>
                        <a:latin typeface="Cambria Math" panose="02040503050406030204" pitchFamily="18" charset="0"/>
                        <a:ea typeface="微软雅黑" panose="020B0503020204020204" pitchFamily="34" charset="-122"/>
                      </a:rPr>
                      <m:t>     </m:t>
                    </m:r>
                    <m:r>
                      <a:rPr lang="en-US" altLang="zh-CN">
                        <a:solidFill>
                          <a:schemeClr val="tx1"/>
                        </a:solidFill>
                        <a:latin typeface="Cambria Math" panose="02040503050406030204" pitchFamily="18" charset="0"/>
                        <a:ea typeface="微软雅黑" panose="020B0503020204020204" pitchFamily="34" charset="-122"/>
                      </a:rPr>
                      <m:t>𝒊</m:t>
                    </m:r>
                    <m:r>
                      <a:rPr lang="en-US" altLang="zh-CN">
                        <a:solidFill>
                          <a:schemeClr val="tx1"/>
                        </a:solidFill>
                        <a:latin typeface="Cambria Math" panose="02040503050406030204" pitchFamily="18" charset="0"/>
                        <a:ea typeface="微软雅黑" panose="020B0503020204020204" pitchFamily="34" charset="-122"/>
                      </a:rPr>
                      <m:t>,</m:t>
                    </m:r>
                    <m:r>
                      <a:rPr lang="en-US" altLang="zh-CN">
                        <a:solidFill>
                          <a:schemeClr val="tx1"/>
                        </a:solidFill>
                        <a:latin typeface="Cambria Math" panose="02040503050406030204" pitchFamily="18" charset="0"/>
                        <a:ea typeface="微软雅黑" panose="020B0503020204020204" pitchFamily="34" charset="-122"/>
                      </a:rPr>
                      <m:t>𝒋</m:t>
                    </m:r>
                    <m:r>
                      <a:rPr lang="en-US" altLang="zh-CN">
                        <a:solidFill>
                          <a:schemeClr val="tx1"/>
                        </a:solidFill>
                        <a:latin typeface="Cambria Math" panose="02040503050406030204" pitchFamily="18" charset="0"/>
                        <a:ea typeface="微软雅黑" panose="020B0503020204020204" pitchFamily="34" charset="-122"/>
                      </a:rPr>
                      <m:t>=</m:t>
                    </m:r>
                    <m:r>
                      <a:rPr lang="en-US" altLang="zh-CN">
                        <a:solidFill>
                          <a:schemeClr val="tx1"/>
                        </a:solidFill>
                        <a:latin typeface="Cambria Math" panose="02040503050406030204" pitchFamily="18" charset="0"/>
                        <a:ea typeface="微软雅黑" panose="020B0503020204020204" pitchFamily="34" charset="-122"/>
                      </a:rPr>
                      <m:t>𝟏</m:t>
                    </m:r>
                    <m:r>
                      <a:rPr lang="en-US" altLang="zh-CN">
                        <a:solidFill>
                          <a:schemeClr val="tx1"/>
                        </a:solidFill>
                        <a:latin typeface="Cambria Math" panose="02040503050406030204" pitchFamily="18" charset="0"/>
                        <a:ea typeface="微软雅黑" panose="020B0503020204020204" pitchFamily="34" charset="-122"/>
                      </a:rPr>
                      <m:t>,…,</m:t>
                    </m:r>
                    <m:r>
                      <a:rPr lang="en-US" altLang="zh-CN">
                        <a:solidFill>
                          <a:schemeClr val="tx1"/>
                        </a:solidFill>
                        <a:latin typeface="Cambria Math" panose="02040503050406030204" pitchFamily="18" charset="0"/>
                        <a:ea typeface="微软雅黑" panose="020B0503020204020204" pitchFamily="34" charset="-122"/>
                      </a:rPr>
                      <m:t>𝑲</m:t>
                    </m:r>
                  </m:oMath>
                </a14:m>
                <a:endParaRPr lang="en-US" altLang="zh-CN" dirty="0" smtClean="0">
                  <a:solidFill>
                    <a:schemeClr val="tx1"/>
                  </a:solidFill>
                </a:endParaRPr>
              </a:p>
              <a:p>
                <a:r>
                  <a:rPr lang="en-US" altLang="zh-CN" dirty="0" smtClean="0"/>
                  <a:t>NO-IMI cells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𝒊</m:t>
                        </m:r>
                      </m:sub>
                      <m:sup>
                        <m:r>
                          <a:rPr lang="en-US" altLang="zh-CN" b="1" i="1" smtClean="0">
                            <a:latin typeface="Cambria Math" panose="02040503050406030204" pitchFamily="18" charset="0"/>
                          </a:rPr>
                          <m:t>𝒋</m:t>
                        </m:r>
                      </m:sup>
                    </m:sSubSup>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𝑹</m:t>
                        </m:r>
                      </m:e>
                      <m:sup>
                        <m:r>
                          <a:rPr lang="en-US" altLang="zh-CN" b="1" i="1" smtClean="0">
                            <a:latin typeface="Cambria Math" panose="02040503050406030204" pitchFamily="18" charset="0"/>
                            <a:ea typeface="Cambria Math" panose="02040503050406030204" pitchFamily="18" charset="0"/>
                          </a:rPr>
                          <m:t>𝑫</m:t>
                        </m:r>
                      </m:sup>
                    </m:sSup>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𝒊</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𝒋</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𝒂𝒓𝒈</m:t>
                    </m:r>
                    <m:func>
                      <m:funcPr>
                        <m:ctrlPr>
                          <a:rPr lang="en-US" altLang="zh-CN" b="1" i="1" smtClean="0">
                            <a:latin typeface="Cambria Math" panose="02040503050406030204" pitchFamily="18" charset="0"/>
                            <a:ea typeface="Cambria Math" panose="02040503050406030204" pitchFamily="18" charset="0"/>
                          </a:rPr>
                        </m:ctrlPr>
                      </m:funcPr>
                      <m:fName>
                        <m:limLow>
                          <m:limLowPr>
                            <m:ctrlPr>
                              <a:rPr lang="en-US" altLang="zh-CN" b="1" i="1" smtClean="0">
                                <a:latin typeface="Cambria Math" panose="02040503050406030204" pitchFamily="18" charset="0"/>
                                <a:ea typeface="Cambria Math" panose="02040503050406030204" pitchFamily="18" charset="0"/>
                              </a:rPr>
                            </m:ctrlPr>
                          </m:limLowPr>
                          <m:e>
                            <m:r>
                              <a:rPr lang="en-US" altLang="zh-CN" b="1" i="0" smtClean="0">
                                <a:latin typeface="Cambria Math" panose="02040503050406030204" pitchFamily="18" charset="0"/>
                                <a:ea typeface="Cambria Math" panose="02040503050406030204" pitchFamily="18" charset="0"/>
                              </a:rPr>
                              <m:t>𝐦𝐢𝐧</m:t>
                            </m:r>
                          </m:e>
                          <m:lim>
                            <m:r>
                              <a:rPr lang="en-US" altLang="zh-CN" b="1" i="1" smtClean="0">
                                <a:latin typeface="Cambria Math" panose="02040503050406030204" pitchFamily="18" charset="0"/>
                                <a:ea typeface="Cambria Math" panose="02040503050406030204" pitchFamily="18" charset="0"/>
                              </a:rPr>
                              <m:t>𝒌</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𝒍</m:t>
                            </m:r>
                          </m:lim>
                        </m:limLow>
                      </m:fName>
                      <m:e>
                        <m:sSup>
                          <m:sSupPr>
                            <m:ctrlPr>
                              <a:rPr lang="en-US" altLang="zh-CN" b="1" i="1" smtClean="0">
                                <a:latin typeface="Cambria Math" panose="02040503050406030204" pitchFamily="18" charset="0"/>
                                <a:ea typeface="Cambria Math" panose="02040503050406030204" pitchFamily="18" charset="0"/>
                              </a:rPr>
                            </m:ctrlPr>
                          </m:sSupPr>
                          <m:e>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𝒙</m:t>
                            </m:r>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𝑺</m:t>
                                </m:r>
                              </m:e>
                              <m:sub>
                                <m:r>
                                  <a:rPr lang="en-US" altLang="zh-CN" b="1" i="1" smtClean="0">
                                    <a:latin typeface="Cambria Math" panose="02040503050406030204" pitchFamily="18" charset="0"/>
                                    <a:ea typeface="Cambria Math" panose="02040503050406030204" pitchFamily="18" charset="0"/>
                                  </a:rPr>
                                  <m:t>𝒌</m:t>
                                </m:r>
                              </m:sub>
                            </m:sSub>
                            <m:r>
                              <a:rPr lang="en-US" altLang="zh-CN" b="1" i="1" smtClean="0">
                                <a:latin typeface="Cambria Math" panose="02040503050406030204" pitchFamily="18" charset="0"/>
                                <a:ea typeface="Cambria Math" panose="02040503050406030204" pitchFamily="18" charset="0"/>
                              </a:rPr>
                              <m:t>+</m:t>
                            </m:r>
                            <m:sSub>
                              <m:sSubPr>
                                <m:ctrlPr>
                                  <a:rPr lang="en-US" altLang="zh-CN" b="1" i="1" smtClean="0">
                                    <a:latin typeface="Cambria Math" panose="02040503050406030204" pitchFamily="18" charset="0"/>
                                    <a:ea typeface="Cambria Math" panose="02040503050406030204" pitchFamily="18" charset="0"/>
                                  </a:rPr>
                                </m:ctrlPr>
                              </m:sSubPr>
                              <m:e>
                                <m:r>
                                  <a:rPr lang="en-US" altLang="zh-CN" b="1" i="1" smtClean="0">
                                    <a:latin typeface="Cambria Math" panose="02040503050406030204" pitchFamily="18" charset="0"/>
                                    <a:ea typeface="Cambria Math" panose="02040503050406030204" pitchFamily="18" charset="0"/>
                                  </a:rPr>
                                  <m:t>𝑻</m:t>
                                </m:r>
                              </m:e>
                              <m:sub>
                                <m:r>
                                  <a:rPr lang="en-US" altLang="zh-CN" b="1" i="1" smtClean="0">
                                    <a:latin typeface="Cambria Math" panose="02040503050406030204" pitchFamily="18" charset="0"/>
                                    <a:ea typeface="Cambria Math" panose="02040503050406030204" pitchFamily="18" charset="0"/>
                                  </a:rPr>
                                  <m:t>𝒍</m:t>
                                </m:r>
                              </m:sub>
                            </m:sSub>
                            <m:r>
                              <a:rPr lang="en-US" altLang="zh-CN" b="1" i="1" smtClean="0">
                                <a:latin typeface="Cambria Math" panose="02040503050406030204" pitchFamily="18" charset="0"/>
                                <a:ea typeface="Cambria Math" panose="02040503050406030204" pitchFamily="18" charset="0"/>
                              </a:rPr>
                              <m:t>)||</m:t>
                            </m:r>
                          </m:e>
                          <m:sup>
                            <m:r>
                              <a:rPr lang="en-US" altLang="zh-CN" b="1" i="1" smtClean="0">
                                <a:latin typeface="Cambria Math" panose="02040503050406030204" pitchFamily="18" charset="0"/>
                                <a:ea typeface="Cambria Math" panose="02040503050406030204" pitchFamily="18" charset="0"/>
                              </a:rPr>
                              <m:t>𝟐</m:t>
                            </m:r>
                          </m:sup>
                        </m:sSup>
                      </m:e>
                    </m:func>
                    <m:r>
                      <a:rPr lang="en-US" altLang="zh-CN" b="1" i="1" smtClean="0">
                        <a:latin typeface="Cambria Math" panose="02040503050406030204" pitchFamily="18" charset="0"/>
                      </a:rPr>
                      <m:t>}</m:t>
                    </m:r>
                  </m:oMath>
                </a14:m>
                <a:endParaRPr lang="en-US" altLang="zh-CN" b="1" dirty="0" smtClean="0">
                  <a:latin typeface="Cambria Math" panose="02040503050406030204" pitchFamily="18" charset="0"/>
                  <a:ea typeface="微软雅黑" panose="020B0503020204020204" pitchFamily="34" charset="-122"/>
                </a:endParaRPr>
              </a:p>
              <a:p>
                <a:r>
                  <a:rPr lang="en-US" altLang="zh-CN" b="1" i="1" dirty="0" smtClean="0">
                    <a:latin typeface="Cambria Math" panose="02040503050406030204" pitchFamily="18" charset="0"/>
                    <a:ea typeface="微软雅黑" panose="020B0503020204020204" pitchFamily="34" charset="-122"/>
                  </a:rPr>
                  <a:t>2K</a:t>
                </a:r>
                <a:r>
                  <a:rPr lang="en-US" altLang="zh-CN" dirty="0" smtClean="0">
                    <a:latin typeface="Cambria Math" panose="02040503050406030204" pitchFamily="18" charset="0"/>
                    <a:ea typeface="微软雅黑" panose="020B0503020204020204" pitchFamily="34" charset="-122"/>
                  </a:rPr>
                  <a:t>  D-dimension vectors represent </a:t>
                </a:r>
                <a14:m>
                  <m:oMath xmlns:m="http://schemas.openxmlformats.org/officeDocument/2006/math">
                    <m:sSup>
                      <m:sSupPr>
                        <m:ctrlPr>
                          <a:rPr lang="en-US" altLang="zh-CN" b="1" i="1" smtClean="0">
                            <a:latin typeface="Cambria Math" panose="02040503050406030204" pitchFamily="18" charset="0"/>
                            <a:ea typeface="微软雅黑" panose="020B0503020204020204" pitchFamily="34" charset="-122"/>
                          </a:rPr>
                        </m:ctrlPr>
                      </m:sSupPr>
                      <m:e>
                        <m:r>
                          <a:rPr lang="en-US" altLang="zh-CN" b="1" i="1" smtClean="0">
                            <a:latin typeface="Cambria Math" panose="02040503050406030204" pitchFamily="18" charset="0"/>
                            <a:ea typeface="微软雅黑" panose="020B0503020204020204" pitchFamily="34" charset="-122"/>
                          </a:rPr>
                          <m:t>𝑲</m:t>
                        </m:r>
                      </m:e>
                      <m:sup>
                        <m:r>
                          <a:rPr lang="en-US" altLang="zh-CN" b="1" i="1" smtClean="0">
                            <a:latin typeface="Cambria Math" panose="02040503050406030204" pitchFamily="18" charset="0"/>
                            <a:ea typeface="微软雅黑" panose="020B0503020204020204" pitchFamily="34" charset="-122"/>
                          </a:rPr>
                          <m:t>𝟐</m:t>
                        </m:r>
                      </m:sup>
                    </m:sSup>
                  </m:oMath>
                </a14:m>
                <a:r>
                  <a:rPr lang="en-US" altLang="zh-CN" dirty="0" smtClean="0">
                    <a:latin typeface="Cambria Math" panose="02040503050406030204" pitchFamily="18" charset="0"/>
                    <a:ea typeface="微软雅黑" panose="020B0503020204020204" pitchFamily="34" charset="-122"/>
                  </a:rPr>
                  <a:t> </a:t>
                </a:r>
                <a:r>
                  <a:rPr lang="en-US" altLang="zh-CN" dirty="0"/>
                  <a:t>centroids</a:t>
                </a:r>
                <a:endParaRPr lang="en-US" altLang="zh-CN" dirty="0">
                  <a:latin typeface="Cambria Math" panose="02040503050406030204" pitchFamily="18" charset="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058891"/>
                <a:ext cx="10515600" cy="4351338"/>
              </a:xfrm>
              <a:blipFill rotWithShape="0">
                <a:blip r:embed="rId3"/>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9841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170" y="61071"/>
            <a:ext cx="10515600" cy="1325563"/>
          </a:xfrm>
        </p:spPr>
        <p:txBody>
          <a:bodyPr/>
          <a:lstStyle/>
          <a:p>
            <a:r>
              <a:rPr lang="en-US" altLang="zh-CN" dirty="0"/>
              <a:t>Indexing of NO-IMI </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4525446" y="504898"/>
                <a:ext cx="705996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i="1">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𝑝</m:t>
                          </m:r>
                          <m:r>
                            <a:rPr lang="en-US" altLang="zh-CN" sz="2000" i="1">
                              <a:solidFill>
                                <a:schemeClr val="tx1"/>
                              </a:solidFill>
                              <a:latin typeface="Cambria Math" panose="02040503050406030204" pitchFamily="18" charset="0"/>
                              <a:ea typeface="微软雅黑" panose="020B0503020204020204" pitchFamily="34" charset="-122"/>
                            </a:rPr>
                            <m:t>−</m:t>
                          </m:r>
                          <m:d>
                            <m:dPr>
                              <m:ctrlPr>
                                <a:rPr lang="en-US" altLang="zh-CN" sz="2000" i="1">
                                  <a:solidFill>
                                    <a:schemeClr val="tx1"/>
                                  </a:solidFill>
                                  <a:latin typeface="Cambria Math" panose="02040503050406030204" pitchFamily="18" charset="0"/>
                                  <a:ea typeface="微软雅黑" panose="020B0503020204020204" pitchFamily="34" charset="-122"/>
                                </a:rPr>
                              </m:ctrlPr>
                            </m:dPr>
                            <m:e>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𝑆</m:t>
                                  </m:r>
                                </m:e>
                                <m:sub>
                                  <m:r>
                                    <a:rPr lang="en-US" altLang="zh-CN" sz="2000" i="1">
                                      <a:solidFill>
                                        <a:schemeClr val="tx1"/>
                                      </a:solidFill>
                                      <a:latin typeface="Cambria Math" panose="02040503050406030204" pitchFamily="18" charset="0"/>
                                      <a:ea typeface="微软雅黑" panose="020B0503020204020204" pitchFamily="34" charset="-122"/>
                                    </a:rPr>
                                    <m:t>𝑘</m:t>
                                  </m:r>
                                </m:sub>
                              </m:sSub>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𝑇</m:t>
                                  </m:r>
                                </m:e>
                                <m:sub>
                                  <m:r>
                                    <a:rPr lang="en-US" altLang="zh-CN" sz="2000" i="1">
                                      <a:solidFill>
                                        <a:schemeClr val="tx1"/>
                                      </a:solidFill>
                                      <a:latin typeface="Cambria Math" panose="02040503050406030204" pitchFamily="18" charset="0"/>
                                      <a:ea typeface="微软雅黑" panose="020B0503020204020204" pitchFamily="34" charset="-122"/>
                                    </a:rPr>
                                    <m:t>𝑙</m:t>
                                  </m:r>
                                </m:sub>
                              </m:sSub>
                            </m:e>
                          </m:d>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m:t>
                      </m:r>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i="1">
                              <a:solidFill>
                                <a:schemeClr val="tx1"/>
                              </a:solidFill>
                              <a:latin typeface="Cambria Math" panose="02040503050406030204" pitchFamily="18" charset="0"/>
                              <a:ea typeface="微软雅黑" panose="020B0503020204020204" pitchFamily="34" charset="-122"/>
                            </a:rPr>
                            <m:t>𝑝</m:t>
                          </m:r>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𝑆</m:t>
                              </m:r>
                            </m:e>
                            <m:sub>
                              <m:r>
                                <a:rPr lang="en-US" altLang="zh-CN" sz="2000" i="1">
                                  <a:solidFill>
                                    <a:schemeClr val="tx1"/>
                                  </a:solidFill>
                                  <a:latin typeface="Cambria Math" panose="02040503050406030204" pitchFamily="18" charset="0"/>
                                  <a:ea typeface="微软雅黑" panose="020B0503020204020204" pitchFamily="34" charset="-122"/>
                                </a:rPr>
                                <m:t>𝑘</m:t>
                              </m:r>
                            </m:sub>
                          </m:sSub>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m:t>
                      </m:r>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b="0" i="1" smtClean="0">
                              <a:solidFill>
                                <a:schemeClr val="tx1"/>
                              </a:solidFill>
                              <a:latin typeface="Cambria Math" panose="02040503050406030204" pitchFamily="18" charset="0"/>
                              <a:ea typeface="微软雅黑" panose="020B0503020204020204" pitchFamily="34" charset="-122"/>
                            </a:rPr>
                            <m:t>||</m:t>
                          </m:r>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𝑇</m:t>
                              </m:r>
                            </m:e>
                            <m:sub>
                              <m:r>
                                <a:rPr lang="en-US" altLang="zh-CN" sz="2000" b="0" i="1" smtClean="0">
                                  <a:solidFill>
                                    <a:schemeClr val="tx1"/>
                                  </a:solidFill>
                                  <a:latin typeface="Cambria Math" panose="02040503050406030204" pitchFamily="18" charset="0"/>
                                  <a:ea typeface="微软雅黑" panose="020B0503020204020204" pitchFamily="34" charset="-122"/>
                                </a:rPr>
                                <m:t>𝑙</m:t>
                              </m:r>
                            </m:sub>
                          </m:sSub>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−2</m:t>
                      </m:r>
                      <m:d>
                        <m:dPr>
                          <m:begChr m:val="⟨"/>
                          <m:endChr m:val="⟩"/>
                          <m:ctrlPr>
                            <a:rPr lang="en-US" altLang="zh-CN" sz="2000" b="0" i="1" smtClean="0">
                              <a:solidFill>
                                <a:schemeClr val="tx1"/>
                              </a:solidFill>
                              <a:latin typeface="Cambria Math" panose="02040503050406030204" pitchFamily="18" charset="0"/>
                              <a:ea typeface="微软雅黑" panose="020B0503020204020204" pitchFamily="34" charset="-122"/>
                            </a:rPr>
                          </m:ctrlPr>
                        </m:dPr>
                        <m:e>
                          <m:r>
                            <a:rPr lang="en-US" altLang="zh-CN" sz="2000" i="1">
                              <a:solidFill>
                                <a:schemeClr val="tx1"/>
                              </a:solidFill>
                              <a:latin typeface="Cambria Math" panose="02040503050406030204" pitchFamily="18" charset="0"/>
                              <a:ea typeface="微软雅黑" panose="020B0503020204020204" pitchFamily="34" charset="-122"/>
                            </a:rPr>
                            <m:t>𝑝</m:t>
                          </m:r>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𝑇</m:t>
                              </m:r>
                            </m:e>
                            <m:sub>
                              <m:r>
                                <a:rPr lang="en-US" altLang="zh-CN" sz="2000" i="1">
                                  <a:solidFill>
                                    <a:schemeClr val="tx1"/>
                                  </a:solidFill>
                                  <a:latin typeface="Cambria Math" panose="02040503050406030204" pitchFamily="18" charset="0"/>
                                  <a:ea typeface="微软雅黑" panose="020B0503020204020204" pitchFamily="34" charset="-122"/>
                                </a:rPr>
                                <m:t>𝑙</m:t>
                              </m:r>
                            </m:sub>
                          </m:sSub>
                        </m:e>
                      </m:d>
                      <m:r>
                        <a:rPr lang="en-US" altLang="zh-CN" sz="2000" b="0" i="1" smtClean="0">
                          <a:solidFill>
                            <a:schemeClr val="tx1"/>
                          </a:solidFill>
                          <a:latin typeface="Cambria Math" panose="02040503050406030204" pitchFamily="18" charset="0"/>
                          <a:ea typeface="微软雅黑" panose="020B0503020204020204" pitchFamily="34" charset="-122"/>
                        </a:rPr>
                        <m:t>+2</m:t>
                      </m:r>
                      <m:d>
                        <m:dPr>
                          <m:begChr m:val="⟨"/>
                          <m:endChr m:val="⟩"/>
                          <m:ctrlPr>
                            <a:rPr lang="en-US" altLang="zh-CN" sz="2000" b="0" i="1" smtClean="0">
                              <a:solidFill>
                                <a:schemeClr val="tx1"/>
                              </a:solidFill>
                              <a:latin typeface="Cambria Math" panose="02040503050406030204" pitchFamily="18" charset="0"/>
                              <a:ea typeface="微软雅黑" panose="020B0503020204020204" pitchFamily="34" charset="-122"/>
                            </a:rPr>
                          </m:ctrlPr>
                        </m:dPr>
                        <m:e>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𝑆</m:t>
                              </m:r>
                            </m:e>
                            <m:sub>
                              <m:r>
                                <a:rPr lang="en-US" altLang="zh-CN" sz="2000" b="0" i="1" smtClean="0">
                                  <a:solidFill>
                                    <a:schemeClr val="tx1"/>
                                  </a:solidFill>
                                  <a:latin typeface="Cambria Math" panose="02040503050406030204" pitchFamily="18" charset="0"/>
                                  <a:ea typeface="微软雅黑" panose="020B0503020204020204" pitchFamily="34" charset="-122"/>
                                </a:rPr>
                                <m:t>𝑘</m:t>
                              </m:r>
                            </m:sub>
                          </m:sSub>
                          <m:r>
                            <a:rPr lang="en-US" altLang="zh-CN" sz="2000" b="0" i="1" smtClean="0">
                              <a:solidFill>
                                <a:schemeClr val="tx1"/>
                              </a:solidFill>
                              <a:latin typeface="Cambria Math" panose="02040503050406030204" pitchFamily="18" charset="0"/>
                              <a:ea typeface="微软雅黑" panose="020B0503020204020204" pitchFamily="34" charset="-122"/>
                            </a:rPr>
                            <m:t>,</m:t>
                          </m:r>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𝑇</m:t>
                              </m:r>
                            </m:e>
                            <m:sub>
                              <m:r>
                                <a:rPr lang="en-US" altLang="zh-CN" sz="2000" b="0" i="1" smtClean="0">
                                  <a:solidFill>
                                    <a:schemeClr val="tx1"/>
                                  </a:solidFill>
                                  <a:latin typeface="Cambria Math" panose="02040503050406030204" pitchFamily="18" charset="0"/>
                                  <a:ea typeface="微软雅黑" panose="020B0503020204020204" pitchFamily="34" charset="-122"/>
                                </a:rPr>
                                <m:t>𝑙</m:t>
                              </m:r>
                            </m:sub>
                          </m:sSub>
                        </m:e>
                      </m:d>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525446" y="504898"/>
                <a:ext cx="7059966" cy="400110"/>
              </a:xfrm>
              <a:prstGeom prst="rect">
                <a:avLst/>
              </a:prstGeom>
              <a:blipFill rotWithShape="0">
                <a:blip r:embed="rId3"/>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82698709"/>
                  </p:ext>
                </p:extLst>
              </p:nvPr>
            </p:nvGraphicFramePr>
            <p:xfrm>
              <a:off x="520120" y="1530727"/>
              <a:ext cx="1843314" cy="1483360"/>
            </p:xfrm>
            <a:graphic>
              <a:graphicData uri="http://schemas.openxmlformats.org/drawingml/2006/table">
                <a:tbl>
                  <a:tblPr bandRow="1">
                    <a:tableStyleId>{5C22544A-7EE6-4342-B048-85BDC9FD1C3A}</a:tableStyleId>
                  </a:tblPr>
                  <a:tblGrid>
                    <a:gridCol w="1843314"/>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𝟗</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𝟗</m:t>
                                </m:r>
                                <m:r>
                                  <a:rPr lang="en-US" altLang="zh-CN" b="1" i="1" smtClean="0">
                                    <a:latin typeface="Cambria Math" panose="02040503050406030204" pitchFamily="18" charset="0"/>
                                  </a:rPr>
                                  <m:t>)</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𝟗</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𝟗</m:t>
                                </m:r>
                                <m:r>
                                  <a:rPr lang="en-US" altLang="zh-CN" b="1" i="1" smtClean="0">
                                    <a:latin typeface="Cambria Math" panose="02040503050406030204" pitchFamily="18" charset="0"/>
                                  </a:rPr>
                                  <m:t>)</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𝟒</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dirty="0"/>
                        </a:p>
                      </a:txBody>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852274361"/>
                  </p:ext>
                </p:extLst>
              </p:nvPr>
            </p:nvGraphicFramePr>
            <p:xfrm>
              <a:off x="520120" y="1530727"/>
              <a:ext cx="1843314" cy="1483360"/>
            </p:xfrm>
            <a:graphic>
              <a:graphicData uri="http://schemas.openxmlformats.org/drawingml/2006/table">
                <a:tbl>
                  <a:tblPr bandRow="1">
                    <a:tableStyleId>{5C22544A-7EE6-4342-B048-85BDC9FD1C3A}</a:tableStyleId>
                  </a:tblPr>
                  <a:tblGrid>
                    <a:gridCol w="1843314"/>
                  </a:tblGrid>
                  <a:tr h="370840">
                    <a:tc>
                      <a:txBody>
                        <a:bodyPr/>
                        <a:lstStyle/>
                        <a:p>
                          <a:endParaRPr lang="zh-CN"/>
                        </a:p>
                      </a:txBody>
                      <a:tcPr>
                        <a:blipFill rotWithShape="0">
                          <a:blip r:embed="rId4"/>
                          <a:stretch>
                            <a:fillRect l="-330" t="-1639" r="-660" b="-311475"/>
                          </a:stretch>
                        </a:blipFill>
                      </a:tcPr>
                    </a:tc>
                  </a:tr>
                  <a:tr h="370840">
                    <a:tc>
                      <a:txBody>
                        <a:bodyPr/>
                        <a:lstStyle/>
                        <a:p>
                          <a:endParaRPr lang="zh-CN"/>
                        </a:p>
                      </a:txBody>
                      <a:tcPr>
                        <a:blipFill rotWithShape="0">
                          <a:blip r:embed="rId4"/>
                          <a:stretch>
                            <a:fillRect l="-330" t="-101639" r="-660" b="-211475"/>
                          </a:stretch>
                        </a:blipFill>
                      </a:tcPr>
                    </a:tc>
                  </a:tr>
                  <a:tr h="370840">
                    <a:tc>
                      <a:txBody>
                        <a:bodyPr/>
                        <a:lstStyle/>
                        <a:p>
                          <a:endParaRPr lang="zh-CN"/>
                        </a:p>
                      </a:txBody>
                      <a:tcPr>
                        <a:blipFill rotWithShape="0">
                          <a:blip r:embed="rId4"/>
                          <a:stretch>
                            <a:fillRect l="-330" t="-201639" r="-660" b="-111475"/>
                          </a:stretch>
                        </a:blipFill>
                      </a:tcPr>
                    </a:tc>
                  </a:tr>
                  <a:tr h="370840">
                    <a:tc>
                      <a:txBody>
                        <a:bodyPr/>
                        <a:lstStyle/>
                        <a:p>
                          <a:endParaRPr lang="zh-CN"/>
                        </a:p>
                      </a:txBody>
                      <a:tcPr>
                        <a:blipFill rotWithShape="0">
                          <a:blip r:embed="rId4"/>
                          <a:stretch>
                            <a:fillRect l="-330" t="-301639" r="-660" b="-1147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948754377"/>
                  </p:ext>
                </p:extLst>
              </p:nvPr>
            </p:nvGraphicFramePr>
            <p:xfrm>
              <a:off x="3381830" y="1677609"/>
              <a:ext cx="1494971" cy="741680"/>
            </p:xfrm>
            <a:graphic>
              <a:graphicData uri="http://schemas.openxmlformats.org/drawingml/2006/table">
                <a:tbl>
                  <a:tblPr bandRow="1">
                    <a:tableStyleId>{5C22544A-7EE6-4342-B048-85BDC9FD1C3A}</a:tableStyleId>
                  </a:tblPr>
                  <a:tblGrid>
                    <a:gridCol w="149497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oMath>
                            </m:oMathPara>
                          </a14:m>
                          <a:endParaRPr lang="zh-CN" altLang="en-US" dirty="0"/>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946977000"/>
                  </p:ext>
                </p:extLst>
              </p:nvPr>
            </p:nvGraphicFramePr>
            <p:xfrm>
              <a:off x="3381830" y="1677609"/>
              <a:ext cx="1494971" cy="741680"/>
            </p:xfrm>
            <a:graphic>
              <a:graphicData uri="http://schemas.openxmlformats.org/drawingml/2006/table">
                <a:tbl>
                  <a:tblPr bandRow="1">
                    <a:tableStyleId>{5C22544A-7EE6-4342-B048-85BDC9FD1C3A}</a:tableStyleId>
                  </a:tblPr>
                  <a:tblGrid>
                    <a:gridCol w="1494971"/>
                  </a:tblGrid>
                  <a:tr h="370840">
                    <a:tc>
                      <a:txBody>
                        <a:bodyPr/>
                        <a:lstStyle/>
                        <a:p>
                          <a:endParaRPr lang="zh-CN"/>
                        </a:p>
                      </a:txBody>
                      <a:tcPr>
                        <a:blipFill rotWithShape="0">
                          <a:blip r:embed="rId5"/>
                          <a:stretch>
                            <a:fillRect l="-405" t="-1639" r="-810" b="-113115"/>
                          </a:stretch>
                        </a:blipFill>
                      </a:tcPr>
                    </a:tc>
                  </a:tr>
                  <a:tr h="370840">
                    <a:tc>
                      <a:txBody>
                        <a:bodyPr/>
                        <a:lstStyle/>
                        <a:p>
                          <a:endParaRPr lang="zh-CN"/>
                        </a:p>
                      </a:txBody>
                      <a:tcPr>
                        <a:blipFill rotWithShape="0">
                          <a:blip r:embed="rId5"/>
                          <a:stretch>
                            <a:fillRect l="-405" t="-101639" r="-810" b="-1311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15915999"/>
                  </p:ext>
                </p:extLst>
              </p:nvPr>
            </p:nvGraphicFramePr>
            <p:xfrm>
              <a:off x="5834745" y="1445381"/>
              <a:ext cx="2656115" cy="1483360"/>
            </p:xfrm>
            <a:graphic>
              <a:graphicData uri="http://schemas.openxmlformats.org/drawingml/2006/table">
                <a:tbl>
                  <a:tblPr bandRow="1">
                    <a:tableStyleId>{5C22544A-7EE6-4342-B048-85BDC9FD1C3A}</a:tableStyleId>
                  </a:tblPr>
                  <a:tblGrid>
                    <a:gridCol w="26561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1800" i="1" kern="1200" smtClean="0">
                                        <a:solidFill>
                                          <a:schemeClr val="dk1"/>
                                        </a:solidFill>
                                        <a:latin typeface="Cambria Math" panose="02040503050406030204" pitchFamily="18" charset="0"/>
                                        <a:ea typeface="+mn-ea"/>
                                        <a:cs typeface="+mn-cs"/>
                                      </a:rPr>
                                    </m:ctrlPr>
                                  </m:sSubPr>
                                  <m:e>
                                    <m:r>
                                      <a:rPr lang="en-US" altLang="zh-CN" sz="1800" i="1" kern="1200" smtClean="0">
                                        <a:solidFill>
                                          <a:schemeClr val="dk1"/>
                                        </a:solidFill>
                                        <a:latin typeface="Cambria Math" panose="02040503050406030204" pitchFamily="18" charset="0"/>
                                        <a:ea typeface="+mn-ea"/>
                                        <a:cs typeface="+mn-cs"/>
                                      </a:rPr>
                                      <m:t>𝒑</m:t>
                                    </m:r>
                                  </m:e>
                                  <m:sub>
                                    <m:r>
                                      <a:rPr lang="en-US" altLang="zh-CN" sz="1800" i="1" kern="1200" smtClean="0">
                                        <a:solidFill>
                                          <a:schemeClr val="dk1"/>
                                        </a:solidFill>
                                        <a:latin typeface="Cambria Math" panose="02040503050406030204" pitchFamily="18" charset="0"/>
                                        <a:ea typeface="+mn-ea"/>
                                        <a:cs typeface="+mn-cs"/>
                                      </a:rPr>
                                      <m:t>𝟏</m:t>
                                    </m:r>
                                  </m:sub>
                                </m:sSub>
                                <m:r>
                                  <a:rPr lang="en-US" altLang="zh-CN" sz="1800" i="1" kern="1200" smtClean="0">
                                    <a:solidFill>
                                      <a:schemeClr val="dk1"/>
                                    </a:solidFill>
                                    <a:latin typeface="Cambria Math" panose="02040503050406030204" pitchFamily="18" charset="0"/>
                                    <a:ea typeface="+mn-ea"/>
                                    <a:cs typeface="+mn-cs"/>
                                  </a:rPr>
                                  <m:t>−</m:t>
                                </m:r>
                                <m:sSub>
                                  <m:sSubPr>
                                    <m:ctrlPr>
                                      <a:rPr lang="en-US" altLang="zh-CN" sz="1800" i="1" kern="1200" smtClean="0">
                                        <a:solidFill>
                                          <a:schemeClr val="dk1"/>
                                        </a:solidFill>
                                        <a:latin typeface="Cambria Math" panose="02040503050406030204" pitchFamily="18" charset="0"/>
                                        <a:ea typeface="+mn-ea"/>
                                        <a:cs typeface="+mn-cs"/>
                                      </a:rPr>
                                    </m:ctrlPr>
                                  </m:sSubPr>
                                  <m:e>
                                    <m:r>
                                      <a:rPr lang="en-US" altLang="zh-CN" sz="1800" i="1" kern="1200" smtClean="0">
                                        <a:solidFill>
                                          <a:schemeClr val="dk1"/>
                                        </a:solidFill>
                                        <a:latin typeface="Cambria Math" panose="02040503050406030204" pitchFamily="18" charset="0"/>
                                        <a:ea typeface="+mn-ea"/>
                                        <a:cs typeface="+mn-cs"/>
                                      </a:rPr>
                                      <m:t>𝑺</m:t>
                                    </m:r>
                                  </m:e>
                                  <m:sub>
                                    <m:r>
                                      <a:rPr lang="en-US" altLang="zh-CN" sz="1800" i="1" kern="1200" smtClean="0">
                                        <a:solidFill>
                                          <a:schemeClr val="dk1"/>
                                        </a:solidFill>
                                        <a:latin typeface="Cambria Math" panose="02040503050406030204" pitchFamily="18" charset="0"/>
                                        <a:ea typeface="+mn-ea"/>
                                        <a:cs typeface="+mn-cs"/>
                                      </a:rPr>
                                      <m:t>𝟏</m:t>
                                    </m:r>
                                  </m:sub>
                                </m:sSub>
                                <m:r>
                                  <a:rPr lang="en-US" altLang="zh-CN" sz="1800" b="0" i="1" kern="1200" smtClean="0">
                                    <a:solidFill>
                                      <a:schemeClr val="dk1"/>
                                    </a:solidFill>
                                    <a:latin typeface="Cambria Math" panose="02040503050406030204" pitchFamily="18" charset="0"/>
                                    <a:ea typeface="+mn-ea"/>
                                    <a:cs typeface="+mn-cs"/>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sz="1800" b="0" i="1" kern="1200" smtClean="0">
                                    <a:solidFill>
                                      <a:schemeClr val="dk1"/>
                                    </a:solidFill>
                                    <a:latin typeface="Cambria Math" panose="02040503050406030204" pitchFamily="18" charset="0"/>
                                    <a:ea typeface="+mn-ea"/>
                                    <a:cs typeface="+mn-cs"/>
                                  </a:rPr>
                                  <m:t>)</m:t>
                                </m:r>
                              </m:oMath>
                            </m:oMathPara>
                          </a14:m>
                          <a:endParaRPr lang="zh-CN" altLang="en-US" sz="1800" b="0" i="0" kern="1200" dirty="0">
                            <a:solidFill>
                              <a:schemeClr val="dk1"/>
                            </a:solidFill>
                            <a:latin typeface="Cambria Math" panose="02040503050406030204" pitchFamily="18"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𝟑</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𝟒</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b="0" dirty="0"/>
                        </a:p>
                      </a:txBody>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1279319640"/>
                  </p:ext>
                </p:extLst>
              </p:nvPr>
            </p:nvGraphicFramePr>
            <p:xfrm>
              <a:off x="5834745" y="1445381"/>
              <a:ext cx="2656115" cy="1483360"/>
            </p:xfrm>
            <a:graphic>
              <a:graphicData uri="http://schemas.openxmlformats.org/drawingml/2006/table">
                <a:tbl>
                  <a:tblPr bandRow="1">
                    <a:tableStyleId>{5C22544A-7EE6-4342-B048-85BDC9FD1C3A}</a:tableStyleId>
                  </a:tblPr>
                  <a:tblGrid>
                    <a:gridCol w="2656115"/>
                  </a:tblGrid>
                  <a:tr h="370840">
                    <a:tc>
                      <a:txBody>
                        <a:bodyPr/>
                        <a:lstStyle/>
                        <a:p>
                          <a:endParaRPr lang="zh-CN"/>
                        </a:p>
                      </a:txBody>
                      <a:tcPr>
                        <a:blipFill rotWithShape="0">
                          <a:blip r:embed="rId6"/>
                          <a:stretch>
                            <a:fillRect l="-229" t="-1639" r="-459" b="-311475"/>
                          </a:stretch>
                        </a:blipFill>
                      </a:tcPr>
                    </a:tc>
                  </a:tr>
                  <a:tr h="370840">
                    <a:tc>
                      <a:txBody>
                        <a:bodyPr/>
                        <a:lstStyle/>
                        <a:p>
                          <a:endParaRPr lang="zh-CN"/>
                        </a:p>
                      </a:txBody>
                      <a:tcPr>
                        <a:blipFill rotWithShape="0">
                          <a:blip r:embed="rId6"/>
                          <a:stretch>
                            <a:fillRect l="-229" t="-101639" r="-459" b="-211475"/>
                          </a:stretch>
                        </a:blipFill>
                      </a:tcPr>
                    </a:tc>
                  </a:tr>
                  <a:tr h="370840">
                    <a:tc>
                      <a:txBody>
                        <a:bodyPr/>
                        <a:lstStyle/>
                        <a:p>
                          <a:endParaRPr lang="zh-CN"/>
                        </a:p>
                      </a:txBody>
                      <a:tcPr>
                        <a:blipFill rotWithShape="0">
                          <a:blip r:embed="rId6"/>
                          <a:stretch>
                            <a:fillRect l="-229" t="-201639" r="-459" b="-111475"/>
                          </a:stretch>
                        </a:blipFill>
                      </a:tcPr>
                    </a:tc>
                  </a:tr>
                  <a:tr h="370840">
                    <a:tc>
                      <a:txBody>
                        <a:bodyPr/>
                        <a:lstStyle/>
                        <a:p>
                          <a:endParaRPr lang="zh-CN"/>
                        </a:p>
                      </a:txBody>
                      <a:tcPr>
                        <a:blipFill rotWithShape="0">
                          <a:blip r:embed="rId6"/>
                          <a:stretch>
                            <a:fillRect l="-229" t="-301639" r="-459" b="-1147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2513369706"/>
                  </p:ext>
                </p:extLst>
              </p:nvPr>
            </p:nvGraphicFramePr>
            <p:xfrm>
              <a:off x="9511107" y="1442118"/>
              <a:ext cx="2097312" cy="741680"/>
            </p:xfrm>
            <a:graphic>
              <a:graphicData uri="http://schemas.openxmlformats.org/drawingml/2006/table">
                <a:tbl>
                  <a:tblPr bandRow="1">
                    <a:tableStyleId>{5C22544A-7EE6-4342-B048-85BDC9FD1C3A}</a:tableStyleId>
                  </a:tblPr>
                  <a:tblGrid>
                    <a:gridCol w="20973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oMath>
                            </m:oMathPara>
                          </a14:m>
                          <a:endParaRPr lang="zh-CN" altLang="en-US" dirty="0"/>
                        </a:p>
                      </a:txBody>
                      <a:tcPr/>
                    </a:tc>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2043858646"/>
                  </p:ext>
                </p:extLst>
              </p:nvPr>
            </p:nvGraphicFramePr>
            <p:xfrm>
              <a:off x="9511107" y="1442118"/>
              <a:ext cx="2097312" cy="741680"/>
            </p:xfrm>
            <a:graphic>
              <a:graphicData uri="http://schemas.openxmlformats.org/drawingml/2006/table">
                <a:tbl>
                  <a:tblPr bandRow="1">
                    <a:tableStyleId>{5C22544A-7EE6-4342-B048-85BDC9FD1C3A}</a:tableStyleId>
                  </a:tblPr>
                  <a:tblGrid>
                    <a:gridCol w="2097312"/>
                  </a:tblGrid>
                  <a:tr h="370840">
                    <a:tc>
                      <a:txBody>
                        <a:bodyPr/>
                        <a:lstStyle/>
                        <a:p>
                          <a:endParaRPr lang="zh-CN"/>
                        </a:p>
                      </a:txBody>
                      <a:tcPr>
                        <a:blipFill rotWithShape="0">
                          <a:blip r:embed="rId7"/>
                          <a:stretch>
                            <a:fillRect l="-290" t="-1613" r="-580" b="-109677"/>
                          </a:stretch>
                        </a:blipFill>
                      </a:tcPr>
                    </a:tc>
                  </a:tr>
                  <a:tr h="370840">
                    <a:tc>
                      <a:txBody>
                        <a:bodyPr/>
                        <a:lstStyle/>
                        <a:p>
                          <a:endParaRPr lang="zh-CN"/>
                        </a:p>
                      </a:txBody>
                      <a:tcPr>
                        <a:blipFill rotWithShape="0">
                          <a:blip r:embed="rId7"/>
                          <a:stretch>
                            <a:fillRect l="-290" t="-103279" r="-580" b="-11475"/>
                          </a:stretch>
                        </a:blipFill>
                      </a:tcPr>
                    </a:tc>
                  </a:tr>
                </a:tbl>
              </a:graphicData>
            </a:graphic>
          </p:graphicFrame>
        </mc:Fallback>
      </mc:AlternateContent>
      <mc:AlternateContent xmlns:mc="http://schemas.openxmlformats.org/markup-compatibility/2006" xmlns:a14="http://schemas.microsoft.com/office/drawing/2010/main">
        <mc:Choice Requires="a14">
          <p:sp>
            <p:nvSpPr>
              <p:cNvPr id="9" name="文本框 8"/>
              <p:cNvSpPr txBox="1"/>
              <p:nvPr/>
            </p:nvSpPr>
            <p:spPr>
              <a:xfrm>
                <a:off x="8937793" y="3261754"/>
                <a:ext cx="3051774"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a:t>
                </a:r>
                <a:r>
                  <a:rPr lang="en-US" altLang="zh-CN" sz="2000" dirty="0" smtClean="0">
                    <a:latin typeface="微软雅黑" panose="020B0503020204020204" pitchFamily="34" charset="-122"/>
                    <a:ea typeface="微软雅黑" panose="020B0503020204020204" pitchFamily="34" charset="-122"/>
                  </a:rPr>
                  <a:t>alculate </a:t>
                </a:r>
                <a14:m>
                  <m:oMath xmlns:m="http://schemas.openxmlformats.org/officeDocument/2006/math">
                    <m:sSup>
                      <m:sSupPr>
                        <m:ctrlPr>
                          <a:rPr lang="en-US" altLang="zh-CN" sz="2000" i="1">
                            <a:solidFill>
                              <a:schemeClr val="tx1"/>
                            </a:solidFill>
                            <a:latin typeface="Cambria Math" panose="02040503050406030204" pitchFamily="18" charset="0"/>
                            <a:ea typeface="微软雅黑" panose="020B0503020204020204" pitchFamily="34" charset="-122"/>
                          </a:rPr>
                        </m:ctrlPr>
                      </m:sSupPr>
                      <m:e>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𝒑</m:t>
                            </m:r>
                          </m:e>
                          <m:sub>
                            <m:r>
                              <a:rPr lang="en-US" altLang="zh-CN" sz="2000">
                                <a:solidFill>
                                  <a:schemeClr val="tx1"/>
                                </a:solidFill>
                                <a:latin typeface="Cambria Math" panose="02040503050406030204" pitchFamily="18" charset="0"/>
                                <a:ea typeface="微软雅黑" panose="020B0503020204020204" pitchFamily="34" charset="-122"/>
                              </a:rPr>
                              <m:t>𝟏</m:t>
                            </m:r>
                          </m:sub>
                        </m:sSub>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𝑆</m:t>
                            </m:r>
                          </m:e>
                          <m:sub>
                            <m:r>
                              <a:rPr lang="en-US" altLang="zh-CN" sz="2000">
                                <a:solidFill>
                                  <a:schemeClr val="tx1"/>
                                </a:solidFill>
                                <a:latin typeface="Cambria Math" panose="02040503050406030204" pitchFamily="18" charset="0"/>
                                <a:ea typeface="微软雅黑" panose="020B0503020204020204" pitchFamily="34" charset="-122"/>
                              </a:rPr>
                              <m:t>𝑘</m:t>
                            </m:r>
                          </m:sub>
                        </m:sSub>
                        <m:r>
                          <a:rPr lang="en-US" altLang="zh-CN" sz="2000">
                            <a:solidFill>
                              <a:schemeClr val="tx1"/>
                            </a:solidFill>
                            <a:latin typeface="Cambria Math" panose="02040503050406030204" pitchFamily="18" charset="0"/>
                            <a:ea typeface="微软雅黑" panose="020B0503020204020204" pitchFamily="34" charset="-122"/>
                          </a:rPr>
                          <m:t>||</m:t>
                        </m:r>
                      </m:e>
                      <m:sup>
                        <m:r>
                          <a:rPr lang="en-US" altLang="zh-CN" sz="2000">
                            <a:solidFill>
                              <a:schemeClr val="tx1"/>
                            </a:solidFill>
                            <a:latin typeface="Cambria Math" panose="02040503050406030204" pitchFamily="18" charset="0"/>
                            <a:ea typeface="微软雅黑" panose="020B0503020204020204" pitchFamily="34" charset="-122"/>
                          </a:rPr>
                          <m:t>2</m:t>
                        </m:r>
                      </m:sup>
                    </m:sSup>
                  </m:oMath>
                </a14:m>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937793" y="3261754"/>
                <a:ext cx="3051774" cy="400110"/>
              </a:xfrm>
              <a:prstGeom prst="rect">
                <a:avLst/>
              </a:prstGeom>
              <a:blipFill rotWithShape="0">
                <a:blip r:embed="rId8"/>
                <a:stretch>
                  <a:fillRect l="-199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extLst>
                  <p:ext uri="{D42A27DB-BD31-4B8C-83A1-F6EECF244321}">
                    <p14:modId xmlns:p14="http://schemas.microsoft.com/office/powerpoint/2010/main" val="3788889573"/>
                  </p:ext>
                </p:extLst>
              </p:nvPr>
            </p:nvGraphicFramePr>
            <p:xfrm>
              <a:off x="9260119" y="3816064"/>
              <a:ext cx="2484337" cy="758127"/>
            </p:xfrm>
            <a:graphic>
              <a:graphicData uri="http://schemas.openxmlformats.org/drawingml/2006/table">
                <a:tbl>
                  <a:tblPr bandRow="1">
                    <a:tableStyleId>{5C22544A-7EE6-4342-B048-85BDC9FD1C3A}</a:tableStyleId>
                  </a:tblPr>
                  <a:tblGrid>
                    <a:gridCol w="248433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𝟎𝟐</m:t>
                              </m:r>
                              <m:r>
                                <a:rPr lang="en-US" altLang="zh-CN" b="1" i="1" smtClean="0">
                                  <a:latin typeface="Cambria Math" panose="02040503050406030204" pitchFamily="18" charset="0"/>
                                </a:rPr>
                                <m:t>  √</m:t>
                              </m:r>
                            </m:oMath>
                          </a14:m>
                          <a:r>
                            <a:rPr lang="zh-CN" altLang="en-US"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r>
                                  <a:rPr lang="en-US" altLang="zh-CN" b="1" i="1" smtClean="0">
                                    <a:latin typeface="Cambria Math" panose="02040503050406030204" pitchFamily="18" charset="0"/>
                                  </a:rPr>
                                  <m:t>.</m:t>
                                </m:r>
                                <m:r>
                                  <a:rPr lang="en-US" altLang="zh-CN" b="1" i="1" smtClean="0">
                                    <a:latin typeface="Cambria Math" panose="02040503050406030204" pitchFamily="18" charset="0"/>
                                  </a:rPr>
                                  <m:t>𝟔𝟐</m:t>
                                </m:r>
                              </m:oMath>
                            </m:oMathPara>
                          </a14:m>
                          <a:endParaRPr lang="zh-CN" altLang="en-US" dirty="0"/>
                        </a:p>
                      </a:txBody>
                      <a:tcPr/>
                    </a:tc>
                  </a:tr>
                </a:tbl>
              </a:graphicData>
            </a:graphic>
          </p:graphicFrame>
        </mc:Choice>
        <mc:Fallback xmlns="">
          <p:graphicFrame>
            <p:nvGraphicFramePr>
              <p:cNvPr id="16" name="表格 15"/>
              <p:cNvGraphicFramePr>
                <a:graphicFrameLocks noGrp="1"/>
              </p:cNvGraphicFramePr>
              <p:nvPr>
                <p:extLst>
                  <p:ext uri="{D42A27DB-BD31-4B8C-83A1-F6EECF244321}">
                    <p14:modId xmlns:p14="http://schemas.microsoft.com/office/powerpoint/2010/main" val="3718081123"/>
                  </p:ext>
                </p:extLst>
              </p:nvPr>
            </p:nvGraphicFramePr>
            <p:xfrm>
              <a:off x="9260119" y="3816064"/>
              <a:ext cx="2484337" cy="758127"/>
            </p:xfrm>
            <a:graphic>
              <a:graphicData uri="http://schemas.openxmlformats.org/drawingml/2006/table">
                <a:tbl>
                  <a:tblPr bandRow="1">
                    <a:tableStyleId>{5C22544A-7EE6-4342-B048-85BDC9FD1C3A}</a:tableStyleId>
                  </a:tblPr>
                  <a:tblGrid>
                    <a:gridCol w="2484337"/>
                  </a:tblGrid>
                  <a:tr h="386207">
                    <a:tc>
                      <a:txBody>
                        <a:bodyPr/>
                        <a:lstStyle/>
                        <a:p>
                          <a:endParaRPr lang="zh-CN"/>
                        </a:p>
                      </a:txBody>
                      <a:tcPr>
                        <a:blipFill rotWithShape="0">
                          <a:blip r:embed="rId9"/>
                          <a:stretch>
                            <a:fillRect l="-245" t="-1563" r="-490" b="-109375"/>
                          </a:stretch>
                        </a:blipFill>
                      </a:tcPr>
                    </a:tc>
                  </a:tr>
                  <a:tr h="371920">
                    <a:tc>
                      <a:txBody>
                        <a:bodyPr/>
                        <a:lstStyle/>
                        <a:p>
                          <a:endParaRPr lang="zh-CN"/>
                        </a:p>
                      </a:txBody>
                      <a:tcPr>
                        <a:blipFill rotWithShape="0">
                          <a:blip r:embed="rId9"/>
                          <a:stretch>
                            <a:fillRect l="-245" t="-104839" r="-490" b="-12903"/>
                          </a:stretch>
                        </a:blipFill>
                      </a:tcPr>
                    </a:tc>
                  </a:tr>
                </a:tbl>
              </a:graphicData>
            </a:graphic>
          </p:graphicFrame>
        </mc:Fallback>
      </mc:AlternateContent>
      <p:sp>
        <p:nvSpPr>
          <p:cNvPr id="11" name="矩形 10"/>
          <p:cNvSpPr/>
          <p:nvPr/>
        </p:nvSpPr>
        <p:spPr>
          <a:xfrm>
            <a:off x="9999182" y="4592606"/>
            <a:ext cx="623889" cy="441916"/>
          </a:xfrm>
          <a:prstGeom prst="rect">
            <a:avLst/>
          </a:prstGeom>
        </p:spPr>
        <p:txBody>
          <a:bodyPr wrap="none">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r=1</a:t>
            </a:r>
            <a:endParaRPr lang="zh-CN" altLang="en-US" sz="2000" dirty="0">
              <a:latin typeface="微软雅黑" panose="020B0503020204020204" pitchFamily="34" charset="-122"/>
              <a:ea typeface="微软雅黑" panose="020B0503020204020204" pitchFamily="34" charset="-122"/>
            </a:endParaRPr>
          </a:p>
        </p:txBody>
      </p:sp>
      <p:sp>
        <p:nvSpPr>
          <p:cNvPr id="12" name="右箭头 11"/>
          <p:cNvSpPr/>
          <p:nvPr/>
        </p:nvSpPr>
        <p:spPr>
          <a:xfrm>
            <a:off x="2569029" y="1901371"/>
            <a:ext cx="566057" cy="31931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5029200" y="1901371"/>
            <a:ext cx="566057" cy="31931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694062" y="1755831"/>
            <a:ext cx="566057" cy="31931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10639770" y="2758391"/>
            <a:ext cx="333829" cy="534276"/>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6" name="表格 15"/>
              <p:cNvGraphicFramePr>
                <a:graphicFrameLocks noGrp="1"/>
              </p:cNvGraphicFramePr>
              <p:nvPr>
                <p:extLst>
                  <p:ext uri="{D42A27DB-BD31-4B8C-83A1-F6EECF244321}">
                    <p14:modId xmlns:p14="http://schemas.microsoft.com/office/powerpoint/2010/main" val="145974164"/>
                  </p:ext>
                </p:extLst>
              </p:nvPr>
            </p:nvGraphicFramePr>
            <p:xfrm>
              <a:off x="285458" y="3741855"/>
              <a:ext cx="7433707" cy="758127"/>
            </p:xfrm>
            <a:graphic>
              <a:graphicData uri="http://schemas.openxmlformats.org/drawingml/2006/table">
                <a:tbl>
                  <a:tblPr bandRow="1">
                    <a:tableStyleId>{5C22544A-7EE6-4342-B048-85BDC9FD1C3A}</a:tableStyleId>
                  </a:tblPr>
                  <a:tblGrid>
                    <a:gridCol w="743370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𝟒𝟐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𝟒</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𝟎𝟖</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𝟒𝟐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𝟒</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   √</m:t>
                              </m:r>
                            </m:oMath>
                          </a14:m>
                          <a:r>
                            <a:rPr lang="zh-CN" altLang="en-US" dirty="0" smtClean="0"/>
                            <a:t>   </a:t>
                          </a:r>
                          <a:endParaRPr lang="zh-CN" altLang="en-US" dirty="0"/>
                        </a:p>
                      </a:txBody>
                      <a:tcPr/>
                    </a:tc>
                  </a:tr>
                </a:tbl>
              </a:graphicData>
            </a:graphic>
          </p:graphicFrame>
        </mc:Choice>
        <mc:Fallback xmlns="">
          <p:graphicFrame>
            <p:nvGraphicFramePr>
              <p:cNvPr id="28" name="表格 27"/>
              <p:cNvGraphicFramePr>
                <a:graphicFrameLocks noGrp="1"/>
              </p:cNvGraphicFramePr>
              <p:nvPr>
                <p:extLst>
                  <p:ext uri="{D42A27DB-BD31-4B8C-83A1-F6EECF244321}">
                    <p14:modId xmlns:p14="http://schemas.microsoft.com/office/powerpoint/2010/main" val="339507461"/>
                  </p:ext>
                </p:extLst>
              </p:nvPr>
            </p:nvGraphicFramePr>
            <p:xfrm>
              <a:off x="285458" y="3741855"/>
              <a:ext cx="7433707" cy="758127"/>
            </p:xfrm>
            <a:graphic>
              <a:graphicData uri="http://schemas.openxmlformats.org/drawingml/2006/table">
                <a:tbl>
                  <a:tblPr bandRow="1">
                    <a:tableStyleId>{5C22544A-7EE6-4342-B048-85BDC9FD1C3A}</a:tableStyleId>
                  </a:tblPr>
                  <a:tblGrid>
                    <a:gridCol w="7433707"/>
                  </a:tblGrid>
                  <a:tr h="371920">
                    <a:tc>
                      <a:txBody>
                        <a:bodyPr/>
                        <a:lstStyle/>
                        <a:p>
                          <a:endParaRPr lang="zh-CN"/>
                        </a:p>
                      </a:txBody>
                      <a:tcPr>
                        <a:blipFill rotWithShape="0">
                          <a:blip r:embed="rId11"/>
                          <a:stretch>
                            <a:fillRect l="-82" t="-1613" r="-164" b="-116129"/>
                          </a:stretch>
                        </a:blipFill>
                      </a:tcPr>
                    </a:tc>
                  </a:tr>
                  <a:tr h="386207">
                    <a:tc>
                      <a:txBody>
                        <a:bodyPr/>
                        <a:lstStyle/>
                        <a:p>
                          <a:endParaRPr lang="zh-CN"/>
                        </a:p>
                      </a:txBody>
                      <a:tcPr>
                        <a:blipFill rotWithShape="0">
                          <a:blip r:embed="rId11"/>
                          <a:stretch>
                            <a:fillRect l="-82" t="-98438" r="-164" b="-125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17" name="文本框 16"/>
              <p:cNvSpPr txBox="1"/>
              <p:nvPr/>
            </p:nvSpPr>
            <p:spPr>
              <a:xfrm>
                <a:off x="972459" y="3121400"/>
                <a:ext cx="5682341" cy="552011"/>
              </a:xfrm>
              <a:prstGeom prst="rect">
                <a:avLst/>
              </a:prstGeom>
              <a:noFill/>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𝒑</m:t>
                          </m:r>
                        </m:e>
                        <m:sub>
                          <m:r>
                            <a:rPr lang="en-US" altLang="zh-CN" sz="2000">
                              <a:latin typeface="Cambria Math" panose="02040503050406030204" pitchFamily="18" charset="0"/>
                              <a:ea typeface="微软雅黑" panose="020B0503020204020204" pitchFamily="34" charset="-122"/>
                            </a:rPr>
                            <m:t>𝟏</m:t>
                          </m:r>
                        </m:sub>
                      </m:sSub>
                      <m:r>
                        <a:rPr lang="en-US" altLang="zh-CN" sz="2000">
                          <a:latin typeface="Cambria Math" panose="02040503050406030204" pitchFamily="18" charset="0"/>
                          <a:ea typeface="微软雅黑" panose="020B0503020204020204" pitchFamily="34" charset="-122"/>
                        </a:rPr>
                        <m:t> </m:t>
                      </m:r>
                      <m:r>
                        <a:rPr lang="en-US" altLang="zh-CN" sz="2000">
                          <a:latin typeface="Cambria Math" panose="02040503050406030204" pitchFamily="18" charset="0"/>
                          <a:ea typeface="微软雅黑" panose="020B0503020204020204" pitchFamily="34" charset="-122"/>
                        </a:rPr>
                        <m:t>𝑖𝑠</m:t>
                      </m:r>
                      <m:r>
                        <a:rPr lang="en-US" altLang="zh-CN" sz="2000">
                          <a:latin typeface="Cambria Math" panose="02040503050406030204" pitchFamily="18" charset="0"/>
                          <a:ea typeface="微软雅黑" panose="020B0503020204020204" pitchFamily="34" charset="-122"/>
                        </a:rPr>
                        <m:t> </m:t>
                      </m:r>
                      <m:r>
                        <a:rPr lang="en-US" altLang="zh-CN" sz="2000">
                          <a:latin typeface="Cambria Math" panose="02040503050406030204" pitchFamily="18" charset="0"/>
                          <a:ea typeface="微软雅黑" panose="020B0503020204020204" pitchFamily="34" charset="-122"/>
                        </a:rPr>
                        <m:t>𝑎𝑠𝑠𝑖𝑔𝑛𝑒𝑑</m:t>
                      </m:r>
                      <m:r>
                        <a:rPr lang="en-US" altLang="zh-CN" sz="2000">
                          <a:latin typeface="Cambria Math" panose="02040503050406030204" pitchFamily="18" charset="0"/>
                          <a:ea typeface="微软雅黑" panose="020B0503020204020204" pitchFamily="34" charset="-122"/>
                        </a:rPr>
                        <m:t> </m:t>
                      </m:r>
                      <m:r>
                        <a:rPr lang="en-US" altLang="zh-CN" sz="2000">
                          <a:latin typeface="Cambria Math" panose="02040503050406030204" pitchFamily="18" charset="0"/>
                          <a:ea typeface="微软雅黑" panose="020B0503020204020204" pitchFamily="34" charset="-122"/>
                        </a:rPr>
                        <m:t>𝑡𝑜</m:t>
                      </m:r>
                      <m:r>
                        <a:rPr lang="en-US" altLang="zh-CN" sz="2000">
                          <a:latin typeface="Cambria Math" panose="02040503050406030204" pitchFamily="18" charset="0"/>
                          <a:ea typeface="微软雅黑" panose="020B0503020204020204" pitchFamily="34" charset="-122"/>
                        </a:rPr>
                        <m:t> </m:t>
                      </m:r>
                      <m:sSub>
                        <m:sSubPr>
                          <m:ctrlPr>
                            <a:rPr lang="en-US" altLang="zh-CN" sz="2000" i="1">
                              <a:latin typeface="Cambria Math" panose="02040503050406030204" pitchFamily="18" charset="0"/>
                              <a:ea typeface="微软雅黑" panose="020B0503020204020204" pitchFamily="34" charset="-122"/>
                            </a:rPr>
                          </m:ctrlPr>
                        </m:sSubPr>
                        <m:e>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a:latin typeface="Cambria Math" panose="02040503050406030204" pitchFamily="18" charset="0"/>
                                  <a:ea typeface="微软雅黑" panose="020B0503020204020204" pitchFamily="34" charset="-122"/>
                                </a:rPr>
                                <m:t>𝑐</m:t>
                              </m:r>
                            </m:e>
                            <m:sub>
                              <m:r>
                                <a:rPr lang="en-US" altLang="zh-CN" sz="2000">
                                  <a:latin typeface="Cambria Math" panose="02040503050406030204" pitchFamily="18" charset="0"/>
                                  <a:ea typeface="微软雅黑" panose="020B0503020204020204" pitchFamily="34" charset="-122"/>
                                </a:rPr>
                                <m:t>1</m:t>
                              </m:r>
                            </m:sub>
                            <m:sup>
                              <m:r>
                                <a:rPr lang="en-US" altLang="zh-CN" sz="2000">
                                  <a:latin typeface="Cambria Math" panose="02040503050406030204" pitchFamily="18" charset="0"/>
                                  <a:ea typeface="微软雅黑" panose="020B0503020204020204" pitchFamily="34" charset="-122"/>
                                </a:rPr>
                                <m:t>2</m:t>
                              </m:r>
                            </m:sup>
                          </m:sSubSup>
                          <m:r>
                            <a:rPr lang="en-US" altLang="zh-CN" sz="2000">
                              <a:latin typeface="Cambria Math" panose="02040503050406030204" pitchFamily="18" charset="0"/>
                              <a:ea typeface="微软雅黑" panose="020B0503020204020204" pitchFamily="34" charset="-122"/>
                            </a:rPr>
                            <m:t>=</m:t>
                          </m:r>
                          <m:r>
                            <a:rPr lang="en-US" altLang="zh-CN" sz="2000">
                              <a:latin typeface="Cambria Math" panose="02040503050406030204" pitchFamily="18" charset="0"/>
                              <a:ea typeface="微软雅黑" panose="020B0503020204020204" pitchFamily="34" charset="-122"/>
                            </a:rPr>
                            <m:t>𝑺</m:t>
                          </m:r>
                        </m:e>
                        <m:sub>
                          <m:r>
                            <a:rPr lang="en-US" altLang="zh-CN" sz="2000">
                              <a:latin typeface="Cambria Math" panose="02040503050406030204" pitchFamily="18" charset="0"/>
                              <a:ea typeface="微软雅黑" panose="020B0503020204020204" pitchFamily="34" charset="-122"/>
                            </a:rPr>
                            <m:t>𝟏</m:t>
                          </m:r>
                        </m:sub>
                      </m:sSub>
                      <m:r>
                        <a:rPr lang="en-US" altLang="zh-CN" sz="200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𝑻</m:t>
                          </m:r>
                        </m:e>
                        <m:sub>
                          <m:r>
                            <a:rPr lang="en-US" altLang="zh-CN" sz="2000">
                              <a:latin typeface="Cambria Math" panose="02040503050406030204" pitchFamily="18" charset="0"/>
                              <a:ea typeface="微软雅黑" panose="020B0503020204020204" pitchFamily="34" charset="-122"/>
                            </a:rPr>
                            <m:t>𝟐</m:t>
                          </m:r>
                        </m:sub>
                      </m:sSub>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972459" y="3121400"/>
                <a:ext cx="5682341" cy="552011"/>
              </a:xfrm>
              <a:prstGeom prst="rect">
                <a:avLst/>
              </a:prstGeom>
              <a:blipFill rotWithShape="0">
                <a:blip r:embed="rId12"/>
                <a:stretch>
                  <a:fillRect/>
                </a:stretch>
              </a:blipFill>
            </p:spPr>
            <p:txBody>
              <a:bodyPr/>
              <a:lstStyle/>
              <a:p>
                <a:r>
                  <a:rPr lang="zh-CN" altLang="en-US">
                    <a:noFill/>
                  </a:rPr>
                  <a:t> </a:t>
                </a:r>
              </a:p>
            </p:txBody>
          </p:sp>
        </mc:Fallback>
      </mc:AlternateContent>
      <p:sp>
        <p:nvSpPr>
          <p:cNvPr id="18" name="左箭头 17"/>
          <p:cNvSpPr/>
          <p:nvPr/>
        </p:nvSpPr>
        <p:spPr>
          <a:xfrm>
            <a:off x="8055429" y="4067872"/>
            <a:ext cx="638633" cy="319315"/>
          </a:xfrm>
          <a:prstGeom prst="lef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730171" y="2390217"/>
            <a:ext cx="972458" cy="441916"/>
          </a:xfrm>
          <a:prstGeom prst="rect">
            <a:avLst/>
          </a:prstGeom>
          <a:noFill/>
        </p:spPr>
        <p:txBody>
          <a:bodyPr wrap="square" rtlCol="0">
            <a:spAutoFit/>
          </a:bodyPr>
          <a:lstStyle/>
          <a:p>
            <a:pPr>
              <a:lnSpc>
                <a:spcPct val="125000"/>
              </a:lnSpc>
            </a:pPr>
            <a:r>
              <a:rPr lang="en-US" altLang="zh-CN" sz="2000" dirty="0">
                <a:latin typeface="微软雅黑" panose="020B0503020204020204" pitchFamily="34" charset="-122"/>
                <a:ea typeface="微软雅黑" panose="020B0503020204020204" pitchFamily="34" charset="-122"/>
              </a:rPr>
              <a:t>K=2</a:t>
            </a:r>
            <a:endParaRPr lang="zh-CN" altLang="en-US" sz="2000" dirty="0">
              <a:latin typeface="微软雅黑" panose="020B0503020204020204" pitchFamily="34" charset="-122"/>
              <a:ea typeface="微软雅黑" panose="020B0503020204020204" pitchFamily="34" charset="-122"/>
            </a:endParaRPr>
          </a:p>
        </p:txBody>
      </p:sp>
      <p:sp>
        <p:nvSpPr>
          <p:cNvPr id="21" name="下箭头 20"/>
          <p:cNvSpPr/>
          <p:nvPr/>
        </p:nvSpPr>
        <p:spPr>
          <a:xfrm>
            <a:off x="6487886" y="4592606"/>
            <a:ext cx="333829" cy="534276"/>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22" name="表格 21"/>
              <p:cNvGraphicFramePr>
                <a:graphicFrameLocks noGrp="1"/>
              </p:cNvGraphicFramePr>
              <p:nvPr>
                <p:extLst>
                  <p:ext uri="{D42A27DB-BD31-4B8C-83A1-F6EECF244321}">
                    <p14:modId xmlns:p14="http://schemas.microsoft.com/office/powerpoint/2010/main" val="932682590"/>
                  </p:ext>
                </p:extLst>
              </p:nvPr>
            </p:nvGraphicFramePr>
            <p:xfrm>
              <a:off x="5652117" y="5126882"/>
              <a:ext cx="2339196" cy="1483360"/>
            </p:xfrm>
            <a:graphic>
              <a:graphicData uri="http://schemas.openxmlformats.org/drawingml/2006/table">
                <a:tbl>
                  <a:tblPr bandRow="1">
                    <a:tableStyleId>{5C22544A-7EE6-4342-B048-85BDC9FD1C3A}</a:tableStyleId>
                  </a:tblPr>
                  <a:tblGrid>
                    <a:gridCol w="1686053"/>
                    <a:gridCol w="653143"/>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𝑐</m:t>
                                        </m:r>
                                      </m:e>
                                      <m:sub>
                                        <m:r>
                                          <a:rPr lang="en-US" altLang="zh-CN" smtClean="0">
                                            <a:latin typeface="Cambria Math" panose="02040503050406030204" pitchFamily="18" charset="0"/>
                                          </a:rPr>
                                          <m:t>1</m:t>
                                        </m:r>
                                      </m:sub>
                                      <m:sup>
                                        <m:r>
                                          <a:rPr lang="en-US" altLang="zh-CN" smtClean="0">
                                            <a:latin typeface="Cambria Math" panose="02040503050406030204" pitchFamily="18" charset="0"/>
                                          </a:rPr>
                                          <m:t>1</m:t>
                                        </m:r>
                                      </m:sup>
                                    </m:sSubSup>
                                    <m:r>
                                      <a:rPr lang="en-US" altLang="zh-CN" smtClean="0">
                                        <a:latin typeface="Cambria Math" panose="02040503050406030204" pitchFamily="18" charset="0"/>
                                      </a:rPr>
                                      <m:t>=</m:t>
                                    </m:r>
                                    <m:r>
                                      <a:rPr lang="en-US" altLang="zh-CN">
                                        <a:latin typeface="Cambria Math" panose="02040503050406030204" pitchFamily="18" charset="0"/>
                                      </a:rPr>
                                      <m:t>𝑺</m:t>
                                    </m:r>
                                  </m:e>
                                  <m:sub>
                                    <m:r>
                                      <a:rPr lang="en-US" altLang="zh-CN">
                                        <a:latin typeface="Cambria Math" panose="02040503050406030204" pitchFamily="18" charset="0"/>
                                      </a:rPr>
                                      <m:t>𝟏</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smtClean="0">
                                        <a:latin typeface="Cambria Math" panose="02040503050406030204" pitchFamily="18" charset="0"/>
                                      </a:rPr>
                                      <m:t>𝟏</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𝒑</m:t>
                                    </m:r>
                                  </m:e>
                                  <m:sub>
                                    <m:r>
                                      <a:rPr lang="en-US" altLang="zh-CN" smtClean="0">
                                        <a:latin typeface="Cambria Math" panose="02040503050406030204" pitchFamily="18" charset="0"/>
                                      </a:rPr>
                                      <m:t>𝟐</m:t>
                                    </m:r>
                                  </m:sub>
                                </m:sSub>
                              </m:oMath>
                            </m:oMathPara>
                          </a14:m>
                          <a:endParaRPr lang="zh-CN" altLang="en-US" dirty="0">
                            <a:solidFill>
                              <a:schemeClr val="tx1"/>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𝑐</m:t>
                                        </m:r>
                                      </m:e>
                                      <m:sub>
                                        <m:r>
                                          <a:rPr lang="en-US" altLang="zh-CN" smtClean="0">
                                            <a:latin typeface="Cambria Math" panose="02040503050406030204" pitchFamily="18" charset="0"/>
                                          </a:rPr>
                                          <m:t>1</m:t>
                                        </m:r>
                                      </m:sub>
                                      <m:sup>
                                        <m:r>
                                          <a:rPr lang="en-US" altLang="zh-CN" smtClean="0">
                                            <a:latin typeface="Cambria Math" panose="02040503050406030204" pitchFamily="18" charset="0"/>
                                          </a:rPr>
                                          <m:t>2</m:t>
                                        </m:r>
                                      </m:sup>
                                    </m:sSubSup>
                                    <m:r>
                                      <a:rPr lang="en-US" altLang="zh-CN" smtClean="0">
                                        <a:latin typeface="Cambria Math" panose="02040503050406030204" pitchFamily="18" charset="0"/>
                                      </a:rPr>
                                      <m:t>=</m:t>
                                    </m:r>
                                    <m:r>
                                      <a:rPr lang="en-US" altLang="zh-CN">
                                        <a:latin typeface="Cambria Math" panose="02040503050406030204" pitchFamily="18" charset="0"/>
                                      </a:rPr>
                                      <m:t>𝑺</m:t>
                                    </m:r>
                                  </m:e>
                                  <m:sub>
                                    <m:r>
                                      <a:rPr lang="en-US" altLang="zh-CN">
                                        <a:latin typeface="Cambria Math" panose="02040503050406030204" pitchFamily="18" charset="0"/>
                                      </a:rPr>
                                      <m:t>𝟏</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𝟐</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𝒑</m:t>
                                    </m:r>
                                  </m:e>
                                  <m:sub>
                                    <m:r>
                                      <a:rPr lang="en-US" altLang="zh-CN">
                                        <a:latin typeface="Cambria Math" panose="02040503050406030204" pitchFamily="18" charset="0"/>
                                      </a:rPr>
                                      <m:t>𝟏</m:t>
                                    </m:r>
                                  </m:sub>
                                </m:sSub>
                              </m:oMath>
                            </m:oMathPara>
                          </a14:m>
                          <a:endParaRPr lang="zh-CN" altLang="en-US" dirty="0">
                            <a:solidFill>
                              <a:schemeClr val="tx1"/>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𝑐</m:t>
                                        </m:r>
                                      </m:e>
                                      <m:sub>
                                        <m:r>
                                          <a:rPr lang="en-US" altLang="zh-CN" smtClean="0">
                                            <a:latin typeface="Cambria Math" panose="02040503050406030204" pitchFamily="18" charset="0"/>
                                          </a:rPr>
                                          <m:t>2</m:t>
                                        </m:r>
                                      </m:sub>
                                      <m:sup>
                                        <m:r>
                                          <a:rPr lang="en-US" altLang="zh-CN" smtClean="0">
                                            <a:latin typeface="Cambria Math" panose="02040503050406030204" pitchFamily="18" charset="0"/>
                                          </a:rPr>
                                          <m:t>1</m:t>
                                        </m:r>
                                      </m:sup>
                                    </m:sSubSup>
                                    <m:r>
                                      <a:rPr lang="en-US" altLang="zh-CN" smtClean="0">
                                        <a:latin typeface="Cambria Math" panose="02040503050406030204" pitchFamily="18" charset="0"/>
                                      </a:rPr>
                                      <m:t>=</m:t>
                                    </m:r>
                                    <m:r>
                                      <a:rPr lang="en-US" altLang="zh-CN">
                                        <a:latin typeface="Cambria Math" panose="02040503050406030204" pitchFamily="18" charset="0"/>
                                      </a:rPr>
                                      <m:t>𝑺</m:t>
                                    </m:r>
                                  </m:e>
                                  <m:sub>
                                    <m:r>
                                      <a:rPr lang="en-US" altLang="zh-CN" smtClean="0">
                                        <a:latin typeface="Cambria Math" panose="02040503050406030204" pitchFamily="18" charset="0"/>
                                      </a:rPr>
                                      <m:t>𝟐</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smtClean="0">
                                        <a:latin typeface="Cambria Math" panose="02040503050406030204" pitchFamily="18" charset="0"/>
                                      </a:rPr>
                                      <m:t>𝟏</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𝒑</m:t>
                                    </m:r>
                                  </m:e>
                                  <m:sub>
                                    <m:r>
                                      <a:rPr lang="en-US" altLang="zh-CN" smtClean="0">
                                        <a:latin typeface="Cambria Math" panose="02040503050406030204" pitchFamily="18" charset="0"/>
                                      </a:rPr>
                                      <m:t>𝟑</m:t>
                                    </m:r>
                                  </m:sub>
                                </m:sSub>
                              </m:oMath>
                            </m:oMathPara>
                          </a14:m>
                          <a:endParaRPr lang="zh-CN" altLang="en-US" dirty="0">
                            <a:solidFill>
                              <a:schemeClr val="tx1"/>
                            </a:solidFill>
                          </a:endParaRPr>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Sup>
                                      <m:sSubSupPr>
                                        <m:ctrlPr>
                                          <a:rPr lang="en-US" altLang="zh-CN" i="1" smtClean="0">
                                            <a:latin typeface="Cambria Math" panose="02040503050406030204" pitchFamily="18" charset="0"/>
                                          </a:rPr>
                                        </m:ctrlPr>
                                      </m:sSubSupPr>
                                      <m:e>
                                        <m:r>
                                          <a:rPr lang="en-US" altLang="zh-CN" smtClean="0">
                                            <a:latin typeface="Cambria Math" panose="02040503050406030204" pitchFamily="18" charset="0"/>
                                          </a:rPr>
                                          <m:t>𝑐</m:t>
                                        </m:r>
                                      </m:e>
                                      <m:sub>
                                        <m:r>
                                          <a:rPr lang="en-US" altLang="zh-CN" smtClean="0">
                                            <a:latin typeface="Cambria Math" panose="02040503050406030204" pitchFamily="18" charset="0"/>
                                          </a:rPr>
                                          <m:t>2</m:t>
                                        </m:r>
                                      </m:sub>
                                      <m:sup>
                                        <m:r>
                                          <a:rPr lang="en-US" altLang="zh-CN" smtClean="0">
                                            <a:latin typeface="Cambria Math" panose="02040503050406030204" pitchFamily="18" charset="0"/>
                                          </a:rPr>
                                          <m:t>2</m:t>
                                        </m:r>
                                      </m:sup>
                                    </m:sSubSup>
                                    <m:r>
                                      <a:rPr lang="en-US" altLang="zh-CN" smtClean="0">
                                        <a:latin typeface="Cambria Math" panose="02040503050406030204" pitchFamily="18" charset="0"/>
                                      </a:rPr>
                                      <m:t>=</m:t>
                                    </m:r>
                                    <m:r>
                                      <a:rPr lang="en-US" altLang="zh-CN">
                                        <a:latin typeface="Cambria Math" panose="02040503050406030204" pitchFamily="18" charset="0"/>
                                      </a:rPr>
                                      <m:t>𝑺</m:t>
                                    </m:r>
                                  </m:e>
                                  <m:sub>
                                    <m:r>
                                      <a:rPr lang="en-US" altLang="zh-CN" smtClean="0">
                                        <a:latin typeface="Cambria Math" panose="02040503050406030204" pitchFamily="18" charset="0"/>
                                      </a:rPr>
                                      <m:t>𝟐</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𝟐</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a:latin typeface="Cambria Math" panose="02040503050406030204" pitchFamily="18" charset="0"/>
                                      </a:rPr>
                                      <m:t>𝒑</m:t>
                                    </m:r>
                                  </m:e>
                                  <m:sub>
                                    <m:r>
                                      <a:rPr lang="en-US" altLang="zh-CN" smtClean="0">
                                        <a:latin typeface="Cambria Math" panose="02040503050406030204" pitchFamily="18" charset="0"/>
                                      </a:rPr>
                                      <m:t>𝟒</m:t>
                                    </m:r>
                                  </m:sub>
                                </m:sSub>
                              </m:oMath>
                            </m:oMathPara>
                          </a14:m>
                          <a:endParaRPr lang="zh-CN" altLang="en-US" dirty="0">
                            <a:solidFill>
                              <a:schemeClr val="tx1"/>
                            </a:solidFill>
                          </a:endParaRPr>
                        </a:p>
                      </a:txBody>
                      <a:tcPr/>
                    </a:tc>
                  </a:tr>
                </a:tbl>
              </a:graphicData>
            </a:graphic>
          </p:graphicFrame>
        </mc:Choice>
        <mc:Fallback xmlns="">
          <p:graphicFrame>
            <p:nvGraphicFramePr>
              <p:cNvPr id="22" name="表格 21"/>
              <p:cNvGraphicFramePr>
                <a:graphicFrameLocks noGrp="1"/>
              </p:cNvGraphicFramePr>
              <p:nvPr>
                <p:extLst>
                  <p:ext uri="{D42A27DB-BD31-4B8C-83A1-F6EECF244321}">
                    <p14:modId xmlns:p14="http://schemas.microsoft.com/office/powerpoint/2010/main" val="932682590"/>
                  </p:ext>
                </p:extLst>
              </p:nvPr>
            </p:nvGraphicFramePr>
            <p:xfrm>
              <a:off x="5652117" y="5126882"/>
              <a:ext cx="2339196" cy="1676656"/>
            </p:xfrm>
            <a:graphic>
              <a:graphicData uri="http://schemas.openxmlformats.org/drawingml/2006/table">
                <a:tbl>
                  <a:tblPr bandRow="1">
                    <a:tableStyleId>{5C22544A-7EE6-4342-B048-85BDC9FD1C3A}</a:tableStyleId>
                  </a:tblPr>
                  <a:tblGrid>
                    <a:gridCol w="1686053"/>
                    <a:gridCol w="653143"/>
                  </a:tblGrid>
                  <a:tr h="419164">
                    <a:tc>
                      <a:txBody>
                        <a:bodyPr/>
                        <a:lstStyle/>
                        <a:p>
                          <a:endParaRPr lang="zh-CN"/>
                        </a:p>
                      </a:txBody>
                      <a:tcPr>
                        <a:blipFill rotWithShape="0">
                          <a:blip r:embed="rId13"/>
                          <a:stretch>
                            <a:fillRect l="-361" t="-2899" r="-39350" b="-302899"/>
                          </a:stretch>
                        </a:blipFill>
                      </a:tcPr>
                    </a:tc>
                    <a:tc>
                      <a:txBody>
                        <a:bodyPr/>
                        <a:lstStyle/>
                        <a:p>
                          <a:endParaRPr lang="zh-CN"/>
                        </a:p>
                      </a:txBody>
                      <a:tcPr>
                        <a:blipFill rotWithShape="0">
                          <a:blip r:embed="rId13"/>
                          <a:stretch>
                            <a:fillRect l="-259813" t="-2899" r="-1869" b="-302899"/>
                          </a:stretch>
                        </a:blipFill>
                      </a:tcPr>
                    </a:tc>
                  </a:tr>
                  <a:tr h="419164">
                    <a:tc>
                      <a:txBody>
                        <a:bodyPr/>
                        <a:lstStyle/>
                        <a:p>
                          <a:endParaRPr lang="zh-CN"/>
                        </a:p>
                      </a:txBody>
                      <a:tcPr>
                        <a:blipFill rotWithShape="0">
                          <a:blip r:embed="rId13"/>
                          <a:stretch>
                            <a:fillRect l="-361" t="-102899" r="-39350" b="-202899"/>
                          </a:stretch>
                        </a:blipFill>
                      </a:tcPr>
                    </a:tc>
                    <a:tc>
                      <a:txBody>
                        <a:bodyPr/>
                        <a:lstStyle/>
                        <a:p>
                          <a:endParaRPr lang="zh-CN"/>
                        </a:p>
                      </a:txBody>
                      <a:tcPr>
                        <a:blipFill rotWithShape="0">
                          <a:blip r:embed="rId13"/>
                          <a:stretch>
                            <a:fillRect l="-259813" t="-102899" r="-1869" b="-202899"/>
                          </a:stretch>
                        </a:blipFill>
                      </a:tcPr>
                    </a:tc>
                  </a:tr>
                  <a:tr h="419164">
                    <a:tc>
                      <a:txBody>
                        <a:bodyPr/>
                        <a:lstStyle/>
                        <a:p>
                          <a:endParaRPr lang="zh-CN"/>
                        </a:p>
                      </a:txBody>
                      <a:tcPr>
                        <a:blipFill rotWithShape="0">
                          <a:blip r:embed="rId13"/>
                          <a:stretch>
                            <a:fillRect l="-361" t="-202899" r="-39350" b="-102899"/>
                          </a:stretch>
                        </a:blipFill>
                      </a:tcPr>
                    </a:tc>
                    <a:tc>
                      <a:txBody>
                        <a:bodyPr/>
                        <a:lstStyle/>
                        <a:p>
                          <a:endParaRPr lang="zh-CN"/>
                        </a:p>
                      </a:txBody>
                      <a:tcPr>
                        <a:blipFill rotWithShape="0">
                          <a:blip r:embed="rId13"/>
                          <a:stretch>
                            <a:fillRect l="-259813" t="-202899" r="-1869" b="-102899"/>
                          </a:stretch>
                        </a:blipFill>
                      </a:tcPr>
                    </a:tc>
                  </a:tr>
                  <a:tr h="419164">
                    <a:tc>
                      <a:txBody>
                        <a:bodyPr/>
                        <a:lstStyle/>
                        <a:p>
                          <a:endParaRPr lang="zh-CN"/>
                        </a:p>
                      </a:txBody>
                      <a:tcPr>
                        <a:blipFill rotWithShape="0">
                          <a:blip r:embed="rId13"/>
                          <a:stretch>
                            <a:fillRect l="-361" t="-302899" r="-39350" b="-2899"/>
                          </a:stretch>
                        </a:blipFill>
                      </a:tcPr>
                    </a:tc>
                    <a:tc>
                      <a:txBody>
                        <a:bodyPr/>
                        <a:lstStyle/>
                        <a:p>
                          <a:endParaRPr lang="zh-CN"/>
                        </a:p>
                      </a:txBody>
                      <a:tcPr>
                        <a:blipFill rotWithShape="0">
                          <a:blip r:embed="rId13"/>
                          <a:stretch>
                            <a:fillRect l="-259813" t="-302899" r="-1869" b="-2899"/>
                          </a:stretch>
                        </a:blipFill>
                      </a:tcPr>
                    </a:tc>
                  </a:tr>
                </a:tbl>
              </a:graphicData>
            </a:graphic>
          </p:graphicFrame>
        </mc:Fallback>
      </mc:AlternateContent>
      <mc:AlternateContent xmlns:mc="http://schemas.openxmlformats.org/markup-compatibility/2006" xmlns:a14="http://schemas.microsoft.com/office/drawing/2010/main">
        <mc:Choice Requires="a14">
          <p:sp>
            <p:nvSpPr>
              <p:cNvPr id="23" name="文本框 22"/>
              <p:cNvSpPr txBox="1"/>
              <p:nvPr/>
            </p:nvSpPr>
            <p:spPr>
              <a:xfrm>
                <a:off x="434136" y="921689"/>
                <a:ext cx="1642637" cy="481542"/>
              </a:xfrm>
              <a:prstGeom prst="rect">
                <a:avLst/>
              </a:prstGeom>
              <a:noFill/>
            </p:spPr>
            <p:txBody>
              <a:bodyPr wrap="square" rtlCol="0">
                <a:spAutoFit/>
              </a:bodyPr>
              <a:lstStyle/>
              <a:p>
                <a:pPr>
                  <a:lnSpc>
                    <a:spcPct val="125000"/>
                  </a:lnSpc>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ea typeface="微软雅黑" panose="020B0503020204020204" pitchFamily="34" charset="-122"/>
                        </a:rPr>
                        <m:t>𝑑</m:t>
                      </m:r>
                      <m:r>
                        <a:rPr lang="en-US" altLang="zh-CN" sz="2000" b="0" i="1" smtClean="0">
                          <a:solidFill>
                            <a:schemeClr val="tx1"/>
                          </a:solidFill>
                          <a:latin typeface="Cambria Math" panose="02040503050406030204" pitchFamily="18" charset="0"/>
                          <a:ea typeface="微软雅黑" panose="020B0503020204020204" pitchFamily="34" charset="-122"/>
                        </a:rPr>
                        <m:t>𝑎𝑡𝑎𝑏𝑎𝑠𝑒𝑠</m:t>
                      </m:r>
                    </m:oMath>
                  </m:oMathPara>
                </a14:m>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434136" y="921689"/>
                <a:ext cx="1642637" cy="481542"/>
              </a:xfrm>
              <a:prstGeom prst="rect">
                <a:avLst/>
              </a:prstGeom>
              <a:blipFill rotWithShape="0">
                <a:blip r:embed="rId14"/>
                <a:stretch>
                  <a:fillRect/>
                </a:stretch>
              </a:blipFill>
            </p:spPr>
            <p:txBody>
              <a:bodyPr/>
              <a:lstStyle/>
              <a:p>
                <a:r>
                  <a:rPr lang="zh-CN" altLang="en-US">
                    <a:noFill/>
                  </a:rPr>
                  <a:t> </a:t>
                </a:r>
              </a:p>
            </p:txBody>
          </p:sp>
        </mc:Fallback>
      </mc:AlternateContent>
      <p:sp>
        <p:nvSpPr>
          <p:cNvPr id="25" name="矩形 24"/>
          <p:cNvSpPr/>
          <p:nvPr/>
        </p:nvSpPr>
        <p:spPr>
          <a:xfrm>
            <a:off x="10661654" y="4634233"/>
            <a:ext cx="623889" cy="441916"/>
          </a:xfrm>
          <a:prstGeom prst="rect">
            <a:avLst/>
          </a:prstGeom>
        </p:spPr>
        <p:txBody>
          <a:bodyPr wrap="none">
            <a:spAutoFit/>
          </a:bodyPr>
          <a:lstStyle/>
          <a:p>
            <a:pPr>
              <a:lnSpc>
                <a:spcPct val="125000"/>
              </a:lnSpc>
            </a:pPr>
            <a:r>
              <a:rPr lang="en-US" altLang="zh-CN" sz="2000" dirty="0">
                <a:solidFill>
                  <a:schemeClr val="bg1"/>
                </a:solidFill>
                <a:latin typeface="微软雅黑" panose="020B0503020204020204" pitchFamily="34" charset="-122"/>
                <a:ea typeface="微软雅黑" panose="020B0503020204020204" pitchFamily="34" charset="-122"/>
              </a:rPr>
              <a:t>r=1</a:t>
            </a:r>
            <a:endParaRPr lang="zh-CN" altLang="en-US" sz="2000"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矩形 25"/>
              <p:cNvSpPr/>
              <p:nvPr/>
            </p:nvSpPr>
            <p:spPr>
              <a:xfrm>
                <a:off x="9256575" y="2172593"/>
                <a:ext cx="2729786" cy="784830"/>
              </a:xfrm>
              <a:prstGeom prst="rect">
                <a:avLst/>
              </a:prstGeom>
            </p:spPr>
            <p:txBody>
              <a:bodyPr wrap="none">
                <a:spAutoFit/>
              </a:bodyPr>
              <a:lstStyle/>
              <a:p>
                <a:pPr>
                  <a:lnSpc>
                    <a:spcPct val="125000"/>
                  </a:lnSpc>
                </a:pPr>
                <a:r>
                  <a:rPr lang="en-US" altLang="zh-CN" dirty="0" err="1" smtClean="0">
                    <a:solidFill>
                      <a:schemeClr val="tx1"/>
                    </a:solidFill>
                    <a:ea typeface="微软雅黑" panose="020B0503020204020204" pitchFamily="34" charset="-122"/>
                  </a:rPr>
                  <a:t>Precompute</a:t>
                </a:r>
                <a:r>
                  <a:rPr lang="en-US" altLang="zh-CN" dirty="0" smtClean="0">
                    <a:solidFill>
                      <a:schemeClr val="tx1"/>
                    </a:solidFill>
                    <a:ea typeface="微软雅黑" panose="020B0503020204020204" pitchFamily="34" charset="-122"/>
                  </a:rPr>
                  <a:t> </a:t>
                </a:r>
                <a14:m>
                  <m:oMath xmlns:m="http://schemas.openxmlformats.org/officeDocument/2006/math">
                    <m:sSup>
                      <m:sSupPr>
                        <m:ctrlPr>
                          <a:rPr lang="en-US" altLang="zh-CN" i="1" smtClean="0">
                            <a:solidFill>
                              <a:schemeClr val="tx1"/>
                            </a:solidFill>
                            <a:latin typeface="Cambria Math" panose="02040503050406030204" pitchFamily="18" charset="0"/>
                            <a:ea typeface="微软雅黑" panose="020B0503020204020204" pitchFamily="34" charset="-122"/>
                          </a:rPr>
                        </m:ctrlPr>
                      </m:sSupPr>
                      <m:e>
                        <m:r>
                          <a:rPr lang="en-US" altLang="zh-CN">
                            <a:solidFill>
                              <a:schemeClr val="tx1"/>
                            </a:solidFill>
                            <a:latin typeface="Cambria Math" panose="02040503050406030204" pitchFamily="18" charset="0"/>
                            <a:ea typeface="微软雅黑" panose="020B0503020204020204" pitchFamily="34" charset="-122"/>
                          </a:rPr>
                          <m:t>||</m:t>
                        </m:r>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𝑇</m:t>
                            </m:r>
                          </m:e>
                          <m:sub>
                            <m:r>
                              <a:rPr lang="en-US" altLang="zh-CN">
                                <a:solidFill>
                                  <a:schemeClr val="tx1"/>
                                </a:solidFill>
                                <a:latin typeface="Cambria Math" panose="02040503050406030204" pitchFamily="18" charset="0"/>
                                <a:ea typeface="微软雅黑" panose="020B0503020204020204" pitchFamily="34" charset="-122"/>
                              </a:rPr>
                              <m:t>𝑙</m:t>
                            </m:r>
                          </m:sub>
                        </m:sSub>
                        <m:r>
                          <a:rPr lang="en-US" altLang="zh-CN">
                            <a:solidFill>
                              <a:schemeClr val="tx1"/>
                            </a:solidFill>
                            <a:latin typeface="Cambria Math" panose="02040503050406030204" pitchFamily="18" charset="0"/>
                            <a:ea typeface="微软雅黑" panose="020B0503020204020204" pitchFamily="34" charset="-122"/>
                          </a:rPr>
                          <m:t>||</m:t>
                        </m:r>
                      </m:e>
                      <m:sup>
                        <m:r>
                          <a:rPr lang="en-US" altLang="zh-CN">
                            <a:solidFill>
                              <a:schemeClr val="tx1"/>
                            </a:solidFill>
                            <a:latin typeface="Cambria Math" panose="02040503050406030204" pitchFamily="18" charset="0"/>
                            <a:ea typeface="微软雅黑" panose="020B0503020204020204" pitchFamily="34" charset="-122"/>
                          </a:rPr>
                          <m:t>2</m:t>
                        </m:r>
                      </m:sup>
                    </m:sSup>
                    <m:r>
                      <a:rPr lang="en-US" altLang="zh-CN" b="0" i="0" smtClean="0">
                        <a:solidFill>
                          <a:schemeClr val="tx1"/>
                        </a:solidFill>
                        <a:latin typeface="Cambria Math" panose="02040503050406030204" pitchFamily="18" charset="0"/>
                        <a:ea typeface="微软雅黑" panose="020B0503020204020204" pitchFamily="34" charset="-122"/>
                      </a:rPr>
                      <m:t>,</m:t>
                    </m:r>
                    <m:d>
                      <m:dPr>
                        <m:begChr m:val="⟨"/>
                        <m:endChr m:val="⟩"/>
                        <m:ctrlPr>
                          <a:rPr lang="en-US" altLang="zh-CN" i="1">
                            <a:solidFill>
                              <a:schemeClr val="tx1"/>
                            </a:solidFill>
                            <a:latin typeface="Cambria Math" panose="02040503050406030204" pitchFamily="18" charset="0"/>
                            <a:ea typeface="微软雅黑" panose="020B0503020204020204" pitchFamily="34" charset="-122"/>
                          </a:rPr>
                        </m:ctrlPr>
                      </m:dPr>
                      <m:e>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𝑆</m:t>
                            </m:r>
                          </m:e>
                          <m:sub>
                            <m:r>
                              <a:rPr lang="en-US" altLang="zh-CN">
                                <a:solidFill>
                                  <a:schemeClr val="tx1"/>
                                </a:solidFill>
                                <a:latin typeface="Cambria Math" panose="02040503050406030204" pitchFamily="18" charset="0"/>
                                <a:ea typeface="微软雅黑" panose="020B0503020204020204" pitchFamily="34" charset="-122"/>
                              </a:rPr>
                              <m:t>𝑘</m:t>
                            </m:r>
                          </m:sub>
                        </m:sSub>
                        <m:r>
                          <a:rPr lang="en-US" altLang="zh-CN">
                            <a:solidFill>
                              <a:schemeClr val="tx1"/>
                            </a:solidFill>
                            <a:latin typeface="Cambria Math" panose="02040503050406030204" pitchFamily="18" charset="0"/>
                            <a:ea typeface="微软雅黑" panose="020B0503020204020204" pitchFamily="34" charset="-122"/>
                          </a:rPr>
                          <m:t>,</m:t>
                        </m:r>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𝑇</m:t>
                            </m:r>
                          </m:e>
                          <m:sub>
                            <m:r>
                              <a:rPr lang="en-US" altLang="zh-CN">
                                <a:solidFill>
                                  <a:schemeClr val="tx1"/>
                                </a:solidFill>
                                <a:latin typeface="Cambria Math" panose="02040503050406030204" pitchFamily="18" charset="0"/>
                                <a:ea typeface="微软雅黑" panose="020B0503020204020204" pitchFamily="34" charset="-122"/>
                              </a:rPr>
                              <m:t>𝑙</m:t>
                            </m:r>
                          </m:sub>
                        </m:sSub>
                      </m:e>
                    </m:d>
                  </m:oMath>
                </a14:m>
                <a:endParaRPr lang="en-US" altLang="zh-CN" dirty="0" smtClean="0">
                  <a:solidFill>
                    <a:schemeClr val="tx1"/>
                  </a:solidFill>
                  <a:latin typeface="微软雅黑" panose="020B0503020204020204" pitchFamily="34" charset="-122"/>
                  <a:ea typeface="微软雅黑" panose="020B0503020204020204" pitchFamily="34" charset="-122"/>
                </a:endParaRPr>
              </a:p>
              <a:p>
                <a:pPr>
                  <a:lnSpc>
                    <a:spcPct val="125000"/>
                  </a:lnSpc>
                </a:pPr>
                <a:r>
                  <a:rPr lang="en-US" altLang="zh-CN" dirty="0" smtClean="0">
                    <a:latin typeface="微软雅黑" panose="020B0503020204020204" pitchFamily="34" charset="-122"/>
                    <a:ea typeface="微软雅黑" panose="020B0503020204020204" pitchFamily="34" charset="-122"/>
                  </a:rPr>
                  <a:t>(not shown)</a:t>
                </a:r>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6" name="矩形 25"/>
              <p:cNvSpPr>
                <a:spLocks noRot="1" noChangeAspect="1" noMove="1" noResize="1" noEditPoints="1" noAdjustHandles="1" noChangeArrowheads="1" noChangeShapeType="1" noTextEdit="1"/>
              </p:cNvSpPr>
              <p:nvPr/>
            </p:nvSpPr>
            <p:spPr>
              <a:xfrm>
                <a:off x="9256575" y="2172593"/>
                <a:ext cx="2729786" cy="784830"/>
              </a:xfrm>
              <a:prstGeom prst="rect">
                <a:avLst/>
              </a:prstGeom>
              <a:blipFill rotWithShape="0">
                <a:blip r:embed="rId15"/>
                <a:stretch>
                  <a:fillRect l="-1786" b="-69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9263891" y="5034522"/>
                <a:ext cx="2928109" cy="369332"/>
              </a:xfrm>
              <a:prstGeom prst="rect">
                <a:avLst/>
              </a:prstGeom>
            </p:spPr>
            <p:txBody>
              <a:bodyPr wrap="none">
                <a:spAutoFit/>
              </a:bodyPr>
              <a:lstStyle/>
              <a:p>
                <a:r>
                  <a:rPr lang="en-US" altLang="zh-CN" dirty="0" smtClean="0">
                    <a:solidFill>
                      <a:schemeClr val="tx1"/>
                    </a:solidFill>
                    <a:ea typeface="微软雅黑" panose="020B0503020204020204" pitchFamily="34" charset="-122"/>
                  </a:rPr>
                  <a:t>Compute </a:t>
                </a:r>
                <a14:m>
                  <m:oMath xmlns:m="http://schemas.openxmlformats.org/officeDocument/2006/math">
                    <m:d>
                      <m:dPr>
                        <m:begChr m:val="⟨"/>
                        <m:endChr m:val="⟩"/>
                        <m:ctrlPr>
                          <a:rPr lang="en-US" altLang="zh-CN" i="1" smtClean="0">
                            <a:solidFill>
                              <a:schemeClr val="tx1"/>
                            </a:solidFill>
                            <a:latin typeface="Cambria Math" panose="02040503050406030204" pitchFamily="18" charset="0"/>
                            <a:ea typeface="微软雅黑" panose="020B0503020204020204" pitchFamily="34" charset="-122"/>
                          </a:rPr>
                        </m:ctrlPr>
                      </m:dPr>
                      <m:e>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𝒑</m:t>
                            </m:r>
                          </m:e>
                          <m:sub>
                            <m:r>
                              <a:rPr lang="en-US" altLang="zh-CN">
                                <a:solidFill>
                                  <a:schemeClr val="tx1"/>
                                </a:solidFill>
                                <a:latin typeface="Cambria Math" panose="02040503050406030204" pitchFamily="18" charset="0"/>
                                <a:ea typeface="微软雅黑" panose="020B0503020204020204" pitchFamily="34" charset="-122"/>
                              </a:rPr>
                              <m:t>𝟏</m:t>
                            </m:r>
                          </m:sub>
                        </m:sSub>
                        <m:r>
                          <a:rPr lang="en-US" altLang="zh-CN">
                            <a:solidFill>
                              <a:schemeClr val="tx1"/>
                            </a:solidFill>
                            <a:latin typeface="Cambria Math" panose="02040503050406030204" pitchFamily="18" charset="0"/>
                            <a:ea typeface="微软雅黑" panose="020B0503020204020204" pitchFamily="34" charset="-122"/>
                          </a:rPr>
                          <m:t>,</m:t>
                        </m:r>
                        <m:sSub>
                          <m:sSubPr>
                            <m:ctrlPr>
                              <a:rPr lang="en-US" altLang="zh-CN" i="1">
                                <a:solidFill>
                                  <a:schemeClr val="tx1"/>
                                </a:solidFill>
                                <a:latin typeface="Cambria Math" panose="02040503050406030204" pitchFamily="18" charset="0"/>
                                <a:ea typeface="微软雅黑" panose="020B0503020204020204" pitchFamily="34" charset="-122"/>
                              </a:rPr>
                            </m:ctrlPr>
                          </m:sSubPr>
                          <m:e>
                            <m:r>
                              <a:rPr lang="en-US" altLang="zh-CN">
                                <a:solidFill>
                                  <a:schemeClr val="tx1"/>
                                </a:solidFill>
                                <a:latin typeface="Cambria Math" panose="02040503050406030204" pitchFamily="18" charset="0"/>
                                <a:ea typeface="微软雅黑" panose="020B0503020204020204" pitchFamily="34" charset="-122"/>
                              </a:rPr>
                              <m:t>𝑇</m:t>
                            </m:r>
                          </m:e>
                          <m:sub>
                            <m:r>
                              <a:rPr lang="en-US" altLang="zh-CN">
                                <a:solidFill>
                                  <a:schemeClr val="tx1"/>
                                </a:solidFill>
                                <a:latin typeface="Cambria Math" panose="02040503050406030204" pitchFamily="18" charset="0"/>
                                <a:ea typeface="微软雅黑" panose="020B0503020204020204" pitchFamily="34" charset="-122"/>
                              </a:rPr>
                              <m:t>𝑙</m:t>
                            </m:r>
                          </m:sub>
                        </m:sSub>
                      </m:e>
                    </m:d>
                  </m:oMath>
                </a14:m>
                <a:r>
                  <a:rPr lang="en-US" altLang="zh-CN" dirty="0" smtClean="0">
                    <a:solidFill>
                      <a:schemeClr val="tx1"/>
                    </a:solidFill>
                  </a:rPr>
                  <a:t>(not shown)</a:t>
                </a:r>
                <a:endParaRPr lang="zh-CN" altLang="en-US" dirty="0">
                  <a:solidFill>
                    <a:schemeClr val="tx1"/>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9263891" y="5034522"/>
                <a:ext cx="2928109" cy="369332"/>
              </a:xfrm>
              <a:prstGeom prst="rect">
                <a:avLst/>
              </a:prstGeom>
              <a:blipFill rotWithShape="0">
                <a:blip r:embed="rId16"/>
                <a:stretch>
                  <a:fillRect l="-1875" t="-10000" r="-125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1981200" y="5771124"/>
                <a:ext cx="3664857" cy="477054"/>
              </a:xfrm>
              <a:prstGeom prst="rect">
                <a:avLst/>
              </a:prstGeom>
              <a:noFill/>
            </p:spPr>
            <p:txBody>
              <a:bodyPr wrap="square" rtlCol="0">
                <a:spAutoFit/>
              </a:bodyPr>
              <a:lstStyle/>
              <a:p>
                <a:pPr>
                  <a:lnSpc>
                    <a:spcPct val="125000"/>
                  </a:lnSpc>
                </a:pP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𝒑</m:t>
                        </m:r>
                      </m:e>
                      <m:sub>
                        <m:r>
                          <a:rPr lang="en-US" altLang="zh-CN" sz="2000">
                            <a:solidFill>
                              <a:schemeClr val="tx1"/>
                            </a:solidFill>
                            <a:latin typeface="Cambria Math" panose="02040503050406030204" pitchFamily="18" charset="0"/>
                            <a:ea typeface="微软雅黑" panose="020B0503020204020204" pitchFamily="34" charset="-122"/>
                          </a:rPr>
                          <m:t>𝟐</m:t>
                        </m:r>
                      </m:sub>
                    </m:sSub>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𝒑</m:t>
                        </m:r>
                      </m:e>
                      <m:sub>
                        <m:r>
                          <a:rPr lang="en-US" altLang="zh-CN" sz="2000">
                            <a:solidFill>
                              <a:schemeClr val="tx1"/>
                            </a:solidFill>
                            <a:latin typeface="Cambria Math" panose="02040503050406030204" pitchFamily="18" charset="0"/>
                            <a:ea typeface="微软雅黑" panose="020B0503020204020204" pitchFamily="34" charset="-122"/>
                          </a:rPr>
                          <m:t>𝟑</m:t>
                        </m:r>
                      </m:sub>
                    </m:sSub>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𝒑</m:t>
                        </m:r>
                      </m:e>
                      <m:sub>
                        <m:r>
                          <a:rPr lang="en-US" altLang="zh-CN" sz="2000">
                            <a:solidFill>
                              <a:schemeClr val="tx1"/>
                            </a:solidFill>
                            <a:latin typeface="Cambria Math" panose="02040503050406030204" pitchFamily="18" charset="0"/>
                            <a:ea typeface="微软雅黑" panose="020B0503020204020204" pitchFamily="34" charset="-122"/>
                          </a:rPr>
                          <m:t>𝟒</m:t>
                        </m:r>
                      </m:sub>
                    </m:sSub>
                    <m:r>
                      <a:rPr lang="en-US" altLang="zh-CN" sz="2000" b="0" i="0" smtClean="0">
                        <a:solidFill>
                          <a:schemeClr val="tx1"/>
                        </a:solidFill>
                        <a:latin typeface="Cambria Math" panose="02040503050406030204" pitchFamily="18" charset="0"/>
                        <a:ea typeface="微软雅黑" panose="020B0503020204020204" pitchFamily="34" charset="-122"/>
                      </a:rPr>
                      <m:t> </m:t>
                    </m:r>
                  </m:oMath>
                </a14:m>
                <a:r>
                  <a:rPr lang="en-US" altLang="zh-CN" sz="2000" dirty="0" smtClean="0">
                    <a:solidFill>
                      <a:schemeClr val="tx1"/>
                    </a:solidFill>
                    <a:latin typeface="微软雅黑" panose="020B0503020204020204" pitchFamily="34" charset="-122"/>
                    <a:ea typeface="微软雅黑" panose="020B0503020204020204" pitchFamily="34" charset="-122"/>
                  </a:rPr>
                  <a:t>is the same as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a:latin typeface="Cambria Math" panose="02040503050406030204" pitchFamily="18" charset="0"/>
                            <a:ea typeface="微软雅黑" panose="020B0503020204020204" pitchFamily="34" charset="-122"/>
                          </a:rPr>
                          <m:t>𝒑</m:t>
                        </m:r>
                      </m:e>
                      <m:sub>
                        <m:r>
                          <a:rPr lang="en-US" altLang="zh-CN" sz="2000">
                            <a:latin typeface="Cambria Math" panose="02040503050406030204" pitchFamily="18" charset="0"/>
                            <a:ea typeface="微软雅黑" panose="020B0503020204020204" pitchFamily="34" charset="-122"/>
                          </a:rPr>
                          <m:t>𝟏</m:t>
                        </m:r>
                      </m:sub>
                    </m:sSub>
                  </m:oMath>
                </a14:m>
                <a:r>
                  <a:rPr lang="en-US" altLang="zh-CN" sz="2000" dirty="0" smtClean="0">
                    <a:solidFill>
                      <a:schemeClr val="tx1"/>
                    </a:solidFill>
                    <a:latin typeface="微软雅黑" panose="020B0503020204020204" pitchFamily="34" charset="-122"/>
                    <a:ea typeface="微软雅黑" panose="020B0503020204020204" pitchFamily="34" charset="-122"/>
                  </a:rPr>
                  <a:t> </a:t>
                </a:r>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1981200" y="5771124"/>
                <a:ext cx="3664857" cy="477054"/>
              </a:xfrm>
              <a:prstGeom prst="rect">
                <a:avLst/>
              </a:prstGeom>
              <a:blipFill rotWithShape="0">
                <a:blip r:embed="rId17"/>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857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728960" cy="1325563"/>
          </a:xfrm>
        </p:spPr>
        <p:txBody>
          <a:bodyPr/>
          <a:lstStyle/>
          <a:p>
            <a:r>
              <a:rPr lang="en-US" altLang="zh-CN" dirty="0" smtClean="0"/>
              <a:t>Indexing of </a:t>
            </a:r>
            <a:r>
              <a:rPr lang="en-US" altLang="zh-CN" dirty="0"/>
              <a:t>NO-IMI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175880"/>
                <a:ext cx="10515600" cy="4351338"/>
              </a:xfrm>
            </p:spPr>
            <p:txBody>
              <a:bodyPr/>
              <a:lstStyle/>
              <a:p>
                <a:pPr marL="0" indent="0">
                  <a:spcAft>
                    <a:spcPts val="1800"/>
                  </a:spcAft>
                  <a:buNone/>
                </a:pPr>
                <a14:m>
                  <m:oMathPara xmlns:m="http://schemas.openxmlformats.org/officeDocument/2006/math">
                    <m:oMathParaPr>
                      <m:jc m:val="left"/>
                    </m:oMathParaPr>
                    <m:oMath xmlns:m="http://schemas.openxmlformats.org/officeDocument/2006/math">
                      <m:sSup>
                        <m:sSupPr>
                          <m:ctrlPr>
                            <a:rPr lang="en-US" altLang="zh-CN" b="1" i="1" smtClean="0">
                              <a:solidFill>
                                <a:schemeClr val="tx1"/>
                              </a:solidFill>
                              <a:latin typeface="Cambria Math" panose="02040503050406030204" pitchFamily="18" charset="0"/>
                              <a:ea typeface="微软雅黑" panose="020B0503020204020204" pitchFamily="34" charset="-122"/>
                            </a:rPr>
                          </m:ctrlPr>
                        </m:sSupPr>
                        <m:e>
                          <m:r>
                            <a:rPr lang="en-US" altLang="zh-CN" b="1" i="1">
                              <a:solidFill>
                                <a:schemeClr val="tx1"/>
                              </a:solidFill>
                              <a:latin typeface="Cambria Math" panose="02040503050406030204" pitchFamily="18" charset="0"/>
                              <a:ea typeface="微软雅黑" panose="020B0503020204020204" pitchFamily="34" charset="-122"/>
                            </a:rPr>
                            <m:t>||</m:t>
                          </m:r>
                          <m:r>
                            <a:rPr lang="en-US" altLang="zh-CN" b="1" i="1">
                              <a:solidFill>
                                <a:schemeClr val="tx1"/>
                              </a:solidFill>
                              <a:latin typeface="Cambria Math" panose="02040503050406030204" pitchFamily="18" charset="0"/>
                              <a:ea typeface="微软雅黑" panose="020B0503020204020204" pitchFamily="34" charset="-122"/>
                            </a:rPr>
                            <m:t>𝒑</m:t>
                          </m:r>
                          <m:r>
                            <a:rPr lang="en-US" altLang="zh-CN" b="1" i="1">
                              <a:solidFill>
                                <a:schemeClr val="tx1"/>
                              </a:solidFill>
                              <a:latin typeface="Cambria Math" panose="02040503050406030204" pitchFamily="18" charset="0"/>
                              <a:ea typeface="微软雅黑" panose="020B0503020204020204" pitchFamily="34" charset="-122"/>
                            </a:rPr>
                            <m:t>−</m:t>
                          </m:r>
                          <m:d>
                            <m:dPr>
                              <m:ctrlPr>
                                <a:rPr lang="en-US" altLang="zh-CN" b="1" i="1">
                                  <a:solidFill>
                                    <a:schemeClr val="tx1"/>
                                  </a:solidFill>
                                  <a:latin typeface="Cambria Math" panose="02040503050406030204" pitchFamily="18" charset="0"/>
                                  <a:ea typeface="微软雅黑" panose="020B0503020204020204" pitchFamily="34" charset="-122"/>
                                </a:rPr>
                              </m:ctrlPr>
                            </m:dPr>
                            <m:e>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𝑺</m:t>
                                  </m:r>
                                </m:e>
                                <m:sub>
                                  <m:r>
                                    <a:rPr lang="en-US" altLang="zh-CN" b="1" i="1">
                                      <a:solidFill>
                                        <a:schemeClr val="tx1"/>
                                      </a:solidFill>
                                      <a:latin typeface="Cambria Math" panose="02040503050406030204" pitchFamily="18" charset="0"/>
                                      <a:ea typeface="微软雅黑" panose="020B0503020204020204" pitchFamily="34" charset="-122"/>
                                    </a:rPr>
                                    <m:t>𝒌</m:t>
                                  </m:r>
                                </m:sub>
                              </m:sSub>
                              <m:r>
                                <a:rPr lang="en-US" altLang="zh-CN" b="1" i="1">
                                  <a:solidFill>
                                    <a:schemeClr val="tx1"/>
                                  </a:solidFill>
                                  <a:latin typeface="Cambria Math" panose="02040503050406030204" pitchFamily="18" charset="0"/>
                                  <a:ea typeface="微软雅黑" panose="020B0503020204020204" pitchFamily="34" charset="-122"/>
                                </a:rPr>
                                <m:t>+</m:t>
                              </m:r>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𝑻</m:t>
                                  </m:r>
                                </m:e>
                                <m:sub>
                                  <m:r>
                                    <a:rPr lang="en-US" altLang="zh-CN" b="1" i="1">
                                      <a:solidFill>
                                        <a:schemeClr val="tx1"/>
                                      </a:solidFill>
                                      <a:latin typeface="Cambria Math" panose="02040503050406030204" pitchFamily="18" charset="0"/>
                                      <a:ea typeface="微软雅黑" panose="020B0503020204020204" pitchFamily="34" charset="-122"/>
                                    </a:rPr>
                                    <m:t>𝒍</m:t>
                                  </m:r>
                                </m:sub>
                              </m:sSub>
                            </m:e>
                          </m:d>
                          <m:r>
                            <a:rPr lang="en-US" altLang="zh-CN" b="1" i="1">
                              <a:solidFill>
                                <a:schemeClr val="tx1"/>
                              </a:solidFill>
                              <a:latin typeface="Cambria Math" panose="02040503050406030204" pitchFamily="18" charset="0"/>
                              <a:ea typeface="微软雅黑" panose="020B0503020204020204" pitchFamily="34" charset="-122"/>
                            </a:rPr>
                            <m:t>||</m:t>
                          </m:r>
                        </m:e>
                        <m:sup>
                          <m:r>
                            <a:rPr lang="en-US" altLang="zh-CN" b="1" i="1">
                              <a:solidFill>
                                <a:schemeClr val="tx1"/>
                              </a:solidFill>
                              <a:latin typeface="Cambria Math" panose="02040503050406030204" pitchFamily="18" charset="0"/>
                              <a:ea typeface="微软雅黑" panose="020B0503020204020204" pitchFamily="34" charset="-122"/>
                            </a:rPr>
                            <m:t>𝟐</m:t>
                          </m:r>
                        </m:sup>
                      </m:sSup>
                      <m:r>
                        <a:rPr lang="en-US" altLang="zh-CN" b="1" i="1">
                          <a:solidFill>
                            <a:schemeClr val="tx1"/>
                          </a:solidFill>
                          <a:latin typeface="Cambria Math" panose="02040503050406030204" pitchFamily="18" charset="0"/>
                          <a:ea typeface="微软雅黑" panose="020B0503020204020204" pitchFamily="34" charset="-122"/>
                        </a:rPr>
                        <m:t>=</m:t>
                      </m:r>
                      <m:sSup>
                        <m:sSupPr>
                          <m:ctrlPr>
                            <a:rPr lang="en-US" altLang="zh-CN" b="1" i="1">
                              <a:solidFill>
                                <a:schemeClr val="tx1"/>
                              </a:solidFill>
                              <a:latin typeface="Cambria Math" panose="02040503050406030204" pitchFamily="18" charset="0"/>
                              <a:ea typeface="微软雅黑" panose="020B0503020204020204" pitchFamily="34" charset="-122"/>
                            </a:rPr>
                          </m:ctrlPr>
                        </m:sSupPr>
                        <m:e>
                          <m:r>
                            <a:rPr lang="en-US" altLang="zh-CN" b="1" i="1">
                              <a:solidFill>
                                <a:schemeClr val="tx1"/>
                              </a:solidFill>
                              <a:latin typeface="Cambria Math" panose="02040503050406030204" pitchFamily="18" charset="0"/>
                              <a:ea typeface="微软雅黑" panose="020B0503020204020204" pitchFamily="34" charset="-122"/>
                            </a:rPr>
                            <m:t>||</m:t>
                          </m:r>
                          <m:r>
                            <a:rPr lang="en-US" altLang="zh-CN" b="1" i="1">
                              <a:solidFill>
                                <a:schemeClr val="tx1"/>
                              </a:solidFill>
                              <a:latin typeface="Cambria Math" panose="02040503050406030204" pitchFamily="18" charset="0"/>
                              <a:ea typeface="微软雅黑" panose="020B0503020204020204" pitchFamily="34" charset="-122"/>
                            </a:rPr>
                            <m:t>𝒑</m:t>
                          </m:r>
                          <m:r>
                            <a:rPr lang="en-US" altLang="zh-CN" b="1" i="1">
                              <a:solidFill>
                                <a:schemeClr val="tx1"/>
                              </a:solidFill>
                              <a:latin typeface="Cambria Math" panose="02040503050406030204" pitchFamily="18" charset="0"/>
                              <a:ea typeface="微软雅黑" panose="020B0503020204020204" pitchFamily="34" charset="-122"/>
                            </a:rPr>
                            <m:t>−</m:t>
                          </m:r>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𝑺</m:t>
                              </m:r>
                            </m:e>
                            <m:sub>
                              <m:r>
                                <a:rPr lang="en-US" altLang="zh-CN" b="1" i="1">
                                  <a:solidFill>
                                    <a:schemeClr val="tx1"/>
                                  </a:solidFill>
                                  <a:latin typeface="Cambria Math" panose="02040503050406030204" pitchFamily="18" charset="0"/>
                                  <a:ea typeface="微软雅黑" panose="020B0503020204020204" pitchFamily="34" charset="-122"/>
                                </a:rPr>
                                <m:t>𝒌</m:t>
                              </m:r>
                            </m:sub>
                          </m:sSub>
                          <m:r>
                            <a:rPr lang="en-US" altLang="zh-CN" b="1" i="1">
                              <a:solidFill>
                                <a:schemeClr val="tx1"/>
                              </a:solidFill>
                              <a:latin typeface="Cambria Math" panose="02040503050406030204" pitchFamily="18" charset="0"/>
                              <a:ea typeface="微软雅黑" panose="020B0503020204020204" pitchFamily="34" charset="-122"/>
                            </a:rPr>
                            <m:t>||</m:t>
                          </m:r>
                        </m:e>
                        <m:sup>
                          <m:r>
                            <a:rPr lang="en-US" altLang="zh-CN" b="1" i="1">
                              <a:solidFill>
                                <a:schemeClr val="tx1"/>
                              </a:solidFill>
                              <a:latin typeface="Cambria Math" panose="02040503050406030204" pitchFamily="18" charset="0"/>
                              <a:ea typeface="微软雅黑" panose="020B0503020204020204" pitchFamily="34" charset="-122"/>
                            </a:rPr>
                            <m:t>𝟐</m:t>
                          </m:r>
                        </m:sup>
                      </m:sSup>
                      <m:r>
                        <a:rPr lang="en-US" altLang="zh-CN" b="1" i="1">
                          <a:solidFill>
                            <a:schemeClr val="tx1"/>
                          </a:solidFill>
                          <a:latin typeface="Cambria Math" panose="02040503050406030204" pitchFamily="18" charset="0"/>
                          <a:ea typeface="微软雅黑" panose="020B0503020204020204" pitchFamily="34" charset="-122"/>
                        </a:rPr>
                        <m:t>+</m:t>
                      </m:r>
                      <m:sSup>
                        <m:sSupPr>
                          <m:ctrlPr>
                            <a:rPr lang="en-US" altLang="zh-CN" b="1" i="1">
                              <a:solidFill>
                                <a:schemeClr val="tx1"/>
                              </a:solidFill>
                              <a:latin typeface="Cambria Math" panose="02040503050406030204" pitchFamily="18" charset="0"/>
                              <a:ea typeface="微软雅黑" panose="020B0503020204020204" pitchFamily="34" charset="-122"/>
                            </a:rPr>
                          </m:ctrlPr>
                        </m:sSupPr>
                        <m:e>
                          <m:r>
                            <a:rPr lang="en-US" altLang="zh-CN" b="1" i="1">
                              <a:solidFill>
                                <a:schemeClr val="tx1"/>
                              </a:solidFill>
                              <a:latin typeface="Cambria Math" panose="02040503050406030204" pitchFamily="18" charset="0"/>
                              <a:ea typeface="微软雅黑" panose="020B0503020204020204" pitchFamily="34" charset="-122"/>
                            </a:rPr>
                            <m:t>||</m:t>
                          </m:r>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𝑻</m:t>
                              </m:r>
                            </m:e>
                            <m:sub>
                              <m:r>
                                <a:rPr lang="en-US" altLang="zh-CN" b="1" i="1">
                                  <a:solidFill>
                                    <a:schemeClr val="tx1"/>
                                  </a:solidFill>
                                  <a:latin typeface="Cambria Math" panose="02040503050406030204" pitchFamily="18" charset="0"/>
                                  <a:ea typeface="微软雅黑" panose="020B0503020204020204" pitchFamily="34" charset="-122"/>
                                </a:rPr>
                                <m:t>𝒍</m:t>
                              </m:r>
                            </m:sub>
                          </m:sSub>
                          <m:r>
                            <a:rPr lang="en-US" altLang="zh-CN" b="1" i="1">
                              <a:solidFill>
                                <a:schemeClr val="tx1"/>
                              </a:solidFill>
                              <a:latin typeface="Cambria Math" panose="02040503050406030204" pitchFamily="18" charset="0"/>
                              <a:ea typeface="微软雅黑" panose="020B0503020204020204" pitchFamily="34" charset="-122"/>
                            </a:rPr>
                            <m:t>||</m:t>
                          </m:r>
                        </m:e>
                        <m:sup>
                          <m:r>
                            <a:rPr lang="en-US" altLang="zh-CN" b="1" i="1">
                              <a:solidFill>
                                <a:schemeClr val="tx1"/>
                              </a:solidFill>
                              <a:latin typeface="Cambria Math" panose="02040503050406030204" pitchFamily="18" charset="0"/>
                              <a:ea typeface="微软雅黑" panose="020B0503020204020204" pitchFamily="34" charset="-122"/>
                            </a:rPr>
                            <m:t>𝟐</m:t>
                          </m:r>
                        </m:sup>
                      </m:sSup>
                      <m:r>
                        <a:rPr lang="en-US" altLang="zh-CN" b="1" i="1">
                          <a:solidFill>
                            <a:schemeClr val="tx1"/>
                          </a:solidFill>
                          <a:latin typeface="Cambria Math" panose="02040503050406030204" pitchFamily="18" charset="0"/>
                          <a:ea typeface="微软雅黑" panose="020B0503020204020204" pitchFamily="34" charset="-122"/>
                        </a:rPr>
                        <m:t>−</m:t>
                      </m:r>
                      <m:r>
                        <a:rPr lang="en-US" altLang="zh-CN" b="1" i="1">
                          <a:solidFill>
                            <a:schemeClr val="tx1"/>
                          </a:solidFill>
                          <a:latin typeface="Cambria Math" panose="02040503050406030204" pitchFamily="18" charset="0"/>
                          <a:ea typeface="微软雅黑" panose="020B0503020204020204" pitchFamily="34" charset="-122"/>
                        </a:rPr>
                        <m:t>𝟐</m:t>
                      </m:r>
                      <m:d>
                        <m:dPr>
                          <m:begChr m:val="⟨"/>
                          <m:endChr m:val="⟩"/>
                          <m:ctrlPr>
                            <a:rPr lang="en-US" altLang="zh-CN" b="1" i="1">
                              <a:solidFill>
                                <a:schemeClr val="tx1"/>
                              </a:solidFill>
                              <a:latin typeface="Cambria Math" panose="02040503050406030204" pitchFamily="18" charset="0"/>
                              <a:ea typeface="微软雅黑" panose="020B0503020204020204" pitchFamily="34" charset="-122"/>
                            </a:rPr>
                          </m:ctrlPr>
                        </m:dPr>
                        <m:e>
                          <m:r>
                            <a:rPr lang="en-US" altLang="zh-CN" b="1" i="1">
                              <a:solidFill>
                                <a:schemeClr val="tx1"/>
                              </a:solidFill>
                              <a:latin typeface="Cambria Math" panose="02040503050406030204" pitchFamily="18" charset="0"/>
                              <a:ea typeface="微软雅黑" panose="020B0503020204020204" pitchFamily="34" charset="-122"/>
                            </a:rPr>
                            <m:t>𝒑</m:t>
                          </m:r>
                          <m:r>
                            <a:rPr lang="en-US" altLang="zh-CN" b="1" i="1">
                              <a:solidFill>
                                <a:schemeClr val="tx1"/>
                              </a:solidFill>
                              <a:latin typeface="Cambria Math" panose="02040503050406030204" pitchFamily="18" charset="0"/>
                              <a:ea typeface="微软雅黑" panose="020B0503020204020204" pitchFamily="34" charset="-122"/>
                            </a:rPr>
                            <m:t>,</m:t>
                          </m:r>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𝑻</m:t>
                              </m:r>
                            </m:e>
                            <m:sub>
                              <m:r>
                                <a:rPr lang="en-US" altLang="zh-CN" b="1" i="1">
                                  <a:solidFill>
                                    <a:schemeClr val="tx1"/>
                                  </a:solidFill>
                                  <a:latin typeface="Cambria Math" panose="02040503050406030204" pitchFamily="18" charset="0"/>
                                  <a:ea typeface="微软雅黑" panose="020B0503020204020204" pitchFamily="34" charset="-122"/>
                                </a:rPr>
                                <m:t>𝒍</m:t>
                              </m:r>
                            </m:sub>
                          </m:sSub>
                        </m:e>
                      </m:d>
                      <m:r>
                        <a:rPr lang="en-US" altLang="zh-CN" b="1" i="1">
                          <a:solidFill>
                            <a:schemeClr val="tx1"/>
                          </a:solidFill>
                          <a:latin typeface="Cambria Math" panose="02040503050406030204" pitchFamily="18" charset="0"/>
                          <a:ea typeface="微软雅黑" panose="020B0503020204020204" pitchFamily="34" charset="-122"/>
                        </a:rPr>
                        <m:t>+</m:t>
                      </m:r>
                      <m:r>
                        <a:rPr lang="en-US" altLang="zh-CN" b="1" i="1">
                          <a:solidFill>
                            <a:schemeClr val="tx1"/>
                          </a:solidFill>
                          <a:latin typeface="Cambria Math" panose="02040503050406030204" pitchFamily="18" charset="0"/>
                          <a:ea typeface="微软雅黑" panose="020B0503020204020204" pitchFamily="34" charset="-122"/>
                        </a:rPr>
                        <m:t>𝟐</m:t>
                      </m:r>
                      <m:d>
                        <m:dPr>
                          <m:begChr m:val="⟨"/>
                          <m:endChr m:val="⟩"/>
                          <m:ctrlPr>
                            <a:rPr lang="en-US" altLang="zh-CN" b="1" i="1">
                              <a:solidFill>
                                <a:schemeClr val="tx1"/>
                              </a:solidFill>
                              <a:latin typeface="Cambria Math" panose="02040503050406030204" pitchFamily="18" charset="0"/>
                              <a:ea typeface="微软雅黑" panose="020B0503020204020204" pitchFamily="34" charset="-122"/>
                            </a:rPr>
                          </m:ctrlPr>
                        </m:dPr>
                        <m:e>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𝑺</m:t>
                              </m:r>
                            </m:e>
                            <m:sub>
                              <m:r>
                                <a:rPr lang="en-US" altLang="zh-CN" b="1" i="1">
                                  <a:solidFill>
                                    <a:schemeClr val="tx1"/>
                                  </a:solidFill>
                                  <a:latin typeface="Cambria Math" panose="02040503050406030204" pitchFamily="18" charset="0"/>
                                  <a:ea typeface="微软雅黑" panose="020B0503020204020204" pitchFamily="34" charset="-122"/>
                                </a:rPr>
                                <m:t>𝒌</m:t>
                              </m:r>
                            </m:sub>
                          </m:sSub>
                          <m:r>
                            <a:rPr lang="en-US" altLang="zh-CN" b="1" i="1">
                              <a:solidFill>
                                <a:schemeClr val="tx1"/>
                              </a:solidFill>
                              <a:latin typeface="Cambria Math" panose="02040503050406030204" pitchFamily="18" charset="0"/>
                              <a:ea typeface="微软雅黑" panose="020B0503020204020204" pitchFamily="34" charset="-122"/>
                            </a:rPr>
                            <m:t>,</m:t>
                          </m:r>
                          <m:sSub>
                            <m:sSubPr>
                              <m:ctrlPr>
                                <a:rPr lang="en-US" altLang="zh-CN" b="1" i="1">
                                  <a:solidFill>
                                    <a:schemeClr val="tx1"/>
                                  </a:solidFill>
                                  <a:latin typeface="Cambria Math" panose="02040503050406030204" pitchFamily="18" charset="0"/>
                                  <a:ea typeface="微软雅黑" panose="020B0503020204020204" pitchFamily="34" charset="-122"/>
                                </a:rPr>
                              </m:ctrlPr>
                            </m:sSubPr>
                            <m:e>
                              <m:r>
                                <a:rPr lang="en-US" altLang="zh-CN" b="1" i="1">
                                  <a:solidFill>
                                    <a:schemeClr val="tx1"/>
                                  </a:solidFill>
                                  <a:latin typeface="Cambria Math" panose="02040503050406030204" pitchFamily="18" charset="0"/>
                                  <a:ea typeface="微软雅黑" panose="020B0503020204020204" pitchFamily="34" charset="-122"/>
                                </a:rPr>
                                <m:t>𝑻</m:t>
                              </m:r>
                            </m:e>
                            <m:sub>
                              <m:r>
                                <a:rPr lang="en-US" altLang="zh-CN" b="1" i="1">
                                  <a:solidFill>
                                    <a:schemeClr val="tx1"/>
                                  </a:solidFill>
                                  <a:latin typeface="Cambria Math" panose="02040503050406030204" pitchFamily="18" charset="0"/>
                                  <a:ea typeface="微软雅黑" panose="020B0503020204020204" pitchFamily="34" charset="-122"/>
                                </a:rPr>
                                <m:t>𝒍</m:t>
                              </m:r>
                            </m:sub>
                          </m:sSub>
                        </m:e>
                      </m:d>
                    </m:oMath>
                  </m:oMathPara>
                </a14:m>
                <a:endParaRPr lang="en-US" altLang="zh-CN" b="1" i="1" dirty="0" smtClean="0">
                  <a:latin typeface="Cambria Math" panose="02040503050406030204" pitchFamily="18" charset="0"/>
                  <a:ea typeface="微软雅黑" panose="020B0503020204020204" pitchFamily="34" charset="-122"/>
                </a:endParaRPr>
              </a:p>
              <a:p>
                <a:pPr>
                  <a:spcBef>
                    <a:spcPts val="1800"/>
                  </a:spcBef>
                </a:pPr>
                <a:r>
                  <a:rPr lang="en-US" altLang="zh-CN" dirty="0" err="1" smtClean="0"/>
                  <a:t>Precompute</a:t>
                </a:r>
                <a:r>
                  <a:rPr lang="en-US" altLang="zh-CN" dirty="0" smtClean="0">
                    <a:latin typeface="Cambria Math" panose="02040503050406030204" pitchFamily="18" charset="0"/>
                    <a:ea typeface="微软雅黑" panose="020B0503020204020204" pitchFamily="34" charset="-122"/>
                  </a:rPr>
                  <a:t> </a:t>
                </a:r>
                <a14:m>
                  <m:oMath xmlns:m="http://schemas.openxmlformats.org/officeDocument/2006/math">
                    <m:sSup>
                      <m:sSupPr>
                        <m:ctrlPr>
                          <a:rPr lang="en-US" altLang="zh-CN" b="1" i="1">
                            <a:latin typeface="Cambria Math" panose="02040503050406030204" pitchFamily="18" charset="0"/>
                            <a:ea typeface="微软雅黑" panose="020B0503020204020204" pitchFamily="34" charset="-122"/>
                          </a:rPr>
                        </m:ctrlPr>
                      </m:sSupPr>
                      <m:e>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𝑻</m:t>
                            </m:r>
                          </m:e>
                          <m:sub>
                            <m:r>
                              <a:rPr lang="en-US" altLang="zh-CN" b="1" i="1">
                                <a:latin typeface="Cambria Math" panose="02040503050406030204" pitchFamily="18" charset="0"/>
                                <a:ea typeface="微软雅黑" panose="020B0503020204020204" pitchFamily="34" charset="-122"/>
                              </a:rPr>
                              <m:t>𝒍</m:t>
                            </m:r>
                          </m:sub>
                        </m:sSub>
                        <m:r>
                          <a:rPr lang="en-US" altLang="zh-CN" b="1" i="1">
                            <a:latin typeface="Cambria Math" panose="02040503050406030204" pitchFamily="18" charset="0"/>
                            <a:ea typeface="微软雅黑" panose="020B0503020204020204" pitchFamily="34" charset="-122"/>
                          </a:rPr>
                          <m:t>||</m:t>
                        </m:r>
                      </m:e>
                      <m:sup>
                        <m:r>
                          <a:rPr lang="en-US" altLang="zh-CN" b="1" i="1">
                            <a:latin typeface="Cambria Math" panose="02040503050406030204" pitchFamily="18" charset="0"/>
                            <a:ea typeface="微软雅黑" panose="020B0503020204020204" pitchFamily="34" charset="-122"/>
                          </a:rPr>
                          <m:t>𝟐</m:t>
                        </m:r>
                      </m:sup>
                    </m:sSup>
                  </m:oMath>
                </a14:m>
                <a:r>
                  <a:rPr lang="en-US" altLang="zh-CN" dirty="0" smtClean="0">
                    <a:latin typeface="Cambria Math" panose="02040503050406030204" pitchFamily="18" charset="0"/>
                    <a:ea typeface="微软雅黑" panose="020B0503020204020204" pitchFamily="34" charset="-122"/>
                  </a:rPr>
                  <a:t> and </a:t>
                </a:r>
                <a14:m>
                  <m:oMath xmlns:m="http://schemas.openxmlformats.org/officeDocument/2006/math">
                    <m:d>
                      <m:dPr>
                        <m:begChr m:val="⟨"/>
                        <m:endChr m:val="⟩"/>
                        <m:ctrlPr>
                          <a:rPr lang="en-US" altLang="zh-CN" b="1" i="1">
                            <a:latin typeface="Cambria Math" panose="02040503050406030204" pitchFamily="18" charset="0"/>
                            <a:ea typeface="微软雅黑" panose="020B0503020204020204" pitchFamily="34" charset="-122"/>
                          </a:rPr>
                        </m:ctrlPr>
                      </m:dPr>
                      <m:e>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𝑺</m:t>
                            </m:r>
                          </m:e>
                          <m:sub>
                            <m:r>
                              <a:rPr lang="en-US" altLang="zh-CN" b="1" i="1">
                                <a:latin typeface="Cambria Math" panose="02040503050406030204" pitchFamily="18" charset="0"/>
                                <a:ea typeface="微软雅黑" panose="020B0503020204020204" pitchFamily="34" charset="-122"/>
                              </a:rPr>
                              <m:t>𝒌</m:t>
                            </m:r>
                          </m:sub>
                        </m:sSub>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𝑻</m:t>
                            </m:r>
                          </m:e>
                          <m:sub>
                            <m:r>
                              <a:rPr lang="en-US" altLang="zh-CN" b="1" i="1">
                                <a:latin typeface="Cambria Math" panose="02040503050406030204" pitchFamily="18" charset="0"/>
                                <a:ea typeface="微软雅黑" panose="020B0503020204020204" pitchFamily="34" charset="-122"/>
                              </a:rPr>
                              <m:t>𝒍</m:t>
                            </m:r>
                          </m:sub>
                        </m:sSub>
                      </m:e>
                    </m:d>
                  </m:oMath>
                </a14:m>
                <a:endParaRPr lang="en-US" altLang="zh-CN" dirty="0" smtClean="0">
                  <a:latin typeface="Cambria Math" panose="02040503050406030204" pitchFamily="18" charset="0"/>
                  <a:ea typeface="微软雅黑" panose="020B0503020204020204" pitchFamily="34" charset="-122"/>
                </a:endParaRPr>
              </a:p>
              <a:p>
                <a:pPr>
                  <a:spcBef>
                    <a:spcPts val="1800"/>
                  </a:spcBef>
                </a:pPr>
                <a14:m>
                  <m:oMath xmlns:m="http://schemas.openxmlformats.org/officeDocument/2006/math">
                    <m:sSup>
                      <m:sSupPr>
                        <m:ctrlPr>
                          <a:rPr lang="en-US" altLang="zh-CN" b="1" i="1">
                            <a:latin typeface="Cambria Math" panose="02040503050406030204" pitchFamily="18" charset="0"/>
                            <a:ea typeface="微软雅黑" panose="020B0503020204020204" pitchFamily="34" charset="-122"/>
                          </a:rPr>
                        </m:ctrlPr>
                      </m:sSupPr>
                      <m:e>
                        <m:r>
                          <a:rPr lang="en-US" altLang="zh-CN" b="1" i="1">
                            <a:latin typeface="Cambria Math" panose="02040503050406030204" pitchFamily="18" charset="0"/>
                            <a:ea typeface="微软雅黑" panose="020B0503020204020204" pitchFamily="34" charset="-122"/>
                          </a:rPr>
                          <m:t>||</m:t>
                        </m:r>
                        <m:r>
                          <a:rPr lang="en-US" altLang="zh-CN" b="1" i="1">
                            <a:latin typeface="Cambria Math" panose="02040503050406030204" pitchFamily="18" charset="0"/>
                            <a:ea typeface="微软雅黑" panose="020B0503020204020204" pitchFamily="34" charset="-122"/>
                          </a:rPr>
                          <m:t>𝒑</m:t>
                        </m:r>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𝑺</m:t>
                            </m:r>
                          </m:e>
                          <m:sub>
                            <m:r>
                              <a:rPr lang="en-US" altLang="zh-CN" b="1" i="1">
                                <a:latin typeface="Cambria Math" panose="02040503050406030204" pitchFamily="18" charset="0"/>
                                <a:ea typeface="微软雅黑" panose="020B0503020204020204" pitchFamily="34" charset="-122"/>
                              </a:rPr>
                              <m:t>𝒌</m:t>
                            </m:r>
                          </m:sub>
                        </m:sSub>
                        <m:r>
                          <a:rPr lang="en-US" altLang="zh-CN" b="1" i="1">
                            <a:latin typeface="Cambria Math" panose="02040503050406030204" pitchFamily="18" charset="0"/>
                            <a:ea typeface="微软雅黑" panose="020B0503020204020204" pitchFamily="34" charset="-122"/>
                          </a:rPr>
                          <m:t>||</m:t>
                        </m:r>
                      </m:e>
                      <m:sup>
                        <m:r>
                          <a:rPr lang="en-US" altLang="zh-CN" b="1" i="1">
                            <a:latin typeface="Cambria Math" panose="02040503050406030204" pitchFamily="18" charset="0"/>
                            <a:ea typeface="微软雅黑" panose="020B0503020204020204" pitchFamily="34" charset="-122"/>
                          </a:rPr>
                          <m:t>𝟐</m:t>
                        </m:r>
                      </m:sup>
                    </m:sSup>
                  </m:oMath>
                </a14:m>
                <a:r>
                  <a:rPr lang="en-US" altLang="zh-CN" dirty="0" smtClean="0">
                    <a:latin typeface="Cambria Math" panose="02040503050406030204" pitchFamily="18" charset="0"/>
                    <a:ea typeface="微软雅黑" panose="020B0503020204020204" pitchFamily="34" charset="-122"/>
                  </a:rPr>
                  <a:t> and  </a:t>
                </a:r>
                <a14:m>
                  <m:oMath xmlns:m="http://schemas.openxmlformats.org/officeDocument/2006/math">
                    <m:d>
                      <m:dPr>
                        <m:begChr m:val="⟨"/>
                        <m:endChr m:val="⟩"/>
                        <m:ctrlPr>
                          <a:rPr lang="en-US" altLang="zh-CN" b="1" i="1">
                            <a:latin typeface="Cambria Math" panose="02040503050406030204" pitchFamily="18" charset="0"/>
                            <a:ea typeface="微软雅黑" panose="020B0503020204020204" pitchFamily="34" charset="-122"/>
                          </a:rPr>
                        </m:ctrlPr>
                      </m:dPr>
                      <m:e>
                        <m:r>
                          <a:rPr lang="en-US" altLang="zh-CN" b="1" i="1">
                            <a:latin typeface="Cambria Math" panose="02040503050406030204" pitchFamily="18" charset="0"/>
                            <a:ea typeface="微软雅黑" panose="020B0503020204020204" pitchFamily="34" charset="-122"/>
                          </a:rPr>
                          <m:t>𝒑</m:t>
                        </m:r>
                        <m:r>
                          <a:rPr lang="en-US" altLang="zh-CN" b="1" i="1">
                            <a:latin typeface="Cambria Math" panose="02040503050406030204" pitchFamily="18" charset="0"/>
                            <a:ea typeface="微软雅黑" panose="020B0503020204020204" pitchFamily="34" charset="-122"/>
                          </a:rPr>
                          <m:t>,</m:t>
                        </m:r>
                        <m:sSub>
                          <m:sSubPr>
                            <m:ctrlPr>
                              <a:rPr lang="en-US" altLang="zh-CN" b="1"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𝑻</m:t>
                            </m:r>
                          </m:e>
                          <m:sub>
                            <m:r>
                              <a:rPr lang="en-US" altLang="zh-CN" b="1" i="1">
                                <a:latin typeface="Cambria Math" panose="02040503050406030204" pitchFamily="18" charset="0"/>
                                <a:ea typeface="微软雅黑" panose="020B0503020204020204" pitchFamily="34" charset="-122"/>
                              </a:rPr>
                              <m:t>𝒍</m:t>
                            </m:r>
                          </m:sub>
                        </m:sSub>
                      </m:e>
                    </m:d>
                  </m:oMath>
                </a14:m>
                <a:r>
                  <a:rPr lang="en-US" altLang="zh-CN" dirty="0" smtClean="0">
                    <a:latin typeface="Cambria Math" panose="02040503050406030204" pitchFamily="18" charset="0"/>
                    <a:ea typeface="微软雅黑" panose="020B0503020204020204" pitchFamily="34" charset="-122"/>
                  </a:rPr>
                  <a:t> :  </a:t>
                </a:r>
                <a:r>
                  <a:rPr lang="en-US" altLang="zh-CN" dirty="0" smtClean="0"/>
                  <a:t>O(KD)</a:t>
                </a:r>
              </a:p>
              <a:p>
                <a:pPr>
                  <a:spcBef>
                    <a:spcPts val="1800"/>
                  </a:spcBef>
                </a:pPr>
                <a:r>
                  <a:rPr lang="en-US" altLang="zh-CN" dirty="0">
                    <a:latin typeface="Cambria Math" panose="02040503050406030204" pitchFamily="18" charset="0"/>
                    <a:ea typeface="微软雅黑" panose="020B0503020204020204" pitchFamily="34" charset="-122"/>
                  </a:rPr>
                  <a:t>Inspect </a:t>
                </a:r>
                <a:r>
                  <a:rPr lang="en-US" altLang="zh-CN" dirty="0"/>
                  <a:t>the closest r centroids to p,</a:t>
                </a:r>
                <a:r>
                  <a:rPr lang="en-US" altLang="zh-CN" b="1" dirty="0"/>
                  <a:t> </a:t>
                </a:r>
                <a:r>
                  <a:rPr lang="en-US" altLang="zh-CN" dirty="0"/>
                  <a:t>evaluate </a:t>
                </a:r>
                <a:r>
                  <a:rPr lang="en-US" altLang="zh-CN" dirty="0" err="1"/>
                  <a:t>rK</a:t>
                </a:r>
                <a:r>
                  <a:rPr lang="en-US" altLang="zh-CN" dirty="0"/>
                  <a:t> solutions </a:t>
                </a:r>
                <a:r>
                  <a:rPr lang="en-US" altLang="zh-CN" dirty="0" smtClean="0"/>
                  <a:t>: O(</a:t>
                </a:r>
                <a:r>
                  <a:rPr lang="en-US" altLang="zh-CN" dirty="0" err="1" smtClean="0"/>
                  <a:t>rK</a:t>
                </a:r>
                <a:r>
                  <a:rPr lang="en-US" altLang="zh-CN" dirty="0" smtClean="0"/>
                  <a:t>)</a:t>
                </a:r>
                <a:endParaRPr lang="en-US" altLang="zh-CN" dirty="0"/>
              </a:p>
              <a:p>
                <a:pPr>
                  <a:spcBef>
                    <a:spcPts val="1800"/>
                  </a:spcBef>
                </a:pPr>
                <a:r>
                  <a:rPr lang="en-US" altLang="zh-CN" dirty="0" smtClean="0"/>
                  <a:t>The overall </a:t>
                </a:r>
                <a:r>
                  <a:rPr lang="en-US" altLang="zh-CN" dirty="0"/>
                  <a:t>complexity is O(DK + </a:t>
                </a:r>
                <a:r>
                  <a:rPr lang="en-US" altLang="zh-CN" dirty="0" err="1"/>
                  <a:t>rK</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175880"/>
                <a:ext cx="10515600" cy="4351338"/>
              </a:xfrm>
              <a:blipFill rotWithShape="0">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463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Shortlist extraction of </a:t>
            </a:r>
            <a:r>
              <a:rPr lang="en-US" altLang="zh-CN" dirty="0" smtClean="0"/>
              <a:t>NO-IMI</a:t>
            </a:r>
            <a:endParaRPr lang="zh-CN" altLang="en-US" dirty="0"/>
          </a:p>
        </p:txBody>
      </p:sp>
      <mc:AlternateContent xmlns:mc="http://schemas.openxmlformats.org/markup-compatibility/2006" xmlns:a14="http://schemas.microsoft.com/office/drawing/2010/main">
        <mc:Choice Requires="a14">
          <p:sp>
            <p:nvSpPr>
              <p:cNvPr id="5" name="文本框 4"/>
              <p:cNvSpPr txBox="1"/>
              <p:nvPr/>
            </p:nvSpPr>
            <p:spPr>
              <a:xfrm>
                <a:off x="4453582" y="1283996"/>
                <a:ext cx="705996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i="1">
                              <a:solidFill>
                                <a:schemeClr val="tx1"/>
                              </a:solidFill>
                              <a:latin typeface="Cambria Math" panose="02040503050406030204" pitchFamily="18" charset="0"/>
                              <a:ea typeface="微软雅黑" panose="020B0503020204020204" pitchFamily="34" charset="-122"/>
                            </a:rPr>
                            <m:t>||</m:t>
                          </m:r>
                          <m:r>
                            <a:rPr lang="en-US" altLang="zh-CN" sz="2000" b="0" i="1" smtClean="0">
                              <a:solidFill>
                                <a:schemeClr val="tx1"/>
                              </a:solidFill>
                              <a:latin typeface="Cambria Math" panose="02040503050406030204" pitchFamily="18" charset="0"/>
                              <a:ea typeface="微软雅黑" panose="020B0503020204020204" pitchFamily="34" charset="-122"/>
                            </a:rPr>
                            <m:t>𝑞</m:t>
                          </m:r>
                          <m:r>
                            <a:rPr lang="en-US" altLang="zh-CN" sz="2000" i="1">
                              <a:solidFill>
                                <a:schemeClr val="tx1"/>
                              </a:solidFill>
                              <a:latin typeface="Cambria Math" panose="02040503050406030204" pitchFamily="18" charset="0"/>
                              <a:ea typeface="微软雅黑" panose="020B0503020204020204" pitchFamily="34" charset="-122"/>
                            </a:rPr>
                            <m:t>−</m:t>
                          </m:r>
                          <m:d>
                            <m:dPr>
                              <m:ctrlPr>
                                <a:rPr lang="en-US" altLang="zh-CN" sz="2000" i="1">
                                  <a:solidFill>
                                    <a:schemeClr val="tx1"/>
                                  </a:solidFill>
                                  <a:latin typeface="Cambria Math" panose="02040503050406030204" pitchFamily="18" charset="0"/>
                                  <a:ea typeface="微软雅黑" panose="020B0503020204020204" pitchFamily="34" charset="-122"/>
                                </a:rPr>
                              </m:ctrlPr>
                            </m:dPr>
                            <m:e>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𝑆</m:t>
                                  </m:r>
                                </m:e>
                                <m:sub>
                                  <m:r>
                                    <a:rPr lang="en-US" altLang="zh-CN" sz="2000" i="1">
                                      <a:solidFill>
                                        <a:schemeClr val="tx1"/>
                                      </a:solidFill>
                                      <a:latin typeface="Cambria Math" panose="02040503050406030204" pitchFamily="18" charset="0"/>
                                      <a:ea typeface="微软雅黑" panose="020B0503020204020204" pitchFamily="34" charset="-122"/>
                                    </a:rPr>
                                    <m:t>𝑘</m:t>
                                  </m:r>
                                </m:sub>
                              </m:sSub>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𝑇</m:t>
                                  </m:r>
                                </m:e>
                                <m:sub>
                                  <m:r>
                                    <a:rPr lang="en-US" altLang="zh-CN" sz="2000" i="1">
                                      <a:solidFill>
                                        <a:schemeClr val="tx1"/>
                                      </a:solidFill>
                                      <a:latin typeface="Cambria Math" panose="02040503050406030204" pitchFamily="18" charset="0"/>
                                      <a:ea typeface="微软雅黑" panose="020B0503020204020204" pitchFamily="34" charset="-122"/>
                                    </a:rPr>
                                    <m:t>𝑙</m:t>
                                  </m:r>
                                </m:sub>
                              </m:sSub>
                            </m:e>
                          </m:d>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m:t>
                      </m:r>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b="0" i="1" smtClean="0">
                              <a:solidFill>
                                <a:schemeClr val="tx1"/>
                              </a:solidFill>
                              <a:latin typeface="Cambria Math" panose="02040503050406030204" pitchFamily="18" charset="0"/>
                              <a:ea typeface="微软雅黑" panose="020B0503020204020204" pitchFamily="34" charset="-122"/>
                            </a:rPr>
                            <m:t>||</m:t>
                          </m:r>
                          <m:r>
                            <a:rPr lang="en-US" altLang="zh-CN" sz="2000" b="0" i="1" smtClean="0">
                              <a:solidFill>
                                <a:schemeClr val="tx1"/>
                              </a:solidFill>
                              <a:latin typeface="Cambria Math" panose="02040503050406030204" pitchFamily="18" charset="0"/>
                              <a:ea typeface="微软雅黑" panose="020B0503020204020204" pitchFamily="34" charset="-122"/>
                            </a:rPr>
                            <m:t>𝑞</m:t>
                          </m:r>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𝑆</m:t>
                              </m:r>
                            </m:e>
                            <m:sub>
                              <m:r>
                                <a:rPr lang="en-US" altLang="zh-CN" sz="2000" i="1">
                                  <a:solidFill>
                                    <a:schemeClr val="tx1"/>
                                  </a:solidFill>
                                  <a:latin typeface="Cambria Math" panose="02040503050406030204" pitchFamily="18" charset="0"/>
                                  <a:ea typeface="微软雅黑" panose="020B0503020204020204" pitchFamily="34" charset="-122"/>
                                </a:rPr>
                                <m:t>𝑘</m:t>
                              </m:r>
                            </m:sub>
                          </m:sSub>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m:t>
                      </m:r>
                      <m:sSup>
                        <m:sSupPr>
                          <m:ctrlPr>
                            <a:rPr lang="en-US" altLang="zh-CN" sz="2000" b="0" i="1" smtClean="0">
                              <a:solidFill>
                                <a:schemeClr val="tx1"/>
                              </a:solidFill>
                              <a:latin typeface="Cambria Math" panose="02040503050406030204" pitchFamily="18" charset="0"/>
                              <a:ea typeface="微软雅黑" panose="020B0503020204020204" pitchFamily="34" charset="-122"/>
                            </a:rPr>
                          </m:ctrlPr>
                        </m:sSupPr>
                        <m:e>
                          <m:r>
                            <a:rPr lang="en-US" altLang="zh-CN" sz="2000" b="0" i="1" smtClean="0">
                              <a:solidFill>
                                <a:schemeClr val="tx1"/>
                              </a:solidFill>
                              <a:latin typeface="Cambria Math" panose="02040503050406030204" pitchFamily="18" charset="0"/>
                              <a:ea typeface="微软雅黑" panose="020B0503020204020204" pitchFamily="34" charset="-122"/>
                            </a:rPr>
                            <m:t>||</m:t>
                          </m:r>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𝑇</m:t>
                              </m:r>
                            </m:e>
                            <m:sub>
                              <m:r>
                                <a:rPr lang="en-US" altLang="zh-CN" sz="2000" b="0" i="1" smtClean="0">
                                  <a:solidFill>
                                    <a:schemeClr val="tx1"/>
                                  </a:solidFill>
                                  <a:latin typeface="Cambria Math" panose="02040503050406030204" pitchFamily="18" charset="0"/>
                                  <a:ea typeface="微软雅黑" panose="020B0503020204020204" pitchFamily="34" charset="-122"/>
                                </a:rPr>
                                <m:t>𝑙</m:t>
                              </m:r>
                            </m:sub>
                          </m:sSub>
                          <m:r>
                            <a:rPr lang="en-US" altLang="zh-CN" sz="2000" b="0" i="1" smtClean="0">
                              <a:solidFill>
                                <a:schemeClr val="tx1"/>
                              </a:solidFill>
                              <a:latin typeface="Cambria Math" panose="02040503050406030204" pitchFamily="18" charset="0"/>
                              <a:ea typeface="微软雅黑" panose="020B0503020204020204" pitchFamily="34" charset="-122"/>
                            </a:rPr>
                            <m:t>||</m:t>
                          </m:r>
                        </m:e>
                        <m:sup>
                          <m:r>
                            <a:rPr lang="en-US" altLang="zh-CN" sz="2000" b="0" i="1" smtClean="0">
                              <a:solidFill>
                                <a:schemeClr val="tx1"/>
                              </a:solidFill>
                              <a:latin typeface="Cambria Math" panose="02040503050406030204" pitchFamily="18" charset="0"/>
                              <a:ea typeface="微软雅黑" panose="020B0503020204020204" pitchFamily="34" charset="-122"/>
                            </a:rPr>
                            <m:t>2</m:t>
                          </m:r>
                        </m:sup>
                      </m:sSup>
                      <m:r>
                        <a:rPr lang="en-US" altLang="zh-CN" sz="2000" b="0" i="1" smtClean="0">
                          <a:solidFill>
                            <a:schemeClr val="tx1"/>
                          </a:solidFill>
                          <a:latin typeface="Cambria Math" panose="02040503050406030204" pitchFamily="18" charset="0"/>
                          <a:ea typeface="微软雅黑" panose="020B0503020204020204" pitchFamily="34" charset="-122"/>
                        </a:rPr>
                        <m:t>−2</m:t>
                      </m:r>
                      <m:d>
                        <m:dPr>
                          <m:begChr m:val="⟨"/>
                          <m:endChr m:val="⟩"/>
                          <m:ctrlPr>
                            <a:rPr lang="en-US" altLang="zh-CN" sz="2000" b="0" i="1" smtClean="0">
                              <a:solidFill>
                                <a:schemeClr val="tx1"/>
                              </a:solidFill>
                              <a:latin typeface="Cambria Math" panose="02040503050406030204" pitchFamily="18" charset="0"/>
                              <a:ea typeface="微软雅黑" panose="020B0503020204020204" pitchFamily="34" charset="-122"/>
                            </a:rPr>
                          </m:ctrlPr>
                        </m:dPr>
                        <m:e>
                          <m:r>
                            <a:rPr lang="en-US" altLang="zh-CN" sz="2000" b="0" i="1" smtClean="0">
                              <a:solidFill>
                                <a:schemeClr val="tx1"/>
                              </a:solidFill>
                              <a:latin typeface="Cambria Math" panose="02040503050406030204" pitchFamily="18" charset="0"/>
                              <a:ea typeface="微软雅黑" panose="020B0503020204020204" pitchFamily="34" charset="-122"/>
                            </a:rPr>
                            <m:t>𝑞</m:t>
                          </m:r>
                          <m:r>
                            <a:rPr lang="en-US" altLang="zh-CN" sz="2000" i="1">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𝑇</m:t>
                              </m:r>
                            </m:e>
                            <m:sub>
                              <m:r>
                                <a:rPr lang="en-US" altLang="zh-CN" sz="2000" i="1">
                                  <a:solidFill>
                                    <a:schemeClr val="tx1"/>
                                  </a:solidFill>
                                  <a:latin typeface="Cambria Math" panose="02040503050406030204" pitchFamily="18" charset="0"/>
                                  <a:ea typeface="微软雅黑" panose="020B0503020204020204" pitchFamily="34" charset="-122"/>
                                </a:rPr>
                                <m:t>𝑙</m:t>
                              </m:r>
                            </m:sub>
                          </m:sSub>
                        </m:e>
                      </m:d>
                      <m:r>
                        <a:rPr lang="en-US" altLang="zh-CN" sz="2000" b="0" i="1" smtClean="0">
                          <a:solidFill>
                            <a:schemeClr val="tx1"/>
                          </a:solidFill>
                          <a:latin typeface="Cambria Math" panose="02040503050406030204" pitchFamily="18" charset="0"/>
                          <a:ea typeface="微软雅黑" panose="020B0503020204020204" pitchFamily="34" charset="-122"/>
                        </a:rPr>
                        <m:t>+2</m:t>
                      </m:r>
                      <m:d>
                        <m:dPr>
                          <m:begChr m:val="⟨"/>
                          <m:endChr m:val="⟩"/>
                          <m:ctrlPr>
                            <a:rPr lang="en-US" altLang="zh-CN" sz="2000" b="0" i="1" smtClean="0">
                              <a:solidFill>
                                <a:schemeClr val="tx1"/>
                              </a:solidFill>
                              <a:latin typeface="Cambria Math" panose="02040503050406030204" pitchFamily="18" charset="0"/>
                              <a:ea typeface="微软雅黑" panose="020B0503020204020204" pitchFamily="34" charset="-122"/>
                            </a:rPr>
                          </m:ctrlPr>
                        </m:dPr>
                        <m:e>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𝑆</m:t>
                              </m:r>
                            </m:e>
                            <m:sub>
                              <m:r>
                                <a:rPr lang="en-US" altLang="zh-CN" sz="2000" b="0" i="1" smtClean="0">
                                  <a:solidFill>
                                    <a:schemeClr val="tx1"/>
                                  </a:solidFill>
                                  <a:latin typeface="Cambria Math" panose="02040503050406030204" pitchFamily="18" charset="0"/>
                                  <a:ea typeface="微软雅黑" panose="020B0503020204020204" pitchFamily="34" charset="-122"/>
                                </a:rPr>
                                <m:t>𝑘</m:t>
                              </m:r>
                            </m:sub>
                          </m:sSub>
                          <m:r>
                            <a:rPr lang="en-US" altLang="zh-CN" sz="2000" b="0" i="1" smtClean="0">
                              <a:solidFill>
                                <a:schemeClr val="tx1"/>
                              </a:solidFill>
                              <a:latin typeface="Cambria Math" panose="02040503050406030204" pitchFamily="18" charset="0"/>
                              <a:ea typeface="微软雅黑" panose="020B0503020204020204" pitchFamily="34" charset="-122"/>
                            </a:rPr>
                            <m:t>,</m:t>
                          </m:r>
                          <m:sSub>
                            <m:sSubPr>
                              <m:ctrlPr>
                                <a:rPr lang="en-US" altLang="zh-CN" sz="2000" b="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𝑇</m:t>
                              </m:r>
                            </m:e>
                            <m:sub>
                              <m:r>
                                <a:rPr lang="en-US" altLang="zh-CN" sz="2000" b="0" i="1" smtClean="0">
                                  <a:solidFill>
                                    <a:schemeClr val="tx1"/>
                                  </a:solidFill>
                                  <a:latin typeface="Cambria Math" panose="02040503050406030204" pitchFamily="18" charset="0"/>
                                  <a:ea typeface="微软雅黑" panose="020B0503020204020204" pitchFamily="34" charset="-122"/>
                                </a:rPr>
                                <m:t>𝑙</m:t>
                              </m:r>
                            </m:sub>
                          </m:sSub>
                        </m:e>
                      </m:d>
                    </m:oMath>
                  </m:oMathPara>
                </a14:m>
                <a:endParaRPr lang="zh-CN" altLang="en-US" sz="20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453582" y="1283996"/>
                <a:ext cx="7059966" cy="400110"/>
              </a:xfrm>
              <a:prstGeom prst="rect">
                <a:avLst/>
              </a:prstGeom>
              <a:blipFill rotWithShape="0">
                <a:blip r:embed="rId3"/>
                <a:stretch>
                  <a:fillRect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610899" y="607357"/>
                <a:ext cx="1859805" cy="406971"/>
              </a:xfrm>
              <a:prstGeom prst="rect">
                <a:avLst/>
              </a:prstGeom>
            </p:spPr>
            <p:txBody>
              <a:bodyPr wrap="none">
                <a:spAutoFit/>
              </a:bodyPr>
              <a:lstStyle/>
              <a:p>
                <a:pPr>
                  <a:lnSpc>
                    <a:spcPct val="125000"/>
                  </a:lnSpc>
                </a:pPr>
                <a14:m>
                  <m:oMath xmlns:m="http://schemas.openxmlformats.org/officeDocument/2006/math">
                    <m:r>
                      <a:rPr lang="en-US" altLang="zh-CN" smtClean="0">
                        <a:solidFill>
                          <a:schemeClr val="tx1"/>
                        </a:solidFill>
                        <a:latin typeface="Cambria Math" panose="02040503050406030204" pitchFamily="18" charset="0"/>
                        <a:ea typeface="微软雅黑" panose="020B0503020204020204" pitchFamily="34" charset="-122"/>
                      </a:rPr>
                      <m:t>𝒒</m:t>
                    </m:r>
                    <m:r>
                      <a:rPr lang="en-US" altLang="zh-CN" smtClean="0">
                        <a:solidFill>
                          <a:schemeClr val="tx1"/>
                        </a:solidFill>
                        <a:latin typeface="Cambria Math" panose="02040503050406030204" pitchFamily="18" charset="0"/>
                        <a:ea typeface="微软雅黑" panose="020B0503020204020204" pitchFamily="34" charset="-122"/>
                      </a:rPr>
                      <m:t>=(</m:t>
                    </m:r>
                    <m:r>
                      <a:rPr lang="en-US" altLang="zh-CN" smtClean="0">
                        <a:solidFill>
                          <a:schemeClr val="tx1"/>
                        </a:solidFill>
                        <a:latin typeface="Cambria Math" panose="02040503050406030204" pitchFamily="18" charset="0"/>
                        <a:ea typeface="微软雅黑" panose="020B0503020204020204" pitchFamily="34" charset="-122"/>
                      </a:rPr>
                      <m:t>𝟐</m:t>
                    </m:r>
                    <m:r>
                      <a:rPr lang="en-US" altLang="zh-CN" smtClean="0">
                        <a:solidFill>
                          <a:schemeClr val="tx1"/>
                        </a:solidFill>
                        <a:latin typeface="Cambria Math" panose="02040503050406030204" pitchFamily="18" charset="0"/>
                        <a:ea typeface="微软雅黑" panose="020B0503020204020204" pitchFamily="34" charset="-122"/>
                      </a:rPr>
                      <m:t>.</m:t>
                    </m:r>
                    <m:r>
                      <a:rPr lang="en-US" altLang="zh-CN" smtClean="0">
                        <a:solidFill>
                          <a:schemeClr val="tx1"/>
                        </a:solidFill>
                        <a:latin typeface="Cambria Math" panose="02040503050406030204" pitchFamily="18" charset="0"/>
                        <a:ea typeface="微软雅黑" panose="020B0503020204020204" pitchFamily="34" charset="-122"/>
                      </a:rPr>
                      <m:t>𝟑</m:t>
                    </m:r>
                    <m:r>
                      <a:rPr lang="en-US" altLang="zh-CN" smtClean="0">
                        <a:solidFill>
                          <a:schemeClr val="tx1"/>
                        </a:solidFill>
                        <a:latin typeface="Cambria Math" panose="02040503050406030204" pitchFamily="18" charset="0"/>
                        <a:ea typeface="微软雅黑" panose="020B0503020204020204" pitchFamily="34" charset="-122"/>
                      </a:rPr>
                      <m:t>,</m:t>
                    </m:r>
                    <m:r>
                      <a:rPr lang="en-US" altLang="zh-CN" smtClean="0">
                        <a:solidFill>
                          <a:schemeClr val="tx1"/>
                        </a:solidFill>
                        <a:latin typeface="Cambria Math" panose="02040503050406030204" pitchFamily="18" charset="0"/>
                        <a:ea typeface="微软雅黑" panose="020B0503020204020204" pitchFamily="34" charset="-122"/>
                      </a:rPr>
                      <m:t>𝟒</m:t>
                    </m:r>
                    <m:r>
                      <a:rPr lang="en-US" altLang="zh-CN" smtClean="0">
                        <a:solidFill>
                          <a:schemeClr val="tx1"/>
                        </a:solidFill>
                        <a:latin typeface="Cambria Math" panose="02040503050406030204" pitchFamily="18" charset="0"/>
                        <a:ea typeface="微软雅黑" panose="020B0503020204020204" pitchFamily="34" charset="-122"/>
                      </a:rPr>
                      <m:t>.</m:t>
                    </m:r>
                    <m:r>
                      <a:rPr lang="en-US" altLang="zh-CN" smtClean="0">
                        <a:solidFill>
                          <a:schemeClr val="tx1"/>
                        </a:solidFill>
                        <a:latin typeface="Cambria Math" panose="02040503050406030204" pitchFamily="18" charset="0"/>
                        <a:ea typeface="微软雅黑" panose="020B0503020204020204" pitchFamily="34" charset="-122"/>
                      </a:rPr>
                      <m:t>𝟐</m:t>
                    </m:r>
                    <m:r>
                      <a:rPr lang="en-US" altLang="zh-CN" smtClean="0">
                        <a:solidFill>
                          <a:schemeClr val="tx1"/>
                        </a:solidFill>
                        <a:latin typeface="Cambria Math" panose="02040503050406030204" pitchFamily="18" charset="0"/>
                        <a:ea typeface="微软雅黑" panose="020B0503020204020204" pitchFamily="34" charset="-122"/>
                      </a:rPr>
                      <m:t>)</m:t>
                    </m:r>
                  </m:oMath>
                </a14:m>
                <a:r>
                  <a:rPr lang="zh-CN" altLang="en-US" dirty="0">
                    <a:solidFill>
                      <a:schemeClr val="tx1"/>
                    </a:solidFill>
                    <a:latin typeface="微软雅黑" panose="020B0503020204020204" pitchFamily="34" charset="-122"/>
                    <a:ea typeface="微软雅黑" panose="020B0503020204020204" pitchFamily="34" charset="-122"/>
                  </a:rPr>
                  <a:t>。</a:t>
                </a:r>
              </a:p>
            </p:txBody>
          </p:sp>
        </mc:Choice>
        <mc:Fallback xmlns="">
          <p:sp>
            <p:nvSpPr>
              <p:cNvPr id="7" name="矩形 6"/>
              <p:cNvSpPr>
                <a:spLocks noRot="1" noChangeAspect="1" noMove="1" noResize="1" noEditPoints="1" noAdjustHandles="1" noChangeArrowheads="1" noChangeShapeType="1" noTextEdit="1"/>
              </p:cNvSpPr>
              <p:nvPr/>
            </p:nvSpPr>
            <p:spPr>
              <a:xfrm>
                <a:off x="8610899" y="607357"/>
                <a:ext cx="1859805" cy="406971"/>
              </a:xfrm>
              <a:prstGeom prst="rect">
                <a:avLst/>
              </a:prstGeom>
              <a:blipFill rotWithShape="0">
                <a:blip r:embed="rId4"/>
                <a:stretch>
                  <a:fillRect r="-1967" b="-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82973" y="2522031"/>
                <a:ext cx="2861711" cy="477054"/>
              </a:xfrm>
              <a:prstGeom prst="rect">
                <a:avLst/>
              </a:prstGeom>
              <a:noFill/>
            </p:spPr>
            <p:txBody>
              <a:bodyPr wrap="square" rtlCol="0">
                <a:spAutoFit/>
              </a:bodyPr>
              <a:lstStyle/>
              <a:p>
                <a:pPr>
                  <a:lnSpc>
                    <a:spcPct val="125000"/>
                  </a:lnSpc>
                </a:pPr>
                <a14:m>
                  <m:oMath xmlns:m="http://schemas.openxmlformats.org/officeDocument/2006/math">
                    <m:r>
                      <a:rPr lang="en-US" altLang="zh-CN" sz="2000">
                        <a:solidFill>
                          <a:schemeClr val="tx1"/>
                        </a:solidFill>
                        <a:latin typeface="Cambria Math" panose="02040503050406030204" pitchFamily="18" charset="0"/>
                        <a:ea typeface="微软雅黑" panose="020B0503020204020204" pitchFamily="34" charset="-122"/>
                      </a:rPr>
                      <m:t>𝑞</m:t>
                    </m:r>
                  </m:oMath>
                </a14:m>
                <a:r>
                  <a:rPr lang="zh-CN" altLang="en-US" sz="2000" dirty="0" smtClean="0">
                    <a:solidFill>
                      <a:schemeClr val="tx1"/>
                    </a:solidFill>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calculate</a:t>
                </a:r>
                <a14:m>
                  <m:oMath xmlns:m="http://schemas.openxmlformats.org/officeDocument/2006/math">
                    <m:sSup>
                      <m:sSupPr>
                        <m:ctrlPr>
                          <a:rPr lang="en-US" altLang="zh-CN" sz="2000" i="1">
                            <a:solidFill>
                              <a:schemeClr val="tx1"/>
                            </a:solidFill>
                            <a:latin typeface="Cambria Math" panose="02040503050406030204" pitchFamily="18" charset="0"/>
                            <a:ea typeface="微软雅黑" panose="020B0503020204020204" pitchFamily="34" charset="-122"/>
                          </a:rPr>
                        </m:ctrlPr>
                      </m:sSupPr>
                      <m:e>
                        <m:r>
                          <a:rPr lang="en-US" altLang="zh-CN" sz="2000">
                            <a:solidFill>
                              <a:schemeClr val="tx1"/>
                            </a:solidFill>
                            <a:latin typeface="Cambria Math" panose="02040503050406030204" pitchFamily="18" charset="0"/>
                            <a:ea typeface="微软雅黑" panose="020B0503020204020204" pitchFamily="34" charset="-122"/>
                          </a:rPr>
                          <m:t>||</m:t>
                        </m:r>
                        <m:r>
                          <a:rPr lang="en-US" altLang="zh-CN" sz="2000">
                            <a:solidFill>
                              <a:schemeClr val="tx1"/>
                            </a:solidFill>
                            <a:latin typeface="Cambria Math" panose="02040503050406030204" pitchFamily="18" charset="0"/>
                            <a:ea typeface="微软雅黑" panose="020B0503020204020204" pitchFamily="34" charset="-122"/>
                          </a:rPr>
                          <m:t>𝑞</m:t>
                        </m:r>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𝑆</m:t>
                            </m:r>
                          </m:e>
                          <m:sub>
                            <m:r>
                              <a:rPr lang="en-US" altLang="zh-CN" sz="2000">
                                <a:solidFill>
                                  <a:schemeClr val="tx1"/>
                                </a:solidFill>
                                <a:latin typeface="Cambria Math" panose="02040503050406030204" pitchFamily="18" charset="0"/>
                                <a:ea typeface="微软雅黑" panose="020B0503020204020204" pitchFamily="34" charset="-122"/>
                              </a:rPr>
                              <m:t>𝑘</m:t>
                            </m:r>
                          </m:sub>
                        </m:sSub>
                        <m:r>
                          <a:rPr lang="en-US" altLang="zh-CN" sz="2000">
                            <a:solidFill>
                              <a:schemeClr val="tx1"/>
                            </a:solidFill>
                            <a:latin typeface="Cambria Math" panose="02040503050406030204" pitchFamily="18" charset="0"/>
                            <a:ea typeface="微软雅黑" panose="020B0503020204020204" pitchFamily="34" charset="-122"/>
                          </a:rPr>
                          <m:t>||</m:t>
                        </m:r>
                      </m:e>
                      <m:sup>
                        <m:r>
                          <a:rPr lang="en-US" altLang="zh-CN" sz="2000">
                            <a:solidFill>
                              <a:schemeClr val="tx1"/>
                            </a:solidFill>
                            <a:latin typeface="Cambria Math" panose="02040503050406030204" pitchFamily="18" charset="0"/>
                            <a:ea typeface="微软雅黑" panose="020B0503020204020204" pitchFamily="34" charset="-122"/>
                          </a:rPr>
                          <m:t>2</m:t>
                        </m:r>
                      </m:sup>
                    </m:sSup>
                  </m:oMath>
                </a14:m>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82973" y="2522031"/>
                <a:ext cx="2861711" cy="477054"/>
              </a:xfrm>
              <a:prstGeom prst="rect">
                <a:avLst/>
              </a:prstGeom>
              <a:blipFill rotWithShape="0">
                <a:blip r:embed="rId5"/>
                <a:stretch>
                  <a:fillRect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2725247541"/>
                  </p:ext>
                </p:extLst>
              </p:nvPr>
            </p:nvGraphicFramePr>
            <p:xfrm>
              <a:off x="559172" y="3092337"/>
              <a:ext cx="2484337" cy="758127"/>
            </p:xfrm>
            <a:graphic>
              <a:graphicData uri="http://schemas.openxmlformats.org/drawingml/2006/table">
                <a:tbl>
                  <a:tblPr bandRow="1">
                    <a:tableStyleId>{5C22544A-7EE6-4342-B048-85BDC9FD1C3A}</a:tableStyleId>
                  </a:tblPr>
                  <a:tblGrid>
                    <a:gridCol w="248433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𝟏𝟑</m:t>
                              </m:r>
                            </m:oMath>
                          </a14:m>
                          <a:r>
                            <a:rPr lang="zh-CN" altLang="en-US"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m:t>
                                        </m:r>
                                        <m:r>
                                          <a:rPr lang="en-US" altLang="zh-CN" b="0"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𝟏𝟑</m:t>
                                </m:r>
                                <m:r>
                                  <a:rPr lang="en-US" altLang="zh-CN" b="1" i="1" smtClean="0">
                                    <a:latin typeface="Cambria Math" panose="02040503050406030204" pitchFamily="18" charset="0"/>
                                  </a:rPr>
                                  <m:t>   √</m:t>
                                </m:r>
                              </m:oMath>
                            </m:oMathPara>
                          </a14:m>
                          <a:endParaRPr lang="zh-CN" altLang="en-US" dirty="0"/>
                        </a:p>
                      </a:txBody>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2725247541"/>
                  </p:ext>
                </p:extLst>
              </p:nvPr>
            </p:nvGraphicFramePr>
            <p:xfrm>
              <a:off x="559172" y="3092337"/>
              <a:ext cx="2484337" cy="758127"/>
            </p:xfrm>
            <a:graphic>
              <a:graphicData uri="http://schemas.openxmlformats.org/drawingml/2006/table">
                <a:tbl>
                  <a:tblPr bandRow="1">
                    <a:tableStyleId>{5C22544A-7EE6-4342-B048-85BDC9FD1C3A}</a:tableStyleId>
                  </a:tblPr>
                  <a:tblGrid>
                    <a:gridCol w="2484337"/>
                  </a:tblGrid>
                  <a:tr h="371920">
                    <a:tc>
                      <a:txBody>
                        <a:bodyPr/>
                        <a:lstStyle/>
                        <a:p>
                          <a:endParaRPr lang="zh-CN"/>
                        </a:p>
                      </a:txBody>
                      <a:tcPr>
                        <a:blipFill rotWithShape="0">
                          <a:blip r:embed="rId6"/>
                          <a:stretch>
                            <a:fillRect l="-244" t="-1639" r="-489" b="-119672"/>
                          </a:stretch>
                        </a:blipFill>
                      </a:tcPr>
                    </a:tc>
                  </a:tr>
                  <a:tr h="386207">
                    <a:tc>
                      <a:txBody>
                        <a:bodyPr/>
                        <a:lstStyle/>
                        <a:p>
                          <a:endParaRPr lang="zh-CN"/>
                        </a:p>
                      </a:txBody>
                      <a:tcPr>
                        <a:blipFill rotWithShape="0">
                          <a:blip r:embed="rId6"/>
                          <a:stretch>
                            <a:fillRect l="-244" t="-96875" r="-489" b="-14063"/>
                          </a:stretch>
                        </a:blipFill>
                      </a:tcPr>
                    </a:tc>
                  </a:tr>
                </a:tbl>
              </a:graphicData>
            </a:graphic>
          </p:graphicFrame>
        </mc:Fallback>
      </mc:AlternateContent>
      <mc:AlternateContent xmlns:mc="http://schemas.openxmlformats.org/markup-compatibility/2006" xmlns:a14="http://schemas.microsoft.com/office/drawing/2010/main">
        <mc:Choice Requires="a14">
          <p:sp>
            <p:nvSpPr>
              <p:cNvPr id="10" name="文本框 9"/>
              <p:cNvSpPr txBox="1"/>
              <p:nvPr/>
            </p:nvSpPr>
            <p:spPr>
              <a:xfrm>
                <a:off x="259699" y="1718497"/>
                <a:ext cx="5640645" cy="441275"/>
              </a:xfrm>
              <a:prstGeom prst="rect">
                <a:avLst/>
              </a:prstGeom>
              <a:noFill/>
            </p:spPr>
            <p:txBody>
              <a:bodyPr wrap="square" rtlCol="0">
                <a:spAutoFit/>
              </a:bodyPr>
              <a:lstStyle/>
              <a:p>
                <a:pPr>
                  <a:lnSpc>
                    <a:spcPct val="125000"/>
                  </a:lnSpc>
                </a:pPr>
                <a14:m>
                  <m:oMath xmlns:m="http://schemas.openxmlformats.org/officeDocument/2006/math">
                    <m:sSup>
                      <m:sSupPr>
                        <m:ctrlPr>
                          <a:rPr lang="en-US" altLang="zh-CN" sz="2000" i="1" smtClean="0">
                            <a:solidFill>
                              <a:schemeClr val="tx1"/>
                            </a:solidFill>
                            <a:latin typeface="Cambria Math" panose="02040503050406030204" pitchFamily="18" charset="0"/>
                            <a:ea typeface="微软雅黑" panose="020B0503020204020204" pitchFamily="34" charset="-122"/>
                          </a:rPr>
                        </m:ctrlPr>
                      </m:sSupPr>
                      <m:e>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𝑇</m:t>
                            </m:r>
                          </m:e>
                          <m:sub>
                            <m:r>
                              <a:rPr lang="en-US" altLang="zh-CN" sz="2000">
                                <a:solidFill>
                                  <a:schemeClr val="tx1"/>
                                </a:solidFill>
                                <a:latin typeface="Cambria Math" panose="02040503050406030204" pitchFamily="18" charset="0"/>
                                <a:ea typeface="微软雅黑" panose="020B0503020204020204" pitchFamily="34" charset="-122"/>
                              </a:rPr>
                              <m:t>𝑙</m:t>
                            </m:r>
                          </m:sub>
                        </m:sSub>
                        <m:r>
                          <a:rPr lang="en-US" altLang="zh-CN" sz="2000">
                            <a:solidFill>
                              <a:schemeClr val="tx1"/>
                            </a:solidFill>
                            <a:latin typeface="Cambria Math" panose="02040503050406030204" pitchFamily="18" charset="0"/>
                            <a:ea typeface="微软雅黑" panose="020B0503020204020204" pitchFamily="34" charset="-122"/>
                          </a:rPr>
                          <m:t>||</m:t>
                        </m:r>
                      </m:e>
                      <m:sup>
                        <m:r>
                          <a:rPr lang="en-US" altLang="zh-CN" sz="2000">
                            <a:solidFill>
                              <a:schemeClr val="tx1"/>
                            </a:solidFill>
                            <a:latin typeface="Cambria Math" panose="02040503050406030204" pitchFamily="18" charset="0"/>
                            <a:ea typeface="微软雅黑" panose="020B0503020204020204" pitchFamily="34" charset="-122"/>
                          </a:rPr>
                          <m:t>2</m:t>
                        </m:r>
                      </m:sup>
                    </m:sSup>
                    <m:r>
                      <a:rPr lang="en-US" altLang="zh-CN" sz="2000" b="0" i="0" smtClean="0">
                        <a:solidFill>
                          <a:schemeClr val="tx1"/>
                        </a:solidFill>
                        <a:latin typeface="Cambria Math" panose="02040503050406030204" pitchFamily="18" charset="0"/>
                        <a:ea typeface="微软雅黑" panose="020B0503020204020204" pitchFamily="34" charset="-122"/>
                      </a:rPr>
                      <m:t>,</m:t>
                    </m:r>
                    <m:d>
                      <m:dPr>
                        <m:begChr m:val="⟨"/>
                        <m:endChr m:val="⟩"/>
                        <m:ctrlPr>
                          <a:rPr lang="en-US" altLang="zh-CN" sz="2000" i="1">
                            <a:solidFill>
                              <a:schemeClr val="tx1"/>
                            </a:solidFill>
                            <a:latin typeface="Cambria Math" panose="02040503050406030204" pitchFamily="18" charset="0"/>
                            <a:ea typeface="微软雅黑" panose="020B0503020204020204" pitchFamily="34" charset="-122"/>
                          </a:rPr>
                        </m:ctrlPr>
                      </m:dPr>
                      <m:e>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𝑆</m:t>
                            </m:r>
                          </m:e>
                          <m:sub>
                            <m:r>
                              <a:rPr lang="en-US" altLang="zh-CN" sz="2000">
                                <a:solidFill>
                                  <a:schemeClr val="tx1"/>
                                </a:solidFill>
                                <a:latin typeface="Cambria Math" panose="02040503050406030204" pitchFamily="18" charset="0"/>
                                <a:ea typeface="微软雅黑" panose="020B0503020204020204" pitchFamily="34" charset="-122"/>
                              </a:rPr>
                              <m:t>𝑘</m:t>
                            </m:r>
                          </m:sub>
                        </m:sSub>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𝑇</m:t>
                            </m:r>
                          </m:e>
                          <m:sub>
                            <m:r>
                              <a:rPr lang="en-US" altLang="zh-CN" sz="2000">
                                <a:solidFill>
                                  <a:schemeClr val="tx1"/>
                                </a:solidFill>
                                <a:latin typeface="Cambria Math" panose="02040503050406030204" pitchFamily="18" charset="0"/>
                                <a:ea typeface="微软雅黑" panose="020B0503020204020204" pitchFamily="34" charset="-122"/>
                              </a:rPr>
                              <m:t>𝑙</m:t>
                            </m:r>
                          </m:sub>
                        </m:sSub>
                      </m:e>
                    </m:d>
                  </m:oMath>
                </a14:m>
                <a:r>
                  <a:rPr lang="en-US" altLang="zh-CN" sz="2000" dirty="0" smtClean="0">
                    <a:solidFill>
                      <a:schemeClr val="tx1"/>
                    </a:solidFill>
                    <a:latin typeface="微软雅黑" panose="020B0503020204020204" pitchFamily="34" charset="-122"/>
                    <a:ea typeface="微软雅黑" panose="020B0503020204020204" pitchFamily="34" charset="-122"/>
                  </a:rPr>
                  <a:t>is saved in table in advance</a:t>
                </a:r>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59699" y="1718497"/>
                <a:ext cx="5640645" cy="441275"/>
              </a:xfrm>
              <a:prstGeom prst="rect">
                <a:avLst/>
              </a:prstGeom>
              <a:blipFill rotWithShape="0">
                <a:blip r:embed="rId7"/>
                <a:stretch>
                  <a:fillRect l="-541"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59699" y="3937255"/>
                <a:ext cx="4608121" cy="477054"/>
              </a:xfrm>
              <a:prstGeom prst="rect">
                <a:avLst/>
              </a:prstGeom>
            </p:spPr>
            <p:txBody>
              <a:bodyPr wrap="none">
                <a:spAutoFit/>
              </a:bodyPr>
              <a:lstStyle/>
              <a:p>
                <a:pPr>
                  <a:lnSpc>
                    <a:spcPct val="125000"/>
                  </a:lnSpc>
                </a:pPr>
                <a:r>
                  <a:rPr lang="en-US" altLang="zh-CN" sz="2000" dirty="0" smtClean="0">
                    <a:solidFill>
                      <a:schemeClr val="tx1"/>
                    </a:solidFill>
                    <a:latin typeface="微软雅黑" panose="020B0503020204020204" pitchFamily="34" charset="-122"/>
                    <a:ea typeface="微软雅黑" panose="020B0503020204020204" pitchFamily="34" charset="-122"/>
                  </a:rPr>
                  <a:t>r=1</a:t>
                </a:r>
                <a:r>
                  <a:rPr lang="zh-CN" altLang="en-US" sz="2000" dirty="0" smtClean="0">
                    <a:solidFill>
                      <a:schemeClr val="tx1"/>
                    </a:solidFill>
                    <a:latin typeface="微软雅黑" panose="020B0503020204020204" pitchFamily="34" charset="-122"/>
                    <a:ea typeface="微软雅黑" panose="020B0503020204020204" pitchFamily="34" charset="-122"/>
                  </a:rPr>
                  <a:t>，</a:t>
                </a:r>
                <a:r>
                  <a:rPr lang="en-US" altLang="zh-CN" sz="2000" dirty="0" smtClean="0">
                    <a:solidFill>
                      <a:schemeClr val="tx1"/>
                    </a:solidFill>
                    <a:latin typeface="微软雅黑" panose="020B0503020204020204" pitchFamily="34" charset="-122"/>
                    <a:ea typeface="微软雅黑" panose="020B0503020204020204" pitchFamily="34" charset="-122"/>
                  </a:rPr>
                  <a:t>calculate</a:t>
                </a:r>
                <a14:m>
                  <m:oMath xmlns:m="http://schemas.openxmlformats.org/officeDocument/2006/math">
                    <m:d>
                      <m:dPr>
                        <m:begChr m:val="⟨"/>
                        <m:endChr m:val="⟩"/>
                        <m:ctrlPr>
                          <a:rPr lang="en-US" altLang="zh-CN" sz="2000" i="1">
                            <a:solidFill>
                              <a:schemeClr val="tx1"/>
                            </a:solidFill>
                            <a:latin typeface="Cambria Math" panose="02040503050406030204" pitchFamily="18" charset="0"/>
                            <a:ea typeface="微软雅黑" panose="020B0503020204020204" pitchFamily="34" charset="-122"/>
                          </a:rPr>
                        </m:ctrlPr>
                      </m:dPr>
                      <m:e>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𝒑</m:t>
                            </m:r>
                          </m:e>
                          <m:sub>
                            <m:r>
                              <a:rPr lang="en-US" altLang="zh-CN" sz="2000">
                                <a:solidFill>
                                  <a:schemeClr val="tx1"/>
                                </a:solidFill>
                                <a:latin typeface="Cambria Math" panose="02040503050406030204" pitchFamily="18" charset="0"/>
                                <a:ea typeface="微软雅黑" panose="020B0503020204020204" pitchFamily="34" charset="-122"/>
                              </a:rPr>
                              <m:t>𝟏</m:t>
                            </m:r>
                          </m:sub>
                        </m:sSub>
                        <m:r>
                          <a:rPr lang="en-US" altLang="zh-CN" sz="2000">
                            <a:solidFill>
                              <a:schemeClr val="tx1"/>
                            </a:solidFill>
                            <a:latin typeface="Cambria Math" panose="02040503050406030204" pitchFamily="18" charset="0"/>
                            <a:ea typeface="微软雅黑" panose="020B0503020204020204" pitchFamily="34" charset="-122"/>
                          </a:rPr>
                          <m:t>,</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a:solidFill>
                                  <a:schemeClr val="tx1"/>
                                </a:solidFill>
                                <a:latin typeface="Cambria Math" panose="02040503050406030204" pitchFamily="18" charset="0"/>
                                <a:ea typeface="微软雅黑" panose="020B0503020204020204" pitchFamily="34" charset="-122"/>
                              </a:rPr>
                              <m:t>𝑇</m:t>
                            </m:r>
                          </m:e>
                          <m:sub>
                            <m:r>
                              <a:rPr lang="en-US" altLang="zh-CN" sz="2000">
                                <a:solidFill>
                                  <a:schemeClr val="tx1"/>
                                </a:solidFill>
                                <a:latin typeface="Cambria Math" panose="02040503050406030204" pitchFamily="18" charset="0"/>
                                <a:ea typeface="微软雅黑" panose="020B0503020204020204" pitchFamily="34" charset="-122"/>
                              </a:rPr>
                              <m:t>𝑙</m:t>
                            </m:r>
                          </m:sub>
                        </m:sSub>
                      </m:e>
                    </m:d>
                  </m:oMath>
                </a14:m>
                <a:r>
                  <a:rPr lang="zh-CN" altLang="en-US" sz="2000" dirty="0" smtClean="0">
                    <a:solidFill>
                      <a:schemeClr val="tx1"/>
                    </a:solidFill>
                    <a:latin typeface="微软雅黑" panose="020B0503020204020204" pitchFamily="34" charset="-122"/>
                    <a:ea typeface="微软雅黑" panose="020B0503020204020204" pitchFamily="34" charset="-122"/>
                  </a:rPr>
                  <a:t>（</a:t>
                </a:r>
                <a:r>
                  <a:rPr lang="en-US" altLang="zh-CN" sz="2000" dirty="0" smtClean="0">
                    <a:solidFill>
                      <a:schemeClr val="tx1"/>
                    </a:solidFill>
                    <a:latin typeface="微软雅黑" panose="020B0503020204020204" pitchFamily="34" charset="-122"/>
                    <a:ea typeface="微软雅黑" panose="020B0503020204020204" pitchFamily="34" charset="-122"/>
                  </a:rPr>
                  <a:t>not  shown</a:t>
                </a:r>
                <a:r>
                  <a:rPr lang="zh-CN" altLang="en-US" sz="2000" dirty="0" smtClean="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259699" y="3937255"/>
                <a:ext cx="4608121" cy="477054"/>
              </a:xfrm>
              <a:prstGeom prst="rect">
                <a:avLst/>
              </a:prstGeom>
              <a:blipFill rotWithShape="0">
                <a:blip r:embed="rId8"/>
                <a:stretch>
                  <a:fillRect l="-1455" r="-529" b="-15385"/>
                </a:stretch>
              </a:blipFill>
            </p:spPr>
            <p:txBody>
              <a:bodyPr/>
              <a:lstStyle/>
              <a:p>
                <a:r>
                  <a:rPr lang="zh-CN" altLang="en-US">
                    <a:noFill/>
                  </a:rPr>
                  <a:t> </a:t>
                </a:r>
              </a:p>
            </p:txBody>
          </p:sp>
        </mc:Fallback>
      </mc:AlternateContent>
      <p:sp>
        <p:nvSpPr>
          <p:cNvPr id="12" name="下箭头 11"/>
          <p:cNvSpPr/>
          <p:nvPr/>
        </p:nvSpPr>
        <p:spPr>
          <a:xfrm>
            <a:off x="8534393" y="4140776"/>
            <a:ext cx="333829" cy="534276"/>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3" name="表格 12"/>
              <p:cNvGraphicFramePr>
                <a:graphicFrameLocks noGrp="1"/>
              </p:cNvGraphicFramePr>
              <p:nvPr>
                <p:extLst>
                  <p:ext uri="{D42A27DB-BD31-4B8C-83A1-F6EECF244321}">
                    <p14:modId xmlns:p14="http://schemas.microsoft.com/office/powerpoint/2010/main" val="805526194"/>
                  </p:ext>
                </p:extLst>
              </p:nvPr>
            </p:nvGraphicFramePr>
            <p:xfrm>
              <a:off x="4758009" y="3093750"/>
              <a:ext cx="6784843" cy="743840"/>
            </p:xfrm>
            <a:graphic>
              <a:graphicData uri="http://schemas.openxmlformats.org/drawingml/2006/table">
                <a:tbl>
                  <a:tblPr bandRow="1">
                    <a:tableStyleId>{5C22544A-7EE6-4342-B048-85BDC9FD1C3A}</a:tableStyleId>
                  </a:tblPr>
                  <a:tblGrid>
                    <a:gridCol w="678484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𝟏𝟑</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𝟔𝟓</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𝟔</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𝟐𝟓</m:t>
                                </m:r>
                              </m:oMath>
                            </m:oMathPara>
                          </a14:m>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altLang="zh-CN" b="1" i="1" smtClean="0">
                                        <a:latin typeface="Cambria Math" panose="02040503050406030204" pitchFamily="18" charset="0"/>
                                      </a:rPr>
                                    </m:ctrlPr>
                                  </m:sSup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𝟏𝟑</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𝟎𝟐</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d>
                                  <m:dPr>
                                    <m:ctrlPr>
                                      <a:rPr lang="en-US" altLang="zh-CN" sz="1800" b="1" i="1" smtClean="0">
                                        <a:solidFill>
                                          <a:schemeClr val="tx1"/>
                                        </a:solidFill>
                                        <a:latin typeface="Cambria Math" panose="02040503050406030204" pitchFamily="18" charset="0"/>
                                        <a:ea typeface="微软雅黑" panose="020B0503020204020204" pitchFamily="34" charset="-122"/>
                                      </a:rPr>
                                    </m:ctrlPr>
                                  </m:dPr>
                                  <m:e>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𝟔𝟓</m:t>
                                    </m:r>
                                  </m:e>
                                </m:d>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𝟐</m:t>
                                </m:r>
                                <m:d>
                                  <m:dPr>
                                    <m:ctrlPr>
                                      <a:rPr lang="en-US" altLang="zh-CN" sz="1800" b="1" i="1" smtClean="0">
                                        <a:solidFill>
                                          <a:schemeClr val="tx1"/>
                                        </a:solidFill>
                                        <a:latin typeface="Cambria Math" panose="02040503050406030204" pitchFamily="18" charset="0"/>
                                        <a:ea typeface="微软雅黑" panose="020B0503020204020204" pitchFamily="34" charset="-122"/>
                                      </a:rPr>
                                    </m:ctrlPr>
                                  </m:dPr>
                                  <m:e>
                                    <m:r>
                                      <a:rPr lang="en-US" altLang="zh-CN" sz="1800" b="1" i="1" smtClean="0">
                                        <a:solidFill>
                                          <a:schemeClr val="tx1"/>
                                        </a:solidFill>
                                        <a:latin typeface="Cambria Math" panose="02040503050406030204" pitchFamily="18" charset="0"/>
                                        <a:ea typeface="微软雅黑" panose="020B0503020204020204" pitchFamily="34" charset="-122"/>
                                      </a:rPr>
                                      <m:t>𝟎</m:t>
                                    </m:r>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1" smtClean="0">
                                        <a:solidFill>
                                          <a:schemeClr val="tx1"/>
                                        </a:solidFill>
                                        <a:latin typeface="Cambria Math" panose="02040503050406030204" pitchFamily="18" charset="0"/>
                                        <a:ea typeface="微软雅黑" panose="020B0503020204020204" pitchFamily="34" charset="-122"/>
                                      </a:rPr>
                                      <m:t>𝟔</m:t>
                                    </m:r>
                                  </m:e>
                                </m:d>
                                <m:r>
                                  <a:rPr lang="en-US" altLang="zh-CN" sz="1800" b="1" i="1" smtClean="0">
                                    <a:solidFill>
                                      <a:schemeClr val="tx1"/>
                                    </a:solidFill>
                                    <a:latin typeface="Cambria Math" panose="02040503050406030204" pitchFamily="18" charset="0"/>
                                    <a:ea typeface="微软雅黑" panose="020B0503020204020204" pitchFamily="34" charset="-122"/>
                                  </a:rPr>
                                  <m:t>=</m:t>
                                </m:r>
                                <m:r>
                                  <a:rPr lang="en-US" altLang="zh-CN" sz="1800" b="1" i="0" smtClean="0">
                                    <a:solidFill>
                                      <a:schemeClr val="tx1"/>
                                    </a:solidFill>
                                    <a:latin typeface="Cambria Math" panose="02040503050406030204" pitchFamily="18" charset="0"/>
                                    <a:ea typeface="微软雅黑" panose="020B0503020204020204" pitchFamily="34" charset="-122"/>
                                  </a:rPr>
                                  <m:t>𝟎</m:t>
                                </m:r>
                                <m:r>
                                  <a:rPr lang="en-US" altLang="zh-CN" sz="1800" b="1" i="0" smtClean="0">
                                    <a:solidFill>
                                      <a:schemeClr val="tx1"/>
                                    </a:solidFill>
                                    <a:latin typeface="Cambria Math" panose="02040503050406030204" pitchFamily="18" charset="0"/>
                                    <a:ea typeface="微软雅黑" panose="020B0503020204020204" pitchFamily="34" charset="-122"/>
                                  </a:rPr>
                                  <m:t>.</m:t>
                                </m:r>
                                <m:r>
                                  <a:rPr lang="en-US" altLang="zh-CN" sz="1800" b="1" i="0" smtClean="0">
                                    <a:solidFill>
                                      <a:schemeClr val="tx1"/>
                                    </a:solidFill>
                                    <a:latin typeface="Cambria Math" panose="02040503050406030204" pitchFamily="18" charset="0"/>
                                    <a:ea typeface="微软雅黑" panose="020B0503020204020204" pitchFamily="34" charset="-122"/>
                                  </a:rPr>
                                  <m:t>𝟎𝟓</m:t>
                                </m:r>
                              </m:oMath>
                            </m:oMathPara>
                          </a14:m>
                          <a:endParaRPr lang="zh-CN" altLang="en-US" b="1" dirty="0"/>
                        </a:p>
                      </a:txBody>
                      <a:tcPr/>
                    </a:tc>
                  </a:tr>
                </a:tbl>
              </a:graphicData>
            </a:graphic>
          </p:graphicFrame>
        </mc:Choice>
        <mc:Fallback xmlns="">
          <p:graphicFrame>
            <p:nvGraphicFramePr>
              <p:cNvPr id="13" name="表格 12"/>
              <p:cNvGraphicFramePr>
                <a:graphicFrameLocks noGrp="1"/>
              </p:cNvGraphicFramePr>
              <p:nvPr>
                <p:extLst>
                  <p:ext uri="{D42A27DB-BD31-4B8C-83A1-F6EECF244321}">
                    <p14:modId xmlns:p14="http://schemas.microsoft.com/office/powerpoint/2010/main" val="805526194"/>
                  </p:ext>
                </p:extLst>
              </p:nvPr>
            </p:nvGraphicFramePr>
            <p:xfrm>
              <a:off x="4758009" y="3093750"/>
              <a:ext cx="6784843" cy="743840"/>
            </p:xfrm>
            <a:graphic>
              <a:graphicData uri="http://schemas.openxmlformats.org/drawingml/2006/table">
                <a:tbl>
                  <a:tblPr bandRow="1">
                    <a:tableStyleId>{5C22544A-7EE6-4342-B048-85BDC9FD1C3A}</a:tableStyleId>
                  </a:tblPr>
                  <a:tblGrid>
                    <a:gridCol w="6784843"/>
                  </a:tblGrid>
                  <a:tr h="371920">
                    <a:tc>
                      <a:txBody>
                        <a:bodyPr/>
                        <a:lstStyle/>
                        <a:p>
                          <a:endParaRPr lang="zh-CN"/>
                        </a:p>
                      </a:txBody>
                      <a:tcPr>
                        <a:blipFill rotWithShape="0">
                          <a:blip r:embed="rId9"/>
                          <a:stretch>
                            <a:fillRect l="-90" t="-1613" r="-180" b="-111290"/>
                          </a:stretch>
                        </a:blipFill>
                      </a:tcPr>
                    </a:tc>
                  </a:tr>
                  <a:tr h="371920">
                    <a:tc>
                      <a:txBody>
                        <a:bodyPr/>
                        <a:lstStyle/>
                        <a:p>
                          <a:endParaRPr lang="zh-CN"/>
                        </a:p>
                      </a:txBody>
                      <a:tcPr>
                        <a:blipFill rotWithShape="0">
                          <a:blip r:embed="rId9"/>
                          <a:stretch>
                            <a:fillRect l="-90" t="-103279" r="-180" b="-13115"/>
                          </a:stretch>
                        </a:blipFill>
                      </a:tcPr>
                    </a:tc>
                  </a:tr>
                </a:tbl>
              </a:graphicData>
            </a:graphic>
          </p:graphicFrame>
        </mc:Fallback>
      </mc:AlternateContent>
      <p:sp>
        <p:nvSpPr>
          <p:cNvPr id="14" name="左箭头 13"/>
          <p:cNvSpPr/>
          <p:nvPr/>
        </p:nvSpPr>
        <p:spPr>
          <a:xfrm>
            <a:off x="6128990" y="5709838"/>
            <a:ext cx="638633" cy="319315"/>
          </a:xfrm>
          <a:prstGeom prst="lef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3775115" y="3296934"/>
            <a:ext cx="566057" cy="319315"/>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8534392" y="5102137"/>
            <a:ext cx="978576" cy="477054"/>
          </a:xfrm>
          <a:prstGeom prst="rect">
            <a:avLst/>
          </a:prstGeom>
          <a:noFill/>
        </p:spPr>
        <p:txBody>
          <a:bodyPr wrap="square" rtlCol="0">
            <a:spAutoFit/>
          </a:bodyPr>
          <a:lstStyle/>
          <a:p>
            <a:pPr>
              <a:lnSpc>
                <a:spcPct val="125000"/>
              </a:lnSpc>
            </a:pPr>
            <a:r>
              <a:rPr lang="en-US" altLang="zh-CN" sz="2000" dirty="0" smtClean="0">
                <a:latin typeface="微软雅黑" panose="020B0503020204020204" pitchFamily="34" charset="-122"/>
                <a:ea typeface="微软雅黑" panose="020B0503020204020204" pitchFamily="34" charset="-122"/>
              </a:rPr>
              <a:t>L=2</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文本框 16"/>
              <p:cNvSpPr txBox="1"/>
              <p:nvPr/>
            </p:nvSpPr>
            <p:spPr>
              <a:xfrm>
                <a:off x="6414537" y="1960356"/>
                <a:ext cx="4239711" cy="861774"/>
              </a:xfrm>
              <a:prstGeom prst="rect">
                <a:avLst/>
              </a:prstGeom>
              <a:noFill/>
            </p:spPr>
            <p:txBody>
              <a:bodyPr wrap="square" rtlCol="0">
                <a:spAutoFit/>
              </a:bodyPr>
              <a:lstStyle/>
              <a:p>
                <a:pPr>
                  <a:lnSpc>
                    <a:spcPct val="125000"/>
                  </a:lnSpc>
                </a:pPr>
                <a:r>
                  <a:rPr lang="en-US" altLang="zh-CN" sz="2000" dirty="0" smtClean="0">
                    <a:solidFill>
                      <a:schemeClr val="tx1"/>
                    </a:solidFill>
                    <a:ea typeface="微软雅黑" panose="020B0503020204020204" pitchFamily="34" charset="-122"/>
                  </a:rPr>
                  <a:t>Calculate the diatance of </a:t>
                </a:r>
                <a14:m>
                  <m:oMath xmlns:m="http://schemas.openxmlformats.org/officeDocument/2006/math">
                    <m:r>
                      <a:rPr lang="en-US" altLang="zh-CN" sz="2000">
                        <a:solidFill>
                          <a:schemeClr val="tx1"/>
                        </a:solidFill>
                        <a:latin typeface="Cambria Math" panose="02040503050406030204" pitchFamily="18" charset="0"/>
                        <a:ea typeface="微软雅黑" panose="020B0503020204020204" pitchFamily="34" charset="-122"/>
                      </a:rPr>
                      <m:t>𝑞</m:t>
                    </m:r>
                  </m:oMath>
                </a14:m>
                <a:r>
                  <a:rPr lang="en-US" altLang="zh-CN" sz="2000" dirty="0" smtClean="0">
                    <a:solidFill>
                      <a:schemeClr val="tx1"/>
                    </a:solidFill>
                    <a:latin typeface="微软雅黑" panose="020B0503020204020204" pitchFamily="34" charset="-122"/>
                    <a:ea typeface="微软雅黑" panose="020B0503020204020204" pitchFamily="34" charset="-122"/>
                  </a:rPr>
                  <a:t> and the other </a:t>
                </a:r>
                <a:r>
                  <a:rPr lang="en-US" altLang="zh-CN" sz="2000" dirty="0" err="1" smtClean="0">
                    <a:solidFill>
                      <a:schemeClr val="tx1"/>
                    </a:solidFill>
                    <a:latin typeface="微软雅黑" panose="020B0503020204020204" pitchFamily="34" charset="-122"/>
                    <a:ea typeface="微软雅黑" panose="020B0503020204020204" pitchFamily="34" charset="-122"/>
                  </a:rPr>
                  <a:t>rK</a:t>
                </a:r>
                <a:r>
                  <a:rPr lang="en-US" altLang="zh-CN" sz="2000" dirty="0" smtClean="0">
                    <a:solidFill>
                      <a:schemeClr val="tx1"/>
                    </a:solidFill>
                    <a:latin typeface="微软雅黑" panose="020B0503020204020204" pitchFamily="34" charset="-122"/>
                    <a:ea typeface="微软雅黑" panose="020B0503020204020204" pitchFamily="34" charset="-122"/>
                  </a:rPr>
                  <a:t> centroids</a:t>
                </a:r>
                <a:endParaRPr lang="zh-CN" altLang="en-US"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6414537" y="1960356"/>
                <a:ext cx="4239711" cy="861774"/>
              </a:xfrm>
              <a:prstGeom prst="rect">
                <a:avLst/>
              </a:prstGeom>
              <a:blipFill rotWithShape="0">
                <a:blip r:embed="rId10"/>
                <a:stretch>
                  <a:fillRect l="-1437" b="-78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表格 17"/>
              <p:cNvGraphicFramePr>
                <a:graphicFrameLocks noGrp="1"/>
              </p:cNvGraphicFramePr>
              <p:nvPr>
                <p:extLst>
                  <p:ext uri="{D42A27DB-BD31-4B8C-83A1-F6EECF244321}">
                    <p14:modId xmlns:p14="http://schemas.microsoft.com/office/powerpoint/2010/main" val="159385650"/>
                  </p:ext>
                </p:extLst>
              </p:nvPr>
            </p:nvGraphicFramePr>
            <p:xfrm>
              <a:off x="7066653" y="5675726"/>
              <a:ext cx="3399938" cy="383413"/>
            </p:xfrm>
            <a:graphic>
              <a:graphicData uri="http://schemas.openxmlformats.org/drawingml/2006/table">
                <a:tbl>
                  <a:tblPr bandRow="1">
                    <a:tableStyleId>{5C22544A-7EE6-4342-B048-85BDC9FD1C3A}</a:tableStyleId>
                  </a:tblPr>
                  <a:tblGrid>
                    <a:gridCol w="1699969"/>
                    <a:gridCol w="1699969"/>
                  </a:tblGrid>
                  <a:tr h="370840">
                    <a:tc>
                      <a:txBody>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𝟐</m:t>
                                    </m:r>
                                  </m:sup>
                                </m:sSub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𝟐</m:t>
                                    </m:r>
                                  </m:sub>
                                </m:sSub>
                              </m:oMath>
                            </m:oMathPara>
                          </a14:m>
                          <a:endParaRPr lang="zh-CN" altLang="en-US" b="1" dirty="0"/>
                        </a:p>
                      </a:txBody>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𝒄</m:t>
                                    </m:r>
                                  </m:e>
                                  <m:sub>
                                    <m:r>
                                      <a:rPr lang="en-US" altLang="zh-CN" b="1" i="1" smtClean="0">
                                        <a:latin typeface="Cambria Math" panose="02040503050406030204" pitchFamily="18" charset="0"/>
                                      </a:rPr>
                                      <m:t>𝟐</m:t>
                                    </m:r>
                                  </m:sub>
                                  <m:sup>
                                    <m:r>
                                      <a:rPr lang="en-US" altLang="zh-CN" b="1" i="1" smtClean="0">
                                        <a:latin typeface="Cambria Math" panose="02040503050406030204" pitchFamily="18" charset="0"/>
                                      </a:rPr>
                                      <m:t>𝟏</m:t>
                                    </m:r>
                                  </m:sup>
                                </m:sSubSup>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𝑺</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𝑻</m:t>
                                    </m:r>
                                  </m:e>
                                  <m:sub>
                                    <m:r>
                                      <a:rPr lang="en-US" altLang="zh-CN" b="1" i="1" smtClean="0">
                                        <a:latin typeface="Cambria Math" panose="02040503050406030204" pitchFamily="18" charset="0"/>
                                      </a:rPr>
                                      <m:t>𝟏</m:t>
                                    </m:r>
                                  </m:sub>
                                </m:sSub>
                              </m:oMath>
                            </m:oMathPara>
                          </a14:m>
                          <a:endParaRPr lang="zh-CN" altLang="en-US" dirty="0"/>
                        </a:p>
                      </a:txBody>
                      <a:tcPr/>
                    </a:tc>
                  </a:tr>
                </a:tbl>
              </a:graphicData>
            </a:graphic>
          </p:graphicFrame>
        </mc:Choice>
        <mc:Fallback xmlns="">
          <p:graphicFrame>
            <p:nvGraphicFramePr>
              <p:cNvPr id="18" name="表格 17"/>
              <p:cNvGraphicFramePr>
                <a:graphicFrameLocks noGrp="1"/>
              </p:cNvGraphicFramePr>
              <p:nvPr>
                <p:extLst>
                  <p:ext uri="{D42A27DB-BD31-4B8C-83A1-F6EECF244321}">
                    <p14:modId xmlns:p14="http://schemas.microsoft.com/office/powerpoint/2010/main" val="159385650"/>
                  </p:ext>
                </p:extLst>
              </p:nvPr>
            </p:nvGraphicFramePr>
            <p:xfrm>
              <a:off x="7066653" y="5675726"/>
              <a:ext cx="3399938" cy="383413"/>
            </p:xfrm>
            <a:graphic>
              <a:graphicData uri="http://schemas.openxmlformats.org/drawingml/2006/table">
                <a:tbl>
                  <a:tblPr bandRow="1">
                    <a:tableStyleId>{5C22544A-7EE6-4342-B048-85BDC9FD1C3A}</a:tableStyleId>
                  </a:tblPr>
                  <a:tblGrid>
                    <a:gridCol w="1699969"/>
                    <a:gridCol w="1699969"/>
                  </a:tblGrid>
                  <a:tr h="383413">
                    <a:tc>
                      <a:txBody>
                        <a:bodyPr/>
                        <a:lstStyle/>
                        <a:p>
                          <a:endParaRPr lang="zh-CN"/>
                        </a:p>
                      </a:txBody>
                      <a:tcPr>
                        <a:blipFill rotWithShape="0">
                          <a:blip r:embed="rId11"/>
                          <a:stretch>
                            <a:fillRect l="-358" t="-1587" r="-101075" b="-4762"/>
                          </a:stretch>
                        </a:blipFill>
                      </a:tcPr>
                    </a:tc>
                    <a:tc>
                      <a:txBody>
                        <a:bodyPr/>
                        <a:lstStyle/>
                        <a:p>
                          <a:endParaRPr lang="zh-CN"/>
                        </a:p>
                      </a:txBody>
                      <a:tcPr>
                        <a:blipFill rotWithShape="0">
                          <a:blip r:embed="rId11"/>
                          <a:stretch>
                            <a:fillRect l="-100358" t="-1587" r="-1075" b="-4762"/>
                          </a:stretch>
                        </a:blipFill>
                      </a:tcPr>
                    </a:tc>
                  </a:tr>
                </a:tbl>
              </a:graphicData>
            </a:graphic>
          </p:graphicFrame>
        </mc:Fallback>
      </mc:AlternateContent>
      <p:sp>
        <p:nvSpPr>
          <p:cNvPr id="19" name="文本框 18"/>
          <p:cNvSpPr txBox="1"/>
          <p:nvPr/>
        </p:nvSpPr>
        <p:spPr>
          <a:xfrm>
            <a:off x="4518950" y="5162533"/>
            <a:ext cx="1492419" cy="477054"/>
          </a:xfrm>
          <a:prstGeom prst="rect">
            <a:avLst/>
          </a:prstGeom>
          <a:noFill/>
        </p:spPr>
        <p:txBody>
          <a:bodyPr wrap="square" rtlCol="0">
            <a:spAutoFit/>
          </a:bodyPr>
          <a:lstStyle/>
          <a:p>
            <a:pPr>
              <a:lnSpc>
                <a:spcPct val="125000"/>
              </a:lnSpc>
            </a:pPr>
            <a:r>
              <a:rPr lang="en-US" altLang="zh-CN" sz="2000" dirty="0" smtClean="0">
                <a:latin typeface="微软雅黑" panose="020B0503020204020204" pitchFamily="34" charset="-122"/>
                <a:ea typeface="微软雅黑" panose="020B0503020204020204" pitchFamily="34" charset="-122"/>
              </a:rPr>
              <a:t>shortlist</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0" name="表格 19"/>
              <p:cNvGraphicFramePr>
                <a:graphicFrameLocks noGrp="1"/>
              </p:cNvGraphicFramePr>
              <p:nvPr>
                <p:extLst>
                  <p:ext uri="{D42A27DB-BD31-4B8C-83A1-F6EECF244321}">
                    <p14:modId xmlns:p14="http://schemas.microsoft.com/office/powerpoint/2010/main" val="261595455"/>
                  </p:ext>
                </p:extLst>
              </p:nvPr>
            </p:nvGraphicFramePr>
            <p:xfrm>
              <a:off x="4516821" y="5715578"/>
              <a:ext cx="1174200" cy="370840"/>
            </p:xfrm>
            <a:graphic>
              <a:graphicData uri="http://schemas.openxmlformats.org/drawingml/2006/table">
                <a:tbl>
                  <a:tblPr bandRow="1">
                    <a:tableStyleId>{5C22544A-7EE6-4342-B048-85BDC9FD1C3A}</a:tableStyleId>
                  </a:tblPr>
                  <a:tblGrid>
                    <a:gridCol w="587100"/>
                    <a:gridCol w="587100"/>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𝟑</m:t>
                                    </m:r>
                                  </m:sub>
                                </m:sSub>
                              </m:oMath>
                            </m:oMathPara>
                          </a14:m>
                          <a:endParaRPr lang="zh-CN" altLang="en-US"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𝟒</m:t>
                                    </m:r>
                                  </m:sub>
                                </m:sSub>
                              </m:oMath>
                            </m:oMathPara>
                          </a14:m>
                          <a:endParaRPr lang="zh-CN" altLang="en-US" dirty="0"/>
                        </a:p>
                      </a:txBody>
                      <a:tcPr/>
                    </a:tc>
                  </a:tr>
                </a:tbl>
              </a:graphicData>
            </a:graphic>
          </p:graphicFrame>
        </mc:Choice>
        <mc:Fallback xmlns="">
          <p:graphicFrame>
            <p:nvGraphicFramePr>
              <p:cNvPr id="20" name="表格 19"/>
              <p:cNvGraphicFramePr>
                <a:graphicFrameLocks noGrp="1"/>
              </p:cNvGraphicFramePr>
              <p:nvPr>
                <p:extLst>
                  <p:ext uri="{D42A27DB-BD31-4B8C-83A1-F6EECF244321}">
                    <p14:modId xmlns:p14="http://schemas.microsoft.com/office/powerpoint/2010/main" val="261595455"/>
                  </p:ext>
                </p:extLst>
              </p:nvPr>
            </p:nvGraphicFramePr>
            <p:xfrm>
              <a:off x="4516821" y="5715578"/>
              <a:ext cx="1174200" cy="370840"/>
            </p:xfrm>
            <a:graphic>
              <a:graphicData uri="http://schemas.openxmlformats.org/drawingml/2006/table">
                <a:tbl>
                  <a:tblPr bandRow="1">
                    <a:tableStyleId>{5C22544A-7EE6-4342-B048-85BDC9FD1C3A}</a:tableStyleId>
                  </a:tblPr>
                  <a:tblGrid>
                    <a:gridCol w="587100"/>
                    <a:gridCol w="587100"/>
                  </a:tblGrid>
                  <a:tr h="370840">
                    <a:tc>
                      <a:txBody>
                        <a:bodyPr/>
                        <a:lstStyle/>
                        <a:p>
                          <a:endParaRPr lang="zh-CN"/>
                        </a:p>
                      </a:txBody>
                      <a:tcPr>
                        <a:blipFill rotWithShape="0">
                          <a:blip r:embed="rId12"/>
                          <a:stretch>
                            <a:fillRect l="-1031" t="-1613" r="-102062" b="-4839"/>
                          </a:stretch>
                        </a:blipFill>
                      </a:tcPr>
                    </a:tc>
                    <a:tc>
                      <a:txBody>
                        <a:bodyPr/>
                        <a:lstStyle/>
                        <a:p>
                          <a:endParaRPr lang="zh-CN"/>
                        </a:p>
                      </a:txBody>
                      <a:tcPr>
                        <a:blipFill rotWithShape="0">
                          <a:blip r:embed="rId12"/>
                          <a:stretch>
                            <a:fillRect l="-101031" t="-1613" r="-2062" b="-4839"/>
                          </a:stretch>
                        </a:blipFill>
                      </a:tcPr>
                    </a:tc>
                  </a:tr>
                </a:tbl>
              </a:graphicData>
            </a:graphic>
          </p:graphicFrame>
        </mc:Fallback>
      </mc:AlternateContent>
      <mc:AlternateContent xmlns:mc="http://schemas.openxmlformats.org/markup-compatibility/2006" xmlns:a14="http://schemas.microsoft.com/office/drawing/2010/main">
        <mc:Choice Requires="a14">
          <p:sp>
            <p:nvSpPr>
              <p:cNvPr id="21" name="文本框 20"/>
              <p:cNvSpPr txBox="1"/>
              <p:nvPr/>
            </p:nvSpPr>
            <p:spPr>
              <a:xfrm>
                <a:off x="378333" y="5844526"/>
                <a:ext cx="2512168" cy="879728"/>
              </a:xfrm>
              <a:prstGeom prst="rect">
                <a:avLst/>
              </a:prstGeom>
              <a:noFill/>
            </p:spPr>
            <p:txBody>
              <a:bodyPr wrap="square" rtlCol="0">
                <a:spAutoFit/>
              </a:bodyPr>
              <a:lstStyle/>
              <a:p>
                <a:pPr>
                  <a:lnSpc>
                    <a:spcPct val="125000"/>
                  </a:lnSpc>
                </a:pPr>
                <a:r>
                  <a:rPr lang="zh-CN" altLang="en-US" sz="2000" dirty="0">
                    <a:solidFill>
                      <a:schemeClr val="bg1"/>
                    </a:solidFill>
                    <a:latin typeface="微软雅黑" panose="020B0503020204020204" pitchFamily="34" charset="-122"/>
                    <a:ea typeface="微软雅黑" panose="020B0503020204020204" pitchFamily="34" charset="-122"/>
                  </a:rPr>
                  <a:t>若</a:t>
                </a:r>
                <a:r>
                  <a:rPr lang="en-US" altLang="zh-CN" sz="2000" dirty="0">
                    <a:solidFill>
                      <a:schemeClr val="bg1"/>
                    </a:solidFill>
                    <a:latin typeface="微软雅黑" panose="020B0503020204020204" pitchFamily="34" charset="-122"/>
                    <a:ea typeface="微软雅黑" panose="020B0503020204020204" pitchFamily="34" charset="-122"/>
                  </a:rPr>
                  <a:t>L=1</a:t>
                </a:r>
                <a:r>
                  <a:rPr lang="zh-CN" altLang="en-US" sz="2000" dirty="0">
                    <a:solidFill>
                      <a:schemeClr val="bg1"/>
                    </a:solidFill>
                    <a:latin typeface="微软雅黑" panose="020B0503020204020204" pitchFamily="34" charset="-122"/>
                    <a:ea typeface="微软雅黑" panose="020B0503020204020204" pitchFamily="34" charset="-122"/>
                  </a:rPr>
                  <a:t>，短列表中为</a:t>
                </a:r>
                <a14:m>
                  <m:oMath xmlns:m="http://schemas.openxmlformats.org/officeDocument/2006/math">
                    <m:sSubSup>
                      <m:sSubSupPr>
                        <m:ctrlPr>
                          <a:rPr lang="en-US" altLang="zh-CN" sz="2000" i="1">
                            <a:solidFill>
                              <a:schemeClr val="bg1"/>
                            </a:solidFill>
                            <a:latin typeface="Cambria Math" panose="02040503050406030204" pitchFamily="18" charset="0"/>
                            <a:ea typeface="微软雅黑" panose="020B0503020204020204" pitchFamily="34" charset="-122"/>
                          </a:rPr>
                        </m:ctrlPr>
                      </m:sSubSupPr>
                      <m:e>
                        <m:r>
                          <a:rPr lang="en-US" altLang="zh-CN" sz="2000">
                            <a:solidFill>
                              <a:schemeClr val="bg1"/>
                            </a:solidFill>
                            <a:latin typeface="Cambria Math" panose="02040503050406030204" pitchFamily="18" charset="0"/>
                            <a:ea typeface="微软雅黑" panose="020B0503020204020204" pitchFamily="34" charset="-122"/>
                          </a:rPr>
                          <m:t>𝒄</m:t>
                        </m:r>
                      </m:e>
                      <m:sub>
                        <m:r>
                          <a:rPr lang="en-US" altLang="zh-CN" sz="2000">
                            <a:solidFill>
                              <a:schemeClr val="bg1"/>
                            </a:solidFill>
                            <a:latin typeface="Cambria Math" panose="02040503050406030204" pitchFamily="18" charset="0"/>
                            <a:ea typeface="微软雅黑" panose="020B0503020204020204" pitchFamily="34" charset="-122"/>
                          </a:rPr>
                          <m:t>𝟐</m:t>
                        </m:r>
                      </m:sub>
                      <m:sup>
                        <m:r>
                          <a:rPr lang="en-US" altLang="zh-CN" sz="2000">
                            <a:solidFill>
                              <a:schemeClr val="bg1"/>
                            </a:solidFill>
                            <a:latin typeface="Cambria Math" panose="02040503050406030204" pitchFamily="18" charset="0"/>
                            <a:ea typeface="微软雅黑" panose="020B0503020204020204" pitchFamily="34" charset="-122"/>
                          </a:rPr>
                          <m:t>𝟐</m:t>
                        </m:r>
                      </m:sup>
                    </m:sSubSup>
                  </m:oMath>
                </a14:m>
                <a:r>
                  <a:rPr lang="zh-CN" altLang="en-US" sz="2000" dirty="0">
                    <a:solidFill>
                      <a:schemeClr val="bg1"/>
                    </a:solidFill>
                    <a:latin typeface="微软雅黑" panose="020B0503020204020204" pitchFamily="34" charset="-122"/>
                    <a:ea typeface="微软雅黑" panose="020B0503020204020204" pitchFamily="34" charset="-122"/>
                  </a:rPr>
                  <a:t>，候选列表中为</a:t>
                </a:r>
                <a14:m>
                  <m:oMath xmlns:m="http://schemas.openxmlformats.org/officeDocument/2006/math">
                    <m:sSub>
                      <m:sSubPr>
                        <m:ctrlPr>
                          <a:rPr lang="en-US" altLang="zh-CN" sz="2000" i="1">
                            <a:solidFill>
                              <a:schemeClr val="bg1"/>
                            </a:solidFill>
                            <a:latin typeface="Cambria Math" panose="02040503050406030204" pitchFamily="18" charset="0"/>
                            <a:ea typeface="微软雅黑" panose="020B0503020204020204" pitchFamily="34" charset="-122"/>
                          </a:rPr>
                        </m:ctrlPr>
                      </m:sSubPr>
                      <m:e>
                        <m:r>
                          <a:rPr lang="en-US" altLang="zh-CN" sz="2000">
                            <a:solidFill>
                              <a:schemeClr val="bg1"/>
                            </a:solidFill>
                            <a:latin typeface="Cambria Math" panose="02040503050406030204" pitchFamily="18" charset="0"/>
                            <a:ea typeface="微软雅黑" panose="020B0503020204020204" pitchFamily="34" charset="-122"/>
                          </a:rPr>
                          <m:t>𝒑</m:t>
                        </m:r>
                      </m:e>
                      <m:sub>
                        <m:r>
                          <a:rPr lang="en-US" altLang="zh-CN" sz="2000">
                            <a:solidFill>
                              <a:schemeClr val="bg1"/>
                            </a:solidFill>
                            <a:latin typeface="Cambria Math" panose="02040503050406030204" pitchFamily="18" charset="0"/>
                            <a:ea typeface="微软雅黑" panose="020B0503020204020204" pitchFamily="34" charset="-122"/>
                          </a:rPr>
                          <m:t>𝟑</m:t>
                        </m:r>
                      </m:sub>
                    </m:sSub>
                  </m:oMath>
                </a14:m>
                <a:r>
                  <a:rPr lang="zh-CN" altLang="en-US" sz="2000" dirty="0">
                    <a:solidFill>
                      <a:schemeClr val="bg1"/>
                    </a:solidFill>
                    <a:latin typeface="微软雅黑" panose="020B0503020204020204" pitchFamily="34" charset="-122"/>
                    <a:ea typeface="微软雅黑" panose="020B0503020204020204" pitchFamily="34" charset="-122"/>
                  </a:rPr>
                  <a:t>。</a:t>
                </a:r>
              </a:p>
            </p:txBody>
          </p:sp>
        </mc:Choice>
        <mc:Fallback xmlns="">
          <p:sp>
            <p:nvSpPr>
              <p:cNvPr id="21" name="文本框 20"/>
              <p:cNvSpPr txBox="1">
                <a:spLocks noRot="1" noChangeAspect="1" noMove="1" noResize="1" noEditPoints="1" noAdjustHandles="1" noChangeArrowheads="1" noChangeShapeType="1" noTextEdit="1"/>
              </p:cNvSpPr>
              <p:nvPr/>
            </p:nvSpPr>
            <p:spPr>
              <a:xfrm>
                <a:off x="378333" y="5844526"/>
                <a:ext cx="2512168" cy="879728"/>
              </a:xfrm>
              <a:prstGeom prst="rect">
                <a:avLst/>
              </a:prstGeom>
              <a:blipFill rotWithShape="0">
                <a:blip r:embed="rId13"/>
                <a:stretch>
                  <a:fillRect l="-2427" r="-12864" b="-7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54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59" y="1508760"/>
            <a:ext cx="5764078" cy="4912961"/>
          </a:xfrm>
        </p:spPr>
        <p:txBody>
          <a:bodyPr>
            <a:normAutofit/>
          </a:bodyPr>
          <a:lstStyle/>
          <a:p>
            <a:pPr>
              <a:lnSpc>
                <a:spcPct val="125000"/>
              </a:lnSpc>
              <a:buClr>
                <a:schemeClr val="accent1"/>
              </a:buClr>
              <a:buSzPct val="70000"/>
            </a:pPr>
            <a:r>
              <a:rPr lang="en-US" altLang="zh-CN" dirty="0" smtClean="0"/>
              <a:t>Backgrounds</a:t>
            </a:r>
            <a:r>
              <a:rPr lang="en-US" altLang="zh-CN" dirty="0"/>
              <a:t/>
            </a:r>
            <a:br>
              <a:rPr lang="en-US" altLang="zh-CN" dirty="0"/>
            </a:br>
            <a:r>
              <a:rPr lang="en-US" altLang="zh-CN" dirty="0" smtClean="0"/>
              <a:t>NO-IMI</a:t>
            </a:r>
            <a:br>
              <a:rPr lang="en-US" altLang="zh-CN" dirty="0" smtClean="0"/>
            </a:br>
            <a:r>
              <a:rPr lang="en-US" altLang="zh-CN" dirty="0" smtClean="0">
                <a:solidFill>
                  <a:srgbClr val="FF0000"/>
                </a:solidFill>
              </a:rPr>
              <a:t>GNO-IMI</a:t>
            </a:r>
            <a:r>
              <a:rPr lang="en-US" altLang="zh-CN" dirty="0" smtClean="0"/>
              <a:t/>
            </a:r>
            <a:br>
              <a:rPr lang="en-US" altLang="zh-CN" dirty="0" smtClean="0"/>
            </a:br>
            <a:r>
              <a:rPr lang="en-US" altLang="zh-CN" dirty="0" smtClean="0"/>
              <a:t>Experiments</a:t>
            </a:r>
            <a:br>
              <a:rPr lang="en-US" altLang="zh-CN" dirty="0" smtClean="0"/>
            </a:br>
            <a:r>
              <a:rPr lang="en-US" altLang="zh-CN" dirty="0" smtClean="0"/>
              <a:t>Conclusion</a:t>
            </a:r>
            <a:endParaRPr lang="zh-CN" altLang="en-US" dirty="0"/>
          </a:p>
        </p:txBody>
      </p:sp>
      <p:sp>
        <p:nvSpPr>
          <p:cNvPr id="4" name="矩形 3"/>
          <p:cNvSpPr/>
          <p:nvPr/>
        </p:nvSpPr>
        <p:spPr>
          <a:xfrm>
            <a:off x="1368759" y="577334"/>
            <a:ext cx="2469843" cy="769441"/>
          </a:xfrm>
          <a:prstGeom prst="rect">
            <a:avLst/>
          </a:prstGeom>
        </p:spPr>
        <p:txBody>
          <a:bodyPr wrap="none">
            <a:spAutoFit/>
          </a:bodyPr>
          <a:lstStyle/>
          <a:p>
            <a:r>
              <a:rPr lang="en-US" altLang="zh-CN" sz="4400" dirty="0" smtClean="0"/>
              <a:t>OUTLINES</a:t>
            </a:r>
            <a:endParaRPr lang="zh-CN" altLang="en-US" sz="4400" dirty="0"/>
          </a:p>
        </p:txBody>
      </p:sp>
      <p:cxnSp>
        <p:nvCxnSpPr>
          <p:cNvPr id="6" name="直接连接符 5"/>
          <p:cNvCxnSpPr/>
          <p:nvPr/>
        </p:nvCxnSpPr>
        <p:spPr>
          <a:xfrm flipV="1">
            <a:off x="1368759" y="1508760"/>
            <a:ext cx="8122920" cy="1524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840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Generalized Non-Orthogonal Inverted Multi-</a:t>
            </a:r>
            <a:br>
              <a:rPr lang="en-US" altLang="zh-CN" dirty="0"/>
            </a:br>
            <a:r>
              <a:rPr lang="en-US" altLang="zh-CN" dirty="0"/>
              <a:t>Index (GNO-IMI)</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2085949"/>
                <a:ext cx="10515600" cy="4351338"/>
              </a:xfrm>
            </p:spPr>
            <p:txBody>
              <a:bodyPr>
                <a:normAutofit/>
              </a:bodyPr>
              <a:lstStyle/>
              <a:p>
                <a:pPr>
                  <a:lnSpc>
                    <a:spcPct val="100000"/>
                  </a:lnSpc>
                </a:pPr>
                <a14:m>
                  <m:oMath xmlns:m="http://schemas.openxmlformats.org/officeDocument/2006/math">
                    <m:sSubSup>
                      <m:sSubSupPr>
                        <m:ctrlPr>
                          <a:rPr lang="en-US" altLang="zh-CN" b="1" i="1" smtClean="0">
                            <a:solidFill>
                              <a:schemeClr val="tx1"/>
                            </a:solidFill>
                            <a:latin typeface="Cambria Math" panose="02040503050406030204" pitchFamily="18" charset="0"/>
                          </a:rPr>
                        </m:ctrlPr>
                      </m:sSubSupPr>
                      <m:e>
                        <m:r>
                          <a:rPr lang="en-US" altLang="zh-CN" b="1" i="1">
                            <a:solidFill>
                              <a:schemeClr val="tx1"/>
                            </a:solidFill>
                            <a:latin typeface="Cambria Math" panose="02040503050406030204" pitchFamily="18" charset="0"/>
                          </a:rPr>
                          <m:t>𝒄</m:t>
                        </m:r>
                      </m:e>
                      <m:sub>
                        <m:r>
                          <a:rPr lang="en-US" altLang="zh-CN" b="1" i="1">
                            <a:solidFill>
                              <a:schemeClr val="tx1"/>
                            </a:solidFill>
                            <a:latin typeface="Cambria Math" panose="02040503050406030204" pitchFamily="18" charset="0"/>
                          </a:rPr>
                          <m:t>𝒊</m:t>
                        </m:r>
                      </m:sub>
                      <m:sup>
                        <m:r>
                          <a:rPr lang="en-US" altLang="zh-CN" b="1" i="1">
                            <a:solidFill>
                              <a:schemeClr val="tx1"/>
                            </a:solidFill>
                            <a:latin typeface="Cambria Math" panose="02040503050406030204" pitchFamily="18" charset="0"/>
                          </a:rPr>
                          <m:t>𝒋</m:t>
                        </m:r>
                      </m:sup>
                    </m:sSubSup>
                    <m:r>
                      <a:rPr lang="en-US" altLang="zh-CN" b="1" i="1">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𝑺</m:t>
                        </m:r>
                      </m:e>
                      <m:sub>
                        <m:r>
                          <a:rPr lang="en-US" altLang="zh-CN" b="1" i="1">
                            <a:solidFill>
                              <a:schemeClr val="tx1"/>
                            </a:solidFill>
                            <a:latin typeface="Cambria Math" panose="02040503050406030204" pitchFamily="18" charset="0"/>
                          </a:rPr>
                          <m:t>𝒊</m:t>
                        </m:r>
                      </m:sub>
                    </m:sSub>
                    <m:r>
                      <a:rPr lang="en-US" altLang="zh-CN" b="1" i="1">
                        <a:solidFill>
                          <a:schemeClr val="tx1"/>
                        </a:solidFill>
                        <a:latin typeface="Cambria Math" panose="02040503050406030204" pitchFamily="18" charset="0"/>
                      </a:rPr>
                      <m:t>+</m:t>
                    </m:r>
                    <m:r>
                      <a:rPr lang="zh-CN" altLang="en-US" b="1" i="1">
                        <a:solidFill>
                          <a:schemeClr val="tx1"/>
                        </a:solidFill>
                        <a:latin typeface="Cambria Math" panose="02040503050406030204" pitchFamily="18" charset="0"/>
                      </a:rPr>
                      <m:t>𝜶</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𝒊</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𝒋</m:t>
                    </m:r>
                    <m:r>
                      <a:rPr lang="en-US" altLang="zh-CN" b="1" i="1">
                        <a:solidFill>
                          <a:schemeClr val="tx1"/>
                        </a:solidFill>
                        <a:latin typeface="Cambria Math" panose="02040503050406030204" pitchFamily="18" charset="0"/>
                      </a:rPr>
                      <m:t>]</m:t>
                    </m:r>
                    <m:sSub>
                      <m:sSubPr>
                        <m:ctrlPr>
                          <a:rPr lang="en-US" altLang="zh-CN" b="1" i="1">
                            <a:solidFill>
                              <a:schemeClr val="tx1"/>
                            </a:solidFill>
                            <a:latin typeface="Cambria Math" panose="02040503050406030204" pitchFamily="18" charset="0"/>
                          </a:rPr>
                        </m:ctrlPr>
                      </m:sSubPr>
                      <m:e>
                        <m:r>
                          <a:rPr lang="en-US" altLang="zh-CN" b="1" i="1">
                            <a:solidFill>
                              <a:schemeClr val="tx1"/>
                            </a:solidFill>
                            <a:latin typeface="Cambria Math" panose="02040503050406030204" pitchFamily="18" charset="0"/>
                          </a:rPr>
                          <m:t>𝑻</m:t>
                        </m:r>
                      </m:e>
                      <m:sub>
                        <m:r>
                          <a:rPr lang="en-US" altLang="zh-CN" b="1" i="1">
                            <a:solidFill>
                              <a:schemeClr val="tx1"/>
                            </a:solidFill>
                            <a:latin typeface="Cambria Math" panose="02040503050406030204" pitchFamily="18" charset="0"/>
                          </a:rPr>
                          <m:t>𝒋</m:t>
                        </m:r>
                      </m:sub>
                    </m:sSub>
                    <m:r>
                      <a:rPr lang="en-US" altLang="zh-CN" b="1" i="1">
                        <a:solidFill>
                          <a:schemeClr val="tx1"/>
                        </a:solidFill>
                        <a:latin typeface="Cambria Math" panose="02040503050406030204" pitchFamily="18" charset="0"/>
                      </a:rPr>
                      <m:t>     </m:t>
                    </m:r>
                    <m:r>
                      <a:rPr lang="en-US" altLang="zh-CN" b="1" i="1">
                        <a:solidFill>
                          <a:schemeClr val="tx1"/>
                        </a:solidFill>
                        <a:latin typeface="Cambria Math" panose="02040503050406030204" pitchFamily="18" charset="0"/>
                      </a:rPr>
                      <m:t>𝒊</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𝒋</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𝟏</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𝑲</m:t>
                    </m:r>
                  </m:oMath>
                </a14:m>
                <a:endParaRPr lang="en-US" altLang="zh-CN" b="1" dirty="0" smtClean="0">
                  <a:solidFill>
                    <a:schemeClr val="tx1"/>
                  </a:solidFill>
                </a:endParaRPr>
              </a:p>
              <a:p>
                <a:pPr marL="0" indent="0">
                  <a:lnSpc>
                    <a:spcPct val="150000"/>
                  </a:lnSpc>
                  <a:buNone/>
                </a:pPr>
                <a:r>
                  <a:rPr lang="en-US" altLang="zh-CN" sz="3600" dirty="0" smtClean="0"/>
                  <a:t>Indexing:</a:t>
                </a:r>
                <a:endParaRPr lang="en-US" altLang="zh-CN" sz="3600" b="1" dirty="0" smtClean="0">
                  <a:solidFill>
                    <a:schemeClr val="tx1"/>
                  </a:solidFill>
                </a:endParaRPr>
              </a:p>
              <a:p>
                <a:pPr>
                  <a:lnSpc>
                    <a:spcPct val="100000"/>
                  </a:lnSpc>
                </a:pPr>
                <a14:m>
                  <m:oMath xmlns:m="http://schemas.openxmlformats.org/officeDocument/2006/math">
                    <m:r>
                      <a:rPr lang="en-US" altLang="zh-CN" b="1" i="1" dirty="0" smtClean="0">
                        <a:solidFill>
                          <a:schemeClr val="tx1"/>
                        </a:solidFill>
                        <a:latin typeface="Cambria Math" panose="02040503050406030204" pitchFamily="18" charset="0"/>
                        <a:ea typeface="微软雅黑" panose="020B0503020204020204" pitchFamily="34" charset="-122"/>
                      </a:rPr>
                      <m:t>𝒊</m:t>
                    </m:r>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𝒋</m:t>
                    </m:r>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𝒂𝒓𝒈</m:t>
                    </m:r>
                    <m:func>
                      <m:funcPr>
                        <m:ctrlPr>
                          <a:rPr lang="en-US" altLang="zh-CN" b="1" i="1" dirty="0">
                            <a:solidFill>
                              <a:schemeClr val="tx1"/>
                            </a:solidFill>
                            <a:latin typeface="Cambria Math" panose="02040503050406030204" pitchFamily="18" charset="0"/>
                            <a:ea typeface="微软雅黑" panose="020B0503020204020204" pitchFamily="34" charset="-122"/>
                          </a:rPr>
                        </m:ctrlPr>
                      </m:funcPr>
                      <m:fName>
                        <m:limLow>
                          <m:limLowPr>
                            <m:ctrlPr>
                              <a:rPr lang="en-US" altLang="zh-CN" b="1" i="1" dirty="0">
                                <a:solidFill>
                                  <a:schemeClr val="tx1"/>
                                </a:solidFill>
                                <a:latin typeface="Cambria Math" panose="02040503050406030204" pitchFamily="18" charset="0"/>
                                <a:ea typeface="微软雅黑" panose="020B0503020204020204" pitchFamily="34" charset="-122"/>
                              </a:rPr>
                            </m:ctrlPr>
                          </m:limLowPr>
                          <m:e>
                            <m:r>
                              <a:rPr lang="en-US" altLang="zh-CN" b="1" i="1" dirty="0">
                                <a:solidFill>
                                  <a:schemeClr val="tx1"/>
                                </a:solidFill>
                                <a:latin typeface="Cambria Math" panose="02040503050406030204" pitchFamily="18" charset="0"/>
                                <a:ea typeface="微软雅黑" panose="020B0503020204020204" pitchFamily="34" charset="-122"/>
                              </a:rPr>
                              <m:t>𝒎𝒊𝒏</m:t>
                            </m:r>
                          </m:e>
                          <m:lim>
                            <m:r>
                              <a:rPr lang="en-US" altLang="zh-CN" b="1" i="1" dirty="0">
                                <a:solidFill>
                                  <a:schemeClr val="tx1"/>
                                </a:solidFill>
                                <a:latin typeface="Cambria Math" panose="02040503050406030204" pitchFamily="18" charset="0"/>
                                <a:ea typeface="微软雅黑" panose="020B0503020204020204" pitchFamily="34" charset="-122"/>
                              </a:rPr>
                              <m:t>𝒌</m:t>
                            </m:r>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𝒍</m:t>
                            </m:r>
                          </m:lim>
                        </m:limLow>
                      </m:fName>
                      <m:e>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𝒑</m:t>
                        </m:r>
                        <m:r>
                          <a:rPr lang="en-US" altLang="zh-CN" b="1" dirty="0">
                            <a:solidFill>
                              <a:schemeClr val="tx1"/>
                            </a:solidFill>
                            <a:latin typeface="Cambria Math" panose="02040503050406030204" pitchFamily="18" charset="0"/>
                            <a:ea typeface="微软雅黑" panose="020B0503020204020204" pitchFamily="34" charset="-122"/>
                          </a:rPr>
                          <m:t>−(</m:t>
                        </m:r>
                        <m:sSub>
                          <m:sSubPr>
                            <m:ctrlPr>
                              <a:rPr lang="en-US" altLang="zh-CN" b="1" i="1" dirty="0">
                                <a:solidFill>
                                  <a:schemeClr val="tx1"/>
                                </a:solidFill>
                                <a:latin typeface="Cambria Math" panose="02040503050406030204" pitchFamily="18" charset="0"/>
                                <a:ea typeface="微软雅黑" panose="020B0503020204020204" pitchFamily="34" charset="-122"/>
                              </a:rPr>
                            </m:ctrlPr>
                          </m:sSubPr>
                          <m:e>
                            <m:r>
                              <a:rPr lang="en-US" altLang="zh-CN" b="1" i="1" dirty="0">
                                <a:solidFill>
                                  <a:schemeClr val="tx1"/>
                                </a:solidFill>
                                <a:latin typeface="Cambria Math" panose="02040503050406030204" pitchFamily="18" charset="0"/>
                                <a:ea typeface="微软雅黑" panose="020B0503020204020204" pitchFamily="34" charset="-122"/>
                              </a:rPr>
                              <m:t>𝑺</m:t>
                            </m:r>
                          </m:e>
                          <m:sub>
                            <m:r>
                              <a:rPr lang="en-US" altLang="zh-CN" b="1" i="1" dirty="0">
                                <a:solidFill>
                                  <a:schemeClr val="tx1"/>
                                </a:solidFill>
                                <a:latin typeface="Cambria Math" panose="02040503050406030204" pitchFamily="18" charset="0"/>
                                <a:ea typeface="微软雅黑" panose="020B0503020204020204" pitchFamily="34" charset="-122"/>
                              </a:rPr>
                              <m:t>𝒌</m:t>
                            </m:r>
                          </m:sub>
                        </m:sSub>
                        <m:r>
                          <a:rPr lang="en-US" altLang="zh-CN" b="1" dirty="0">
                            <a:solidFill>
                              <a:schemeClr val="tx1"/>
                            </a:solidFill>
                            <a:latin typeface="Cambria Math" panose="02040503050406030204" pitchFamily="18" charset="0"/>
                            <a:ea typeface="微软雅黑" panose="020B0503020204020204" pitchFamily="34" charset="-122"/>
                          </a:rPr>
                          <m:t>+</m:t>
                        </m:r>
                        <m:r>
                          <a:rPr lang="zh-CN" altLang="en-US" b="1" i="1" dirty="0">
                            <a:solidFill>
                              <a:schemeClr val="tx1"/>
                            </a:solidFill>
                            <a:latin typeface="Cambria Math" panose="02040503050406030204" pitchFamily="18" charset="0"/>
                            <a:ea typeface="微软雅黑" panose="020B0503020204020204" pitchFamily="34" charset="-122"/>
                          </a:rPr>
                          <m:t>𝜶</m:t>
                        </m:r>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𝒌</m:t>
                        </m:r>
                        <m:r>
                          <a:rPr lang="en-US" altLang="zh-CN" b="1" dirty="0">
                            <a:solidFill>
                              <a:schemeClr val="tx1"/>
                            </a:solidFill>
                            <a:latin typeface="Cambria Math" panose="02040503050406030204" pitchFamily="18" charset="0"/>
                            <a:ea typeface="微软雅黑" panose="020B0503020204020204" pitchFamily="34" charset="-122"/>
                          </a:rPr>
                          <m:t>,</m:t>
                        </m:r>
                        <m:r>
                          <a:rPr lang="en-US" altLang="zh-CN" b="1" i="1" dirty="0">
                            <a:solidFill>
                              <a:schemeClr val="tx1"/>
                            </a:solidFill>
                            <a:latin typeface="Cambria Math" panose="02040503050406030204" pitchFamily="18" charset="0"/>
                            <a:ea typeface="微软雅黑" panose="020B0503020204020204" pitchFamily="34" charset="-122"/>
                          </a:rPr>
                          <m:t>𝒍</m:t>
                        </m:r>
                        <m:r>
                          <a:rPr lang="en-US" altLang="zh-CN" b="1" dirty="0">
                            <a:solidFill>
                              <a:schemeClr val="tx1"/>
                            </a:solidFill>
                            <a:latin typeface="Cambria Math" panose="02040503050406030204" pitchFamily="18" charset="0"/>
                            <a:ea typeface="微软雅黑" panose="020B0503020204020204" pitchFamily="34" charset="-122"/>
                          </a:rPr>
                          <m:t>]</m:t>
                        </m:r>
                        <m:sSub>
                          <m:sSubPr>
                            <m:ctrlPr>
                              <a:rPr lang="en-US" altLang="zh-CN" b="1" i="1" dirty="0">
                                <a:solidFill>
                                  <a:schemeClr val="tx1"/>
                                </a:solidFill>
                                <a:latin typeface="Cambria Math" panose="02040503050406030204" pitchFamily="18" charset="0"/>
                                <a:ea typeface="微软雅黑" panose="020B0503020204020204" pitchFamily="34" charset="-122"/>
                              </a:rPr>
                            </m:ctrlPr>
                          </m:sSubPr>
                          <m:e>
                            <m:r>
                              <a:rPr lang="en-US" altLang="zh-CN" b="1" i="1" dirty="0">
                                <a:solidFill>
                                  <a:schemeClr val="tx1"/>
                                </a:solidFill>
                                <a:latin typeface="Cambria Math" panose="02040503050406030204" pitchFamily="18" charset="0"/>
                                <a:ea typeface="微软雅黑" panose="020B0503020204020204" pitchFamily="34" charset="-122"/>
                              </a:rPr>
                              <m:t>𝑻</m:t>
                            </m:r>
                          </m:e>
                          <m:sub>
                            <m:r>
                              <a:rPr lang="en-US" altLang="zh-CN" b="1" i="1" dirty="0">
                                <a:solidFill>
                                  <a:schemeClr val="tx1"/>
                                </a:solidFill>
                                <a:latin typeface="Cambria Math" panose="02040503050406030204" pitchFamily="18" charset="0"/>
                                <a:ea typeface="微软雅黑" panose="020B0503020204020204" pitchFamily="34" charset="-122"/>
                              </a:rPr>
                              <m:t>𝒍</m:t>
                            </m:r>
                          </m:sub>
                        </m:sSub>
                        <m:r>
                          <a:rPr lang="en-US" altLang="zh-CN" b="1" dirty="0">
                            <a:solidFill>
                              <a:schemeClr val="tx1"/>
                            </a:solidFill>
                            <a:latin typeface="Cambria Math" panose="02040503050406030204" pitchFamily="18" charset="0"/>
                            <a:ea typeface="微软雅黑" panose="020B0503020204020204" pitchFamily="34" charset="-122"/>
                          </a:rPr>
                          <m:t>)</m:t>
                        </m:r>
                        <m:sSup>
                          <m:sSupPr>
                            <m:ctrlPr>
                              <a:rPr lang="en-US" altLang="zh-CN" b="1" i="1" dirty="0">
                                <a:solidFill>
                                  <a:schemeClr val="tx1"/>
                                </a:solidFill>
                                <a:latin typeface="Cambria Math" panose="02040503050406030204" pitchFamily="18" charset="0"/>
                                <a:ea typeface="微软雅黑" panose="020B0503020204020204" pitchFamily="34" charset="-122"/>
                              </a:rPr>
                            </m:ctrlPr>
                          </m:sSupPr>
                          <m:e>
                            <m:r>
                              <a:rPr lang="en-US" altLang="zh-CN" b="1" dirty="0">
                                <a:solidFill>
                                  <a:schemeClr val="tx1"/>
                                </a:solidFill>
                                <a:latin typeface="Cambria Math" panose="02040503050406030204" pitchFamily="18" charset="0"/>
                                <a:ea typeface="微软雅黑" panose="020B0503020204020204" pitchFamily="34" charset="-122"/>
                              </a:rPr>
                              <m:t>||</m:t>
                            </m:r>
                          </m:e>
                          <m:sup>
                            <m:r>
                              <a:rPr lang="en-US" altLang="zh-CN" b="1" i="1" dirty="0">
                                <a:solidFill>
                                  <a:schemeClr val="tx1"/>
                                </a:solidFill>
                                <a:latin typeface="Cambria Math" panose="02040503050406030204" pitchFamily="18" charset="0"/>
                                <a:ea typeface="微软雅黑" panose="020B0503020204020204" pitchFamily="34" charset="-122"/>
                              </a:rPr>
                              <m:t>𝟐</m:t>
                            </m:r>
                          </m:sup>
                        </m:sSup>
                      </m:e>
                    </m:func>
                  </m:oMath>
                </a14:m>
                <a:endParaRPr lang="en-US" altLang="zh-CN" b="1" dirty="0" smtClean="0">
                  <a:solidFill>
                    <a:schemeClr val="tx1"/>
                  </a:solidFill>
                </a:endParaRPr>
              </a:p>
              <a:p>
                <a:pPr>
                  <a:lnSpc>
                    <a:spcPct val="150000"/>
                  </a:lnSpc>
                </a:pP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panose="02040503050406030204" pitchFamily="18" charset="0"/>
                          </a:rPr>
                          <m:t>||</m:t>
                        </m:r>
                        <m:r>
                          <a:rPr lang="en-US" altLang="zh-CN">
                            <a:latin typeface="Cambria Math" panose="02040503050406030204" pitchFamily="18" charset="0"/>
                          </a:rPr>
                          <m:t>𝒑</m:t>
                        </m:r>
                        <m:r>
                          <a:rPr lang="en-US" altLang="zh-CN">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𝑺</m:t>
                                </m:r>
                              </m:e>
                              <m:sub>
                                <m:r>
                                  <a:rPr lang="en-US" altLang="zh-CN">
                                    <a:latin typeface="Cambria Math" panose="02040503050406030204" pitchFamily="18" charset="0"/>
                                  </a:rPr>
                                  <m:t>𝒌</m:t>
                                </m:r>
                              </m:sub>
                            </m:sSub>
                            <m:r>
                              <a:rPr lang="en-US" altLang="zh-CN">
                                <a:latin typeface="Cambria Math" panose="02040503050406030204" pitchFamily="18" charset="0"/>
                              </a:rPr>
                              <m:t>+</m:t>
                            </m:r>
                            <m:r>
                              <a:rPr lang="zh-CN" altLang="en-US">
                                <a:latin typeface="Cambria Math" panose="02040503050406030204" pitchFamily="18" charset="0"/>
                              </a:rPr>
                              <m:t>𝜶</m:t>
                            </m:r>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𝒌</m:t>
                                </m:r>
                                <m:r>
                                  <a:rPr lang="en-US" altLang="zh-CN">
                                    <a:latin typeface="Cambria Math" panose="02040503050406030204" pitchFamily="18" charset="0"/>
                                  </a:rPr>
                                  <m:t>,</m:t>
                                </m:r>
                                <m:r>
                                  <a:rPr lang="en-US" altLang="zh-CN">
                                    <a:latin typeface="Cambria Math" panose="02040503050406030204" pitchFamily="18" charset="0"/>
                                  </a:rPr>
                                  <m:t>𝒍</m:t>
                                </m:r>
                              </m:e>
                            </m:d>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𝒍</m:t>
                                </m:r>
                              </m:sub>
                            </m:sSub>
                          </m:e>
                        </m:d>
                        <m:r>
                          <a:rPr lang="en-US" altLang="zh-CN">
                            <a:latin typeface="Cambria Math" panose="02040503050406030204" pitchFamily="18" charset="0"/>
                          </a:rPr>
                          <m:t>||</m:t>
                        </m:r>
                      </m:e>
                      <m:sup>
                        <m:r>
                          <a:rPr lang="en-US" altLang="zh-CN">
                            <a:latin typeface="Cambria Math" panose="02040503050406030204" pitchFamily="18" charset="0"/>
                          </a:rPr>
                          <m:t>𝟐</m:t>
                        </m:r>
                      </m:sup>
                    </m:sSup>
                    <m:r>
                      <a:rPr lang="en-US" altLang="zh-CN">
                        <a:latin typeface="Cambria Math" panose="02040503050406030204" pitchFamily="18" charset="0"/>
                      </a:rPr>
                      <m:t>=</m:t>
                    </m:r>
                    <m:sSup>
                      <m:sSupPr>
                        <m:ctrlPr>
                          <a:rPr lang="en-US" altLang="zh-CN" i="1">
                            <a:latin typeface="Cambria Math" panose="02040503050406030204" pitchFamily="18" charset="0"/>
                          </a:rPr>
                        </m:ctrlPr>
                      </m:sSupPr>
                      <m:e>
                        <m:r>
                          <a:rPr lang="en-US" altLang="zh-CN">
                            <a:latin typeface="Cambria Math" panose="02040503050406030204" pitchFamily="18" charset="0"/>
                          </a:rPr>
                          <m:t>||</m:t>
                        </m:r>
                        <m:r>
                          <a:rPr lang="en-US" altLang="zh-CN">
                            <a:latin typeface="Cambria Math" panose="02040503050406030204" pitchFamily="18" charset="0"/>
                          </a:rPr>
                          <m:t>𝒑</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𝑺</m:t>
                            </m:r>
                          </m:e>
                          <m:sub>
                            <m:r>
                              <a:rPr lang="en-US" altLang="zh-CN">
                                <a:latin typeface="Cambria Math" panose="02040503050406030204" pitchFamily="18" charset="0"/>
                              </a:rPr>
                              <m:t>𝒌</m:t>
                            </m:r>
                          </m:sub>
                        </m:sSub>
                        <m:r>
                          <a:rPr lang="en-US" altLang="zh-CN">
                            <a:latin typeface="Cambria Math" panose="02040503050406030204" pitchFamily="18" charset="0"/>
                          </a:rPr>
                          <m:t>||</m:t>
                        </m:r>
                      </m:e>
                      <m:sup>
                        <m:r>
                          <a:rPr lang="en-US" altLang="zh-CN">
                            <a:latin typeface="Cambria Math" panose="02040503050406030204" pitchFamily="18" charset="0"/>
                          </a:rPr>
                          <m:t>𝟐</m:t>
                        </m:r>
                      </m:sup>
                    </m:sSup>
                    <m:r>
                      <a:rPr lang="en-US" altLang="zh-CN">
                        <a:latin typeface="Cambria Math" panose="02040503050406030204" pitchFamily="18" charset="0"/>
                      </a:rPr>
                      <m:t>+</m:t>
                    </m:r>
                    <m:r>
                      <a:rPr lang="zh-CN" altLang="en-US">
                        <a:latin typeface="Cambria Math" panose="02040503050406030204" pitchFamily="18" charset="0"/>
                      </a:rPr>
                      <m:t>𝜶</m:t>
                    </m:r>
                    <m:sSup>
                      <m:sSupPr>
                        <m:ctrlPr>
                          <a:rPr lang="en-US" altLang="zh-CN" i="1">
                            <a:latin typeface="Cambria Math" panose="02040503050406030204" pitchFamily="18" charset="0"/>
                          </a:rPr>
                        </m:ctrlPr>
                      </m:sSupPr>
                      <m:e>
                        <m:r>
                          <a:rPr lang="en-US" altLang="zh-CN">
                            <a:latin typeface="Cambria Math" panose="02040503050406030204" pitchFamily="18" charset="0"/>
                          </a:rPr>
                          <m:t>[</m:t>
                        </m:r>
                        <m:r>
                          <a:rPr lang="en-US" altLang="zh-CN">
                            <a:latin typeface="Cambria Math" panose="02040503050406030204" pitchFamily="18" charset="0"/>
                          </a:rPr>
                          <m:t>𝒌</m:t>
                        </m:r>
                        <m:r>
                          <a:rPr lang="en-US" altLang="zh-CN">
                            <a:latin typeface="Cambria Math" panose="02040503050406030204" pitchFamily="18" charset="0"/>
                          </a:rPr>
                          <m:t>,</m:t>
                        </m:r>
                        <m:r>
                          <a:rPr lang="en-US" altLang="zh-CN">
                            <a:latin typeface="Cambria Math" panose="02040503050406030204" pitchFamily="18" charset="0"/>
                          </a:rPr>
                          <m:t>𝒍</m:t>
                        </m:r>
                        <m:r>
                          <a:rPr lang="en-US" altLang="zh-CN">
                            <a:latin typeface="Cambria Math" panose="02040503050406030204" pitchFamily="18" charset="0"/>
                          </a:rPr>
                          <m:t>]</m:t>
                        </m:r>
                      </m:e>
                      <m:sup>
                        <m:r>
                          <a:rPr lang="en-US" altLang="zh-CN">
                            <a:latin typeface="Cambria Math" panose="02040503050406030204" pitchFamily="18" charset="0"/>
                          </a:rPr>
                          <m:t>𝟐</m:t>
                        </m:r>
                      </m:sup>
                    </m:sSup>
                    <m:sSup>
                      <m:sSupPr>
                        <m:ctrlPr>
                          <a:rPr lang="en-US" altLang="zh-CN" i="1">
                            <a:latin typeface="Cambria Math" panose="02040503050406030204" pitchFamily="18" charset="0"/>
                          </a:rPr>
                        </m:ctrlPr>
                      </m:sSupPr>
                      <m:e>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𝒍</m:t>
                            </m:r>
                          </m:sub>
                        </m:sSub>
                        <m:r>
                          <a:rPr lang="en-US" altLang="zh-CN">
                            <a:latin typeface="Cambria Math" panose="02040503050406030204" pitchFamily="18" charset="0"/>
                          </a:rPr>
                          <m:t>||</m:t>
                        </m:r>
                      </m:e>
                      <m:sup>
                        <m:r>
                          <a:rPr lang="en-US" altLang="zh-CN">
                            <a:latin typeface="Cambria Math" panose="02040503050406030204" pitchFamily="18" charset="0"/>
                          </a:rPr>
                          <m:t>𝟐</m:t>
                        </m:r>
                      </m:sup>
                    </m:sSup>
                    <m:r>
                      <a:rPr lang="en-US" altLang="zh-CN">
                        <a:latin typeface="Cambria Math" panose="02040503050406030204" pitchFamily="18" charset="0"/>
                      </a:rPr>
                      <m:t>−</m:t>
                    </m:r>
                    <m:r>
                      <a:rPr lang="en-US" altLang="zh-CN">
                        <a:latin typeface="Cambria Math" panose="02040503050406030204" pitchFamily="18" charset="0"/>
                      </a:rPr>
                      <m:t>𝟐</m:t>
                    </m:r>
                    <m:r>
                      <a:rPr lang="zh-CN" altLang="en-US">
                        <a:latin typeface="Cambria Math" panose="02040503050406030204" pitchFamily="18" charset="0"/>
                      </a:rPr>
                      <m:t>𝜶</m:t>
                    </m:r>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𝒌</m:t>
                        </m:r>
                        <m:r>
                          <a:rPr lang="en-US" altLang="zh-CN">
                            <a:latin typeface="Cambria Math" panose="02040503050406030204" pitchFamily="18" charset="0"/>
                          </a:rPr>
                          <m:t>,</m:t>
                        </m:r>
                        <m:r>
                          <a:rPr lang="en-US" altLang="zh-CN">
                            <a:latin typeface="Cambria Math" panose="02040503050406030204" pitchFamily="18" charset="0"/>
                          </a:rPr>
                          <m:t>𝒍</m:t>
                        </m:r>
                      </m:e>
                    </m:d>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𝒑</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𝒍</m:t>
                            </m:r>
                          </m:sub>
                        </m:sSub>
                      </m:e>
                    </m:d>
                    <m:r>
                      <a:rPr lang="en-US" altLang="zh-CN">
                        <a:latin typeface="Cambria Math" panose="02040503050406030204" pitchFamily="18" charset="0"/>
                      </a:rPr>
                      <m:t>+</m:t>
                    </m:r>
                    <m:r>
                      <a:rPr lang="en-US" altLang="zh-CN">
                        <a:latin typeface="Cambria Math" panose="02040503050406030204" pitchFamily="18" charset="0"/>
                      </a:rPr>
                      <m:t>𝟐</m:t>
                    </m:r>
                    <m:r>
                      <a:rPr lang="zh-CN" altLang="en-US">
                        <a:latin typeface="Cambria Math" panose="02040503050406030204" pitchFamily="18" charset="0"/>
                      </a:rPr>
                      <m:t>𝜶</m:t>
                    </m:r>
                    <m:d>
                      <m:dPr>
                        <m:begChr m:val="["/>
                        <m:endChr m:val="]"/>
                        <m:ctrlPr>
                          <a:rPr lang="en-US" altLang="zh-CN" i="1">
                            <a:latin typeface="Cambria Math" panose="02040503050406030204" pitchFamily="18" charset="0"/>
                          </a:rPr>
                        </m:ctrlPr>
                      </m:dPr>
                      <m:e>
                        <m:r>
                          <a:rPr lang="en-US" altLang="zh-CN">
                            <a:latin typeface="Cambria Math" panose="02040503050406030204" pitchFamily="18" charset="0"/>
                          </a:rPr>
                          <m:t>𝒌</m:t>
                        </m:r>
                        <m:r>
                          <a:rPr lang="en-US" altLang="zh-CN">
                            <a:latin typeface="Cambria Math" panose="02040503050406030204" pitchFamily="18" charset="0"/>
                          </a:rPr>
                          <m:t>,</m:t>
                        </m:r>
                        <m:r>
                          <a:rPr lang="en-US" altLang="zh-CN">
                            <a:latin typeface="Cambria Math" panose="02040503050406030204" pitchFamily="18" charset="0"/>
                          </a:rPr>
                          <m:t>𝒍</m:t>
                        </m:r>
                      </m:e>
                    </m:d>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𝑺</m:t>
                            </m:r>
                          </m:e>
                          <m:sub>
                            <m:r>
                              <a:rPr lang="en-US" altLang="zh-CN">
                                <a:latin typeface="Cambria Math" panose="02040503050406030204" pitchFamily="18" charset="0"/>
                              </a:rPr>
                              <m:t>𝒌</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𝑻</m:t>
                            </m:r>
                          </m:e>
                          <m:sub>
                            <m:r>
                              <a:rPr lang="en-US" altLang="zh-CN">
                                <a:latin typeface="Cambria Math" panose="02040503050406030204" pitchFamily="18" charset="0"/>
                              </a:rPr>
                              <m:t>𝒍</m:t>
                            </m:r>
                          </m:sub>
                        </m:sSub>
                      </m:e>
                    </m:d>
                  </m:oMath>
                </a14:m>
                <a:endParaRPr lang="en-US" altLang="zh-CN" b="1" dirty="0" smtClean="0">
                  <a:solidFill>
                    <a:schemeClr val="tx1"/>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2085949"/>
                <a:ext cx="10515600" cy="4351338"/>
              </a:xfrm>
              <a:blipFill rotWithShape="0">
                <a:blip r:embed="rId3"/>
                <a:stretch>
                  <a:fillRect l="-1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9295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a:t>
            </a:r>
            <a:r>
              <a:rPr lang="en-US" altLang="zh-CN" dirty="0" smtClean="0"/>
              <a:t>learning of GNO-IMI</a:t>
            </a:r>
            <a:endParaRPr lang="zh-CN" altLang="en-US" dirty="0"/>
          </a:p>
        </p:txBody>
      </p:sp>
      <p:pic>
        <p:nvPicPr>
          <p:cNvPr id="4" name="内容占位符 3"/>
          <p:cNvPicPr>
            <a:picLocks noGrp="1" noChangeAspect="1"/>
          </p:cNvPicPr>
          <p:nvPr>
            <p:ph idx="1"/>
          </p:nvPr>
        </p:nvPicPr>
        <p:blipFill>
          <a:blip r:embed="rId2"/>
          <a:stretch>
            <a:fillRect/>
          </a:stretch>
        </p:blipFill>
        <p:spPr>
          <a:xfrm>
            <a:off x="1569849" y="2538602"/>
            <a:ext cx="8243807" cy="2263347"/>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838200" y="1690688"/>
                <a:ext cx="4211409" cy="523220"/>
              </a:xfrm>
              <a:prstGeom prst="rect">
                <a:avLst/>
              </a:prstGeom>
            </p:spPr>
            <p:txBody>
              <a:bodyPr wrap="none">
                <a:spAutoFit/>
              </a:bodyPr>
              <a:lstStyle/>
              <a:p>
                <a:r>
                  <a:rPr lang="en-US" altLang="zh-CN" sz="2800" dirty="0">
                    <a:latin typeface="Cambria Math" panose="02040503050406030204" pitchFamily="18" charset="0"/>
                    <a:ea typeface="微软雅黑" panose="020B0503020204020204" pitchFamily="34" charset="-122"/>
                  </a:rPr>
                  <a:t>database  </a:t>
                </a:r>
                <a14:m>
                  <m:oMath xmlns:m="http://schemas.openxmlformats.org/officeDocument/2006/math">
                    <m:r>
                      <a:rPr lang="en-US" altLang="zh-CN" sz="2800">
                        <a:latin typeface="Cambria Math" panose="02040503050406030204" pitchFamily="18" charset="0"/>
                        <a:ea typeface="微软雅黑" panose="020B0503020204020204" pitchFamily="34" charset="-122"/>
                      </a:rPr>
                      <m:t>𝑷</m:t>
                    </m:r>
                    <m:r>
                      <a:rPr lang="en-US" altLang="zh-CN" sz="2800">
                        <a:latin typeface="Cambria Math" panose="02040503050406030204" pitchFamily="18" charset="0"/>
                        <a:ea typeface="微软雅黑" panose="020B0503020204020204" pitchFamily="34" charset="-122"/>
                      </a:rPr>
                      <m:t>={</m:t>
                    </m:r>
                    <m:sSub>
                      <m:sSubPr>
                        <m:ctrlPr>
                          <a:rPr lang="en-US" altLang="zh-CN" sz="2800" i="1">
                            <a:latin typeface="Cambria Math" panose="02040503050406030204" pitchFamily="18" charset="0"/>
                            <a:ea typeface="微软雅黑" panose="020B0503020204020204" pitchFamily="34" charset="-122"/>
                          </a:rPr>
                        </m:ctrlPr>
                      </m:sSubPr>
                      <m:e>
                        <m:r>
                          <a:rPr lang="en-US" altLang="zh-CN" sz="2800">
                            <a:latin typeface="Cambria Math" panose="02040503050406030204" pitchFamily="18" charset="0"/>
                            <a:ea typeface="微软雅黑" panose="020B0503020204020204" pitchFamily="34" charset="-122"/>
                          </a:rPr>
                          <m:t>𝒑</m:t>
                        </m:r>
                      </m:e>
                      <m:sub>
                        <m:r>
                          <a:rPr lang="en-US" altLang="zh-CN" sz="2800">
                            <a:latin typeface="Cambria Math" panose="02040503050406030204" pitchFamily="18" charset="0"/>
                            <a:ea typeface="微软雅黑" panose="020B0503020204020204" pitchFamily="34" charset="-122"/>
                          </a:rPr>
                          <m:t>𝟏</m:t>
                        </m:r>
                      </m:sub>
                    </m:sSub>
                    <m:r>
                      <a:rPr lang="en-US" altLang="zh-CN" sz="2800">
                        <a:latin typeface="Cambria Math" panose="02040503050406030204" pitchFamily="18" charset="0"/>
                        <a:ea typeface="微软雅黑" panose="020B0503020204020204" pitchFamily="34" charset="-122"/>
                      </a:rPr>
                      <m:t>,…,</m:t>
                    </m:r>
                    <m:sSub>
                      <m:sSubPr>
                        <m:ctrlPr>
                          <a:rPr lang="en-US" altLang="zh-CN" sz="2800" i="1">
                            <a:latin typeface="Cambria Math" panose="02040503050406030204" pitchFamily="18" charset="0"/>
                            <a:ea typeface="微软雅黑" panose="020B0503020204020204" pitchFamily="34" charset="-122"/>
                          </a:rPr>
                        </m:ctrlPr>
                      </m:sSubPr>
                      <m:e>
                        <m:r>
                          <a:rPr lang="en-US" altLang="zh-CN" sz="2800">
                            <a:latin typeface="Cambria Math" panose="02040503050406030204" pitchFamily="18" charset="0"/>
                            <a:ea typeface="微软雅黑" panose="020B0503020204020204" pitchFamily="34" charset="-122"/>
                          </a:rPr>
                          <m:t>𝒑</m:t>
                        </m:r>
                      </m:e>
                      <m:sub>
                        <m:r>
                          <a:rPr lang="en-US" altLang="zh-CN" sz="2800">
                            <a:latin typeface="Cambria Math" panose="02040503050406030204" pitchFamily="18" charset="0"/>
                            <a:ea typeface="微软雅黑" panose="020B0503020204020204" pitchFamily="34" charset="-122"/>
                          </a:rPr>
                          <m:t>𝑵</m:t>
                        </m:r>
                      </m:sub>
                    </m:sSub>
                    <m:r>
                      <a:rPr lang="en-US" altLang="zh-CN" sz="2800">
                        <a:latin typeface="Cambria Math" panose="02040503050406030204" pitchFamily="18" charset="0"/>
                        <a:ea typeface="微软雅黑" panose="020B0503020204020204" pitchFamily="34" charset="-122"/>
                      </a:rPr>
                      <m:t>} </m:t>
                    </m:r>
                  </m:oMath>
                </a14:m>
                <a:endParaRPr lang="zh-CN" altLang="en-US" sz="2800" dirty="0">
                  <a:latin typeface="Cambria Math" panose="02040503050406030204" pitchFamily="18"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838200" y="1690688"/>
                <a:ext cx="4211409" cy="523220"/>
              </a:xfrm>
              <a:prstGeom prst="rect">
                <a:avLst/>
              </a:prstGeom>
              <a:blipFill rotWithShape="0">
                <a:blip r:embed="rId3"/>
                <a:stretch>
                  <a:fillRect l="-3043" t="-11628" b="-31395"/>
                </a:stretch>
              </a:blipFill>
            </p:spPr>
            <p:txBody>
              <a:bodyPr/>
              <a:lstStyle/>
              <a:p>
                <a:r>
                  <a:rPr lang="zh-CN" altLang="en-US">
                    <a:noFill/>
                  </a:rPr>
                  <a:t> </a:t>
                </a:r>
              </a:p>
            </p:txBody>
          </p:sp>
        </mc:Fallback>
      </mc:AlternateContent>
      <p:sp>
        <p:nvSpPr>
          <p:cNvPr id="6" name="矩形 5"/>
          <p:cNvSpPr/>
          <p:nvPr/>
        </p:nvSpPr>
        <p:spPr>
          <a:xfrm>
            <a:off x="838200" y="5126644"/>
            <a:ext cx="9707106" cy="523220"/>
          </a:xfrm>
          <a:prstGeom prst="rect">
            <a:avLst/>
          </a:prstGeom>
        </p:spPr>
        <p:txBody>
          <a:bodyPr wrap="square">
            <a:spAutoFit/>
          </a:bodyPr>
          <a:lstStyle/>
          <a:p>
            <a:r>
              <a:rPr lang="en-US" altLang="zh-CN" sz="2800" dirty="0"/>
              <a:t>minimization </a:t>
            </a:r>
            <a:r>
              <a:rPr lang="en-US" altLang="zh-CN" sz="2800" dirty="0" smtClean="0"/>
              <a:t>of the </a:t>
            </a:r>
            <a:r>
              <a:rPr lang="en-US" altLang="zh-CN" sz="2800" dirty="0"/>
              <a:t>reconstruction </a:t>
            </a:r>
            <a:r>
              <a:rPr lang="en-US" altLang="zh-CN" sz="2800" dirty="0" smtClean="0"/>
              <a:t>error for </a:t>
            </a:r>
            <a:r>
              <a:rPr lang="en-US" altLang="zh-CN" sz="2800" dirty="0"/>
              <a:t>all training points</a:t>
            </a:r>
            <a:endParaRPr lang="zh-CN" altLang="en-US" sz="2800" dirty="0"/>
          </a:p>
        </p:txBody>
      </p:sp>
    </p:spTree>
    <p:extLst>
      <p:ext uri="{BB962C8B-B14F-4D97-AF65-F5344CB8AC3E}">
        <p14:creationId xmlns:p14="http://schemas.microsoft.com/office/powerpoint/2010/main" val="2780024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a:t>
            </a:r>
            <a:r>
              <a:rPr lang="en-US" altLang="zh-CN" dirty="0" smtClean="0"/>
              <a:t>learning of GNO-IMI</a:t>
            </a:r>
            <a:endParaRPr lang="zh-CN" altLang="en-US" dirty="0"/>
          </a:p>
        </p:txBody>
      </p:sp>
      <mc:AlternateContent xmlns:mc="http://schemas.openxmlformats.org/markup-compatibility/2006" xmlns:a14="http://schemas.microsoft.com/office/drawing/2010/main">
        <mc:Choice Requires="a14">
          <p:sp>
            <p:nvSpPr>
              <p:cNvPr id="5" name="矩形 4"/>
              <p:cNvSpPr/>
              <p:nvPr/>
            </p:nvSpPr>
            <p:spPr>
              <a:xfrm>
                <a:off x="838200" y="1690688"/>
                <a:ext cx="6786966" cy="968535"/>
              </a:xfrm>
              <a:prstGeom prst="rect">
                <a:avLst/>
              </a:prstGeom>
            </p:spPr>
            <p:txBody>
              <a:bodyPr wrap="square">
                <a:spAutoFit/>
              </a:bodyPr>
              <a:lstStyle/>
              <a:p>
                <a:pPr marL="457200" indent="-457200">
                  <a:buFont typeface="Arial" panose="020B0604020202020204" pitchFamily="34" charset="0"/>
                  <a:buChar char="•"/>
                </a:pPr>
                <a14:m>
                  <m:oMath xmlns:m="http://schemas.openxmlformats.org/officeDocument/2006/math">
                    <m:r>
                      <m:rPr>
                        <m:sty m:val="p"/>
                      </m:rPr>
                      <a:rPr lang="en-US" altLang="zh-CN" sz="2800" smtClean="0">
                        <a:latin typeface="Cambria Math" panose="02040503050406030204" pitchFamily="18" charset="0"/>
                      </a:rPr>
                      <m:t>S</m:t>
                    </m:r>
                    <m:r>
                      <a:rPr lang="en-US" altLang="zh-CN" sz="2800" smtClean="0">
                        <a:latin typeface="Cambria Math" panose="02040503050406030204" pitchFamily="18" charset="0"/>
                      </a:rPr>
                      <m:t>,</m:t>
                    </m:r>
                    <m:r>
                      <m:rPr>
                        <m:sty m:val="p"/>
                      </m:rPr>
                      <a:rPr lang="en-US" altLang="zh-CN" sz="2800" smtClean="0">
                        <a:latin typeface="Cambria Math" panose="02040503050406030204" pitchFamily="18" charset="0"/>
                      </a:rPr>
                      <m:t>T</m:t>
                    </m:r>
                    <m:r>
                      <a:rPr lang="en-US" altLang="zh-CN" sz="2800" smtClean="0">
                        <a:latin typeface="Cambria Math" panose="02040503050406030204" pitchFamily="18" charset="0"/>
                      </a:rPr>
                      <m:t> </m:t>
                    </m:r>
                    <m:r>
                      <a:rPr lang="en-US" altLang="zh-CN" sz="2800" smtClean="0">
                        <a:latin typeface="Cambria Math" panose="02040503050406030204" pitchFamily="18" charset="0"/>
                      </a:rPr>
                      <m:t>𝑎𝑛𝑑</m:t>
                    </m:r>
                    <m:r>
                      <a:rPr lang="en-US" altLang="zh-CN" sz="2800" smtClean="0">
                        <a:latin typeface="Cambria Math" panose="02040503050406030204" pitchFamily="18" charset="0"/>
                      </a:rPr>
                      <m:t> </m:t>
                    </m:r>
                    <m:r>
                      <m:rPr>
                        <m:sty m:val="p"/>
                      </m:rPr>
                      <a:rPr lang="el-GR" altLang="zh-CN" sz="2800">
                        <a:latin typeface="Cambria Math" panose="02040503050406030204" pitchFamily="18" charset="0"/>
                      </a:rPr>
                      <m:t>α</m:t>
                    </m:r>
                    <m:r>
                      <m:rPr>
                        <m:nor/>
                      </m:rPr>
                      <a:rPr lang="en-US" altLang="zh-CN" sz="2800"/>
                      <m:t> </m:t>
                    </m:r>
                    <m:r>
                      <m:rPr>
                        <m:nor/>
                      </m:rPr>
                      <a:rPr lang="en-US" altLang="zh-CN" sz="2800"/>
                      <m:t>variables</m:t>
                    </m:r>
                    <m:r>
                      <m:rPr>
                        <m:nor/>
                      </m:rPr>
                      <a:rPr lang="en-US" altLang="zh-CN" sz="2800"/>
                      <m:t> </m:t>
                    </m:r>
                    <m:r>
                      <m:rPr>
                        <m:nor/>
                      </m:rPr>
                      <a:rPr lang="en-US" altLang="zh-CN" sz="2800"/>
                      <m:t>are</m:t>
                    </m:r>
                    <m:r>
                      <m:rPr>
                        <m:nor/>
                      </m:rPr>
                      <a:rPr lang="en-US" altLang="zh-CN" sz="2800"/>
                      <m:t> </m:t>
                    </m:r>
                    <m:r>
                      <m:rPr>
                        <m:nor/>
                      </m:rPr>
                      <a:rPr lang="en-US" altLang="zh-CN" sz="2800"/>
                      <m:t>continuous</m:t>
                    </m:r>
                    <m:r>
                      <m:rPr>
                        <m:nor/>
                      </m:rPr>
                      <a:rPr lang="en-US" altLang="zh-CN" sz="2800" b="0" i="0" smtClean="0"/>
                      <m:t>.  </m:t>
                    </m:r>
                  </m:oMath>
                </a14:m>
                <a:endParaRPr lang="en-US" altLang="zh-CN" sz="2800" dirty="0" smtClean="0"/>
              </a:p>
              <a:p>
                <a:pPr marL="457200" indent="-457200">
                  <a:buFont typeface="Arial" panose="020B0604020202020204" pitchFamily="34" charset="0"/>
                  <a:buChar char="•"/>
                </a:pPr>
                <a:r>
                  <a:rPr lang="en-US" altLang="zh-CN" sz="2800" dirty="0"/>
                  <a:t>assignment</a:t>
                </a:r>
                <a14:m>
                  <m:oMath xmlns:m="http://schemas.openxmlformats.org/officeDocument/2006/math">
                    <m:r>
                      <a:rPr lang="en-US" altLang="zh-CN" sz="2800" b="0" i="0" smtClean="0">
                        <a:latin typeface="Cambria Math" panose="02040503050406030204" pitchFamily="18" charset="0"/>
                      </a:rPr>
                      <m:t> </m:t>
                    </m:r>
                    <m:r>
                      <m:rPr>
                        <m:nor/>
                      </m:rPr>
                      <a:rPr lang="en-US" altLang="zh-CN" sz="2800"/>
                      <m:t>variables</m:t>
                    </m:r>
                  </m:oMath>
                </a14:m>
                <a:r>
                  <a:rPr lang="zh-CN" altLang="en-US" sz="2800" dirty="0" smtClean="0"/>
                  <a:t> </a:t>
                </a:r>
                <a14:m>
                  <m:oMath xmlns:m="http://schemas.openxmlformats.org/officeDocument/2006/math">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𝑘</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𝑙</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oMath>
                </a14:m>
                <a:r>
                  <a:rPr lang="zh-CN" altLang="en-US" sz="2800" dirty="0" smtClean="0"/>
                  <a:t> </a:t>
                </a:r>
                <a:r>
                  <a:rPr lang="en-US" altLang="zh-CN" sz="2800" dirty="0"/>
                  <a:t>are </a:t>
                </a:r>
                <a:r>
                  <a:rPr lang="en-US" altLang="zh-CN" sz="2800" dirty="0" smtClean="0"/>
                  <a:t>discrete.</a:t>
                </a:r>
                <a:endParaRPr lang="zh-CN" altLang="en-US" sz="2800" dirty="0"/>
              </a:p>
            </p:txBody>
          </p:sp>
        </mc:Choice>
        <mc:Fallback xmlns="">
          <p:sp>
            <p:nvSpPr>
              <p:cNvPr id="5" name="矩形 4"/>
              <p:cNvSpPr>
                <a:spLocks noRot="1" noChangeAspect="1" noMove="1" noResize="1" noEditPoints="1" noAdjustHandles="1" noChangeArrowheads="1" noChangeShapeType="1" noTextEdit="1"/>
              </p:cNvSpPr>
              <p:nvPr/>
            </p:nvSpPr>
            <p:spPr>
              <a:xfrm>
                <a:off x="838200" y="1690688"/>
                <a:ext cx="6786966" cy="968535"/>
              </a:xfrm>
              <a:prstGeom prst="rect">
                <a:avLst/>
              </a:prstGeom>
              <a:blipFill rotWithShape="0">
                <a:blip r:embed="rId2"/>
                <a:stretch>
                  <a:fillRect l="-1617"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8200" y="4229554"/>
                <a:ext cx="9824634" cy="1399422"/>
              </a:xfrm>
              <a:prstGeom prst="rect">
                <a:avLst/>
              </a:prstGeom>
            </p:spPr>
            <p:txBody>
              <a:bodyPr wrap="square">
                <a:spAutoFit/>
              </a:bodyPr>
              <a:lstStyle/>
              <a:p>
                <a:pPr marL="514350" indent="-514350">
                  <a:buFont typeface="+mj-lt"/>
                  <a:buAutoNum type="arabicPeriod"/>
                </a:pPr>
                <a:r>
                  <a:rPr lang="en-US" altLang="zh-CN" sz="2800" dirty="0"/>
                  <a:t>Optimization</a:t>
                </a:r>
                <a:r>
                  <a:rPr lang="en-US" altLang="zh-CN" dirty="0">
                    <a:latin typeface="NimbusRomNo9L-Medi"/>
                  </a:rPr>
                  <a:t> </a:t>
                </a:r>
                <a:r>
                  <a:rPr lang="en-US" altLang="zh-CN" sz="2800" dirty="0"/>
                  <a:t>over </a:t>
                </a:r>
                <a:r>
                  <a:rPr lang="en-US" altLang="zh-CN" sz="2800" dirty="0" smtClean="0"/>
                  <a:t>assignments :</a:t>
                </a:r>
              </a:p>
              <a:p>
                <a:r>
                  <a:rPr lang="en-US" altLang="zh-CN" sz="2800" dirty="0" smtClean="0"/>
                  <a:t>fix codebooks</a:t>
                </a:r>
                <a:r>
                  <a:rPr lang="en-US" altLang="zh-CN" sz="2800" dirty="0"/>
                  <a:t> </a:t>
                </a:r>
                <a:r>
                  <a:rPr lang="en-US" altLang="zh-CN" sz="2800" dirty="0" smtClean="0"/>
                  <a:t>S</a:t>
                </a:r>
                <a:r>
                  <a:rPr lang="en-US" altLang="zh-CN" sz="2800" dirty="0"/>
                  <a:t>, T and </a:t>
                </a:r>
                <a14:m>
                  <m:oMath xmlns:m="http://schemas.openxmlformats.org/officeDocument/2006/math">
                    <m:r>
                      <m:rPr>
                        <m:sty m:val="p"/>
                      </m:rPr>
                      <a:rPr lang="el-GR" altLang="zh-CN" sz="2800">
                        <a:latin typeface="Cambria Math" panose="02040503050406030204" pitchFamily="18" charset="0"/>
                      </a:rPr>
                      <m:t>α</m:t>
                    </m:r>
                    <m:r>
                      <a:rPr lang="el-GR" altLang="zh-CN" sz="2800" i="1">
                        <a:latin typeface="Cambria Math" panose="02040503050406030204" pitchFamily="18" charset="0"/>
                      </a:rPr>
                      <m:t> </m:t>
                    </m:r>
                  </m:oMath>
                </a14:m>
                <a:r>
                  <a:rPr lang="en-US" altLang="zh-CN" sz="2800" dirty="0" smtClean="0"/>
                  <a:t>matrix to optimize </a:t>
                </a:r>
                <a14:m>
                  <m:oMath xmlns:m="http://schemas.openxmlformats.org/officeDocument/2006/math">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𝑘</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𝑙</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oMath>
                </a14:m>
                <a:r>
                  <a:rPr lang="zh-CN" altLang="en-US" sz="2800" dirty="0"/>
                  <a:t> </a:t>
                </a:r>
                <a:r>
                  <a:rPr lang="en-US" altLang="zh-CN" sz="2800" dirty="0" smtClean="0"/>
                  <a:t>variables.</a:t>
                </a:r>
              </a:p>
              <a:p>
                <a:r>
                  <a:rPr lang="en-US" altLang="zh-CN" sz="2800" dirty="0"/>
                  <a:t>e</a:t>
                </a:r>
                <a:r>
                  <a:rPr lang="en-US" altLang="zh-CN" sz="2800" dirty="0" smtClean="0"/>
                  <a:t>quivalent to </a:t>
                </a:r>
                <a:r>
                  <a:rPr lang="en-US" altLang="zh-CN" sz="2800" dirty="0"/>
                  <a:t>the indexing </a:t>
                </a:r>
                <a:r>
                  <a:rPr lang="en-US" altLang="zh-CN" sz="2800" dirty="0" smtClean="0"/>
                  <a:t>task.</a:t>
                </a:r>
                <a:endParaRPr lang="zh-CN" altLang="en-US" sz="2800" dirty="0"/>
              </a:p>
            </p:txBody>
          </p:sp>
        </mc:Choice>
        <mc:Fallback xmlns="">
          <p:sp>
            <p:nvSpPr>
              <p:cNvPr id="7" name="矩形 6"/>
              <p:cNvSpPr>
                <a:spLocks noRot="1" noChangeAspect="1" noMove="1" noResize="1" noEditPoints="1" noAdjustHandles="1" noChangeArrowheads="1" noChangeShapeType="1" noTextEdit="1"/>
              </p:cNvSpPr>
              <p:nvPr/>
            </p:nvSpPr>
            <p:spPr>
              <a:xfrm>
                <a:off x="838200" y="4229554"/>
                <a:ext cx="9824634" cy="1399422"/>
              </a:xfrm>
              <a:prstGeom prst="rect">
                <a:avLst/>
              </a:prstGeom>
              <a:blipFill rotWithShape="0">
                <a:blip r:embed="rId3"/>
                <a:stretch>
                  <a:fillRect l="-1304" t="-4803" b="-11790"/>
                </a:stretch>
              </a:blipFill>
            </p:spPr>
            <p:txBody>
              <a:bodyPr/>
              <a:lstStyle/>
              <a:p>
                <a:r>
                  <a:rPr lang="zh-CN" altLang="en-US">
                    <a:noFill/>
                  </a:rPr>
                  <a:t> </a:t>
                </a:r>
              </a:p>
            </p:txBody>
          </p:sp>
        </mc:Fallback>
      </mc:AlternateContent>
      <p:sp>
        <p:nvSpPr>
          <p:cNvPr id="8" name="矩形 7"/>
          <p:cNvSpPr/>
          <p:nvPr/>
        </p:nvSpPr>
        <p:spPr>
          <a:xfrm>
            <a:off x="838200" y="2967335"/>
            <a:ext cx="8305800" cy="954107"/>
          </a:xfrm>
          <a:prstGeom prst="rect">
            <a:avLst/>
          </a:prstGeom>
        </p:spPr>
        <p:txBody>
          <a:bodyPr wrap="square">
            <a:spAutoFit/>
          </a:bodyPr>
          <a:lstStyle/>
          <a:p>
            <a:r>
              <a:rPr lang="en-US" altLang="zh-CN" sz="2800" dirty="0"/>
              <a:t>optimizing</a:t>
            </a:r>
            <a:r>
              <a:rPr lang="en-US" altLang="zh-CN" dirty="0">
                <a:latin typeface="NimbusRomNo9L-Regu"/>
              </a:rPr>
              <a:t> </a:t>
            </a:r>
            <a:r>
              <a:rPr lang="en-US" altLang="zh-CN" sz="2800" dirty="0"/>
              <a:t>over one variable group at a time with the </a:t>
            </a:r>
            <a:r>
              <a:rPr lang="en-US" altLang="zh-CN" sz="2800" dirty="0" smtClean="0"/>
              <a:t>other three </a:t>
            </a:r>
            <a:r>
              <a:rPr lang="en-US" altLang="zh-CN" sz="2800" dirty="0"/>
              <a:t>groups </a:t>
            </a:r>
            <a:r>
              <a:rPr lang="en-US" altLang="zh-CN" sz="2800" dirty="0" smtClean="0"/>
              <a:t>fixed.</a:t>
            </a:r>
            <a:endParaRPr lang="zh-CN" altLang="en-US" sz="2800" dirty="0"/>
          </a:p>
        </p:txBody>
      </p:sp>
    </p:spTree>
    <p:extLst>
      <p:ext uri="{BB962C8B-B14F-4D97-AF65-F5344CB8AC3E}">
        <p14:creationId xmlns:p14="http://schemas.microsoft.com/office/powerpoint/2010/main" val="1301762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a:t>
            </a:r>
            <a:r>
              <a:rPr lang="en-US" altLang="zh-CN" dirty="0" smtClean="0"/>
              <a:t>learning of GNO-IMI</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838200" y="1690688"/>
                <a:ext cx="9824634" cy="523220"/>
              </a:xfrm>
              <a:prstGeom prst="rect">
                <a:avLst/>
              </a:prstGeom>
            </p:spPr>
            <p:txBody>
              <a:bodyPr wrap="square">
                <a:spAutoFit/>
              </a:bodyPr>
              <a:lstStyle/>
              <a:p>
                <a:r>
                  <a:rPr lang="en-US" altLang="zh-CN" sz="2800" dirty="0" smtClean="0"/>
                  <a:t>2.  Optimization</a:t>
                </a:r>
                <a:r>
                  <a:rPr lang="en-US" altLang="zh-CN" sz="2800" dirty="0">
                    <a:latin typeface="NimbusRomNo9L-Medi"/>
                  </a:rPr>
                  <a:t> </a:t>
                </a:r>
                <a:r>
                  <a:rPr lang="en-US" altLang="zh-CN" sz="2800" dirty="0" smtClean="0"/>
                  <a:t>over </a:t>
                </a:r>
                <a14:m>
                  <m:oMath xmlns:m="http://schemas.openxmlformats.org/officeDocument/2006/math">
                    <m:r>
                      <m:rPr>
                        <m:sty m:val="p"/>
                      </m:rPr>
                      <a:rPr lang="el-GR" altLang="zh-CN" sz="2800">
                        <a:latin typeface="Cambria Math" panose="02040503050406030204" pitchFamily="18" charset="0"/>
                      </a:rPr>
                      <m:t>α</m:t>
                    </m:r>
                  </m:oMath>
                </a14:m>
                <a:r>
                  <a:rPr lang="en-US" altLang="zh-CN" sz="2800" dirty="0" smtClean="0"/>
                  <a:t> :</a:t>
                </a:r>
              </a:p>
            </p:txBody>
          </p:sp>
        </mc:Choice>
        <mc:Fallback xmlns="">
          <p:sp>
            <p:nvSpPr>
              <p:cNvPr id="7" name="矩形 6"/>
              <p:cNvSpPr>
                <a:spLocks noRot="1" noChangeAspect="1" noMove="1" noResize="1" noEditPoints="1" noAdjustHandles="1" noChangeArrowheads="1" noChangeShapeType="1" noTextEdit="1"/>
              </p:cNvSpPr>
              <p:nvPr/>
            </p:nvSpPr>
            <p:spPr>
              <a:xfrm>
                <a:off x="838200" y="1690688"/>
                <a:ext cx="9824634" cy="523220"/>
              </a:xfrm>
              <a:prstGeom prst="rect">
                <a:avLst/>
              </a:prstGeom>
              <a:blipFill rotWithShape="0">
                <a:blip r:embed="rId2"/>
                <a:stretch>
                  <a:fillRect l="-1304" t="-9302" b="-337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838199" y="2348389"/>
                <a:ext cx="10274085" cy="968535"/>
              </a:xfrm>
              <a:prstGeom prst="rect">
                <a:avLst/>
              </a:prstGeom>
            </p:spPr>
            <p:txBody>
              <a:bodyPr wrap="square">
                <a:spAutoFit/>
              </a:bodyPr>
              <a:lstStyle/>
              <a:p>
                <a:r>
                  <a:rPr lang="en-US" altLang="zh-CN" sz="2800" dirty="0"/>
                  <a:t>fix the assignments</a:t>
                </a:r>
                <a:r>
                  <a:rPr lang="en-US" altLang="zh-CN" sz="2800" dirty="0" smtClean="0"/>
                  <a:t> </a:t>
                </a:r>
                <a14:m>
                  <m:oMath xmlns:m="http://schemas.openxmlformats.org/officeDocument/2006/math">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𝑘</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a:latin typeface="Cambria Math" panose="02040503050406030204" pitchFamily="18" charset="0"/>
                          </a:rPr>
                          <m:t>𝑙</m:t>
                        </m:r>
                      </m:e>
                      <m:sup>
                        <m:r>
                          <a:rPr lang="en-US" altLang="zh-CN" sz="2800">
                            <a:latin typeface="Cambria Math" panose="02040503050406030204" pitchFamily="18" charset="0"/>
                          </a:rPr>
                          <m:t>𝑖</m:t>
                        </m:r>
                      </m:sup>
                    </m:sSup>
                    <m:r>
                      <a:rPr lang="en-US" altLang="zh-CN" sz="2800">
                        <a:latin typeface="Cambria Math" panose="02040503050406030204" pitchFamily="18" charset="0"/>
                      </a:rPr>
                      <m:t>}</m:t>
                    </m:r>
                  </m:oMath>
                </a14:m>
                <a:r>
                  <a:rPr lang="zh-CN" altLang="en-US" sz="2800" dirty="0"/>
                  <a:t> </a:t>
                </a:r>
                <a:r>
                  <a:rPr lang="en-US" altLang="zh-CN" sz="2800" dirty="0"/>
                  <a:t>and the codebooks S, T and minimize over the </a:t>
                </a:r>
                <a:r>
                  <a:rPr lang="en-US" altLang="zh-CN" sz="2800" dirty="0" smtClean="0"/>
                  <a:t>elements of </a:t>
                </a:r>
                <a:r>
                  <a:rPr lang="en-US" altLang="zh-CN" sz="2800" dirty="0"/>
                  <a:t>the </a:t>
                </a:r>
                <a14:m>
                  <m:oMath xmlns:m="http://schemas.openxmlformats.org/officeDocument/2006/math">
                    <m:r>
                      <m:rPr>
                        <m:sty m:val="p"/>
                      </m:rPr>
                      <a:rPr lang="el-GR" altLang="zh-CN" sz="2800">
                        <a:latin typeface="Cambria Math" panose="02040503050406030204" pitchFamily="18" charset="0"/>
                      </a:rPr>
                      <m:t>α</m:t>
                    </m:r>
                    <m:r>
                      <a:rPr lang="el-GR" altLang="zh-CN" sz="2800" i="1">
                        <a:latin typeface="Cambria Math" panose="02040503050406030204" pitchFamily="18" charset="0"/>
                      </a:rPr>
                      <m:t> </m:t>
                    </m:r>
                  </m:oMath>
                </a14:m>
                <a:r>
                  <a:rPr lang="en-US" altLang="zh-CN" sz="2800" dirty="0"/>
                  <a:t>matrix</a:t>
                </a:r>
                <a:endParaRPr lang="zh-CN" altLang="en-US" sz="2800" dirty="0"/>
              </a:p>
            </p:txBody>
          </p:sp>
        </mc:Choice>
        <mc:Fallback xmlns="">
          <p:sp>
            <p:nvSpPr>
              <p:cNvPr id="3" name="矩形 2"/>
              <p:cNvSpPr>
                <a:spLocks noRot="1" noChangeAspect="1" noMove="1" noResize="1" noEditPoints="1" noAdjustHandles="1" noChangeArrowheads="1" noChangeShapeType="1" noTextEdit="1"/>
              </p:cNvSpPr>
              <p:nvPr/>
            </p:nvSpPr>
            <p:spPr>
              <a:xfrm>
                <a:off x="838199" y="2348389"/>
                <a:ext cx="10274085" cy="968535"/>
              </a:xfrm>
              <a:prstGeom prst="rect">
                <a:avLst/>
              </a:prstGeom>
              <a:blipFill rotWithShape="0">
                <a:blip r:embed="rId3"/>
                <a:stretch>
                  <a:fillRect l="-1186" t="-4403" r="-949" b="-16981"/>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838199" y="3316924"/>
            <a:ext cx="6043048" cy="2374055"/>
          </a:xfrm>
          <a:prstGeom prst="rect">
            <a:avLst/>
          </a:prstGeom>
        </p:spPr>
      </p:pic>
      <p:sp>
        <p:nvSpPr>
          <p:cNvPr id="12" name="圆角矩形 11"/>
          <p:cNvSpPr/>
          <p:nvPr/>
        </p:nvSpPr>
        <p:spPr>
          <a:xfrm>
            <a:off x="2392680" y="4610631"/>
            <a:ext cx="4648200" cy="118702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矩形 12"/>
              <p:cNvSpPr/>
              <p:nvPr/>
            </p:nvSpPr>
            <p:spPr>
              <a:xfrm>
                <a:off x="7673728" y="4610631"/>
                <a:ext cx="3314312" cy="954107"/>
              </a:xfrm>
              <a:prstGeom prst="rect">
                <a:avLst/>
              </a:prstGeom>
            </p:spPr>
            <p:txBody>
              <a:bodyPr wrap="square">
                <a:spAutoFit/>
              </a:bodyPr>
              <a:lstStyle/>
              <a:p>
                <a:r>
                  <a:rPr lang="en-US" altLang="zh-CN" sz="2800" dirty="0"/>
                  <a:t>depends</a:t>
                </a:r>
                <a:r>
                  <a:rPr lang="en-US" altLang="zh-CN" dirty="0" smtClean="0"/>
                  <a:t> </a:t>
                </a:r>
                <a:r>
                  <a:rPr lang="en-US" altLang="zh-CN" sz="2800" dirty="0"/>
                  <a:t>on the only element</a:t>
                </a:r>
                <a14:m>
                  <m:oMath xmlns:m="http://schemas.openxmlformats.org/officeDocument/2006/math">
                    <m:r>
                      <a:rPr lang="en-US" altLang="zh-CN" sz="2800" dirty="0">
                        <a:latin typeface="Cambria Math" panose="02040503050406030204" pitchFamily="18" charset="0"/>
                      </a:rPr>
                      <m:t>  </m:t>
                    </m:r>
                    <m:r>
                      <a:rPr lang="zh-CN" altLang="en-US" sz="2800" dirty="0">
                        <a:latin typeface="Cambria Math" panose="02040503050406030204" pitchFamily="18" charset="0"/>
                      </a:rPr>
                      <m:t>𝜶</m:t>
                    </m:r>
                    <m:r>
                      <a:rPr lang="en-US" altLang="zh-CN" sz="2800" dirty="0">
                        <a:latin typeface="Cambria Math" panose="02040503050406030204" pitchFamily="18" charset="0"/>
                      </a:rPr>
                      <m:t>[</m:t>
                    </m:r>
                    <m:r>
                      <a:rPr lang="en-US" altLang="zh-CN" sz="2800" dirty="0">
                        <a:latin typeface="Cambria Math" panose="02040503050406030204" pitchFamily="18" charset="0"/>
                      </a:rPr>
                      <m:t>𝒌</m:t>
                    </m:r>
                    <m:r>
                      <a:rPr lang="en-US" altLang="zh-CN" sz="2800" dirty="0">
                        <a:latin typeface="Cambria Math" panose="02040503050406030204" pitchFamily="18" charset="0"/>
                      </a:rPr>
                      <m:t>,</m:t>
                    </m:r>
                    <m:r>
                      <a:rPr lang="en-US" altLang="zh-CN" sz="2800" dirty="0">
                        <a:latin typeface="Cambria Math" panose="02040503050406030204" pitchFamily="18" charset="0"/>
                      </a:rPr>
                      <m:t>𝒍</m:t>
                    </m:r>
                    <m:r>
                      <a:rPr lang="en-US" altLang="zh-CN" sz="2800" dirty="0">
                        <a:latin typeface="Cambria Math" panose="02040503050406030204" pitchFamily="18" charset="0"/>
                      </a:rPr>
                      <m:t>]</m:t>
                    </m:r>
                  </m:oMath>
                </a14:m>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7673728" y="4610631"/>
                <a:ext cx="3314312" cy="954107"/>
              </a:xfrm>
              <a:prstGeom prst="rect">
                <a:avLst/>
              </a:prstGeom>
              <a:blipFill rotWithShape="0">
                <a:blip r:embed="rId5"/>
                <a:stretch>
                  <a:fillRect l="-3860" t="-5732" b="-17197"/>
                </a:stretch>
              </a:blipFill>
            </p:spPr>
            <p:txBody>
              <a:bodyPr/>
              <a:lstStyle/>
              <a:p>
                <a:r>
                  <a:rPr lang="zh-CN" altLang="en-US">
                    <a:noFill/>
                  </a:rPr>
                  <a:t> </a:t>
                </a:r>
              </a:p>
            </p:txBody>
          </p:sp>
        </mc:Fallback>
      </mc:AlternateContent>
      <p:sp>
        <p:nvSpPr>
          <p:cNvPr id="14" name="下弧形箭头 13"/>
          <p:cNvSpPr/>
          <p:nvPr/>
        </p:nvSpPr>
        <p:spPr>
          <a:xfrm>
            <a:off x="6881247" y="5903973"/>
            <a:ext cx="1493520" cy="624840"/>
          </a:xfrm>
          <a:prstGeom prst="curved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57396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59" y="1508760"/>
            <a:ext cx="5764078" cy="4912961"/>
          </a:xfrm>
        </p:spPr>
        <p:txBody>
          <a:bodyPr>
            <a:normAutofit/>
          </a:bodyPr>
          <a:lstStyle/>
          <a:p>
            <a:pPr>
              <a:lnSpc>
                <a:spcPct val="125000"/>
              </a:lnSpc>
              <a:buClr>
                <a:schemeClr val="accent1"/>
              </a:buClr>
              <a:buSzPct val="70000"/>
            </a:pPr>
            <a:r>
              <a:rPr lang="en-US" altLang="zh-CN" dirty="0" smtClean="0">
                <a:solidFill>
                  <a:srgbClr val="FF0000"/>
                </a:solidFill>
              </a:rPr>
              <a:t>Backgrounds</a:t>
            </a:r>
            <a:r>
              <a:rPr lang="en-US" altLang="zh-CN" dirty="0"/>
              <a:t/>
            </a:r>
            <a:br>
              <a:rPr lang="en-US" altLang="zh-CN" dirty="0"/>
            </a:br>
            <a:r>
              <a:rPr lang="en-US" altLang="zh-CN" dirty="0" smtClean="0"/>
              <a:t>NO-IMI</a:t>
            </a:r>
            <a:br>
              <a:rPr lang="en-US" altLang="zh-CN" dirty="0" smtClean="0"/>
            </a:br>
            <a:r>
              <a:rPr lang="en-US" altLang="zh-CN" dirty="0" smtClean="0"/>
              <a:t>GNO-IMI</a:t>
            </a:r>
            <a:br>
              <a:rPr lang="en-US" altLang="zh-CN" dirty="0" smtClean="0"/>
            </a:br>
            <a:r>
              <a:rPr lang="en-US" altLang="zh-CN" dirty="0" smtClean="0"/>
              <a:t>Experiments</a:t>
            </a:r>
            <a:br>
              <a:rPr lang="en-US" altLang="zh-CN" dirty="0" smtClean="0"/>
            </a:br>
            <a:r>
              <a:rPr lang="en-US" altLang="zh-CN" dirty="0" smtClean="0"/>
              <a:t>Conclusion</a:t>
            </a:r>
            <a:endParaRPr lang="zh-CN" altLang="en-US" dirty="0"/>
          </a:p>
        </p:txBody>
      </p:sp>
      <p:sp>
        <p:nvSpPr>
          <p:cNvPr id="4" name="矩形 3"/>
          <p:cNvSpPr/>
          <p:nvPr/>
        </p:nvSpPr>
        <p:spPr>
          <a:xfrm>
            <a:off x="1368759" y="577334"/>
            <a:ext cx="2469843" cy="769441"/>
          </a:xfrm>
          <a:prstGeom prst="rect">
            <a:avLst/>
          </a:prstGeom>
        </p:spPr>
        <p:txBody>
          <a:bodyPr wrap="none">
            <a:spAutoFit/>
          </a:bodyPr>
          <a:lstStyle/>
          <a:p>
            <a:r>
              <a:rPr lang="en-US" altLang="zh-CN" sz="4400" dirty="0" smtClean="0"/>
              <a:t>OUTLINES</a:t>
            </a:r>
            <a:endParaRPr lang="zh-CN" altLang="en-US" sz="4400" dirty="0"/>
          </a:p>
        </p:txBody>
      </p:sp>
      <p:cxnSp>
        <p:nvCxnSpPr>
          <p:cNvPr id="6" name="直接连接符 5"/>
          <p:cNvCxnSpPr/>
          <p:nvPr/>
        </p:nvCxnSpPr>
        <p:spPr>
          <a:xfrm flipV="1">
            <a:off x="1368759" y="1508760"/>
            <a:ext cx="8122920" cy="1524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3469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a:t>
            </a:r>
            <a:r>
              <a:rPr lang="en-US" altLang="zh-CN" dirty="0" smtClean="0"/>
              <a:t>learning of GNO-IMI</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838200" y="1690688"/>
                <a:ext cx="9824634" cy="523220"/>
              </a:xfrm>
              <a:prstGeom prst="rect">
                <a:avLst/>
              </a:prstGeom>
            </p:spPr>
            <p:txBody>
              <a:bodyPr wrap="square">
                <a:spAutoFit/>
              </a:bodyPr>
              <a:lstStyle/>
              <a:p>
                <a:r>
                  <a:rPr lang="en-US" altLang="zh-CN" sz="2800" dirty="0" smtClean="0"/>
                  <a:t>2.  Optimization</a:t>
                </a:r>
                <a:r>
                  <a:rPr lang="en-US" altLang="zh-CN" sz="2800" dirty="0" smtClean="0">
                    <a:latin typeface="NimbusRomNo9L-Medi"/>
                  </a:rPr>
                  <a:t> </a:t>
                </a:r>
                <a:r>
                  <a:rPr lang="en-US" altLang="zh-CN" sz="2800" dirty="0" smtClean="0"/>
                  <a:t>over </a:t>
                </a:r>
                <a14:m>
                  <m:oMath xmlns:m="http://schemas.openxmlformats.org/officeDocument/2006/math">
                    <m:r>
                      <m:rPr>
                        <m:sty m:val="p"/>
                      </m:rPr>
                      <a:rPr lang="el-GR" altLang="zh-CN" sz="2800">
                        <a:latin typeface="Cambria Math" panose="02040503050406030204" pitchFamily="18" charset="0"/>
                      </a:rPr>
                      <m:t>α</m:t>
                    </m:r>
                  </m:oMath>
                </a14:m>
                <a:r>
                  <a:rPr lang="en-US" altLang="zh-CN" sz="2800" dirty="0" smtClean="0"/>
                  <a:t> :</a:t>
                </a:r>
              </a:p>
            </p:txBody>
          </p:sp>
        </mc:Choice>
        <mc:Fallback xmlns="">
          <p:sp>
            <p:nvSpPr>
              <p:cNvPr id="7" name="矩形 6"/>
              <p:cNvSpPr>
                <a:spLocks noRot="1" noChangeAspect="1" noMove="1" noResize="1" noEditPoints="1" noAdjustHandles="1" noChangeArrowheads="1" noChangeShapeType="1" noTextEdit="1"/>
              </p:cNvSpPr>
              <p:nvPr/>
            </p:nvSpPr>
            <p:spPr>
              <a:xfrm>
                <a:off x="838200" y="1690688"/>
                <a:ext cx="9824634" cy="523220"/>
              </a:xfrm>
              <a:prstGeom prst="rect">
                <a:avLst/>
              </a:prstGeom>
              <a:blipFill rotWithShape="0">
                <a:blip r:embed="rId2"/>
                <a:stretch>
                  <a:fillRect l="-1304" t="-9302" b="-33721"/>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645921" y="2713582"/>
            <a:ext cx="6644640" cy="1019348"/>
          </a:xfrm>
          <a:prstGeom prst="rect">
            <a:avLst/>
          </a:prstGeom>
        </p:spPr>
      </p:pic>
      <p:pic>
        <p:nvPicPr>
          <p:cNvPr id="5" name="图片 4"/>
          <p:cNvPicPr>
            <a:picLocks noChangeAspect="1"/>
          </p:cNvPicPr>
          <p:nvPr/>
        </p:nvPicPr>
        <p:blipFill>
          <a:blip r:embed="rId4"/>
          <a:stretch>
            <a:fillRect/>
          </a:stretch>
        </p:blipFill>
        <p:spPr>
          <a:xfrm>
            <a:off x="1935481" y="4232604"/>
            <a:ext cx="5212080" cy="1626820"/>
          </a:xfrm>
          <a:prstGeom prst="rect">
            <a:avLst/>
          </a:prstGeom>
        </p:spPr>
      </p:pic>
    </p:spTree>
    <p:extLst>
      <p:ext uri="{BB962C8B-B14F-4D97-AF65-F5344CB8AC3E}">
        <p14:creationId xmlns:p14="http://schemas.microsoft.com/office/powerpoint/2010/main" val="2674080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a:t>
            </a:r>
            <a:r>
              <a:rPr lang="en-US" altLang="zh-CN" dirty="0" smtClean="0"/>
              <a:t>learning of GNO-IMI</a:t>
            </a:r>
            <a:endParaRPr lang="zh-CN" altLang="en-US" dirty="0"/>
          </a:p>
        </p:txBody>
      </p:sp>
      <p:sp>
        <p:nvSpPr>
          <p:cNvPr id="7" name="矩形 6"/>
          <p:cNvSpPr/>
          <p:nvPr/>
        </p:nvSpPr>
        <p:spPr>
          <a:xfrm>
            <a:off x="838200" y="1690688"/>
            <a:ext cx="9824634" cy="523220"/>
          </a:xfrm>
          <a:prstGeom prst="rect">
            <a:avLst/>
          </a:prstGeom>
        </p:spPr>
        <p:txBody>
          <a:bodyPr wrap="square">
            <a:spAutoFit/>
          </a:bodyPr>
          <a:lstStyle/>
          <a:p>
            <a:r>
              <a:rPr lang="en-US" altLang="zh-CN" sz="2800" dirty="0"/>
              <a:t>3</a:t>
            </a:r>
            <a:r>
              <a:rPr lang="en-US" altLang="zh-CN" sz="2800" dirty="0" smtClean="0"/>
              <a:t>. </a:t>
            </a:r>
            <a:r>
              <a:rPr lang="en-US" altLang="zh-CN" sz="2800" dirty="0"/>
              <a:t>Optimization over second-order codebook T </a:t>
            </a:r>
            <a:r>
              <a:rPr lang="en-US" altLang="zh-CN" sz="2800" dirty="0" smtClean="0"/>
              <a:t>:</a:t>
            </a:r>
          </a:p>
        </p:txBody>
      </p:sp>
      <mc:AlternateContent xmlns:mc="http://schemas.openxmlformats.org/markup-compatibility/2006" xmlns:a14="http://schemas.microsoft.com/office/drawing/2010/main">
        <mc:Choice Requires="a14">
          <p:sp>
            <p:nvSpPr>
              <p:cNvPr id="13" name="矩形 12"/>
              <p:cNvSpPr/>
              <p:nvPr/>
            </p:nvSpPr>
            <p:spPr>
              <a:xfrm>
                <a:off x="7496789" y="3507250"/>
                <a:ext cx="3857011" cy="954107"/>
              </a:xfrm>
              <a:prstGeom prst="rect">
                <a:avLst/>
              </a:prstGeom>
            </p:spPr>
            <p:txBody>
              <a:bodyPr wrap="square">
                <a:spAutoFit/>
              </a:bodyPr>
              <a:lstStyle/>
              <a:p>
                <a:r>
                  <a:rPr lang="en-US" altLang="zh-CN" sz="2800" dirty="0"/>
                  <a:t>e</a:t>
                </a:r>
                <a:r>
                  <a:rPr lang="en-US" altLang="zh-CN" sz="2800" dirty="0" smtClean="0"/>
                  <a:t>ach term minimized </a:t>
                </a:r>
                <a:r>
                  <a:rPr lang="en-US" altLang="zh-CN" sz="2800" dirty="0"/>
                  <a:t>over </a:t>
                </a:r>
                <a14:m>
                  <m:oMath xmlns:m="http://schemas.openxmlformats.org/officeDocument/2006/math">
                    <m:sSub>
                      <m:sSubPr>
                        <m:ctrlPr>
                          <a:rPr lang="en-US" altLang="zh-CN" sz="2800" i="1">
                            <a:latin typeface="Cambria Math" panose="02040503050406030204" pitchFamily="18" charset="0"/>
                          </a:rPr>
                        </m:ctrlPr>
                      </m:sSubPr>
                      <m:e>
                        <m:r>
                          <a:rPr lang="en-US" altLang="zh-CN" sz="2800">
                            <a:latin typeface="Cambria Math" panose="02040503050406030204" pitchFamily="18" charset="0"/>
                          </a:rPr>
                          <m:t>𝑻</m:t>
                        </m:r>
                      </m:e>
                      <m:sub>
                        <m:r>
                          <a:rPr lang="en-US" altLang="zh-CN" sz="2800">
                            <a:latin typeface="Cambria Math" panose="02040503050406030204" pitchFamily="18" charset="0"/>
                          </a:rPr>
                          <m:t>𝒍</m:t>
                        </m:r>
                      </m:sub>
                    </m:sSub>
                  </m:oMath>
                </a14:m>
                <a:r>
                  <a:rPr lang="en-US" altLang="zh-CN" sz="2800" dirty="0" smtClean="0"/>
                  <a:t> independently</a:t>
                </a:r>
                <a:endParaRPr lang="zh-CN"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7496789" y="3507250"/>
                <a:ext cx="3857011" cy="954107"/>
              </a:xfrm>
              <a:prstGeom prst="rect">
                <a:avLst/>
              </a:prstGeom>
              <a:blipFill rotWithShape="0">
                <a:blip r:embed="rId2"/>
                <a:stretch>
                  <a:fillRect l="-3318" t="-5732" b="-17197"/>
                </a:stretch>
              </a:blipFill>
            </p:spPr>
            <p:txBody>
              <a:bodyPr/>
              <a:lstStyle/>
              <a:p>
                <a:r>
                  <a:rPr lang="zh-CN" altLang="en-US">
                    <a:noFill/>
                  </a:rPr>
                  <a:t> </a:t>
                </a:r>
              </a:p>
            </p:txBody>
          </p:sp>
        </mc:Fallback>
      </mc:AlternateContent>
      <p:sp>
        <p:nvSpPr>
          <p:cNvPr id="14" name="下弧形箭头 13"/>
          <p:cNvSpPr/>
          <p:nvPr/>
        </p:nvSpPr>
        <p:spPr>
          <a:xfrm>
            <a:off x="6555783" y="4832995"/>
            <a:ext cx="1493520" cy="624840"/>
          </a:xfrm>
          <a:prstGeom prst="curved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 name="图片 3"/>
          <p:cNvPicPr>
            <a:picLocks noChangeAspect="1"/>
          </p:cNvPicPr>
          <p:nvPr/>
        </p:nvPicPr>
        <p:blipFill>
          <a:blip r:embed="rId3"/>
          <a:stretch>
            <a:fillRect/>
          </a:stretch>
        </p:blipFill>
        <p:spPr>
          <a:xfrm>
            <a:off x="512736" y="2245946"/>
            <a:ext cx="6308908" cy="2587049"/>
          </a:xfrm>
          <a:prstGeom prst="rect">
            <a:avLst/>
          </a:prstGeom>
        </p:spPr>
      </p:pic>
      <p:sp>
        <p:nvSpPr>
          <p:cNvPr id="12" name="圆角矩形 11"/>
          <p:cNvSpPr/>
          <p:nvPr/>
        </p:nvSpPr>
        <p:spPr>
          <a:xfrm>
            <a:off x="1255362" y="3539653"/>
            <a:ext cx="5566281" cy="129334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8129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learning of GNO-IMI</a:t>
            </a:r>
            <a:endParaRPr lang="zh-CN" altLang="en-US" dirty="0"/>
          </a:p>
        </p:txBody>
      </p:sp>
      <p:pic>
        <p:nvPicPr>
          <p:cNvPr id="4" name="图片 3"/>
          <p:cNvPicPr>
            <a:picLocks noChangeAspect="1"/>
          </p:cNvPicPr>
          <p:nvPr/>
        </p:nvPicPr>
        <p:blipFill>
          <a:blip r:embed="rId2"/>
          <a:stretch>
            <a:fillRect/>
          </a:stretch>
        </p:blipFill>
        <p:spPr>
          <a:xfrm>
            <a:off x="1659610" y="1911975"/>
            <a:ext cx="4958166" cy="1849751"/>
          </a:xfrm>
          <a:prstGeom prst="rect">
            <a:avLst/>
          </a:prstGeom>
        </p:spPr>
      </p:pic>
      <p:sp>
        <p:nvSpPr>
          <p:cNvPr id="6" name="矩形 5"/>
          <p:cNvSpPr/>
          <p:nvPr/>
        </p:nvSpPr>
        <p:spPr>
          <a:xfrm>
            <a:off x="838200" y="1422510"/>
            <a:ext cx="7376160" cy="523220"/>
          </a:xfrm>
          <a:prstGeom prst="rect">
            <a:avLst/>
          </a:prstGeom>
        </p:spPr>
        <p:txBody>
          <a:bodyPr wrap="square">
            <a:spAutoFit/>
          </a:bodyPr>
          <a:lstStyle/>
          <a:p>
            <a:pPr lvl="0"/>
            <a:r>
              <a:rPr lang="en-US" altLang="zh-CN" sz="2800" dirty="0">
                <a:solidFill>
                  <a:prstClr val="black"/>
                </a:solidFill>
              </a:rPr>
              <a:t>3. Optimization over second-order codebook T :</a:t>
            </a:r>
          </a:p>
        </p:txBody>
      </p:sp>
      <p:sp>
        <p:nvSpPr>
          <p:cNvPr id="8" name="矩形 7"/>
          <p:cNvSpPr/>
          <p:nvPr/>
        </p:nvSpPr>
        <p:spPr>
          <a:xfrm>
            <a:off x="838200" y="3727971"/>
            <a:ext cx="6600986" cy="523220"/>
          </a:xfrm>
          <a:prstGeom prst="rect">
            <a:avLst/>
          </a:prstGeom>
        </p:spPr>
        <p:txBody>
          <a:bodyPr wrap="square">
            <a:spAutoFit/>
          </a:bodyPr>
          <a:lstStyle/>
          <a:p>
            <a:pPr lvl="0"/>
            <a:r>
              <a:rPr lang="en-US" altLang="zh-CN" sz="2800" dirty="0" smtClean="0">
                <a:solidFill>
                  <a:prstClr val="black"/>
                </a:solidFill>
              </a:rPr>
              <a:t>4. </a:t>
            </a:r>
            <a:r>
              <a:rPr lang="en-US" altLang="zh-CN" sz="2800" dirty="0">
                <a:solidFill>
                  <a:prstClr val="black"/>
                </a:solidFill>
              </a:rPr>
              <a:t>Optimization over </a:t>
            </a:r>
            <a:r>
              <a:rPr lang="en-US" altLang="zh-CN" sz="2800" dirty="0" smtClean="0">
                <a:solidFill>
                  <a:prstClr val="black"/>
                </a:solidFill>
              </a:rPr>
              <a:t>first-order </a:t>
            </a:r>
            <a:r>
              <a:rPr lang="en-US" altLang="zh-CN" sz="2800" dirty="0">
                <a:solidFill>
                  <a:prstClr val="black"/>
                </a:solidFill>
              </a:rPr>
              <a:t>codebook </a:t>
            </a:r>
            <a:r>
              <a:rPr lang="en-US" altLang="zh-CN" sz="2800" dirty="0" smtClean="0">
                <a:solidFill>
                  <a:prstClr val="black"/>
                </a:solidFill>
              </a:rPr>
              <a:t>S </a:t>
            </a:r>
            <a:r>
              <a:rPr lang="en-US" altLang="zh-CN" sz="2800" dirty="0">
                <a:solidFill>
                  <a:prstClr val="black"/>
                </a:solidFill>
              </a:rPr>
              <a:t>:</a:t>
            </a:r>
          </a:p>
        </p:txBody>
      </p:sp>
      <p:pic>
        <p:nvPicPr>
          <p:cNvPr id="9" name="图片 8"/>
          <p:cNvPicPr>
            <a:picLocks noChangeAspect="1"/>
          </p:cNvPicPr>
          <p:nvPr/>
        </p:nvPicPr>
        <p:blipFill>
          <a:blip r:embed="rId3"/>
          <a:stretch>
            <a:fillRect/>
          </a:stretch>
        </p:blipFill>
        <p:spPr>
          <a:xfrm>
            <a:off x="1659610" y="4251191"/>
            <a:ext cx="4958166" cy="1910960"/>
          </a:xfrm>
          <a:prstGeom prst="rect">
            <a:avLst/>
          </a:prstGeom>
        </p:spPr>
      </p:pic>
    </p:spTree>
    <p:extLst>
      <p:ext uri="{BB962C8B-B14F-4D97-AF65-F5344CB8AC3E}">
        <p14:creationId xmlns:p14="http://schemas.microsoft.com/office/powerpoint/2010/main" val="3927906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Codebooks learning of GNO-IMI</a:t>
            </a:r>
            <a:endParaRPr lang="zh-CN" altLang="en-US" dirty="0"/>
          </a:p>
        </p:txBody>
      </p:sp>
      <p:sp>
        <p:nvSpPr>
          <p:cNvPr id="6" name="矩形 5"/>
          <p:cNvSpPr/>
          <p:nvPr/>
        </p:nvSpPr>
        <p:spPr>
          <a:xfrm>
            <a:off x="838200" y="1422510"/>
            <a:ext cx="7376160" cy="523220"/>
          </a:xfrm>
          <a:prstGeom prst="rect">
            <a:avLst/>
          </a:prstGeom>
        </p:spPr>
        <p:txBody>
          <a:bodyPr wrap="square">
            <a:spAutoFit/>
          </a:bodyPr>
          <a:lstStyle/>
          <a:p>
            <a:pPr lvl="0"/>
            <a:r>
              <a:rPr lang="en-US" altLang="zh-CN" sz="2800" dirty="0" smtClean="0">
                <a:solidFill>
                  <a:prstClr val="black"/>
                </a:solidFill>
              </a:rPr>
              <a:t>5. </a:t>
            </a:r>
            <a:r>
              <a:rPr lang="en-US" altLang="zh-CN" sz="2800" dirty="0"/>
              <a:t>Initialization</a:t>
            </a:r>
            <a:r>
              <a:rPr lang="en-US" altLang="zh-CN" sz="2800" dirty="0" smtClean="0">
                <a:solidFill>
                  <a:prstClr val="black"/>
                </a:solidFill>
              </a:rPr>
              <a:t>:</a:t>
            </a:r>
            <a:endParaRPr lang="en-US" altLang="zh-CN" sz="2800" dirty="0">
              <a:solidFill>
                <a:prstClr val="black"/>
              </a:solidFill>
            </a:endParaRPr>
          </a:p>
        </p:txBody>
      </p:sp>
      <mc:AlternateContent xmlns:mc="http://schemas.openxmlformats.org/markup-compatibility/2006" xmlns:a14="http://schemas.microsoft.com/office/drawing/2010/main">
        <mc:Choice Requires="a14">
          <p:sp>
            <p:nvSpPr>
              <p:cNvPr id="8" name="矩形 7"/>
              <p:cNvSpPr/>
              <p:nvPr/>
            </p:nvSpPr>
            <p:spPr>
              <a:xfrm>
                <a:off x="838199" y="2224635"/>
                <a:ext cx="9995115" cy="2677656"/>
              </a:xfrm>
              <a:prstGeom prst="rect">
                <a:avLst/>
              </a:prstGeom>
            </p:spPr>
            <p:txBody>
              <a:bodyPr wrap="square">
                <a:spAutoFit/>
              </a:bodyPr>
              <a:lstStyle/>
              <a:p>
                <a:pPr marL="457200" indent="-457200">
                  <a:buFont typeface="Arial" panose="020B0604020202020204" pitchFamily="34" charset="0"/>
                  <a:buChar char="•"/>
                </a:pPr>
                <a14:m>
                  <m:oMath xmlns:m="http://schemas.openxmlformats.org/officeDocument/2006/math">
                    <m:r>
                      <m:rPr>
                        <m:sty m:val="p"/>
                      </m:rPr>
                      <a:rPr lang="el-GR" altLang="zh-CN" sz="2800">
                        <a:latin typeface="Cambria Math" panose="02040503050406030204" pitchFamily="18" charset="0"/>
                      </a:rPr>
                      <m:t>α</m:t>
                    </m:r>
                    <m:r>
                      <a:rPr lang="el-GR" altLang="zh-CN" sz="2800" i="1">
                        <a:latin typeface="Cambria Math" panose="02040503050406030204" pitchFamily="18" charset="0"/>
                      </a:rPr>
                      <m:t> </m:t>
                    </m:r>
                  </m:oMath>
                </a14:m>
                <a:r>
                  <a:rPr lang="en-US" altLang="zh-CN" sz="2800" dirty="0"/>
                  <a:t>-matrix is </a:t>
                </a:r>
                <a:r>
                  <a:rPr lang="en-US" altLang="zh-CN" sz="2800" dirty="0" smtClean="0"/>
                  <a:t>initialized by </a:t>
                </a:r>
                <a:r>
                  <a:rPr lang="en-US" altLang="zh-CN" sz="2800" dirty="0"/>
                  <a:t>all </a:t>
                </a:r>
                <a:r>
                  <a:rPr lang="en-US" altLang="zh-CN" sz="2800" dirty="0" smtClean="0"/>
                  <a:t>ones.</a:t>
                </a:r>
                <a:endParaRPr lang="en-US" altLang="zh-CN" sz="2800" dirty="0"/>
              </a:p>
              <a:p>
                <a:pPr marL="457200" indent="-457200">
                  <a:buFont typeface="Arial" panose="020B0604020202020204" pitchFamily="34" charset="0"/>
                  <a:buChar char="•"/>
                </a:pPr>
                <a:r>
                  <a:rPr lang="en-US" altLang="zh-CN" sz="2800" dirty="0" smtClean="0"/>
                  <a:t>S </a:t>
                </a:r>
                <a:r>
                  <a:rPr lang="en-US" altLang="zh-CN" sz="2800" dirty="0"/>
                  <a:t>is initialized by centroids obtained </a:t>
                </a:r>
                <a:r>
                  <a:rPr lang="en-US" altLang="zh-CN" sz="2800" dirty="0" smtClean="0"/>
                  <a:t>via K-means </a:t>
                </a:r>
                <a:r>
                  <a:rPr lang="en-US" altLang="zh-CN" sz="2800" dirty="0"/>
                  <a:t>clustering of the dataset P</a:t>
                </a:r>
                <a:r>
                  <a:rPr lang="en-US" altLang="zh-CN" sz="2800" dirty="0" smtClean="0"/>
                  <a:t>.</a:t>
                </a:r>
              </a:p>
              <a:p>
                <a:pPr marL="457200" indent="-457200">
                  <a:buFont typeface="Arial" panose="020B0604020202020204" pitchFamily="34" charset="0"/>
                  <a:buChar char="•"/>
                </a:pPr>
                <a:r>
                  <a:rPr lang="en-US" altLang="zh-CN" sz="2800" dirty="0" smtClean="0"/>
                  <a:t>T </a:t>
                </a:r>
                <a:r>
                  <a:rPr lang="en-US" altLang="zh-CN" sz="2800" dirty="0"/>
                  <a:t>is initialized by centroids obtained via </a:t>
                </a:r>
                <a:r>
                  <a:rPr lang="en-US" altLang="zh-CN" sz="2800" dirty="0" smtClean="0"/>
                  <a:t>K-means clustering </a:t>
                </a:r>
                <a:r>
                  <a:rPr lang="en-US" altLang="zh-CN" sz="2800" dirty="0"/>
                  <a:t>of the displacements from the database points </a:t>
                </a:r>
                <a:r>
                  <a:rPr lang="en-US" altLang="zh-CN" sz="2800" dirty="0" smtClean="0"/>
                  <a:t>to the </a:t>
                </a:r>
                <a:r>
                  <a:rPr lang="en-US" altLang="zh-CN" sz="2800" dirty="0"/>
                  <a:t>closest first-order </a:t>
                </a:r>
                <a:r>
                  <a:rPr lang="en-US" altLang="zh-CN" sz="2800" dirty="0" err="1"/>
                  <a:t>codewords</a:t>
                </a:r>
                <a:r>
                  <a:rPr lang="en-US" altLang="zh-CN" sz="2800" dirty="0"/>
                  <a:t>.</a:t>
                </a:r>
                <a:endParaRPr lang="en-US" altLang="zh-CN" sz="2800" dirty="0">
                  <a:solidFill>
                    <a:prstClr val="black"/>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838199" y="2224635"/>
                <a:ext cx="9995115" cy="2677656"/>
              </a:xfrm>
              <a:prstGeom prst="rect">
                <a:avLst/>
              </a:prstGeom>
              <a:blipFill rotWithShape="0">
                <a:blip r:embed="rId2"/>
                <a:stretch>
                  <a:fillRect l="-1037" t="-2278" b="-5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52863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Shortlist extraction of </a:t>
            </a:r>
            <a:r>
              <a:rPr lang="en-US" altLang="zh-CN" dirty="0"/>
              <a:t>GNO-IMI</a:t>
            </a:r>
            <a:endParaRPr lang="zh-CN" altLang="en-US" dirty="0"/>
          </a:p>
        </p:txBody>
      </p:sp>
      <p:pic>
        <p:nvPicPr>
          <p:cNvPr id="7" name="图片 6"/>
          <p:cNvPicPr>
            <a:picLocks noChangeAspect="1"/>
          </p:cNvPicPr>
          <p:nvPr/>
        </p:nvPicPr>
        <p:blipFill>
          <a:blip r:embed="rId3"/>
          <a:stretch>
            <a:fillRect/>
          </a:stretch>
        </p:blipFill>
        <p:spPr>
          <a:xfrm>
            <a:off x="2152013" y="2429985"/>
            <a:ext cx="6293169" cy="1002385"/>
          </a:xfrm>
          <a:prstGeom prst="rect">
            <a:avLst/>
          </a:prstGeom>
        </p:spPr>
      </p:pic>
      <p:pic>
        <p:nvPicPr>
          <p:cNvPr id="9" name="图片 8"/>
          <p:cNvPicPr>
            <a:picLocks noChangeAspect="1"/>
          </p:cNvPicPr>
          <p:nvPr/>
        </p:nvPicPr>
        <p:blipFill>
          <a:blip r:embed="rId4"/>
          <a:stretch>
            <a:fillRect/>
          </a:stretch>
        </p:blipFill>
        <p:spPr>
          <a:xfrm>
            <a:off x="2152013" y="3733520"/>
            <a:ext cx="5686586" cy="1059349"/>
          </a:xfrm>
          <a:prstGeom prst="rect">
            <a:avLst/>
          </a:prstGeom>
        </p:spPr>
      </p:pic>
      <p:sp>
        <p:nvSpPr>
          <p:cNvPr id="12" name="矩形 11"/>
          <p:cNvSpPr/>
          <p:nvPr/>
        </p:nvSpPr>
        <p:spPr>
          <a:xfrm>
            <a:off x="791705" y="1605615"/>
            <a:ext cx="2720617" cy="523220"/>
          </a:xfrm>
          <a:prstGeom prst="rect">
            <a:avLst/>
          </a:prstGeom>
        </p:spPr>
        <p:txBody>
          <a:bodyPr wrap="none">
            <a:spAutoFit/>
          </a:bodyPr>
          <a:lstStyle/>
          <a:p>
            <a:r>
              <a:rPr lang="en-US" altLang="zh-CN" sz="2800" dirty="0" smtClean="0"/>
              <a:t>1.  O(KD </a:t>
            </a:r>
            <a:r>
              <a:rPr lang="en-US" altLang="zh-CN" sz="2800" dirty="0"/>
              <a:t>+ K </a:t>
            </a:r>
            <a:r>
              <a:rPr lang="en-US" altLang="zh-CN" sz="2800" dirty="0" err="1"/>
              <a:t>logK</a:t>
            </a:r>
            <a:r>
              <a:rPr lang="en-US" altLang="zh-CN" sz="2800" dirty="0"/>
              <a:t>)</a:t>
            </a:r>
            <a:endParaRPr lang="zh-CN" altLang="en-US" sz="2800" dirty="0"/>
          </a:p>
        </p:txBody>
      </p:sp>
    </p:spTree>
    <p:extLst>
      <p:ext uri="{BB962C8B-B14F-4D97-AF65-F5344CB8AC3E}">
        <p14:creationId xmlns:p14="http://schemas.microsoft.com/office/powerpoint/2010/main" val="1585851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Shortlist extraction of </a:t>
            </a:r>
            <a:r>
              <a:rPr lang="en-US" altLang="zh-CN" dirty="0"/>
              <a:t>GNO-IMI</a:t>
            </a:r>
            <a:endParaRPr lang="zh-CN" altLang="en-US" dirty="0"/>
          </a:p>
        </p:txBody>
      </p:sp>
      <p:pic>
        <p:nvPicPr>
          <p:cNvPr id="10" name="图片 9"/>
          <p:cNvPicPr>
            <a:picLocks noChangeAspect="1"/>
          </p:cNvPicPr>
          <p:nvPr/>
        </p:nvPicPr>
        <p:blipFill>
          <a:blip r:embed="rId3"/>
          <a:stretch>
            <a:fillRect/>
          </a:stretch>
        </p:blipFill>
        <p:spPr>
          <a:xfrm>
            <a:off x="1752600" y="2141823"/>
            <a:ext cx="7294374" cy="1692180"/>
          </a:xfrm>
          <a:prstGeom prst="rect">
            <a:avLst/>
          </a:prstGeom>
        </p:spPr>
      </p:pic>
      <p:pic>
        <p:nvPicPr>
          <p:cNvPr id="11" name="图片 10"/>
          <p:cNvPicPr>
            <a:picLocks noChangeAspect="1"/>
          </p:cNvPicPr>
          <p:nvPr/>
        </p:nvPicPr>
        <p:blipFill>
          <a:blip r:embed="rId4"/>
          <a:stretch>
            <a:fillRect/>
          </a:stretch>
        </p:blipFill>
        <p:spPr>
          <a:xfrm>
            <a:off x="1946027" y="4534125"/>
            <a:ext cx="5191908" cy="919548"/>
          </a:xfrm>
          <a:prstGeom prst="rect">
            <a:avLst/>
          </a:prstGeom>
        </p:spPr>
      </p:pic>
      <p:sp>
        <p:nvSpPr>
          <p:cNvPr id="8" name="矩形 7"/>
          <p:cNvSpPr/>
          <p:nvPr/>
        </p:nvSpPr>
        <p:spPr>
          <a:xfrm>
            <a:off x="791705" y="1605615"/>
            <a:ext cx="1388522" cy="523220"/>
          </a:xfrm>
          <a:prstGeom prst="rect">
            <a:avLst/>
          </a:prstGeom>
        </p:spPr>
        <p:txBody>
          <a:bodyPr wrap="none">
            <a:spAutoFit/>
          </a:bodyPr>
          <a:lstStyle/>
          <a:p>
            <a:r>
              <a:rPr lang="en-US" altLang="zh-CN" sz="2800" dirty="0"/>
              <a:t>2</a:t>
            </a:r>
            <a:r>
              <a:rPr lang="en-US" altLang="zh-CN" sz="2800" dirty="0" smtClean="0"/>
              <a:t>.  O(</a:t>
            </a:r>
            <a:r>
              <a:rPr lang="en-US" altLang="zh-CN" sz="2800" dirty="0" err="1"/>
              <a:t>r</a:t>
            </a:r>
            <a:r>
              <a:rPr lang="en-US" altLang="zh-CN" sz="2800" dirty="0" err="1" smtClean="0"/>
              <a:t>K</a:t>
            </a:r>
            <a:r>
              <a:rPr lang="en-US" altLang="zh-CN" sz="2800" dirty="0" smtClean="0"/>
              <a:t>)</a:t>
            </a:r>
            <a:endParaRPr lang="zh-CN" altLang="en-US" sz="2800" dirty="0"/>
          </a:p>
        </p:txBody>
      </p:sp>
      <p:sp>
        <p:nvSpPr>
          <p:cNvPr id="3" name="矩形 2"/>
          <p:cNvSpPr/>
          <p:nvPr/>
        </p:nvSpPr>
        <p:spPr>
          <a:xfrm>
            <a:off x="791705" y="3777268"/>
            <a:ext cx="2308645" cy="523220"/>
          </a:xfrm>
          <a:prstGeom prst="rect">
            <a:avLst/>
          </a:prstGeom>
        </p:spPr>
        <p:txBody>
          <a:bodyPr wrap="none">
            <a:spAutoFit/>
          </a:bodyPr>
          <a:lstStyle/>
          <a:p>
            <a:pPr lvl="0"/>
            <a:r>
              <a:rPr lang="en-US" altLang="zh-CN" sz="2800" dirty="0" smtClean="0">
                <a:solidFill>
                  <a:prstClr val="black"/>
                </a:solidFill>
              </a:rPr>
              <a:t>3.  O(</a:t>
            </a:r>
            <a:r>
              <a:rPr lang="en-US" altLang="zh-CN" sz="2800" dirty="0" err="1" smtClean="0">
                <a:solidFill>
                  <a:prstClr val="black"/>
                </a:solidFill>
              </a:rPr>
              <a:t>rK+LlogL</a:t>
            </a:r>
            <a:r>
              <a:rPr lang="en-US" altLang="zh-CN" sz="2800" dirty="0" smtClean="0">
                <a:solidFill>
                  <a:prstClr val="black"/>
                </a:solidFill>
              </a:rPr>
              <a:t>)</a:t>
            </a:r>
            <a:endParaRPr lang="zh-CN" altLang="en-US" sz="2800" dirty="0">
              <a:solidFill>
                <a:prstClr val="black"/>
              </a:solidFill>
            </a:endParaRPr>
          </a:p>
        </p:txBody>
      </p:sp>
      <p:sp>
        <p:nvSpPr>
          <p:cNvPr id="4" name="矩形 3"/>
          <p:cNvSpPr/>
          <p:nvPr/>
        </p:nvSpPr>
        <p:spPr>
          <a:xfrm>
            <a:off x="838200" y="5687311"/>
            <a:ext cx="6096000" cy="523220"/>
          </a:xfrm>
          <a:prstGeom prst="rect">
            <a:avLst/>
          </a:prstGeom>
        </p:spPr>
        <p:txBody>
          <a:bodyPr>
            <a:spAutoFit/>
          </a:bodyPr>
          <a:lstStyle/>
          <a:p>
            <a:r>
              <a:rPr lang="en-US" altLang="zh-CN" sz="2800" dirty="0" smtClean="0">
                <a:solidFill>
                  <a:prstClr val="black"/>
                </a:solidFill>
              </a:rPr>
              <a:t>Total :  O(KD+K </a:t>
            </a:r>
            <a:r>
              <a:rPr lang="en-US" altLang="zh-CN" sz="2800" dirty="0" err="1" smtClean="0">
                <a:solidFill>
                  <a:prstClr val="black"/>
                </a:solidFill>
              </a:rPr>
              <a:t>logK+rK</a:t>
            </a:r>
            <a:r>
              <a:rPr lang="en-US" altLang="zh-CN" sz="2800" dirty="0" smtClean="0">
                <a:solidFill>
                  <a:prstClr val="black"/>
                </a:solidFill>
              </a:rPr>
              <a:t> </a:t>
            </a:r>
            <a:r>
              <a:rPr lang="en-US" altLang="zh-CN" sz="2800" dirty="0">
                <a:solidFill>
                  <a:prstClr val="black"/>
                </a:solidFill>
              </a:rPr>
              <a:t>+ </a:t>
            </a:r>
            <a:r>
              <a:rPr lang="en-US" altLang="zh-CN" sz="2800" dirty="0" err="1">
                <a:solidFill>
                  <a:prstClr val="black"/>
                </a:solidFill>
              </a:rPr>
              <a:t>Llog</a:t>
            </a:r>
            <a:r>
              <a:rPr lang="en-US" altLang="zh-CN" sz="2800" dirty="0">
                <a:solidFill>
                  <a:prstClr val="black"/>
                </a:solidFill>
              </a:rPr>
              <a:t> L)</a:t>
            </a:r>
            <a:endParaRPr lang="zh-CN" altLang="en-US" sz="2800" dirty="0">
              <a:solidFill>
                <a:prstClr val="black"/>
              </a:solidFill>
            </a:endParaRPr>
          </a:p>
        </p:txBody>
      </p:sp>
    </p:spTree>
    <p:extLst>
      <p:ext uri="{BB962C8B-B14F-4D97-AF65-F5344CB8AC3E}">
        <p14:creationId xmlns:p14="http://schemas.microsoft.com/office/powerpoint/2010/main" val="116981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Reranking</a:t>
            </a:r>
            <a:r>
              <a:rPr lang="en-US" altLang="zh-CN" dirty="0" smtClean="0"/>
              <a:t> of </a:t>
            </a:r>
            <a:r>
              <a:rPr lang="en-US" altLang="zh-CN" dirty="0"/>
              <a:t>GNO-IMI</a:t>
            </a:r>
            <a:endParaRPr lang="zh-CN" altLang="en-US" dirty="0"/>
          </a:p>
        </p:txBody>
      </p:sp>
      <p:sp>
        <p:nvSpPr>
          <p:cNvPr id="3" name="内容占位符 2"/>
          <p:cNvSpPr>
            <a:spLocks noGrp="1"/>
          </p:cNvSpPr>
          <p:nvPr>
            <p:ph idx="1"/>
          </p:nvPr>
        </p:nvSpPr>
        <p:spPr>
          <a:xfrm>
            <a:off x="838200" y="2538547"/>
            <a:ext cx="10515600" cy="1971460"/>
          </a:xfrm>
        </p:spPr>
        <p:txBody>
          <a:bodyPr/>
          <a:lstStyle/>
          <a:p>
            <a:r>
              <a:rPr lang="en-US" altLang="zh-CN" dirty="0"/>
              <a:t>After short-list extraction the (G)NO-IMI </a:t>
            </a:r>
            <a:r>
              <a:rPr lang="en-US" altLang="zh-CN" dirty="0" smtClean="0"/>
              <a:t>performs </a:t>
            </a:r>
            <a:r>
              <a:rPr lang="en-US" altLang="zh-CN" dirty="0" err="1" smtClean="0"/>
              <a:t>reranking</a:t>
            </a:r>
            <a:r>
              <a:rPr lang="en-US" altLang="zh-CN" dirty="0" smtClean="0"/>
              <a:t> </a:t>
            </a:r>
            <a:r>
              <a:rPr lang="en-US" altLang="zh-CN" dirty="0"/>
              <a:t>of candidate </a:t>
            </a:r>
            <a:r>
              <a:rPr lang="en-US" altLang="zh-CN" dirty="0" smtClean="0"/>
              <a:t>points.</a:t>
            </a:r>
          </a:p>
          <a:p>
            <a:r>
              <a:rPr lang="en-US" altLang="zh-CN" dirty="0" smtClean="0"/>
              <a:t>Some algorithms such as  </a:t>
            </a:r>
            <a:r>
              <a:rPr lang="en-US" altLang="zh-CN" dirty="0"/>
              <a:t>Asymmetric Distance </a:t>
            </a:r>
            <a:r>
              <a:rPr lang="en-US" altLang="zh-CN" dirty="0" smtClean="0"/>
              <a:t>Computation(ADC) and Optimized Product Quantization </a:t>
            </a:r>
            <a:r>
              <a:rPr lang="en-US" altLang="zh-CN" dirty="0"/>
              <a:t>(OPQ)</a:t>
            </a:r>
            <a:endParaRPr lang="zh-CN" altLang="en-US" dirty="0"/>
          </a:p>
        </p:txBody>
      </p:sp>
    </p:spTree>
    <p:extLst>
      <p:ext uri="{BB962C8B-B14F-4D97-AF65-F5344CB8AC3E}">
        <p14:creationId xmlns:p14="http://schemas.microsoft.com/office/powerpoint/2010/main" val="3154830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59" y="1508760"/>
            <a:ext cx="5764078" cy="4912961"/>
          </a:xfrm>
        </p:spPr>
        <p:txBody>
          <a:bodyPr>
            <a:normAutofit/>
          </a:bodyPr>
          <a:lstStyle/>
          <a:p>
            <a:pPr>
              <a:lnSpc>
                <a:spcPct val="125000"/>
              </a:lnSpc>
              <a:buClr>
                <a:schemeClr val="accent1"/>
              </a:buClr>
              <a:buSzPct val="70000"/>
            </a:pPr>
            <a:r>
              <a:rPr lang="en-US" altLang="zh-CN" dirty="0" smtClean="0"/>
              <a:t>Backgrounds</a:t>
            </a:r>
            <a:r>
              <a:rPr lang="en-US" altLang="zh-CN" dirty="0"/>
              <a:t/>
            </a:r>
            <a:br>
              <a:rPr lang="en-US" altLang="zh-CN" dirty="0"/>
            </a:br>
            <a:r>
              <a:rPr lang="en-US" altLang="zh-CN" dirty="0" smtClean="0"/>
              <a:t>NO-IMI</a:t>
            </a:r>
            <a:br>
              <a:rPr lang="en-US" altLang="zh-CN" dirty="0" smtClean="0"/>
            </a:br>
            <a:r>
              <a:rPr lang="en-US" altLang="zh-CN" dirty="0" smtClean="0"/>
              <a:t>GNO-IMI</a:t>
            </a:r>
            <a:br>
              <a:rPr lang="en-US" altLang="zh-CN" dirty="0" smtClean="0"/>
            </a:br>
            <a:r>
              <a:rPr lang="en-US" altLang="zh-CN" dirty="0" smtClean="0">
                <a:solidFill>
                  <a:srgbClr val="FF0000"/>
                </a:solidFill>
              </a:rPr>
              <a:t>Experiments</a:t>
            </a:r>
            <a:r>
              <a:rPr lang="en-US" altLang="zh-CN" dirty="0" smtClean="0"/>
              <a:t/>
            </a:r>
            <a:br>
              <a:rPr lang="en-US" altLang="zh-CN" dirty="0" smtClean="0"/>
            </a:br>
            <a:r>
              <a:rPr lang="en-US" altLang="zh-CN" dirty="0" smtClean="0"/>
              <a:t>Conclusion</a:t>
            </a:r>
            <a:endParaRPr lang="zh-CN" altLang="en-US" dirty="0"/>
          </a:p>
        </p:txBody>
      </p:sp>
      <p:sp>
        <p:nvSpPr>
          <p:cNvPr id="4" name="矩形 3"/>
          <p:cNvSpPr/>
          <p:nvPr/>
        </p:nvSpPr>
        <p:spPr>
          <a:xfrm>
            <a:off x="1368759" y="577334"/>
            <a:ext cx="2469843" cy="769441"/>
          </a:xfrm>
          <a:prstGeom prst="rect">
            <a:avLst/>
          </a:prstGeom>
        </p:spPr>
        <p:txBody>
          <a:bodyPr wrap="none">
            <a:spAutoFit/>
          </a:bodyPr>
          <a:lstStyle/>
          <a:p>
            <a:r>
              <a:rPr lang="en-US" altLang="zh-CN" sz="4400" dirty="0" smtClean="0"/>
              <a:t>OUTLINES</a:t>
            </a:r>
            <a:endParaRPr lang="zh-CN" altLang="en-US" sz="4400" dirty="0"/>
          </a:p>
        </p:txBody>
      </p:sp>
      <p:cxnSp>
        <p:nvCxnSpPr>
          <p:cNvPr id="6" name="直接连接符 5"/>
          <p:cNvCxnSpPr/>
          <p:nvPr/>
        </p:nvCxnSpPr>
        <p:spPr>
          <a:xfrm flipV="1">
            <a:off x="1368759" y="1508760"/>
            <a:ext cx="8122920" cy="1524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20253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4" name="图片 3"/>
          <p:cNvPicPr>
            <a:picLocks noChangeAspect="1"/>
          </p:cNvPicPr>
          <p:nvPr/>
        </p:nvPicPr>
        <p:blipFill>
          <a:blip r:embed="rId3"/>
          <a:stretch>
            <a:fillRect/>
          </a:stretch>
        </p:blipFill>
        <p:spPr>
          <a:xfrm>
            <a:off x="476250" y="1520772"/>
            <a:ext cx="11239500" cy="4343400"/>
          </a:xfrm>
          <a:prstGeom prst="rect">
            <a:avLst/>
          </a:prstGeom>
        </p:spPr>
      </p:pic>
    </p:spTree>
    <p:extLst>
      <p:ext uri="{BB962C8B-B14F-4D97-AF65-F5344CB8AC3E}">
        <p14:creationId xmlns:p14="http://schemas.microsoft.com/office/powerpoint/2010/main" val="28470745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pic>
        <p:nvPicPr>
          <p:cNvPr id="3" name="图片 2"/>
          <p:cNvPicPr>
            <a:picLocks noChangeAspect="1"/>
          </p:cNvPicPr>
          <p:nvPr/>
        </p:nvPicPr>
        <p:blipFill>
          <a:blip r:embed="rId3"/>
          <a:stretch>
            <a:fillRect/>
          </a:stretch>
        </p:blipFill>
        <p:spPr>
          <a:xfrm>
            <a:off x="476250" y="1981685"/>
            <a:ext cx="11239500" cy="3638550"/>
          </a:xfrm>
          <a:prstGeom prst="rect">
            <a:avLst/>
          </a:prstGeom>
        </p:spPr>
      </p:pic>
    </p:spTree>
    <p:extLst>
      <p:ext uri="{BB962C8B-B14F-4D97-AF65-F5344CB8AC3E}">
        <p14:creationId xmlns:p14="http://schemas.microsoft.com/office/powerpoint/2010/main" val="1889023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we want to do?</a:t>
            </a:r>
            <a:endParaRPr lang="zh-CN" altLang="en-US" dirty="0"/>
          </a:p>
        </p:txBody>
      </p:sp>
      <p:grpSp>
        <p:nvGrpSpPr>
          <p:cNvPr id="4" name="组合 3"/>
          <p:cNvGrpSpPr/>
          <p:nvPr/>
        </p:nvGrpSpPr>
        <p:grpSpPr>
          <a:xfrm>
            <a:off x="2562068" y="2028753"/>
            <a:ext cx="6287645" cy="2740808"/>
            <a:chOff x="725415" y="3381367"/>
            <a:chExt cx="6287645" cy="2740808"/>
          </a:xfrm>
        </p:grpSpPr>
        <p:sp>
          <p:nvSpPr>
            <p:cNvPr id="5" name="流程图: 联系 4"/>
            <p:cNvSpPr/>
            <p:nvPr/>
          </p:nvSpPr>
          <p:spPr bwMode="auto">
            <a:xfrm>
              <a:off x="1304132" y="3516054"/>
              <a:ext cx="216024" cy="216024"/>
            </a:xfrm>
            <a:prstGeom prst="flowChartConnector">
              <a:avLst/>
            </a:prstGeom>
            <a:solidFill>
              <a:schemeClr val="tx2">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 name="文本框 5"/>
            <p:cNvSpPr txBox="1"/>
            <p:nvPr/>
          </p:nvSpPr>
          <p:spPr>
            <a:xfrm>
              <a:off x="1067490" y="3718975"/>
              <a:ext cx="1127387"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Query x</a:t>
              </a:r>
              <a:endParaRPr lang="zh-CN" altLang="en-US" sz="1400" dirty="0">
                <a:latin typeface="微软雅黑" panose="020B0503020204020204" pitchFamily="34" charset="-122"/>
                <a:ea typeface="微软雅黑" panose="020B0503020204020204" pitchFamily="34" charset="-122"/>
              </a:endParaRPr>
            </a:p>
          </p:txBody>
        </p:sp>
        <p:sp>
          <p:nvSpPr>
            <p:cNvPr id="7" name="矩形 6"/>
            <p:cNvSpPr/>
            <p:nvPr/>
          </p:nvSpPr>
          <p:spPr bwMode="auto">
            <a:xfrm flipH="1">
              <a:off x="725415" y="3402097"/>
              <a:ext cx="21600" cy="2520000"/>
            </a:xfrm>
            <a:prstGeom prst="rect">
              <a:avLst/>
            </a:prstGeom>
            <a:solidFill>
              <a:srgbClr val="00B050"/>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8" name="流程图: 过程 7"/>
            <p:cNvSpPr/>
            <p:nvPr/>
          </p:nvSpPr>
          <p:spPr bwMode="auto">
            <a:xfrm>
              <a:off x="958330" y="4216339"/>
              <a:ext cx="2333080" cy="1517851"/>
            </a:xfrm>
            <a:prstGeom prst="flowChartProcess">
              <a:avLst/>
            </a:prstGeom>
            <a:solidFill>
              <a:schemeClr val="bg1">
                <a:alpha val="60000"/>
              </a:schemeClr>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nvGrpSpPr>
            <p:cNvPr id="9" name="组合 8"/>
            <p:cNvGrpSpPr/>
            <p:nvPr/>
          </p:nvGrpSpPr>
          <p:grpSpPr>
            <a:xfrm>
              <a:off x="1088108" y="4352440"/>
              <a:ext cx="963612" cy="216024"/>
              <a:chOff x="1088108" y="4352440"/>
              <a:chExt cx="963612" cy="216024"/>
            </a:xfrm>
          </p:grpSpPr>
          <p:sp>
            <p:nvSpPr>
              <p:cNvPr id="67" name="流程图: 联系 66"/>
              <p:cNvSpPr/>
              <p:nvPr/>
            </p:nvSpPr>
            <p:spPr bwMode="auto">
              <a:xfrm>
                <a:off x="1088108" y="4352440"/>
                <a:ext cx="216024" cy="216024"/>
              </a:xfrm>
              <a:prstGeom prst="flowChartConnector">
                <a:avLst/>
              </a:prstGeom>
              <a:solidFill>
                <a:schemeClr val="bg2">
                  <a:lumMod val="75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8" name="流程图: 联系 67"/>
              <p:cNvSpPr/>
              <p:nvPr/>
            </p:nvSpPr>
            <p:spPr bwMode="auto">
              <a:xfrm>
                <a:off x="1457200" y="4352440"/>
                <a:ext cx="216024" cy="216024"/>
              </a:xfrm>
              <a:prstGeom prst="flowChartConnector">
                <a:avLst/>
              </a:prstGeom>
              <a:solidFill>
                <a:schemeClr val="tx2">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9" name="流程图: 联系 68"/>
              <p:cNvSpPr/>
              <p:nvPr/>
            </p:nvSpPr>
            <p:spPr bwMode="auto">
              <a:xfrm>
                <a:off x="1835696" y="4352440"/>
                <a:ext cx="216024" cy="216024"/>
              </a:xfrm>
              <a:prstGeom prst="flowChartConnector">
                <a:avLst/>
              </a:prstGeom>
              <a:solidFill>
                <a:schemeClr val="accent1">
                  <a:lumMod val="20000"/>
                  <a:lumOff val="8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0" name="组合 9"/>
            <p:cNvGrpSpPr/>
            <p:nvPr/>
          </p:nvGrpSpPr>
          <p:grpSpPr>
            <a:xfrm>
              <a:off x="1088108" y="5158240"/>
              <a:ext cx="963612" cy="216024"/>
              <a:chOff x="1088108" y="5158240"/>
              <a:chExt cx="963612" cy="216024"/>
            </a:xfrm>
          </p:grpSpPr>
          <p:sp>
            <p:nvSpPr>
              <p:cNvPr id="64" name="流程图: 联系 63"/>
              <p:cNvSpPr/>
              <p:nvPr/>
            </p:nvSpPr>
            <p:spPr bwMode="auto">
              <a:xfrm>
                <a:off x="1088108" y="5158240"/>
                <a:ext cx="216024" cy="216024"/>
              </a:xfrm>
              <a:prstGeom prst="flowChartConnector">
                <a:avLst/>
              </a:prstGeom>
              <a:solidFill>
                <a:schemeClr val="accent3">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5" name="流程图: 联系 64"/>
              <p:cNvSpPr/>
              <p:nvPr/>
            </p:nvSpPr>
            <p:spPr bwMode="auto">
              <a:xfrm>
                <a:off x="1457200" y="5158240"/>
                <a:ext cx="216024" cy="216024"/>
              </a:xfrm>
              <a:prstGeom prst="flowChartConnector">
                <a:avLst/>
              </a:prstGeom>
              <a:solidFill>
                <a:schemeClr val="accent6">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6" name="流程图: 联系 65"/>
              <p:cNvSpPr/>
              <p:nvPr/>
            </p:nvSpPr>
            <p:spPr bwMode="auto">
              <a:xfrm>
                <a:off x="1835696" y="5158240"/>
                <a:ext cx="216024" cy="216024"/>
              </a:xfrm>
              <a:prstGeom prst="flowChartConnector">
                <a:avLst/>
              </a:prstGeom>
              <a:solidFill>
                <a:schemeClr val="accent6">
                  <a:lumMod val="75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1" name="组合 10"/>
            <p:cNvGrpSpPr/>
            <p:nvPr/>
          </p:nvGrpSpPr>
          <p:grpSpPr>
            <a:xfrm>
              <a:off x="1088108" y="5426840"/>
              <a:ext cx="963612" cy="216024"/>
              <a:chOff x="1088108" y="5426840"/>
              <a:chExt cx="963612" cy="216024"/>
            </a:xfrm>
          </p:grpSpPr>
          <p:sp>
            <p:nvSpPr>
              <p:cNvPr id="61" name="流程图: 联系 60"/>
              <p:cNvSpPr/>
              <p:nvPr/>
            </p:nvSpPr>
            <p:spPr bwMode="auto">
              <a:xfrm>
                <a:off x="1088108" y="5426840"/>
                <a:ext cx="216024" cy="216024"/>
              </a:xfrm>
              <a:prstGeom prst="flowChartConnector">
                <a:avLst/>
              </a:prstGeom>
              <a:solidFill>
                <a:schemeClr val="accent4">
                  <a:lumMod val="40000"/>
                  <a:lumOff val="6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2" name="流程图: 联系 61"/>
              <p:cNvSpPr/>
              <p:nvPr/>
            </p:nvSpPr>
            <p:spPr bwMode="auto">
              <a:xfrm>
                <a:off x="1457200" y="5426840"/>
                <a:ext cx="216024" cy="216024"/>
              </a:xfrm>
              <a:prstGeom prst="flowChartConnector">
                <a:avLst/>
              </a:prstGeom>
              <a:solidFill>
                <a:schemeClr val="accent3">
                  <a:lumMod val="75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3" name="流程图: 联系 62"/>
              <p:cNvSpPr/>
              <p:nvPr/>
            </p:nvSpPr>
            <p:spPr bwMode="auto">
              <a:xfrm>
                <a:off x="1835696" y="5426840"/>
                <a:ext cx="216024" cy="216024"/>
              </a:xfrm>
              <a:prstGeom prst="flowChartConnector">
                <a:avLst/>
              </a:prstGeom>
              <a:solidFill>
                <a:schemeClr val="accent2">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2" name="组合 11"/>
            <p:cNvGrpSpPr/>
            <p:nvPr/>
          </p:nvGrpSpPr>
          <p:grpSpPr>
            <a:xfrm>
              <a:off x="1089402" y="4621040"/>
              <a:ext cx="963612" cy="216024"/>
              <a:chOff x="1089402" y="4621040"/>
              <a:chExt cx="963612" cy="216024"/>
            </a:xfrm>
          </p:grpSpPr>
          <p:sp>
            <p:nvSpPr>
              <p:cNvPr id="58" name="流程图: 联系 57"/>
              <p:cNvSpPr/>
              <p:nvPr/>
            </p:nvSpPr>
            <p:spPr bwMode="auto">
              <a:xfrm>
                <a:off x="1089402" y="4621040"/>
                <a:ext cx="216024" cy="216024"/>
              </a:xfrm>
              <a:prstGeom prst="flowChartConnector">
                <a:avLst/>
              </a:prstGeom>
              <a:solidFill>
                <a:schemeClr val="accent2">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9" name="流程图: 联系 58"/>
              <p:cNvSpPr/>
              <p:nvPr/>
            </p:nvSpPr>
            <p:spPr bwMode="auto">
              <a:xfrm>
                <a:off x="1458494" y="4621040"/>
                <a:ext cx="216024" cy="216024"/>
              </a:xfrm>
              <a:prstGeom prst="flowChartConnector">
                <a:avLst/>
              </a:prstGeom>
              <a:solidFill>
                <a:schemeClr val="accent4">
                  <a:lumMod val="40000"/>
                  <a:lumOff val="6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60" name="流程图: 联系 59"/>
              <p:cNvSpPr/>
              <p:nvPr/>
            </p:nvSpPr>
            <p:spPr bwMode="auto">
              <a:xfrm>
                <a:off x="1836990" y="4621040"/>
                <a:ext cx="216024" cy="216024"/>
              </a:xfrm>
              <a:prstGeom prst="flowChartConnector">
                <a:avLst/>
              </a:prstGeom>
              <a:solidFill>
                <a:schemeClr val="accent3">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3" name="组合 12"/>
            <p:cNvGrpSpPr/>
            <p:nvPr/>
          </p:nvGrpSpPr>
          <p:grpSpPr>
            <a:xfrm>
              <a:off x="2187192" y="4423903"/>
              <a:ext cx="280118" cy="54558"/>
              <a:chOff x="2187192" y="4423903"/>
              <a:chExt cx="280118" cy="54558"/>
            </a:xfrm>
          </p:grpSpPr>
          <p:sp>
            <p:nvSpPr>
              <p:cNvPr id="55" name="流程图: 联系 54"/>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6" name="流程图: 联系 55"/>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7" name="流程图: 联系 56"/>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4" name="组合 13"/>
            <p:cNvGrpSpPr/>
            <p:nvPr/>
          </p:nvGrpSpPr>
          <p:grpSpPr>
            <a:xfrm>
              <a:off x="2189589" y="4703046"/>
              <a:ext cx="280118" cy="54558"/>
              <a:chOff x="2187192" y="4423903"/>
              <a:chExt cx="280118" cy="54558"/>
            </a:xfrm>
          </p:grpSpPr>
          <p:sp>
            <p:nvSpPr>
              <p:cNvPr id="52" name="流程图: 联系 51"/>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3" name="流程图: 联系 52"/>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4" name="流程图: 联系 53"/>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5" name="组合 14"/>
            <p:cNvGrpSpPr/>
            <p:nvPr/>
          </p:nvGrpSpPr>
          <p:grpSpPr>
            <a:xfrm>
              <a:off x="2194877" y="4975265"/>
              <a:ext cx="280118" cy="54558"/>
              <a:chOff x="2187192" y="4423903"/>
              <a:chExt cx="280118" cy="54558"/>
            </a:xfrm>
          </p:grpSpPr>
          <p:sp>
            <p:nvSpPr>
              <p:cNvPr id="49" name="流程图: 联系 48"/>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0" name="流程图: 联系 49"/>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51" name="流程图: 联系 50"/>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6" name="组合 15"/>
            <p:cNvGrpSpPr/>
            <p:nvPr/>
          </p:nvGrpSpPr>
          <p:grpSpPr>
            <a:xfrm>
              <a:off x="2194877" y="5239633"/>
              <a:ext cx="280118" cy="54558"/>
              <a:chOff x="2187192" y="4423903"/>
              <a:chExt cx="280118" cy="54558"/>
            </a:xfrm>
          </p:grpSpPr>
          <p:sp>
            <p:nvSpPr>
              <p:cNvPr id="46" name="流程图: 联系 45"/>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47" name="流程图: 联系 46"/>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48" name="流程图: 联系 47"/>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7" name="组合 16"/>
            <p:cNvGrpSpPr/>
            <p:nvPr/>
          </p:nvGrpSpPr>
          <p:grpSpPr>
            <a:xfrm>
              <a:off x="2198362" y="5513867"/>
              <a:ext cx="280118" cy="54558"/>
              <a:chOff x="2187192" y="4423903"/>
              <a:chExt cx="280118" cy="54558"/>
            </a:xfrm>
          </p:grpSpPr>
          <p:sp>
            <p:nvSpPr>
              <p:cNvPr id="43" name="流程图: 联系 42"/>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44" name="流程图: 联系 43"/>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45" name="流程图: 联系 44"/>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8" name="组合 17"/>
            <p:cNvGrpSpPr/>
            <p:nvPr/>
          </p:nvGrpSpPr>
          <p:grpSpPr>
            <a:xfrm>
              <a:off x="2599712" y="4342891"/>
              <a:ext cx="585116" cy="216024"/>
              <a:chOff x="1088108" y="4352440"/>
              <a:chExt cx="585116" cy="216024"/>
            </a:xfrm>
          </p:grpSpPr>
          <p:sp>
            <p:nvSpPr>
              <p:cNvPr id="41" name="流程图: 联系 40"/>
              <p:cNvSpPr/>
              <p:nvPr/>
            </p:nvSpPr>
            <p:spPr bwMode="auto">
              <a:xfrm>
                <a:off x="1088108" y="4352440"/>
                <a:ext cx="216024" cy="216024"/>
              </a:xfrm>
              <a:prstGeom prst="flowChartConnector">
                <a:avLst/>
              </a:prstGeom>
              <a:solidFill>
                <a:srgbClr val="FFFF00">
                  <a:alpha val="60000"/>
                </a:srgb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FFFF00"/>
                  </a:solidFill>
                  <a:effectLst/>
                  <a:latin typeface="Verdana" panose="020B0604030504040204" pitchFamily="34" charset="0"/>
                  <a:ea typeface="黑体" panose="02010609060101010101" pitchFamily="49" charset="-122"/>
                </a:endParaRPr>
              </a:p>
            </p:txBody>
          </p:sp>
          <p:sp>
            <p:nvSpPr>
              <p:cNvPr id="42" name="流程图: 联系 41"/>
              <p:cNvSpPr/>
              <p:nvPr/>
            </p:nvSpPr>
            <p:spPr bwMode="auto">
              <a:xfrm>
                <a:off x="1457200" y="4352440"/>
                <a:ext cx="216024" cy="216024"/>
              </a:xfrm>
              <a:prstGeom prst="flowChartConnector">
                <a:avLst/>
              </a:prstGeom>
              <a:solidFill>
                <a:srgbClr val="FFA65D">
                  <a:alpha val="60000"/>
                </a:srgb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19" name="组合 18"/>
            <p:cNvGrpSpPr/>
            <p:nvPr/>
          </p:nvGrpSpPr>
          <p:grpSpPr>
            <a:xfrm>
              <a:off x="2590308" y="5180812"/>
              <a:ext cx="585116" cy="216024"/>
              <a:chOff x="1084408" y="4889640"/>
              <a:chExt cx="585116" cy="216024"/>
            </a:xfrm>
          </p:grpSpPr>
          <p:sp>
            <p:nvSpPr>
              <p:cNvPr id="39" name="流程图: 联系 38"/>
              <p:cNvSpPr/>
              <p:nvPr/>
            </p:nvSpPr>
            <p:spPr bwMode="auto">
              <a:xfrm>
                <a:off x="1084408" y="4889640"/>
                <a:ext cx="216024" cy="216024"/>
              </a:xfrm>
              <a:prstGeom prst="flowChartConnector">
                <a:avLst/>
              </a:prstGeom>
              <a:solidFill>
                <a:srgbClr val="FFC000">
                  <a:alpha val="60000"/>
                </a:srgb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40" name="流程图: 联系 39"/>
              <p:cNvSpPr/>
              <p:nvPr/>
            </p:nvSpPr>
            <p:spPr bwMode="auto">
              <a:xfrm>
                <a:off x="1453500" y="4889640"/>
                <a:ext cx="216024" cy="216024"/>
              </a:xfrm>
              <a:prstGeom prst="flowChartConnector">
                <a:avLst/>
              </a:prstGeom>
              <a:solidFill>
                <a:schemeClr val="tx2">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20" name="组合 19"/>
            <p:cNvGrpSpPr/>
            <p:nvPr/>
          </p:nvGrpSpPr>
          <p:grpSpPr>
            <a:xfrm>
              <a:off x="2595010" y="4623366"/>
              <a:ext cx="585116" cy="216024"/>
              <a:chOff x="1084408" y="4889640"/>
              <a:chExt cx="585116" cy="216024"/>
            </a:xfrm>
          </p:grpSpPr>
          <p:sp>
            <p:nvSpPr>
              <p:cNvPr id="37" name="流程图: 联系 36"/>
              <p:cNvSpPr/>
              <p:nvPr/>
            </p:nvSpPr>
            <p:spPr bwMode="auto">
              <a:xfrm>
                <a:off x="1084408" y="4889640"/>
                <a:ext cx="216024" cy="216024"/>
              </a:xfrm>
              <a:prstGeom prst="flowChartConnector">
                <a:avLst/>
              </a:prstGeom>
              <a:solidFill>
                <a:srgbClr val="92D050">
                  <a:alpha val="60000"/>
                </a:srgb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38" name="流程图: 联系 37"/>
              <p:cNvSpPr/>
              <p:nvPr/>
            </p:nvSpPr>
            <p:spPr bwMode="auto">
              <a:xfrm>
                <a:off x="1453500" y="4889640"/>
                <a:ext cx="216024" cy="216024"/>
              </a:xfrm>
              <a:prstGeom prst="flowChartConnector">
                <a:avLst/>
              </a:prstGeom>
              <a:solidFill>
                <a:srgbClr val="005986">
                  <a:alpha val="60000"/>
                </a:srgb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grpSp>
          <p:nvGrpSpPr>
            <p:cNvPr id="21" name="组合 20"/>
            <p:cNvGrpSpPr/>
            <p:nvPr/>
          </p:nvGrpSpPr>
          <p:grpSpPr>
            <a:xfrm>
              <a:off x="2595010" y="5433413"/>
              <a:ext cx="585116" cy="216024"/>
              <a:chOff x="1084408" y="4889640"/>
              <a:chExt cx="585116" cy="216024"/>
            </a:xfrm>
          </p:grpSpPr>
          <p:sp>
            <p:nvSpPr>
              <p:cNvPr id="35" name="流程图: 联系 34"/>
              <p:cNvSpPr/>
              <p:nvPr/>
            </p:nvSpPr>
            <p:spPr bwMode="auto">
              <a:xfrm>
                <a:off x="1084408" y="4889640"/>
                <a:ext cx="216024" cy="216024"/>
              </a:xfrm>
              <a:prstGeom prst="flowChartConnector">
                <a:avLst/>
              </a:prstGeom>
              <a:solidFill>
                <a:schemeClr val="accent4">
                  <a:lumMod val="40000"/>
                  <a:lumOff val="6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36" name="流程图: 联系 35"/>
              <p:cNvSpPr/>
              <p:nvPr/>
            </p:nvSpPr>
            <p:spPr bwMode="auto">
              <a:xfrm>
                <a:off x="1453500" y="4889640"/>
                <a:ext cx="216024" cy="216024"/>
              </a:xfrm>
              <a:prstGeom prst="flowChartConnector">
                <a:avLst/>
              </a:prstGeom>
              <a:solidFill>
                <a:schemeClr val="accent3">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sp>
          <p:nvSpPr>
            <p:cNvPr id="22" name="文本框 21"/>
            <p:cNvSpPr txBox="1"/>
            <p:nvPr/>
          </p:nvSpPr>
          <p:spPr>
            <a:xfrm>
              <a:off x="1590468" y="5814398"/>
              <a:ext cx="1262817"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databases</a:t>
              </a:r>
              <a:endParaRPr lang="zh-CN" altLang="en-US" sz="1400" dirty="0">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3043452" y="3381367"/>
              <a:ext cx="1368152" cy="433717"/>
            </a:xfrm>
            <a:prstGeom prst="roundRect">
              <a:avLst/>
            </a:prstGeom>
            <a:gradFill>
              <a:gsLst>
                <a:gs pos="0">
                  <a:schemeClr val="accent1">
                    <a:lumMod val="5000"/>
                    <a:lumOff val="95000"/>
                  </a:schemeClr>
                </a:gs>
                <a:gs pos="22000">
                  <a:schemeClr val="accent1">
                    <a:lumMod val="45000"/>
                    <a:lumOff val="55000"/>
                  </a:schemeClr>
                </a:gs>
                <a:gs pos="48000">
                  <a:schemeClr val="accent1">
                    <a:lumMod val="45000"/>
                    <a:lumOff val="55000"/>
                  </a:schemeClr>
                </a:gs>
                <a:gs pos="100000">
                  <a:schemeClr val="accent1">
                    <a:lumMod val="30000"/>
                    <a:lumOff val="70000"/>
                  </a:schemeClr>
                </a:gs>
              </a:gsLst>
              <a:lin ang="5400000" scaled="1"/>
            </a:gradFill>
            <a:ln w="254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effectLst/>
                  <a:latin typeface="Verdana" panose="020B0604030504040204" pitchFamily="34" charset="0"/>
                  <a:ea typeface="黑体" panose="02010609060101010101" pitchFamily="49" charset="-122"/>
                </a:rPr>
                <a:t>search</a:t>
              </a:r>
              <a:endParaRPr kumimoji="0" lang="zh-CN" altLang="en-US" sz="1400" b="1" i="0" u="none" strike="noStrike" cap="none" normalizeH="0" baseline="0" dirty="0" smtClean="0">
                <a:ln>
                  <a:noFill/>
                </a:ln>
                <a:effectLst/>
                <a:latin typeface="Verdana" panose="020B0604030504040204" pitchFamily="34" charset="0"/>
                <a:ea typeface="黑体" panose="02010609060101010101" pitchFamily="49" charset="-122"/>
              </a:endParaRPr>
            </a:p>
          </p:txBody>
        </p:sp>
        <p:sp>
          <p:nvSpPr>
            <p:cNvPr id="24" name="右箭头 23"/>
            <p:cNvSpPr/>
            <p:nvPr/>
          </p:nvSpPr>
          <p:spPr bwMode="auto">
            <a:xfrm>
              <a:off x="2102363" y="3514859"/>
              <a:ext cx="675894" cy="220169"/>
            </a:xfrm>
            <a:prstGeom prst="rightArrow">
              <a:avLst/>
            </a:prstGeom>
            <a:solidFill>
              <a:srgbClr val="00B050"/>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25" name="直角上箭头 24"/>
            <p:cNvSpPr/>
            <p:nvPr/>
          </p:nvSpPr>
          <p:spPr bwMode="auto">
            <a:xfrm>
              <a:off x="3437136" y="4048885"/>
              <a:ext cx="548811" cy="976844"/>
            </a:xfrm>
            <a:prstGeom prst="bentUpArrow">
              <a:avLst>
                <a:gd name="adj1" fmla="val 21575"/>
                <a:gd name="adj2" fmla="val 25000"/>
                <a:gd name="adj3" fmla="val 26712"/>
              </a:avLst>
            </a:prstGeom>
            <a:solidFill>
              <a:srgbClr val="00B050"/>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26" name="右箭头 25"/>
            <p:cNvSpPr/>
            <p:nvPr/>
          </p:nvSpPr>
          <p:spPr bwMode="auto">
            <a:xfrm>
              <a:off x="4704223" y="3479976"/>
              <a:ext cx="578888" cy="255052"/>
            </a:xfrm>
            <a:prstGeom prst="rightArrow">
              <a:avLst/>
            </a:prstGeom>
            <a:solidFill>
              <a:srgbClr val="00B050"/>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27" name="流程图: 过程 26"/>
            <p:cNvSpPr/>
            <p:nvPr/>
          </p:nvSpPr>
          <p:spPr bwMode="auto">
            <a:xfrm>
              <a:off x="5399504" y="3447462"/>
              <a:ext cx="1422332" cy="354961"/>
            </a:xfrm>
            <a:prstGeom prst="flowChartProcess">
              <a:avLst/>
            </a:prstGeom>
            <a:solidFill>
              <a:schemeClr val="bg1">
                <a:alpha val="60000"/>
              </a:schemeClr>
            </a:solidFill>
            <a:ln w="25400" cap="flat" cmpd="sng" algn="ctr">
              <a:solidFill>
                <a:srgbClr val="00B050"/>
              </a:solid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28" name="流程图: 联系 27"/>
            <p:cNvSpPr/>
            <p:nvPr/>
          </p:nvSpPr>
          <p:spPr bwMode="auto">
            <a:xfrm>
              <a:off x="5575730" y="3519004"/>
              <a:ext cx="216024" cy="216024"/>
            </a:xfrm>
            <a:prstGeom prst="flowChartConnector">
              <a:avLst/>
            </a:prstGeom>
            <a:solidFill>
              <a:schemeClr val="tx2">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29" name="流程图: 联系 28"/>
            <p:cNvSpPr/>
            <p:nvPr/>
          </p:nvSpPr>
          <p:spPr bwMode="auto">
            <a:xfrm>
              <a:off x="6437640" y="3510109"/>
              <a:ext cx="216024" cy="216024"/>
            </a:xfrm>
            <a:prstGeom prst="flowChartConnector">
              <a:avLst/>
            </a:prstGeom>
            <a:solidFill>
              <a:schemeClr val="tx2">
                <a:lumMod val="60000"/>
                <a:lumOff val="40000"/>
                <a:alpha val="60000"/>
              </a:schemeClr>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nvGrpSpPr>
            <p:cNvPr id="30" name="组合 29"/>
            <p:cNvGrpSpPr/>
            <p:nvPr/>
          </p:nvGrpSpPr>
          <p:grpSpPr>
            <a:xfrm>
              <a:off x="5974638" y="3598225"/>
              <a:ext cx="280118" cy="54558"/>
              <a:chOff x="2187192" y="4423903"/>
              <a:chExt cx="280118" cy="54558"/>
            </a:xfrm>
          </p:grpSpPr>
          <p:sp>
            <p:nvSpPr>
              <p:cNvPr id="32" name="流程图: 联系 31"/>
              <p:cNvSpPr/>
              <p:nvPr/>
            </p:nvSpPr>
            <p:spPr bwMode="auto">
              <a:xfrm>
                <a:off x="2187192"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33" name="流程图: 联系 32"/>
              <p:cNvSpPr/>
              <p:nvPr/>
            </p:nvSpPr>
            <p:spPr bwMode="auto">
              <a:xfrm>
                <a:off x="2300251" y="4424461"/>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sp>
            <p:nvSpPr>
              <p:cNvPr id="34" name="流程图: 联系 33"/>
              <p:cNvSpPr/>
              <p:nvPr/>
            </p:nvSpPr>
            <p:spPr bwMode="auto">
              <a:xfrm>
                <a:off x="2413310" y="4423903"/>
                <a:ext cx="54000" cy="54000"/>
              </a:xfrm>
              <a:prstGeom prst="flowChartConnector">
                <a:avLst/>
              </a:prstGeom>
              <a:solidFill>
                <a:schemeClr val="tx1"/>
              </a:solidFill>
              <a:ln w="25400" cap="flat" cmpd="sng" algn="ctr">
                <a:noFill/>
                <a:prstDash val="solid"/>
                <a:round/>
                <a:headEnd type="none" w="med" len="med"/>
                <a:tailEnd type="none" w="med" len="med"/>
              </a:ln>
            </p:spPr>
            <p:txBody>
              <a:bodyPr vert="horz" wrap="square" lIns="108000" tIns="0" rIns="108000" bIns="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200" b="1" i="0" u="none" strike="noStrike" cap="none" normalizeH="0" baseline="0" smtClean="0">
                  <a:ln>
                    <a:noFill/>
                  </a:ln>
                  <a:solidFill>
                    <a:srgbClr val="003399"/>
                  </a:solidFill>
                  <a:effectLst/>
                  <a:latin typeface="Verdana" panose="020B0604030504040204" pitchFamily="34" charset="0"/>
                  <a:ea typeface="黑体" panose="02010609060101010101" pitchFamily="49" charset="-122"/>
                </a:endParaRPr>
              </a:p>
            </p:txBody>
          </p:sp>
        </p:grpSp>
        <p:sp>
          <p:nvSpPr>
            <p:cNvPr id="31" name="文本框 30"/>
            <p:cNvSpPr txBox="1"/>
            <p:nvPr/>
          </p:nvSpPr>
          <p:spPr>
            <a:xfrm>
              <a:off x="5372775" y="3865070"/>
              <a:ext cx="1640285" cy="307777"/>
            </a:xfrm>
            <a:prstGeom prst="rect">
              <a:avLst/>
            </a:prstGeom>
            <a:noFill/>
          </p:spPr>
          <p:txBody>
            <a:bodyPr wrap="square" rtlCol="0">
              <a:spAutoFit/>
            </a:bodyPr>
            <a:lstStyle/>
            <a:p>
              <a:r>
                <a:rPr lang="en-US" altLang="zh-CN" sz="1400" dirty="0" smtClean="0">
                  <a:latin typeface="微软雅黑" panose="020B0503020204020204" pitchFamily="34" charset="-122"/>
                  <a:ea typeface="微软雅黑" panose="020B0503020204020204" pitchFamily="34" charset="-122"/>
                </a:rPr>
                <a:t>Similar images</a:t>
              </a:r>
              <a:endParaRPr lang="zh-CN" altLang="en-US" sz="1400" dirty="0">
                <a:latin typeface="微软雅黑" panose="020B0503020204020204" pitchFamily="34" charset="-122"/>
                <a:ea typeface="微软雅黑" panose="020B0503020204020204" pitchFamily="34" charset="-122"/>
              </a:endParaRPr>
            </a:p>
          </p:txBody>
        </p:sp>
      </p:grpSp>
      <p:sp>
        <p:nvSpPr>
          <p:cNvPr id="70" name="矩形 69"/>
          <p:cNvSpPr/>
          <p:nvPr/>
        </p:nvSpPr>
        <p:spPr>
          <a:xfrm>
            <a:off x="1250600" y="5138397"/>
            <a:ext cx="9144000" cy="1255728"/>
          </a:xfrm>
          <a:prstGeom prst="rect">
            <a:avLst/>
          </a:prstGeom>
        </p:spPr>
        <p:txBody>
          <a:bodyPr wrap="square">
            <a:spAutoFit/>
          </a:bodyPr>
          <a:lstStyle/>
          <a:p>
            <a:pPr algn="just">
              <a:lnSpc>
                <a:spcPct val="90000"/>
              </a:lnSpc>
              <a:spcBef>
                <a:spcPts val="1000"/>
              </a:spcBef>
            </a:pPr>
            <a:r>
              <a:rPr lang="en-US" altLang="zh-CN" sz="2800" dirty="0"/>
              <a:t>Modern image retrieval systems have to </a:t>
            </a:r>
            <a:r>
              <a:rPr lang="en-US" altLang="zh-CN" sz="2800" dirty="0" smtClean="0"/>
              <a:t>search through </a:t>
            </a:r>
            <a:r>
              <a:rPr lang="en-US" altLang="zh-CN" sz="2800" dirty="0"/>
              <a:t>billion-scale databases in several milliseconds </a:t>
            </a:r>
            <a:r>
              <a:rPr lang="en-US" altLang="zh-CN" sz="2800" dirty="0" smtClean="0"/>
              <a:t>to respond </a:t>
            </a:r>
            <a:r>
              <a:rPr lang="en-US" altLang="zh-CN" sz="2800" dirty="0"/>
              <a:t>to user queries.</a:t>
            </a:r>
            <a:endParaRPr lang="zh-CN" altLang="en-US" sz="2800" dirty="0"/>
          </a:p>
        </p:txBody>
      </p:sp>
    </p:spTree>
    <p:extLst>
      <p:ext uri="{BB962C8B-B14F-4D97-AF65-F5344CB8AC3E}">
        <p14:creationId xmlns:p14="http://schemas.microsoft.com/office/powerpoint/2010/main" val="2739799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59" y="1508760"/>
            <a:ext cx="5764078" cy="4912961"/>
          </a:xfrm>
        </p:spPr>
        <p:txBody>
          <a:bodyPr>
            <a:normAutofit/>
          </a:bodyPr>
          <a:lstStyle/>
          <a:p>
            <a:pPr>
              <a:lnSpc>
                <a:spcPct val="125000"/>
              </a:lnSpc>
              <a:buClr>
                <a:schemeClr val="accent1"/>
              </a:buClr>
              <a:buSzPct val="70000"/>
            </a:pPr>
            <a:r>
              <a:rPr lang="en-US" altLang="zh-CN" dirty="0" smtClean="0"/>
              <a:t>Backgrounds</a:t>
            </a:r>
            <a:r>
              <a:rPr lang="en-US" altLang="zh-CN" dirty="0"/>
              <a:t/>
            </a:r>
            <a:br>
              <a:rPr lang="en-US" altLang="zh-CN" dirty="0"/>
            </a:br>
            <a:r>
              <a:rPr lang="en-US" altLang="zh-CN" dirty="0" smtClean="0"/>
              <a:t>NO-IMI</a:t>
            </a:r>
            <a:br>
              <a:rPr lang="en-US" altLang="zh-CN" dirty="0" smtClean="0"/>
            </a:br>
            <a:r>
              <a:rPr lang="en-US" altLang="zh-CN" dirty="0" smtClean="0"/>
              <a:t>GNO-IMI</a:t>
            </a:r>
            <a:br>
              <a:rPr lang="en-US" altLang="zh-CN" dirty="0" smtClean="0"/>
            </a:br>
            <a:r>
              <a:rPr lang="en-US" altLang="zh-CN" dirty="0" smtClean="0"/>
              <a:t>Experiments</a:t>
            </a:r>
            <a:br>
              <a:rPr lang="en-US" altLang="zh-CN" dirty="0" smtClean="0"/>
            </a:br>
            <a:r>
              <a:rPr lang="en-US" altLang="zh-CN" dirty="0" smtClean="0">
                <a:solidFill>
                  <a:srgbClr val="FF0000"/>
                </a:solidFill>
              </a:rPr>
              <a:t>Conclusion</a:t>
            </a:r>
            <a:endParaRPr lang="zh-CN" altLang="en-US" dirty="0">
              <a:solidFill>
                <a:srgbClr val="FF0000"/>
              </a:solidFill>
            </a:endParaRPr>
          </a:p>
        </p:txBody>
      </p:sp>
      <p:sp>
        <p:nvSpPr>
          <p:cNvPr id="4" name="矩形 3"/>
          <p:cNvSpPr/>
          <p:nvPr/>
        </p:nvSpPr>
        <p:spPr>
          <a:xfrm>
            <a:off x="1368759" y="577334"/>
            <a:ext cx="2469843" cy="769441"/>
          </a:xfrm>
          <a:prstGeom prst="rect">
            <a:avLst/>
          </a:prstGeom>
        </p:spPr>
        <p:txBody>
          <a:bodyPr wrap="none">
            <a:spAutoFit/>
          </a:bodyPr>
          <a:lstStyle/>
          <a:p>
            <a:r>
              <a:rPr lang="en-US" altLang="zh-CN" sz="4400" dirty="0" smtClean="0"/>
              <a:t>OUTLINES</a:t>
            </a:r>
            <a:endParaRPr lang="zh-CN" altLang="en-US" sz="4400" dirty="0"/>
          </a:p>
        </p:txBody>
      </p:sp>
      <p:cxnSp>
        <p:nvCxnSpPr>
          <p:cNvPr id="6" name="直接连接符 5"/>
          <p:cNvCxnSpPr/>
          <p:nvPr/>
        </p:nvCxnSpPr>
        <p:spPr>
          <a:xfrm flipV="1">
            <a:off x="1368759" y="1508760"/>
            <a:ext cx="8122920" cy="1524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959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4" name="矩形 3"/>
          <p:cNvSpPr/>
          <p:nvPr/>
        </p:nvSpPr>
        <p:spPr>
          <a:xfrm>
            <a:off x="838200" y="2173248"/>
            <a:ext cx="10515600" cy="2287806"/>
          </a:xfrm>
          <a:prstGeom prst="rect">
            <a:avLst/>
          </a:prstGeom>
        </p:spPr>
        <p:txBody>
          <a:bodyPr wrap="square">
            <a:spAutoFit/>
          </a:bodyPr>
          <a:lstStyle/>
          <a:p>
            <a:pPr marL="514350" indent="-514350">
              <a:lnSpc>
                <a:spcPct val="90000"/>
              </a:lnSpc>
              <a:spcBef>
                <a:spcPts val="1000"/>
              </a:spcBef>
              <a:buFont typeface="+mj-lt"/>
              <a:buAutoNum type="arabicPeriod"/>
            </a:pPr>
            <a:r>
              <a:rPr lang="en-US" altLang="zh-CN" sz="2800" dirty="0" smtClean="0"/>
              <a:t>The </a:t>
            </a:r>
            <a:r>
              <a:rPr lang="en-US" altLang="zh-CN" sz="2800" dirty="0"/>
              <a:t>original Inverted </a:t>
            </a:r>
            <a:r>
              <a:rPr lang="en-US" altLang="zh-CN" sz="2800" dirty="0" smtClean="0"/>
              <a:t>Multi-Index is </a:t>
            </a:r>
            <a:r>
              <a:rPr lang="en-US" altLang="zh-CN" sz="2800" dirty="0"/>
              <a:t>suboptimal for deep </a:t>
            </a:r>
            <a:r>
              <a:rPr lang="en-US" altLang="zh-CN" sz="2800" dirty="0" smtClean="0"/>
              <a:t>data.</a:t>
            </a:r>
          </a:p>
          <a:p>
            <a:pPr marL="514350" indent="-514350">
              <a:lnSpc>
                <a:spcPct val="90000"/>
              </a:lnSpc>
              <a:spcBef>
                <a:spcPts val="1000"/>
              </a:spcBef>
              <a:buFont typeface="+mj-lt"/>
              <a:buAutoNum type="arabicPeriod"/>
            </a:pPr>
            <a:r>
              <a:rPr lang="en-US" altLang="zh-CN" sz="2800" dirty="0" smtClean="0"/>
              <a:t>The (G)NO-IMI provide </a:t>
            </a:r>
            <a:r>
              <a:rPr lang="en-US" altLang="zh-CN" sz="2800" dirty="0"/>
              <a:t>more accurate </a:t>
            </a:r>
            <a:r>
              <a:rPr lang="en-US" altLang="zh-CN" sz="2800" dirty="0" smtClean="0"/>
              <a:t>indexing and </a:t>
            </a:r>
            <a:r>
              <a:rPr lang="en-US" altLang="zh-CN" sz="2800" dirty="0"/>
              <a:t>more precise candidate </a:t>
            </a:r>
            <a:r>
              <a:rPr lang="en-US" altLang="zh-CN" sz="2800" dirty="0" smtClean="0"/>
              <a:t>lists</a:t>
            </a:r>
            <a:r>
              <a:rPr lang="en-US" altLang="zh-CN" sz="2800" dirty="0"/>
              <a:t> for deep </a:t>
            </a:r>
            <a:r>
              <a:rPr lang="en-US" altLang="zh-CN" sz="2800" dirty="0" smtClean="0"/>
              <a:t>descriptors</a:t>
            </a:r>
            <a:r>
              <a:rPr lang="en-US" altLang="zh-CN" sz="2800" dirty="0"/>
              <a:t> </a:t>
            </a:r>
            <a:r>
              <a:rPr lang="en-US" altLang="zh-CN" sz="2800" dirty="0" smtClean="0"/>
              <a:t>(</a:t>
            </a:r>
            <a:r>
              <a:rPr lang="en-US" altLang="zh-CN" sz="2800" dirty="0"/>
              <a:t>billion-scale indexing</a:t>
            </a:r>
            <a:r>
              <a:rPr lang="en-US" altLang="zh-CN" sz="2800" dirty="0" smtClean="0"/>
              <a:t>).</a:t>
            </a:r>
          </a:p>
          <a:p>
            <a:pPr marL="514350" indent="-514350">
              <a:lnSpc>
                <a:spcPct val="90000"/>
              </a:lnSpc>
              <a:spcBef>
                <a:spcPts val="1000"/>
              </a:spcBef>
              <a:buFont typeface="+mj-lt"/>
              <a:buAutoNum type="arabicPeriod"/>
            </a:pPr>
            <a:r>
              <a:rPr lang="en-US" altLang="zh-CN" sz="2800" dirty="0" smtClean="0"/>
              <a:t>The </a:t>
            </a:r>
            <a:r>
              <a:rPr lang="en-US" altLang="zh-CN" sz="2800" dirty="0"/>
              <a:t>advantages </a:t>
            </a:r>
            <a:r>
              <a:rPr lang="en-US" altLang="zh-CN" sz="2800" dirty="0" smtClean="0"/>
              <a:t>of the </a:t>
            </a:r>
            <a:r>
              <a:rPr lang="en-US" altLang="zh-CN" sz="2800" dirty="0"/>
              <a:t>(G)NO-IMI come at a price of computational </a:t>
            </a:r>
            <a:r>
              <a:rPr lang="en-US" altLang="zh-CN" sz="2800" dirty="0" smtClean="0"/>
              <a:t>overhead, which </a:t>
            </a:r>
            <a:r>
              <a:rPr lang="en-US" altLang="zh-CN" sz="2800" dirty="0"/>
              <a:t>is small for typical settings.</a:t>
            </a:r>
            <a:endParaRPr lang="zh-CN" altLang="en-US" sz="2800" dirty="0"/>
          </a:p>
        </p:txBody>
      </p:sp>
    </p:spTree>
    <p:extLst>
      <p:ext uri="{BB962C8B-B14F-4D97-AF65-F5344CB8AC3E}">
        <p14:creationId xmlns:p14="http://schemas.microsoft.com/office/powerpoint/2010/main" val="1431179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2701" y="2441898"/>
            <a:ext cx="10515600" cy="1325563"/>
          </a:xfrm>
        </p:spPr>
        <p:txBody>
          <a:bodyPr>
            <a:normAutofit/>
          </a:bodyPr>
          <a:lstStyle/>
          <a:p>
            <a:pPr algn="ctr"/>
            <a:r>
              <a:rPr lang="en-US" altLang="zh-CN" sz="5400" b="1" dirty="0" smtClean="0"/>
              <a:t>Thank You!</a:t>
            </a:r>
            <a:endParaRPr lang="zh-CN" altLang="en-US" sz="5400" b="1" dirty="0"/>
          </a:p>
        </p:txBody>
      </p:sp>
    </p:spTree>
    <p:extLst>
      <p:ext uri="{BB962C8B-B14F-4D97-AF65-F5344CB8AC3E}">
        <p14:creationId xmlns:p14="http://schemas.microsoft.com/office/powerpoint/2010/main" val="944340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p>
        </p:txBody>
      </p:sp>
      <p:sp>
        <p:nvSpPr>
          <p:cNvPr id="3" name="内容占位符 2"/>
          <p:cNvSpPr>
            <a:spLocks noGrp="1"/>
          </p:cNvSpPr>
          <p:nvPr>
            <p:ph idx="1"/>
          </p:nvPr>
        </p:nvSpPr>
        <p:spPr>
          <a:xfrm>
            <a:off x="809951" y="2710045"/>
            <a:ext cx="10515600" cy="2641444"/>
          </a:xfrm>
        </p:spPr>
        <p:txBody>
          <a:bodyPr>
            <a:normAutofit/>
          </a:bodyPr>
          <a:lstStyle/>
          <a:p>
            <a:r>
              <a:rPr lang="en-US" altLang="zh-CN" dirty="0"/>
              <a:t>The Inverted File with Asymmetric Distance Computation (IVFADC) indexing system</a:t>
            </a:r>
          </a:p>
          <a:p>
            <a:r>
              <a:rPr lang="en-US" altLang="zh-CN" dirty="0"/>
              <a:t>The Inverted Multi-Index (IMI</a:t>
            </a:r>
            <a:r>
              <a:rPr lang="en-US" altLang="zh-CN" dirty="0" smtClean="0"/>
              <a:t>) system</a:t>
            </a:r>
          </a:p>
          <a:p>
            <a:r>
              <a:rPr lang="en-US" altLang="zh-CN" dirty="0" smtClean="0"/>
              <a:t> The </a:t>
            </a:r>
            <a:r>
              <a:rPr lang="en-US" altLang="zh-CN" dirty="0"/>
              <a:t>system </a:t>
            </a:r>
            <a:r>
              <a:rPr lang="en-US" altLang="zh-CN" dirty="0" smtClean="0"/>
              <a:t>based </a:t>
            </a:r>
            <a:r>
              <a:rPr lang="en-US" altLang="zh-CN" dirty="0"/>
              <a:t>on the IMI indexing structure </a:t>
            </a:r>
            <a:r>
              <a:rPr lang="en-US" altLang="zh-CN" dirty="0" smtClean="0"/>
              <a:t>and the </a:t>
            </a:r>
            <a:r>
              <a:rPr lang="en-US" altLang="zh-CN" dirty="0"/>
              <a:t>Product Quantization (PQ) </a:t>
            </a:r>
            <a:r>
              <a:rPr lang="en-US" altLang="zh-CN" dirty="0" smtClean="0"/>
              <a:t>compression</a:t>
            </a:r>
            <a:endParaRPr lang="zh-CN" altLang="en-US" dirty="0"/>
          </a:p>
        </p:txBody>
      </p:sp>
      <p:sp>
        <p:nvSpPr>
          <p:cNvPr id="5" name="矩形 4"/>
          <p:cNvSpPr/>
          <p:nvPr/>
        </p:nvSpPr>
        <p:spPr>
          <a:xfrm>
            <a:off x="809951" y="1694815"/>
            <a:ext cx="8550354" cy="535531"/>
          </a:xfrm>
          <a:prstGeom prst="rect">
            <a:avLst/>
          </a:prstGeom>
        </p:spPr>
        <p:txBody>
          <a:bodyPr wrap="none">
            <a:spAutoFit/>
          </a:bodyPr>
          <a:lstStyle/>
          <a:p>
            <a:pPr>
              <a:lnSpc>
                <a:spcPct val="90000"/>
              </a:lnSpc>
              <a:spcBef>
                <a:spcPts val="1000"/>
              </a:spcBef>
            </a:pPr>
            <a:r>
              <a:rPr lang="en-US" altLang="zh-CN" sz="3200" dirty="0"/>
              <a:t>Approximate Nearest Neighbor (ANN) </a:t>
            </a:r>
            <a:r>
              <a:rPr lang="en-US" altLang="zh-CN" sz="3200" dirty="0" smtClean="0"/>
              <a:t>algorithms: </a:t>
            </a:r>
            <a:endParaRPr lang="zh-CN" altLang="en-US" sz="3200" dirty="0"/>
          </a:p>
        </p:txBody>
      </p:sp>
    </p:spTree>
    <p:extLst>
      <p:ext uri="{BB962C8B-B14F-4D97-AF65-F5344CB8AC3E}">
        <p14:creationId xmlns:p14="http://schemas.microsoft.com/office/powerpoint/2010/main" val="2302461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Inverted</a:t>
            </a:r>
            <a:r>
              <a:rPr lang="en-US" altLang="zh-CN" b="1" smtClean="0">
                <a:latin typeface="微软雅黑" panose="020B0503020204020204" pitchFamily="34" charset="-122"/>
                <a:ea typeface="微软雅黑" panose="020B0503020204020204" pitchFamily="34" charset="-122"/>
              </a:rPr>
              <a:t> </a:t>
            </a:r>
            <a:r>
              <a:rPr lang="en-US" altLang="zh-CN" smtClean="0"/>
              <a:t>Index</a:t>
            </a:r>
            <a:endParaRPr lang="zh-CN" altLang="en-US" dirty="0"/>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393177034"/>
                  </p:ext>
                </p:extLst>
              </p:nvPr>
            </p:nvGraphicFramePr>
            <p:xfrm>
              <a:off x="1763755" y="2305051"/>
              <a:ext cx="5746840" cy="741680"/>
            </p:xfrm>
            <a:graphic>
              <a:graphicData uri="http://schemas.openxmlformats.org/drawingml/2006/table">
                <a:tbl>
                  <a:tblPr firstRow="1" bandRow="1">
                    <a:tableStyleId>{5C22544A-7EE6-4342-B048-85BDC9FD1C3A}</a:tableStyleId>
                  </a:tblPr>
                  <a:tblGrid>
                    <a:gridCol w="574684"/>
                    <a:gridCol w="574684"/>
                    <a:gridCol w="574684"/>
                    <a:gridCol w="574684"/>
                    <a:gridCol w="574684"/>
                    <a:gridCol w="574684"/>
                    <a:gridCol w="574684"/>
                    <a:gridCol w="574684"/>
                    <a:gridCol w="574684"/>
                    <a:gridCol w="574684"/>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𝟏</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a:latin typeface="Cambria Math" panose="02040503050406030204" pitchFamily="18" charset="0"/>
                                        <a:sym typeface="Arial" panose="020B0604020202020204" pitchFamily="34" charset="0"/>
                                      </a:rPr>
                                      <m:t>𝟐</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𝟑</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𝟓</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𝟔</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𝟕</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𝟖</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𝟗</m:t>
                                    </m:r>
                                  </m:sub>
                                </m:sSub>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𝟏𝟎</m:t>
                                    </m:r>
                                  </m:sub>
                                </m:sSub>
                              </m:oMath>
                            </m:oMathPara>
                          </a14:m>
                          <a:endParaRPr lang="en-US" altLang="zh-CN" dirty="0" smtClean="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𝟐</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a:latin typeface="Cambria Math" panose="02040503050406030204" pitchFamily="18" charset="0"/>
                                        <a:sym typeface="Arial" panose="020B0604020202020204" pitchFamily="34" charset="0"/>
                                      </a:rPr>
                                      <m:t>𝟏</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𝟐</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𝟐</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𝟑</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a:latin typeface="Cambria Math" panose="02040503050406030204" pitchFamily="18" charset="0"/>
                                        <a:sym typeface="Arial" panose="020B0604020202020204" pitchFamily="34" charset="0"/>
                                      </a:rPr>
                                      <m:t>𝟏</m:t>
                                    </m:r>
                                  </m:sub>
                                </m:sSub>
                              </m:oMath>
                            </m:oMathPara>
                          </a14:m>
                          <a:endParaRPr lang="en-US" altLang="zh-CN" dirty="0" smtClean="0">
                            <a:solidFill>
                              <a:schemeClr val="tx1"/>
                            </a:solidFill>
                          </a:endParaRPr>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393177034"/>
                  </p:ext>
                </p:extLst>
              </p:nvPr>
            </p:nvGraphicFramePr>
            <p:xfrm>
              <a:off x="1763755" y="2305051"/>
              <a:ext cx="5746840" cy="764667"/>
            </p:xfrm>
            <a:graphic>
              <a:graphicData uri="http://schemas.openxmlformats.org/drawingml/2006/table">
                <a:tbl>
                  <a:tblPr firstRow="1" bandRow="1">
                    <a:tableStyleId>{5C22544A-7EE6-4342-B048-85BDC9FD1C3A}</a:tableStyleId>
                  </a:tblPr>
                  <a:tblGrid>
                    <a:gridCol w="574684"/>
                    <a:gridCol w="574684"/>
                    <a:gridCol w="574684"/>
                    <a:gridCol w="574684"/>
                    <a:gridCol w="574684"/>
                    <a:gridCol w="574684"/>
                    <a:gridCol w="574684"/>
                    <a:gridCol w="574684"/>
                    <a:gridCol w="574684"/>
                    <a:gridCol w="574684"/>
                  </a:tblGrid>
                  <a:tr h="393827">
                    <a:tc>
                      <a:txBody>
                        <a:bodyPr/>
                        <a:lstStyle/>
                        <a:p>
                          <a:endParaRPr lang="zh-CN"/>
                        </a:p>
                      </a:txBody>
                      <a:tcPr>
                        <a:blipFill rotWithShape="0">
                          <a:blip r:embed="rId3"/>
                          <a:stretch>
                            <a:fillRect l="-1064" t="-1538" r="-908511" b="-96923"/>
                          </a:stretch>
                        </a:blipFill>
                      </a:tcPr>
                    </a:tc>
                    <a:tc>
                      <a:txBody>
                        <a:bodyPr/>
                        <a:lstStyle/>
                        <a:p>
                          <a:endParaRPr lang="zh-CN"/>
                        </a:p>
                      </a:txBody>
                      <a:tcPr>
                        <a:blipFill rotWithShape="0">
                          <a:blip r:embed="rId3"/>
                          <a:stretch>
                            <a:fillRect l="-100000" t="-1538" r="-798947" b="-96923"/>
                          </a:stretch>
                        </a:blipFill>
                      </a:tcPr>
                    </a:tc>
                    <a:tc>
                      <a:txBody>
                        <a:bodyPr/>
                        <a:lstStyle/>
                        <a:p>
                          <a:endParaRPr lang="zh-CN"/>
                        </a:p>
                      </a:txBody>
                      <a:tcPr>
                        <a:blipFill rotWithShape="0">
                          <a:blip r:embed="rId3"/>
                          <a:stretch>
                            <a:fillRect l="-202128" t="-1538" r="-707447" b="-96923"/>
                          </a:stretch>
                        </a:blipFill>
                      </a:tcPr>
                    </a:tc>
                    <a:tc>
                      <a:txBody>
                        <a:bodyPr/>
                        <a:lstStyle/>
                        <a:p>
                          <a:endParaRPr lang="zh-CN"/>
                        </a:p>
                      </a:txBody>
                      <a:tcPr>
                        <a:blipFill rotWithShape="0">
                          <a:blip r:embed="rId3"/>
                          <a:stretch>
                            <a:fillRect l="-298947" t="-1538" r="-600000" b="-96923"/>
                          </a:stretch>
                        </a:blipFill>
                      </a:tcPr>
                    </a:tc>
                    <a:tc>
                      <a:txBody>
                        <a:bodyPr/>
                        <a:lstStyle/>
                        <a:p>
                          <a:endParaRPr lang="zh-CN"/>
                        </a:p>
                      </a:txBody>
                      <a:tcPr>
                        <a:blipFill rotWithShape="0">
                          <a:blip r:embed="rId3"/>
                          <a:stretch>
                            <a:fillRect l="-403191" t="-1538" r="-506383" b="-96923"/>
                          </a:stretch>
                        </a:blipFill>
                      </a:tcPr>
                    </a:tc>
                    <a:tc>
                      <a:txBody>
                        <a:bodyPr/>
                        <a:lstStyle/>
                        <a:p>
                          <a:endParaRPr lang="zh-CN"/>
                        </a:p>
                      </a:txBody>
                      <a:tcPr>
                        <a:blipFill rotWithShape="0">
                          <a:blip r:embed="rId3"/>
                          <a:stretch>
                            <a:fillRect l="-503191" t="-1538" r="-406383" b="-96923"/>
                          </a:stretch>
                        </a:blipFill>
                      </a:tcPr>
                    </a:tc>
                    <a:tc>
                      <a:txBody>
                        <a:bodyPr/>
                        <a:lstStyle/>
                        <a:p>
                          <a:endParaRPr lang="zh-CN"/>
                        </a:p>
                      </a:txBody>
                      <a:tcPr>
                        <a:blipFill rotWithShape="0">
                          <a:blip r:embed="rId3"/>
                          <a:stretch>
                            <a:fillRect l="-596842" t="-1538" r="-302105" b="-96923"/>
                          </a:stretch>
                        </a:blipFill>
                      </a:tcPr>
                    </a:tc>
                    <a:tc>
                      <a:txBody>
                        <a:bodyPr/>
                        <a:lstStyle/>
                        <a:p>
                          <a:endParaRPr lang="zh-CN"/>
                        </a:p>
                      </a:txBody>
                      <a:tcPr>
                        <a:blipFill rotWithShape="0">
                          <a:blip r:embed="rId3"/>
                          <a:stretch>
                            <a:fillRect l="-704255" t="-1538" r="-205319" b="-96923"/>
                          </a:stretch>
                        </a:blipFill>
                      </a:tcPr>
                    </a:tc>
                    <a:tc>
                      <a:txBody>
                        <a:bodyPr/>
                        <a:lstStyle/>
                        <a:p>
                          <a:endParaRPr lang="zh-CN"/>
                        </a:p>
                      </a:txBody>
                      <a:tcPr>
                        <a:blipFill rotWithShape="0">
                          <a:blip r:embed="rId3"/>
                          <a:stretch>
                            <a:fillRect l="-795789" t="-1538" r="-103158" b="-96923"/>
                          </a:stretch>
                        </a:blipFill>
                      </a:tcPr>
                    </a:tc>
                    <a:tc>
                      <a:txBody>
                        <a:bodyPr/>
                        <a:lstStyle/>
                        <a:p>
                          <a:endParaRPr lang="zh-CN"/>
                        </a:p>
                      </a:txBody>
                      <a:tcPr>
                        <a:blipFill rotWithShape="0">
                          <a:blip r:embed="rId3"/>
                          <a:stretch>
                            <a:fillRect l="-905319" t="-1538" r="-4255" b="-96923"/>
                          </a:stretch>
                        </a:blipFill>
                      </a:tcPr>
                    </a:tc>
                  </a:tr>
                  <a:tr h="370840">
                    <a:tc>
                      <a:txBody>
                        <a:bodyPr/>
                        <a:lstStyle/>
                        <a:p>
                          <a:endParaRPr lang="zh-CN"/>
                        </a:p>
                      </a:txBody>
                      <a:tcPr>
                        <a:blipFill rotWithShape="0">
                          <a:blip r:embed="rId3"/>
                          <a:stretch>
                            <a:fillRect l="-1064" t="-108197" r="-908511" b="-3279"/>
                          </a:stretch>
                        </a:blipFill>
                      </a:tcPr>
                    </a:tc>
                    <a:tc>
                      <a:txBody>
                        <a:bodyPr/>
                        <a:lstStyle/>
                        <a:p>
                          <a:endParaRPr lang="zh-CN"/>
                        </a:p>
                      </a:txBody>
                      <a:tcPr>
                        <a:blipFill rotWithShape="0">
                          <a:blip r:embed="rId3"/>
                          <a:stretch>
                            <a:fillRect l="-100000" t="-108197" r="-798947" b="-3279"/>
                          </a:stretch>
                        </a:blipFill>
                      </a:tcPr>
                    </a:tc>
                    <a:tc>
                      <a:txBody>
                        <a:bodyPr/>
                        <a:lstStyle/>
                        <a:p>
                          <a:endParaRPr lang="zh-CN"/>
                        </a:p>
                      </a:txBody>
                      <a:tcPr>
                        <a:blipFill rotWithShape="0">
                          <a:blip r:embed="rId3"/>
                          <a:stretch>
                            <a:fillRect l="-202128" t="-108197" r="-707447" b="-3279"/>
                          </a:stretch>
                        </a:blipFill>
                      </a:tcPr>
                    </a:tc>
                    <a:tc>
                      <a:txBody>
                        <a:bodyPr/>
                        <a:lstStyle/>
                        <a:p>
                          <a:endParaRPr lang="zh-CN"/>
                        </a:p>
                      </a:txBody>
                      <a:tcPr>
                        <a:blipFill rotWithShape="0">
                          <a:blip r:embed="rId3"/>
                          <a:stretch>
                            <a:fillRect l="-298947" t="-108197" r="-600000" b="-3279"/>
                          </a:stretch>
                        </a:blipFill>
                      </a:tcPr>
                    </a:tc>
                    <a:tc>
                      <a:txBody>
                        <a:bodyPr/>
                        <a:lstStyle/>
                        <a:p>
                          <a:endParaRPr lang="zh-CN"/>
                        </a:p>
                      </a:txBody>
                      <a:tcPr>
                        <a:blipFill rotWithShape="0">
                          <a:blip r:embed="rId3"/>
                          <a:stretch>
                            <a:fillRect l="-403191" t="-108197" r="-506383" b="-3279"/>
                          </a:stretch>
                        </a:blipFill>
                      </a:tcPr>
                    </a:tc>
                    <a:tc>
                      <a:txBody>
                        <a:bodyPr/>
                        <a:lstStyle/>
                        <a:p>
                          <a:endParaRPr lang="zh-CN"/>
                        </a:p>
                      </a:txBody>
                      <a:tcPr>
                        <a:blipFill rotWithShape="0">
                          <a:blip r:embed="rId3"/>
                          <a:stretch>
                            <a:fillRect l="-503191" t="-108197" r="-406383" b="-3279"/>
                          </a:stretch>
                        </a:blipFill>
                      </a:tcPr>
                    </a:tc>
                    <a:tc>
                      <a:txBody>
                        <a:bodyPr/>
                        <a:lstStyle/>
                        <a:p>
                          <a:endParaRPr lang="zh-CN"/>
                        </a:p>
                      </a:txBody>
                      <a:tcPr>
                        <a:blipFill rotWithShape="0">
                          <a:blip r:embed="rId3"/>
                          <a:stretch>
                            <a:fillRect l="-596842" t="-108197" r="-302105" b="-3279"/>
                          </a:stretch>
                        </a:blipFill>
                      </a:tcPr>
                    </a:tc>
                    <a:tc>
                      <a:txBody>
                        <a:bodyPr/>
                        <a:lstStyle/>
                        <a:p>
                          <a:endParaRPr lang="zh-CN"/>
                        </a:p>
                      </a:txBody>
                      <a:tcPr>
                        <a:blipFill rotWithShape="0">
                          <a:blip r:embed="rId3"/>
                          <a:stretch>
                            <a:fillRect l="-704255" t="-108197" r="-205319" b="-3279"/>
                          </a:stretch>
                        </a:blipFill>
                      </a:tcPr>
                    </a:tc>
                    <a:tc>
                      <a:txBody>
                        <a:bodyPr/>
                        <a:lstStyle/>
                        <a:p>
                          <a:endParaRPr lang="zh-CN"/>
                        </a:p>
                      </a:txBody>
                      <a:tcPr>
                        <a:blipFill rotWithShape="0">
                          <a:blip r:embed="rId3"/>
                          <a:stretch>
                            <a:fillRect l="-795789" t="-108197" r="-103158" b="-3279"/>
                          </a:stretch>
                        </a:blipFill>
                      </a:tcPr>
                    </a:tc>
                    <a:tc>
                      <a:txBody>
                        <a:bodyPr/>
                        <a:lstStyle/>
                        <a:p>
                          <a:endParaRPr lang="zh-CN"/>
                        </a:p>
                      </a:txBody>
                      <a:tcPr>
                        <a:blipFill rotWithShape="0">
                          <a:blip r:embed="rId3"/>
                          <a:stretch>
                            <a:fillRect l="-905319" t="-108197" r="-4255" b="-3279"/>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表格 5"/>
              <p:cNvGraphicFramePr>
                <a:graphicFrameLocks noGrp="1"/>
              </p:cNvGraphicFramePr>
              <p:nvPr>
                <p:extLst>
                  <p:ext uri="{D42A27DB-BD31-4B8C-83A1-F6EECF244321}">
                    <p14:modId xmlns:p14="http://schemas.microsoft.com/office/powerpoint/2010/main" val="4164063122"/>
                  </p:ext>
                </p:extLst>
              </p:nvPr>
            </p:nvGraphicFramePr>
            <p:xfrm>
              <a:off x="1766949" y="4390182"/>
              <a:ext cx="2050603" cy="1483360"/>
            </p:xfrm>
            <a:graphic>
              <a:graphicData uri="http://schemas.openxmlformats.org/drawingml/2006/table">
                <a:tbl>
                  <a:tblPr firstCol="1">
                    <a:tableStyleId>{5C22544A-7EE6-4342-B048-85BDC9FD1C3A}</a:tableStyleId>
                  </a:tblPr>
                  <a:tblGrid>
                    <a:gridCol w="582411"/>
                    <a:gridCol w="1468192"/>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a:latin typeface="Cambria Math" panose="02040503050406030204" pitchFamily="18" charset="0"/>
                                        <a:sym typeface="Arial" panose="020B0604020202020204" pitchFamily="34" charset="0"/>
                                      </a:rPr>
                                      <m:t>𝟏</m:t>
                                    </m:r>
                                  </m:sub>
                                </m:sSub>
                              </m:oMath>
                            </m:oMathPara>
                          </a14:m>
                          <a:endParaRPr lang="zh-CN" altLang="en-US" dirty="0">
                            <a:solidFill>
                              <a:schemeClr val="tx1"/>
                            </a:solidFill>
                          </a:endParaRPr>
                        </a:p>
                      </a:txBody>
                      <a:tcPr/>
                    </a:tc>
                    <a:tc>
                      <a:txBody>
                        <a:bodyPr/>
                        <a:lstStyle/>
                        <a:p>
                          <a:pPr algn="l"/>
                          <a14:m>
                            <m:oMathPara xmlns:m="http://schemas.openxmlformats.org/officeDocument/2006/math">
                              <m:oMathParaPr>
                                <m:jc m:val="left"/>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𝟐</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𝟏𝟎</m:t>
                                    </m:r>
                                  </m:sub>
                                </m:sSub>
                              </m:oMath>
                            </m:oMathPara>
                          </a14:m>
                          <a:endParaRPr lang="zh-CN" alt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𝟐</m:t>
                                    </m:r>
                                  </m:sub>
                                </m:sSub>
                              </m:oMath>
                            </m:oMathPara>
                          </a14:m>
                          <a:endParaRPr lang="zh-CN" alt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𝟏</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𝟒</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𝟓</m:t>
                                    </m:r>
                                  </m:sub>
                                </m:sSub>
                              </m:oMath>
                            </m:oMathPara>
                          </a14:m>
                          <a:endParaRPr lang="zh-CN" alt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𝟑</m:t>
                                    </m:r>
                                  </m:sub>
                                </m:sSub>
                              </m:oMath>
                            </m:oMathPara>
                          </a14:m>
                          <a:endParaRPr lang="zh-CN" altLang="en-US" dirty="0">
                            <a:solidFill>
                              <a:schemeClr val="tx1"/>
                            </a:solidFill>
                          </a:endParaRPr>
                        </a:p>
                      </a:txBody>
                      <a:tcPr/>
                    </a:tc>
                    <a:tc>
                      <a:txBody>
                        <a:bodyPr/>
                        <a:lstStyle/>
                        <a:p>
                          <a:pPr algn="l"/>
                          <a14:m>
                            <m:oMathPara xmlns:m="http://schemas.openxmlformats.org/officeDocument/2006/math">
                              <m:oMathParaPr>
                                <m:jc m:val="left"/>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𝟖</m:t>
                                    </m:r>
                                  </m:sub>
                                </m:sSub>
                              </m:oMath>
                            </m:oMathPara>
                          </a14:m>
                          <a:endParaRPr lang="zh-CN" altLang="en-US"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𝒄</m:t>
                                    </m:r>
                                  </m:e>
                                  <m:sub>
                                    <m:r>
                                      <a:rPr lang="en-US" altLang="zh-CN" sz="1800" smtClean="0">
                                        <a:latin typeface="Cambria Math" panose="02040503050406030204" pitchFamily="18" charset="0"/>
                                        <a:sym typeface="Arial" panose="020B0604020202020204" pitchFamily="34" charset="0"/>
                                      </a:rPr>
                                      <m:t>𝟒</m:t>
                                    </m:r>
                                  </m:sub>
                                </m:sSub>
                              </m:oMath>
                            </m:oMathPara>
                          </a14:m>
                          <a:endParaRPr lang="zh-CN" altLang="en-US" dirty="0">
                            <a:solidFill>
                              <a:schemeClr val="tx1"/>
                            </a:solidFill>
                          </a:endParaRPr>
                        </a:p>
                      </a:txBody>
                      <a:tcPr/>
                    </a:tc>
                    <a:tc>
                      <a:txBody>
                        <a:bodyPr/>
                        <a:lstStyle/>
                        <a:p>
                          <a:pPr algn="l"/>
                          <a14:m>
                            <m:oMathPara xmlns:m="http://schemas.openxmlformats.org/officeDocument/2006/math">
                              <m:oMathParaPr>
                                <m:jc m:val="left"/>
                              </m:oMathParaPr>
                              <m:oMath xmlns:m="http://schemas.openxmlformats.org/officeDocument/2006/math">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𝟑</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𝟔</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𝟕</m:t>
                                    </m:r>
                                  </m:sub>
                                </m:sSub>
                                <m:r>
                                  <a:rPr lang="en-US" altLang="zh-CN" sz="1800" smtClean="0">
                                    <a:latin typeface="Cambria Math" panose="02040503050406030204" pitchFamily="18" charset="0"/>
                                    <a:sym typeface="Arial" panose="020B0604020202020204" pitchFamily="34" charset="0"/>
                                  </a:rPr>
                                  <m:t>,</m:t>
                                </m:r>
                                <m:sSub>
                                  <m:sSubPr>
                                    <m:ctrlPr>
                                      <a:rPr lang="en-US" altLang="zh-CN" sz="1800" i="1" smtClean="0">
                                        <a:latin typeface="Cambria Math" panose="02040503050406030204" pitchFamily="18" charset="0"/>
                                        <a:sym typeface="Arial" panose="020B0604020202020204" pitchFamily="34" charset="0"/>
                                      </a:rPr>
                                    </m:ctrlPr>
                                  </m:sSubPr>
                                  <m:e>
                                    <m:r>
                                      <a:rPr lang="en-US" altLang="zh-CN" sz="1800" smtClean="0">
                                        <a:latin typeface="Cambria Math" panose="02040503050406030204" pitchFamily="18" charset="0"/>
                                        <a:sym typeface="Arial" panose="020B0604020202020204" pitchFamily="34" charset="0"/>
                                      </a:rPr>
                                      <m:t>𝒑</m:t>
                                    </m:r>
                                  </m:e>
                                  <m:sub>
                                    <m:r>
                                      <a:rPr lang="en-US" altLang="zh-CN" sz="1800" smtClean="0">
                                        <a:latin typeface="Cambria Math" panose="02040503050406030204" pitchFamily="18" charset="0"/>
                                        <a:sym typeface="Arial" panose="020B0604020202020204" pitchFamily="34" charset="0"/>
                                      </a:rPr>
                                      <m:t>𝟗</m:t>
                                    </m:r>
                                  </m:sub>
                                </m:sSub>
                              </m:oMath>
                            </m:oMathPara>
                          </a14:m>
                          <a:endParaRPr lang="zh-CN" altLang="en-US" b="1" dirty="0"/>
                        </a:p>
                      </a:txBody>
                      <a:tcPr/>
                    </a:tc>
                  </a:tr>
                </a:tbl>
              </a:graphicData>
            </a:graphic>
          </p:graphicFrame>
        </mc:Choice>
        <mc:Fallback>
          <p:graphicFrame>
            <p:nvGraphicFramePr>
              <p:cNvPr id="6" name="表格 5"/>
              <p:cNvGraphicFramePr>
                <a:graphicFrameLocks noGrp="1"/>
              </p:cNvGraphicFramePr>
              <p:nvPr>
                <p:extLst>
                  <p:ext uri="{D42A27DB-BD31-4B8C-83A1-F6EECF244321}">
                    <p14:modId xmlns:p14="http://schemas.microsoft.com/office/powerpoint/2010/main" val="4164063122"/>
                  </p:ext>
                </p:extLst>
              </p:nvPr>
            </p:nvGraphicFramePr>
            <p:xfrm>
              <a:off x="1766949" y="4390182"/>
              <a:ext cx="2050603" cy="1483360"/>
            </p:xfrm>
            <a:graphic>
              <a:graphicData uri="http://schemas.openxmlformats.org/drawingml/2006/table">
                <a:tbl>
                  <a:tblPr firstCol="1">
                    <a:tableStyleId>{5C22544A-7EE6-4342-B048-85BDC9FD1C3A}</a:tableStyleId>
                  </a:tblPr>
                  <a:tblGrid>
                    <a:gridCol w="582411"/>
                    <a:gridCol w="1468192"/>
                  </a:tblGrid>
                  <a:tr h="370840">
                    <a:tc>
                      <a:txBody>
                        <a:bodyPr/>
                        <a:lstStyle/>
                        <a:p>
                          <a:endParaRPr lang="zh-CN"/>
                        </a:p>
                      </a:txBody>
                      <a:tcPr>
                        <a:blipFill rotWithShape="0">
                          <a:blip r:embed="rId4"/>
                          <a:stretch>
                            <a:fillRect l="-1042" t="-1639" r="-254167" b="-304918"/>
                          </a:stretch>
                        </a:blipFill>
                      </a:tcPr>
                    </a:tc>
                    <a:tc>
                      <a:txBody>
                        <a:bodyPr/>
                        <a:lstStyle/>
                        <a:p>
                          <a:endParaRPr lang="zh-CN"/>
                        </a:p>
                      </a:txBody>
                      <a:tcPr>
                        <a:blipFill rotWithShape="0">
                          <a:blip r:embed="rId4"/>
                          <a:stretch>
                            <a:fillRect l="-40083" t="-1639" r="-826" b="-304918"/>
                          </a:stretch>
                        </a:blipFill>
                      </a:tcPr>
                    </a:tc>
                  </a:tr>
                  <a:tr h="370840">
                    <a:tc>
                      <a:txBody>
                        <a:bodyPr/>
                        <a:lstStyle/>
                        <a:p>
                          <a:endParaRPr lang="zh-CN"/>
                        </a:p>
                      </a:txBody>
                      <a:tcPr>
                        <a:blipFill rotWithShape="0">
                          <a:blip r:embed="rId4"/>
                          <a:stretch>
                            <a:fillRect l="-1042" t="-101639" r="-254167" b="-204918"/>
                          </a:stretch>
                        </a:blipFill>
                      </a:tcPr>
                    </a:tc>
                    <a:tc>
                      <a:txBody>
                        <a:bodyPr/>
                        <a:lstStyle/>
                        <a:p>
                          <a:endParaRPr lang="zh-CN"/>
                        </a:p>
                      </a:txBody>
                      <a:tcPr>
                        <a:blipFill rotWithShape="0">
                          <a:blip r:embed="rId4"/>
                          <a:stretch>
                            <a:fillRect l="-40083" t="-101639" r="-826" b="-204918"/>
                          </a:stretch>
                        </a:blipFill>
                      </a:tcPr>
                    </a:tc>
                  </a:tr>
                  <a:tr h="370840">
                    <a:tc>
                      <a:txBody>
                        <a:bodyPr/>
                        <a:lstStyle/>
                        <a:p>
                          <a:endParaRPr lang="zh-CN"/>
                        </a:p>
                      </a:txBody>
                      <a:tcPr>
                        <a:blipFill rotWithShape="0">
                          <a:blip r:embed="rId4"/>
                          <a:stretch>
                            <a:fillRect l="-1042" t="-201639" r="-254167" b="-104918"/>
                          </a:stretch>
                        </a:blipFill>
                      </a:tcPr>
                    </a:tc>
                    <a:tc>
                      <a:txBody>
                        <a:bodyPr/>
                        <a:lstStyle/>
                        <a:p>
                          <a:endParaRPr lang="zh-CN"/>
                        </a:p>
                      </a:txBody>
                      <a:tcPr>
                        <a:blipFill rotWithShape="0">
                          <a:blip r:embed="rId4"/>
                          <a:stretch>
                            <a:fillRect l="-40083" t="-201639" r="-826" b="-104918"/>
                          </a:stretch>
                        </a:blipFill>
                      </a:tcPr>
                    </a:tc>
                  </a:tr>
                  <a:tr h="370840">
                    <a:tc>
                      <a:txBody>
                        <a:bodyPr/>
                        <a:lstStyle/>
                        <a:p>
                          <a:endParaRPr lang="zh-CN"/>
                        </a:p>
                      </a:txBody>
                      <a:tcPr>
                        <a:blipFill rotWithShape="0">
                          <a:blip r:embed="rId4"/>
                          <a:stretch>
                            <a:fillRect l="-1042" t="-301639" r="-254167" b="-4918"/>
                          </a:stretch>
                        </a:blipFill>
                      </a:tcPr>
                    </a:tc>
                    <a:tc>
                      <a:txBody>
                        <a:bodyPr/>
                        <a:lstStyle/>
                        <a:p>
                          <a:endParaRPr lang="zh-CN"/>
                        </a:p>
                      </a:txBody>
                      <a:tcPr>
                        <a:blipFill rotWithShape="0">
                          <a:blip r:embed="rId4"/>
                          <a:stretch>
                            <a:fillRect l="-40083" t="-301639" r="-826" b="-4918"/>
                          </a:stretch>
                        </a:blipFill>
                      </a:tcPr>
                    </a:tc>
                  </a:tr>
                </a:tbl>
              </a:graphicData>
            </a:graphic>
          </p:graphicFrame>
        </mc:Fallback>
      </mc:AlternateContent>
      <p:grpSp>
        <p:nvGrpSpPr>
          <p:cNvPr id="8" name="组合 7"/>
          <p:cNvGrpSpPr/>
          <p:nvPr/>
        </p:nvGrpSpPr>
        <p:grpSpPr>
          <a:xfrm>
            <a:off x="7057664" y="3491497"/>
            <a:ext cx="2839358" cy="2122429"/>
            <a:chOff x="6667500" y="3409950"/>
            <a:chExt cx="3396113" cy="2499120"/>
          </a:xfrm>
        </p:grpSpPr>
        <p:grpSp>
          <p:nvGrpSpPr>
            <p:cNvPr id="9" name="组合 8"/>
            <p:cNvGrpSpPr/>
            <p:nvPr/>
          </p:nvGrpSpPr>
          <p:grpSpPr>
            <a:xfrm>
              <a:off x="6667500" y="3409950"/>
              <a:ext cx="3396113" cy="2499120"/>
              <a:chOff x="6667500" y="3409950"/>
              <a:chExt cx="3396113" cy="2499120"/>
            </a:xfrm>
          </p:grpSpPr>
          <p:sp>
            <p:nvSpPr>
              <p:cNvPr id="20" name="正五边形 19"/>
              <p:cNvSpPr/>
              <p:nvPr/>
            </p:nvSpPr>
            <p:spPr>
              <a:xfrm>
                <a:off x="6667500" y="3409950"/>
                <a:ext cx="1885950" cy="192405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正五边形 20"/>
              <p:cNvSpPr/>
              <p:nvPr/>
            </p:nvSpPr>
            <p:spPr>
              <a:xfrm rot="19476944">
                <a:off x="8177663" y="3985020"/>
                <a:ext cx="1885950" cy="1924050"/>
              </a:xfrm>
              <a:prstGeom prst="pent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p:nvSpPr>
          <p:spPr>
            <a:xfrm>
              <a:off x="7538475" y="4369386"/>
              <a:ext cx="144000" cy="14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101979" y="5074236"/>
              <a:ext cx="144000" cy="14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139675" y="4441386"/>
              <a:ext cx="144000" cy="144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3" name="椭圆 12"/>
            <p:cNvSpPr/>
            <p:nvPr/>
          </p:nvSpPr>
          <p:spPr>
            <a:xfrm>
              <a:off x="8508950" y="4497072"/>
              <a:ext cx="144000" cy="14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536725" y="4695003"/>
              <a:ext cx="144000" cy="144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7408613" y="4462279"/>
                  <a:ext cx="400839" cy="37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b="1" i="1">
                                <a:solidFill>
                                  <a:schemeClr val="tx1"/>
                                </a:solidFill>
                                <a:latin typeface="Cambria Math" panose="02040503050406030204" pitchFamily="18" charset="0"/>
                                <a:ea typeface="微软雅黑" panose="020B0503020204020204" pitchFamily="34" charset="-122"/>
                                <a:sym typeface="Arial" panose="020B0604020202020204" pitchFamily="34" charset="0"/>
                              </a:rPr>
                              <m:t>𝒄</m:t>
                            </m:r>
                          </m:e>
                          <m:sub>
                            <m:r>
                              <a:rPr lang="en-US" altLang="zh-CN" b="1" i="1">
                                <a:solidFill>
                                  <a:schemeClr val="tx1"/>
                                </a:solidFill>
                                <a:latin typeface="Cambria Math" panose="02040503050406030204" pitchFamily="18" charset="0"/>
                                <a:ea typeface="微软雅黑" panose="020B0503020204020204" pitchFamily="34" charset="-122"/>
                                <a:sym typeface="Arial" panose="020B0604020202020204" pitchFamily="34" charset="0"/>
                              </a:rPr>
                              <m:t>𝟏</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408613" y="4462279"/>
                  <a:ext cx="400839" cy="379233"/>
                </a:xfrm>
                <a:prstGeom prst="rect">
                  <a:avLst/>
                </a:prstGeom>
                <a:blipFill rotWithShape="0">
                  <a:blip r:embed="rId6"/>
                  <a:stretch>
                    <a:fillRect r="-10909"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8973559" y="5144383"/>
                  <a:ext cx="400839" cy="379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b="1" i="1">
                                <a:solidFill>
                                  <a:schemeClr val="tx1"/>
                                </a:solidFill>
                                <a:latin typeface="Cambria Math" panose="02040503050406030204" pitchFamily="18" charset="0"/>
                                <a:ea typeface="微软雅黑" panose="020B0503020204020204" pitchFamily="34" charset="-122"/>
                                <a:sym typeface="Arial" panose="020B0604020202020204" pitchFamily="34" charset="0"/>
                              </a:rPr>
                              <m:t>𝒄</m:t>
                            </m:r>
                          </m:e>
                          <m:sub>
                            <m: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t>𝟐</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8973559" y="5144383"/>
                  <a:ext cx="400839" cy="379233"/>
                </a:xfrm>
                <a:prstGeom prst="rect">
                  <a:avLst/>
                </a:prstGeom>
                <a:blipFill rotWithShape="0">
                  <a:blip r:embed="rId7"/>
                  <a:stretch>
                    <a:fillRect r="-10909" b="-150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8563085" y="4490122"/>
                  <a:ext cx="400839" cy="434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8563085" y="4490122"/>
                  <a:ext cx="400839" cy="434881"/>
                </a:xfrm>
                <a:prstGeom prst="rect">
                  <a:avLst/>
                </a:prstGeom>
                <a:blipFill rotWithShape="0">
                  <a:blip r:embed="rId8"/>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504793" y="4718268"/>
                  <a:ext cx="400839" cy="434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t>𝒑</m:t>
                            </m:r>
                          </m:e>
                          <m:sub>
                            <m: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t>𝟏</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9504793" y="4718268"/>
                  <a:ext cx="400839" cy="434881"/>
                </a:xfrm>
                <a:prstGeom prst="rect">
                  <a:avLst/>
                </a:prstGeom>
                <a:blipFill rotWithShape="0">
                  <a:blip r:embed="rId9"/>
                  <a:stretch>
                    <a:fillRect r="-20000" b="-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7982545" y="4076295"/>
                  <a:ext cx="400839" cy="4348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ctrlPr>
                          </m:sSubPr>
                          <m:e>
                            <m: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t>𝒑</m:t>
                            </m:r>
                          </m:e>
                          <m:sub>
                            <m:r>
                              <a:rPr lang="en-US" altLang="zh-CN" b="1" i="1" smtClean="0">
                                <a:solidFill>
                                  <a:schemeClr val="tx1"/>
                                </a:solidFill>
                                <a:latin typeface="Cambria Math" panose="02040503050406030204" pitchFamily="18" charset="0"/>
                                <a:ea typeface="微软雅黑" panose="020B0503020204020204" pitchFamily="34" charset="-122"/>
                                <a:sym typeface="Arial" panose="020B0604020202020204" pitchFamily="34" charset="0"/>
                              </a:rPr>
                              <m:t>𝟐</m:t>
                            </m:r>
                          </m:sub>
                        </m:sSub>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7982545" y="4076295"/>
                  <a:ext cx="400839" cy="434881"/>
                </a:xfrm>
                <a:prstGeom prst="rect">
                  <a:avLst/>
                </a:prstGeom>
                <a:blipFill rotWithShape="0">
                  <a:blip r:embed="rId10"/>
                  <a:stretch>
                    <a:fillRect r="-20000" b="-6667"/>
                  </a:stretch>
                </a:blipFill>
              </p:spPr>
              <p:txBody>
                <a:bodyPr/>
                <a:lstStyle/>
                <a:p>
                  <a:r>
                    <a:rPr lang="zh-CN" altLang="en-US">
                      <a:noFill/>
                    </a:rPr>
                    <a:t> </a:t>
                  </a:r>
                </a:p>
              </p:txBody>
            </p:sp>
          </mc:Fallback>
        </mc:AlternateContent>
      </p:grpSp>
      <p:sp>
        <p:nvSpPr>
          <p:cNvPr id="22" name="矩形 21"/>
          <p:cNvSpPr/>
          <p:nvPr/>
        </p:nvSpPr>
        <p:spPr>
          <a:xfrm>
            <a:off x="699969" y="1690688"/>
            <a:ext cx="1190825" cy="480131"/>
          </a:xfrm>
          <a:prstGeom prst="rect">
            <a:avLst/>
          </a:prstGeom>
        </p:spPr>
        <p:txBody>
          <a:bodyPr wrap="square">
            <a:spAutoFit/>
          </a:bodyPr>
          <a:lstStyle/>
          <a:p>
            <a:pPr algn="just">
              <a:lnSpc>
                <a:spcPct val="90000"/>
              </a:lnSpc>
              <a:spcBef>
                <a:spcPts val="1000"/>
              </a:spcBef>
            </a:pPr>
            <a:r>
              <a:rPr lang="en-US" altLang="zh-CN" sz="2800" dirty="0"/>
              <a:t>Index</a:t>
            </a:r>
            <a:endParaRPr lang="zh-CN" altLang="en-US" sz="2800" dirty="0"/>
          </a:p>
        </p:txBody>
      </p:sp>
      <p:sp>
        <p:nvSpPr>
          <p:cNvPr id="23" name="矩形 22"/>
          <p:cNvSpPr/>
          <p:nvPr/>
        </p:nvSpPr>
        <p:spPr>
          <a:xfrm>
            <a:off x="699969" y="3434215"/>
            <a:ext cx="2306703" cy="480131"/>
          </a:xfrm>
          <a:prstGeom prst="rect">
            <a:avLst/>
          </a:prstGeom>
        </p:spPr>
        <p:txBody>
          <a:bodyPr wrap="square">
            <a:spAutoFit/>
          </a:bodyPr>
          <a:lstStyle/>
          <a:p>
            <a:pPr algn="just">
              <a:lnSpc>
                <a:spcPct val="90000"/>
              </a:lnSpc>
              <a:spcBef>
                <a:spcPts val="1000"/>
              </a:spcBef>
            </a:pPr>
            <a:r>
              <a:rPr lang="en-US" altLang="zh-CN" sz="2800" dirty="0"/>
              <a:t>Inverted</a:t>
            </a:r>
            <a:r>
              <a:rPr lang="en-US" altLang="zh-CN" sz="2800" b="1" dirty="0">
                <a:latin typeface="微软雅黑" panose="020B0503020204020204" pitchFamily="34" charset="-122"/>
                <a:ea typeface="微软雅黑" panose="020B0503020204020204" pitchFamily="34" charset="-122"/>
              </a:rPr>
              <a:t> </a:t>
            </a:r>
            <a:r>
              <a:rPr lang="en-US" altLang="zh-CN" sz="2800" dirty="0"/>
              <a:t>Index</a:t>
            </a:r>
            <a:endParaRPr lang="zh-CN" altLang="en-US" sz="2800" dirty="0"/>
          </a:p>
        </p:txBody>
      </p:sp>
      <mc:AlternateContent xmlns:mc="http://schemas.openxmlformats.org/markup-compatibility/2006" xmlns:a14="http://schemas.microsoft.com/office/drawing/2010/main">
        <mc:Choice Requires="a14">
          <p:sp>
            <p:nvSpPr>
              <p:cNvPr id="24" name="矩形 23"/>
              <p:cNvSpPr/>
              <p:nvPr/>
            </p:nvSpPr>
            <p:spPr>
              <a:xfrm>
                <a:off x="4629279" y="1077419"/>
                <a:ext cx="7319913" cy="997902"/>
              </a:xfrm>
              <a:prstGeom prst="rect">
                <a:avLst/>
              </a:prstGeom>
            </p:spPr>
            <p:txBody>
              <a:bodyPr wrap="square">
                <a:spAutoFit/>
              </a:bodyPr>
              <a:lstStyle/>
              <a:p>
                <a:pPr defTabSz="1216817">
                  <a:spcBef>
                    <a:spcPct val="20000"/>
                  </a:spcBef>
                  <a:defRPr/>
                </a:pPr>
                <a:r>
                  <a:rPr lang="en-US" altLang="zh-CN" sz="2800" dirty="0">
                    <a:sym typeface="Arial" panose="020B0604020202020204" pitchFamily="34" charset="0"/>
                  </a:rPr>
                  <a:t>Database </a:t>
                </a:r>
                <a14:m>
                  <m:oMath xmlns:m="http://schemas.openxmlformats.org/officeDocument/2006/math">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𝑝</m:t>
                        </m:r>
                      </m:e>
                      <m:sub>
                        <m:r>
                          <a:rPr lang="en-US" altLang="zh-CN" sz="2800">
                            <a:latin typeface="Cambria Math" panose="02040503050406030204" pitchFamily="18" charset="0"/>
                            <a:sym typeface="Arial" panose="020B0604020202020204" pitchFamily="34" charset="0"/>
                          </a:rPr>
                          <m:t>1</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𝑝</m:t>
                        </m:r>
                      </m:e>
                      <m:sub>
                        <m:r>
                          <a:rPr lang="en-US" altLang="zh-CN" sz="2800">
                            <a:latin typeface="Cambria Math" panose="02040503050406030204" pitchFamily="18" charset="0"/>
                            <a:sym typeface="Arial" panose="020B0604020202020204" pitchFamily="34" charset="0"/>
                          </a:rPr>
                          <m:t>2</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𝑝</m:t>
                        </m:r>
                      </m:e>
                      <m:sub>
                        <m:r>
                          <a:rPr lang="en-US" altLang="zh-CN" sz="2800">
                            <a:latin typeface="Cambria Math" panose="02040503050406030204" pitchFamily="18" charset="0"/>
                            <a:sym typeface="Arial" panose="020B0604020202020204" pitchFamily="34" charset="0"/>
                          </a:rPr>
                          <m:t>10</m:t>
                        </m:r>
                      </m:sub>
                    </m:sSub>
                  </m:oMath>
                </a14:m>
                <a:r>
                  <a:rPr lang="zh-CN" altLang="en-US" sz="2800" dirty="0">
                    <a:sym typeface="Arial" panose="020B0604020202020204" pitchFamily="34" charset="0"/>
                  </a:rPr>
                  <a:t>，</a:t>
                </a:r>
                <a:r>
                  <a:rPr lang="en-US" altLang="zh-CN" sz="2800" dirty="0">
                    <a:sym typeface="Arial" panose="020B0604020202020204" pitchFamily="34" charset="0"/>
                  </a:rPr>
                  <a:t>query </a:t>
                </a:r>
                <a14:m>
                  <m:oMath xmlns:m="http://schemas.openxmlformats.org/officeDocument/2006/math">
                    <m:r>
                      <a:rPr lang="en-US" altLang="zh-CN" sz="2800">
                        <a:latin typeface="Cambria Math" panose="02040503050406030204" pitchFamily="18" charset="0"/>
                        <a:sym typeface="Arial" panose="020B0604020202020204" pitchFamily="34" charset="0"/>
                      </a:rPr>
                      <m:t>𝑞</m:t>
                    </m:r>
                  </m:oMath>
                </a14:m>
                <a:r>
                  <a:rPr lang="zh-CN" altLang="en-US" sz="2800" dirty="0">
                    <a:sym typeface="Arial" panose="020B0604020202020204" pitchFamily="34" charset="0"/>
                  </a:rPr>
                  <a:t>，</a:t>
                </a:r>
                <a:r>
                  <a:rPr lang="en-US" altLang="zh-CN" sz="2800" dirty="0" err="1">
                    <a:sym typeface="Arial" panose="020B0604020202020204" pitchFamily="34" charset="0"/>
                  </a:rPr>
                  <a:t>codeword</a:t>
                </a:r>
                <a:r>
                  <a:rPr lang="en-US" altLang="zh-CN" sz="2800" dirty="0">
                    <a:sym typeface="Arial" panose="020B0604020202020204" pitchFamily="34" charset="0"/>
                  </a:rPr>
                  <a:t> is </a:t>
                </a:r>
                <a14:m>
                  <m:oMath xmlns:m="http://schemas.openxmlformats.org/officeDocument/2006/math">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1</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2</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3</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4</m:t>
                        </m:r>
                      </m:sub>
                    </m:sSub>
                  </m:oMath>
                </a14:m>
                <a:r>
                  <a:rPr lang="zh-CN" altLang="en-US" sz="2800" dirty="0">
                    <a:sym typeface="Arial" panose="020B0604020202020204" pitchFamily="34" charset="0"/>
                  </a:rPr>
                  <a:t>，</a:t>
                </a:r>
                <a:r>
                  <a:rPr lang="en-US" altLang="zh-CN" sz="2800" dirty="0">
                    <a:sym typeface="Arial" panose="020B0604020202020204" pitchFamily="34" charset="0"/>
                  </a:rPr>
                  <a:t>codebook </a:t>
                </a:r>
                <a14:m>
                  <m:oMath xmlns:m="http://schemas.openxmlformats.org/officeDocument/2006/math">
                    <m:r>
                      <m:rPr>
                        <m:sty m:val="p"/>
                      </m:rPr>
                      <a:rPr lang="en-US" altLang="zh-CN" sz="2800">
                        <a:latin typeface="Cambria Math" panose="02040503050406030204" pitchFamily="18" charset="0"/>
                        <a:sym typeface="Arial" panose="020B0604020202020204" pitchFamily="34" charset="0"/>
                      </a:rPr>
                      <m:t>C</m:t>
                    </m:r>
                    <m:r>
                      <a:rPr lang="en-US" altLang="zh-CN" sz="2800">
                        <a:latin typeface="Cambria Math" panose="02040503050406030204" pitchFamily="18" charset="0"/>
                        <a:sym typeface="Arial" panose="020B0604020202020204" pitchFamily="34" charset="0"/>
                      </a:rPr>
                      <m:t>=</m:t>
                    </m:r>
                    <m:d>
                      <m:dPr>
                        <m:begChr m:val="{"/>
                        <m:endChr m:val="}"/>
                        <m:ctrlPr>
                          <a:rPr lang="en-US" altLang="zh-CN" sz="2800" i="1">
                            <a:latin typeface="Cambria Math" panose="02040503050406030204" pitchFamily="18" charset="0"/>
                            <a:sym typeface="Arial" panose="020B0604020202020204" pitchFamily="34" charset="0"/>
                          </a:rPr>
                        </m:ctrlPr>
                      </m:dPr>
                      <m:e>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1</m:t>
                            </m:r>
                          </m:sub>
                        </m:sSub>
                        <m:r>
                          <a:rPr lang="en-US" altLang="zh-CN" sz="2800">
                            <a:latin typeface="Cambria Math" panose="02040503050406030204" pitchFamily="18" charset="0"/>
                            <a:sym typeface="Arial" panose="020B0604020202020204" pitchFamily="34" charset="0"/>
                          </a:rPr>
                          <m:t>…</m:t>
                        </m:r>
                        <m:sSub>
                          <m:sSubPr>
                            <m:ctrlPr>
                              <a:rPr lang="en-US" altLang="zh-CN" sz="2800" i="1">
                                <a:latin typeface="Cambria Math" panose="02040503050406030204" pitchFamily="18" charset="0"/>
                                <a:sym typeface="Arial" panose="020B0604020202020204" pitchFamily="34" charset="0"/>
                              </a:rPr>
                            </m:ctrlPr>
                          </m:sSubPr>
                          <m:e>
                            <m:r>
                              <a:rPr lang="en-US" altLang="zh-CN" sz="2800">
                                <a:latin typeface="Cambria Math" panose="02040503050406030204" pitchFamily="18" charset="0"/>
                                <a:sym typeface="Arial" panose="020B0604020202020204" pitchFamily="34" charset="0"/>
                              </a:rPr>
                              <m:t>𝑐</m:t>
                            </m:r>
                          </m:e>
                          <m:sub>
                            <m:r>
                              <a:rPr lang="en-US" altLang="zh-CN" sz="2800">
                                <a:latin typeface="Cambria Math" panose="02040503050406030204" pitchFamily="18" charset="0"/>
                                <a:sym typeface="Arial" panose="020B0604020202020204" pitchFamily="34" charset="0"/>
                              </a:rPr>
                              <m:t>4</m:t>
                            </m:r>
                          </m:sub>
                        </m:sSub>
                      </m:e>
                    </m:d>
                  </m:oMath>
                </a14:m>
                <a:r>
                  <a:rPr lang="zh-CN" altLang="en-US" sz="2800" dirty="0">
                    <a:sym typeface="Arial" panose="020B0604020202020204" pitchFamily="34" charset="0"/>
                  </a:rPr>
                  <a:t>。</a:t>
                </a:r>
                <a:endParaRPr lang="en-US" altLang="zh-CN" sz="2800" dirty="0">
                  <a:sym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629279" y="1077419"/>
                <a:ext cx="7319913" cy="997902"/>
              </a:xfrm>
              <a:prstGeom prst="rect">
                <a:avLst/>
              </a:prstGeom>
              <a:blipFill rotWithShape="0">
                <a:blip r:embed="rId11"/>
                <a:stretch>
                  <a:fillRect l="-1665" t="-8589" b="-177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94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Inverted </a:t>
            </a:r>
            <a:r>
              <a:rPr lang="en-US" altLang="zh-CN" dirty="0" smtClean="0"/>
              <a:t>Multi-Index(IMI)</a:t>
            </a:r>
            <a:endParaRPr lang="zh-CN" altLang="en-US" dirty="0"/>
          </a:p>
        </p:txBody>
      </p:sp>
      <p:pic>
        <p:nvPicPr>
          <p:cNvPr id="4" name="图片 3"/>
          <p:cNvPicPr>
            <a:picLocks noChangeAspect="1"/>
          </p:cNvPicPr>
          <p:nvPr/>
        </p:nvPicPr>
        <p:blipFill>
          <a:blip r:embed="rId3"/>
          <a:stretch>
            <a:fillRect/>
          </a:stretch>
        </p:blipFill>
        <p:spPr>
          <a:xfrm>
            <a:off x="378528" y="2720402"/>
            <a:ext cx="11434944" cy="2738664"/>
          </a:xfrm>
          <a:prstGeom prst="rect">
            <a:avLst/>
          </a:prstGeom>
        </p:spPr>
      </p:pic>
      <p:sp>
        <p:nvSpPr>
          <p:cNvPr id="5" name="矩形 4"/>
          <p:cNvSpPr/>
          <p:nvPr/>
        </p:nvSpPr>
        <p:spPr>
          <a:xfrm>
            <a:off x="378528" y="1690688"/>
            <a:ext cx="11434944" cy="480131"/>
          </a:xfrm>
          <a:prstGeom prst="rect">
            <a:avLst/>
          </a:prstGeom>
        </p:spPr>
        <p:txBody>
          <a:bodyPr wrap="square">
            <a:spAutoFit/>
          </a:bodyPr>
          <a:lstStyle/>
          <a:p>
            <a:pPr algn="just">
              <a:lnSpc>
                <a:spcPct val="90000"/>
              </a:lnSpc>
              <a:spcBef>
                <a:spcPts val="1000"/>
              </a:spcBef>
            </a:pPr>
            <a:r>
              <a:rPr lang="en-US" altLang="zh-CN" sz="2800" dirty="0" smtClean="0"/>
              <a:t>IMI use product quantization to replace k-means to quantize database vectors </a:t>
            </a:r>
            <a:endParaRPr lang="zh-CN" altLang="en-US" sz="2800" dirty="0"/>
          </a:p>
        </p:txBody>
      </p:sp>
    </p:spTree>
    <p:extLst>
      <p:ext uri="{BB962C8B-B14F-4D97-AF65-F5344CB8AC3E}">
        <p14:creationId xmlns:p14="http://schemas.microsoft.com/office/powerpoint/2010/main" val="96188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the difference between them?</a:t>
            </a:r>
            <a:endParaRPr lang="zh-CN" altLang="en-US" dirty="0"/>
          </a:p>
        </p:txBody>
      </p:sp>
      <p:pic>
        <p:nvPicPr>
          <p:cNvPr id="4" name="图片 3"/>
          <p:cNvPicPr>
            <a:picLocks noChangeAspect="1"/>
          </p:cNvPicPr>
          <p:nvPr/>
        </p:nvPicPr>
        <p:blipFill>
          <a:blip r:embed="rId3"/>
          <a:stretch>
            <a:fillRect/>
          </a:stretch>
        </p:blipFill>
        <p:spPr>
          <a:xfrm>
            <a:off x="544156" y="1461197"/>
            <a:ext cx="4726046" cy="4911837"/>
          </a:xfrm>
          <a:prstGeom prst="rect">
            <a:avLst/>
          </a:prstGeom>
        </p:spPr>
      </p:pic>
      <p:pic>
        <p:nvPicPr>
          <p:cNvPr id="5" name="图片 4"/>
          <p:cNvPicPr>
            <a:picLocks noChangeAspect="1"/>
          </p:cNvPicPr>
          <p:nvPr/>
        </p:nvPicPr>
        <p:blipFill>
          <a:blip r:embed="rId4"/>
          <a:stretch>
            <a:fillRect/>
          </a:stretch>
        </p:blipFill>
        <p:spPr>
          <a:xfrm>
            <a:off x="5766203" y="1461197"/>
            <a:ext cx="4658406" cy="4937213"/>
          </a:xfrm>
          <a:prstGeom prst="rect">
            <a:avLst/>
          </a:prstGeom>
        </p:spPr>
      </p:pic>
    </p:spTree>
    <p:extLst>
      <p:ext uri="{BB962C8B-B14F-4D97-AF65-F5344CB8AC3E}">
        <p14:creationId xmlns:p14="http://schemas.microsoft.com/office/powerpoint/2010/main" val="1544875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内容占位符 2"/>
          <p:cNvSpPr>
            <a:spLocks noGrp="1"/>
          </p:cNvSpPr>
          <p:nvPr>
            <p:ph idx="1"/>
          </p:nvPr>
        </p:nvSpPr>
        <p:spPr>
          <a:xfrm>
            <a:off x="838200" y="2035487"/>
            <a:ext cx="10515600" cy="3574899"/>
          </a:xfrm>
        </p:spPr>
        <p:txBody>
          <a:bodyPr>
            <a:noAutofit/>
          </a:bodyPr>
          <a:lstStyle/>
          <a:p>
            <a:pPr>
              <a:spcAft>
                <a:spcPts val="1200"/>
              </a:spcAft>
            </a:pPr>
            <a:r>
              <a:rPr lang="en-US" altLang="zh-CN" dirty="0" smtClean="0"/>
              <a:t>The methods perform on a billion </a:t>
            </a:r>
            <a:r>
              <a:rPr lang="en-US" altLang="zh-CN" dirty="0"/>
              <a:t>of SIFT </a:t>
            </a:r>
            <a:r>
              <a:rPr lang="en-US" altLang="zh-CN" dirty="0" smtClean="0"/>
              <a:t>vectors.</a:t>
            </a:r>
          </a:p>
          <a:p>
            <a:pPr>
              <a:buFont typeface="Wingdings" panose="05000000000000000000" pitchFamily="2" charset="2"/>
              <a:buChar char="Ø"/>
            </a:pPr>
            <a:r>
              <a:rPr lang="en-US" altLang="zh-CN" dirty="0" smtClean="0"/>
              <a:t>different </a:t>
            </a:r>
            <a:r>
              <a:rPr lang="en-US" altLang="zh-CN" dirty="0"/>
              <a:t>halves </a:t>
            </a:r>
            <a:r>
              <a:rPr lang="en-US" altLang="zh-CN" dirty="0" smtClean="0"/>
              <a:t>describe disjoint </a:t>
            </a:r>
            <a:r>
              <a:rPr lang="en-US" altLang="zh-CN" dirty="0"/>
              <a:t>regions of an image patch. </a:t>
            </a:r>
            <a:endParaRPr lang="en-US" altLang="zh-CN" dirty="0" smtClean="0"/>
          </a:p>
          <a:p>
            <a:pPr>
              <a:buFont typeface="Wingdings" panose="05000000000000000000" pitchFamily="2" charset="2"/>
              <a:buChar char="Ø"/>
            </a:pPr>
            <a:r>
              <a:rPr lang="en-US" altLang="zh-CN" dirty="0" smtClean="0"/>
              <a:t>the correlations between </a:t>
            </a:r>
            <a:r>
              <a:rPr lang="en-US" altLang="zh-CN" dirty="0"/>
              <a:t>the two halves are </a:t>
            </a:r>
            <a:r>
              <a:rPr lang="en-US" altLang="zh-CN" dirty="0" smtClean="0"/>
              <a:t>small.</a:t>
            </a:r>
          </a:p>
          <a:p>
            <a:pPr>
              <a:spcBef>
                <a:spcPts val="2400"/>
              </a:spcBef>
            </a:pPr>
            <a:r>
              <a:rPr lang="en-US" altLang="zh-CN" dirty="0" smtClean="0"/>
              <a:t>SIFT-like descriptors are replaced </a:t>
            </a:r>
            <a:r>
              <a:rPr lang="en-US" altLang="zh-CN" dirty="0"/>
              <a:t>with deep neural networks (</a:t>
            </a:r>
            <a:r>
              <a:rPr lang="en-US" altLang="zh-CN" dirty="0" smtClean="0"/>
              <a:t>DNN) descriptors.</a:t>
            </a:r>
          </a:p>
          <a:p>
            <a:pPr>
              <a:spcBef>
                <a:spcPts val="1800"/>
              </a:spcBef>
            </a:pPr>
            <a:r>
              <a:rPr lang="en-US" altLang="zh-CN" dirty="0" smtClean="0"/>
              <a:t>The methods are not suitable </a:t>
            </a:r>
            <a:r>
              <a:rPr lang="en-US" altLang="zh-CN" dirty="0"/>
              <a:t>for</a:t>
            </a:r>
            <a:r>
              <a:rPr lang="en-US" altLang="zh-CN" dirty="0" smtClean="0"/>
              <a:t> deep descriptors.</a:t>
            </a:r>
            <a:endParaRPr lang="zh-CN" altLang="en-US" dirty="0"/>
          </a:p>
        </p:txBody>
      </p:sp>
    </p:spTree>
    <p:extLst>
      <p:ext uri="{BB962C8B-B14F-4D97-AF65-F5344CB8AC3E}">
        <p14:creationId xmlns:p14="http://schemas.microsoft.com/office/powerpoint/2010/main" val="379492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8759" y="1508760"/>
            <a:ext cx="5764078" cy="4912961"/>
          </a:xfrm>
        </p:spPr>
        <p:txBody>
          <a:bodyPr>
            <a:normAutofit/>
          </a:bodyPr>
          <a:lstStyle/>
          <a:p>
            <a:pPr>
              <a:lnSpc>
                <a:spcPct val="125000"/>
              </a:lnSpc>
              <a:buClr>
                <a:schemeClr val="accent1"/>
              </a:buClr>
              <a:buSzPct val="70000"/>
            </a:pPr>
            <a:r>
              <a:rPr lang="en-US" altLang="zh-CN" dirty="0" smtClean="0"/>
              <a:t>Backgrounds</a:t>
            </a:r>
            <a:r>
              <a:rPr lang="en-US" altLang="zh-CN" dirty="0"/>
              <a:t/>
            </a:r>
            <a:br>
              <a:rPr lang="en-US" altLang="zh-CN" dirty="0"/>
            </a:br>
            <a:r>
              <a:rPr lang="en-US" altLang="zh-CN" dirty="0" smtClean="0">
                <a:solidFill>
                  <a:srgbClr val="FF0000"/>
                </a:solidFill>
              </a:rPr>
              <a:t>NO-IMI</a:t>
            </a:r>
            <a:r>
              <a:rPr lang="en-US" altLang="zh-CN" dirty="0" smtClean="0"/>
              <a:t/>
            </a:r>
            <a:br>
              <a:rPr lang="en-US" altLang="zh-CN" dirty="0" smtClean="0"/>
            </a:br>
            <a:r>
              <a:rPr lang="en-US" altLang="zh-CN" dirty="0" smtClean="0"/>
              <a:t>GNO-IMI</a:t>
            </a:r>
            <a:br>
              <a:rPr lang="en-US" altLang="zh-CN" dirty="0" smtClean="0"/>
            </a:br>
            <a:r>
              <a:rPr lang="en-US" altLang="zh-CN" dirty="0" smtClean="0"/>
              <a:t>Experiments</a:t>
            </a:r>
            <a:br>
              <a:rPr lang="en-US" altLang="zh-CN" dirty="0" smtClean="0"/>
            </a:br>
            <a:r>
              <a:rPr lang="en-US" altLang="zh-CN" dirty="0" smtClean="0"/>
              <a:t>Conclusion</a:t>
            </a:r>
            <a:endParaRPr lang="zh-CN" altLang="en-US" dirty="0"/>
          </a:p>
        </p:txBody>
      </p:sp>
      <p:sp>
        <p:nvSpPr>
          <p:cNvPr id="4" name="矩形 3"/>
          <p:cNvSpPr/>
          <p:nvPr/>
        </p:nvSpPr>
        <p:spPr>
          <a:xfrm>
            <a:off x="1368759" y="577334"/>
            <a:ext cx="2469843" cy="769441"/>
          </a:xfrm>
          <a:prstGeom prst="rect">
            <a:avLst/>
          </a:prstGeom>
        </p:spPr>
        <p:txBody>
          <a:bodyPr wrap="none">
            <a:spAutoFit/>
          </a:bodyPr>
          <a:lstStyle/>
          <a:p>
            <a:r>
              <a:rPr lang="en-US" altLang="zh-CN" sz="4400" dirty="0" smtClean="0"/>
              <a:t>OUTLINES</a:t>
            </a:r>
            <a:endParaRPr lang="zh-CN" altLang="en-US" sz="4400" dirty="0"/>
          </a:p>
        </p:txBody>
      </p:sp>
      <p:cxnSp>
        <p:nvCxnSpPr>
          <p:cNvPr id="6" name="直接连接符 5"/>
          <p:cNvCxnSpPr/>
          <p:nvPr/>
        </p:nvCxnSpPr>
        <p:spPr>
          <a:xfrm flipV="1">
            <a:off x="1368759" y="1508760"/>
            <a:ext cx="8122920" cy="1524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77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1126</Words>
  <Application>Microsoft Office PowerPoint</Application>
  <PresentationFormat>宽屏</PresentationFormat>
  <Paragraphs>248</Paragraphs>
  <Slides>32</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NimbusRomNo9L-Medi</vt:lpstr>
      <vt:lpstr>NimbusRomNo9L-Regu</vt:lpstr>
      <vt:lpstr>黑体</vt:lpstr>
      <vt:lpstr>宋体</vt:lpstr>
      <vt:lpstr>微软雅黑</vt:lpstr>
      <vt:lpstr>Arial</vt:lpstr>
      <vt:lpstr>Calibri</vt:lpstr>
      <vt:lpstr>Calibri Light</vt:lpstr>
      <vt:lpstr>Cambria Math</vt:lpstr>
      <vt:lpstr>Verdana</vt:lpstr>
      <vt:lpstr>Wingdings</vt:lpstr>
      <vt:lpstr>Office 主题</vt:lpstr>
      <vt:lpstr>Efficient Indexing of Billion-Scale datasets of deep descriptors</vt:lpstr>
      <vt:lpstr>Backgrounds NO-IMI GNO-IMI Experiments Conclusion</vt:lpstr>
      <vt:lpstr>What we want to do?</vt:lpstr>
      <vt:lpstr>Related work</vt:lpstr>
      <vt:lpstr>Inverted Index</vt:lpstr>
      <vt:lpstr>Inverted Multi-Index(IMI)</vt:lpstr>
      <vt:lpstr>What’s the difference between them?</vt:lpstr>
      <vt:lpstr>Challenges</vt:lpstr>
      <vt:lpstr>Backgrounds NO-IMI GNO-IMI Experiments Conclusion</vt:lpstr>
      <vt:lpstr>Our Methods</vt:lpstr>
      <vt:lpstr>Non-Orthogonal Inverted Multi-Index(NO-IMI)</vt:lpstr>
      <vt:lpstr>Indexing of NO-IMI </vt:lpstr>
      <vt:lpstr>Indexing of NO-IMI </vt:lpstr>
      <vt:lpstr>Shortlist extraction of NO-IMI</vt:lpstr>
      <vt:lpstr>Backgrounds NO-IMI GNO-IMI Experiments Conclusion</vt:lpstr>
      <vt:lpstr>Generalized Non-Orthogonal Inverted Multi- Index (GNO-IMI)</vt:lpstr>
      <vt:lpstr>Codebooks learning of GNO-IMI</vt:lpstr>
      <vt:lpstr>Codebooks learning of GNO-IMI</vt:lpstr>
      <vt:lpstr>Codebooks learning of GNO-IMI</vt:lpstr>
      <vt:lpstr>Codebooks learning of GNO-IMI</vt:lpstr>
      <vt:lpstr>Codebooks learning of GNO-IMI</vt:lpstr>
      <vt:lpstr>Codebooks learning of GNO-IMI</vt:lpstr>
      <vt:lpstr>Codebooks learning of GNO-IMI</vt:lpstr>
      <vt:lpstr>Shortlist extraction of GNO-IMI</vt:lpstr>
      <vt:lpstr>Shortlist extraction of GNO-IMI</vt:lpstr>
      <vt:lpstr>Reranking of GNO-IMI</vt:lpstr>
      <vt:lpstr>Backgrounds NO-IMI GNO-IMI Experiments Conclusion</vt:lpstr>
      <vt:lpstr>Experiments</vt:lpstr>
      <vt:lpstr>Experiments</vt:lpstr>
      <vt:lpstr>Backgrounds NO-IMI GNO-IMI Experiments Conclusion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Indexing of Billion-Scale datasets of deep descriptors</dc:title>
  <dc:creator>WangLi</dc:creator>
  <cp:lastModifiedBy>WangLi</cp:lastModifiedBy>
  <cp:revision>70</cp:revision>
  <dcterms:created xsi:type="dcterms:W3CDTF">2018-10-29T15:00:46Z</dcterms:created>
  <dcterms:modified xsi:type="dcterms:W3CDTF">2018-11-02T10:00:59Z</dcterms:modified>
</cp:coreProperties>
</file>