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733" r:id="rId2"/>
    <p:sldMasterId id="2147483729" r:id="rId3"/>
  </p:sldMasterIdLst>
  <p:notesMasterIdLst>
    <p:notesMasterId r:id="rId25"/>
  </p:notesMasterIdLst>
  <p:sldIdLst>
    <p:sldId id="304" r:id="rId4"/>
    <p:sldId id="258" r:id="rId5"/>
    <p:sldId id="297" r:id="rId6"/>
    <p:sldId id="260" r:id="rId7"/>
    <p:sldId id="261" r:id="rId8"/>
    <p:sldId id="309" r:id="rId9"/>
    <p:sldId id="310" r:id="rId10"/>
    <p:sldId id="306" r:id="rId11"/>
    <p:sldId id="298" r:id="rId12"/>
    <p:sldId id="265" r:id="rId13"/>
    <p:sldId id="321" r:id="rId14"/>
    <p:sldId id="313" r:id="rId15"/>
    <p:sldId id="311" r:id="rId16"/>
    <p:sldId id="299" r:id="rId17"/>
    <p:sldId id="269" r:id="rId18"/>
    <p:sldId id="315" r:id="rId19"/>
    <p:sldId id="323" r:id="rId20"/>
    <p:sldId id="318" r:id="rId21"/>
    <p:sldId id="273" r:id="rId22"/>
    <p:sldId id="319" r:id="rId23"/>
    <p:sldId id="285" r:id="rId24"/>
  </p:sldIdLst>
  <p:sldSz cx="9144000" cy="5143500" type="screen16x9"/>
  <p:notesSz cx="6858000" cy="9144000"/>
  <p:defaultText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1B9DFF"/>
    <a:srgbClr val="25A2FF"/>
    <a:srgbClr val="7FC8FF"/>
    <a:srgbClr val="008AF2"/>
    <a:srgbClr val="57B7FF"/>
    <a:srgbClr val="007FDE"/>
    <a:srgbClr val="0090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71" autoAdjust="0"/>
    <p:restoredTop sz="94636" autoAdjust="0"/>
  </p:normalViewPr>
  <p:slideViewPr>
    <p:cSldViewPr>
      <p:cViewPr varScale="1">
        <p:scale>
          <a:sx n="96" d="100"/>
          <a:sy n="96" d="100"/>
        </p:scale>
        <p:origin x="702" y="78"/>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46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4ACD03-DEB6-4C52-9EDE-FD03C9F111A3}" type="datetimeFigureOut">
              <a:rPr lang="zh-CN" altLang="en-US" smtClean="0"/>
              <a:t>2018/11/2</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6D2E1D-2A74-42C0-AFCC-0560DBF35690}" type="slidenum">
              <a:rPr lang="zh-CN" altLang="en-US" smtClean="0"/>
              <a:t>‹#›</a:t>
            </a:fld>
            <a:endParaRPr lang="zh-CN" altLang="en-US"/>
          </a:p>
        </p:txBody>
      </p:sp>
    </p:spTree>
    <p:extLst>
      <p:ext uri="{BB962C8B-B14F-4D97-AF65-F5344CB8AC3E}">
        <p14:creationId xmlns:p14="http://schemas.microsoft.com/office/powerpoint/2010/main" val="1307167687"/>
      </p:ext>
    </p:extLst>
  </p:cSld>
  <p:clrMap bg1="lt1" tx1="dk1" bg2="lt2" tx2="dk2" accent1="accent1" accent2="accent2" accent3="accent3" accent4="accent4" accent5="accent5" accent6="accent6" hlink="hlink" folHlink="folHlink"/>
  <p:notesStyle>
    <a:lvl1pPr marL="0" algn="l" defTabSz="914378" rtl="0" eaLnBrk="1" latinLnBrk="0" hangingPunct="1">
      <a:defRPr sz="1200" kern="1200">
        <a:solidFill>
          <a:schemeClr val="tx1"/>
        </a:solidFill>
        <a:latin typeface="+mn-lt"/>
        <a:ea typeface="+mn-ea"/>
        <a:cs typeface="+mn-cs"/>
      </a:defRPr>
    </a:lvl1pPr>
    <a:lvl2pPr marL="457189" algn="l" defTabSz="914378" rtl="0" eaLnBrk="1" latinLnBrk="0" hangingPunct="1">
      <a:defRPr sz="1200" kern="1200">
        <a:solidFill>
          <a:schemeClr val="tx1"/>
        </a:solidFill>
        <a:latin typeface="+mn-lt"/>
        <a:ea typeface="+mn-ea"/>
        <a:cs typeface="+mn-cs"/>
      </a:defRPr>
    </a:lvl2pPr>
    <a:lvl3pPr marL="914378" algn="l" defTabSz="914378" rtl="0" eaLnBrk="1" latinLnBrk="0" hangingPunct="1">
      <a:defRPr sz="1200" kern="1200">
        <a:solidFill>
          <a:schemeClr val="tx1"/>
        </a:solidFill>
        <a:latin typeface="+mn-lt"/>
        <a:ea typeface="+mn-ea"/>
        <a:cs typeface="+mn-cs"/>
      </a:defRPr>
    </a:lvl3pPr>
    <a:lvl4pPr marL="1371566" algn="l" defTabSz="914378" rtl="0" eaLnBrk="1" latinLnBrk="0" hangingPunct="1">
      <a:defRPr sz="1200" kern="1200">
        <a:solidFill>
          <a:schemeClr val="tx1"/>
        </a:solidFill>
        <a:latin typeface="+mn-lt"/>
        <a:ea typeface="+mn-ea"/>
        <a:cs typeface="+mn-cs"/>
      </a:defRPr>
    </a:lvl4pPr>
    <a:lvl5pPr marL="1828754" algn="l" defTabSz="914378" rtl="0" eaLnBrk="1" latinLnBrk="0" hangingPunct="1">
      <a:defRPr sz="1200" kern="1200">
        <a:solidFill>
          <a:schemeClr val="tx1"/>
        </a:solidFill>
        <a:latin typeface="+mn-lt"/>
        <a:ea typeface="+mn-ea"/>
        <a:cs typeface="+mn-cs"/>
      </a:defRPr>
    </a:lvl5pPr>
    <a:lvl6pPr marL="2285943" algn="l" defTabSz="914378" rtl="0" eaLnBrk="1" latinLnBrk="0" hangingPunct="1">
      <a:defRPr sz="1200" kern="1200">
        <a:solidFill>
          <a:schemeClr val="tx1"/>
        </a:solidFill>
        <a:latin typeface="+mn-lt"/>
        <a:ea typeface="+mn-ea"/>
        <a:cs typeface="+mn-cs"/>
      </a:defRPr>
    </a:lvl6pPr>
    <a:lvl7pPr marL="2743132" algn="l" defTabSz="914378" rtl="0" eaLnBrk="1" latinLnBrk="0" hangingPunct="1">
      <a:defRPr sz="1200" kern="1200">
        <a:solidFill>
          <a:schemeClr val="tx1"/>
        </a:solidFill>
        <a:latin typeface="+mn-lt"/>
        <a:ea typeface="+mn-ea"/>
        <a:cs typeface="+mn-cs"/>
      </a:defRPr>
    </a:lvl7pPr>
    <a:lvl8pPr marL="3200320" algn="l" defTabSz="914378" rtl="0" eaLnBrk="1" latinLnBrk="0" hangingPunct="1">
      <a:defRPr sz="1200" kern="1200">
        <a:solidFill>
          <a:schemeClr val="tx1"/>
        </a:solidFill>
        <a:latin typeface="+mn-lt"/>
        <a:ea typeface="+mn-ea"/>
        <a:cs typeface="+mn-cs"/>
      </a:defRPr>
    </a:lvl8pPr>
    <a:lvl9pPr marL="3657509" algn="l" defTabSz="9143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21142380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971205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39948395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4031733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E21FD59-C920-460C-B1C9-0346C59420B0}" type="slidenum">
              <a:rPr lang="zh-CN" altLang="en-US" smtClean="0">
                <a:solidFill>
                  <a:prstClr val="black"/>
                </a:solidFill>
              </a:rPr>
              <a:pPr/>
              <a:t>17</a:t>
            </a:fld>
            <a:endParaRPr lang="zh-CN" altLang="en-US">
              <a:solidFill>
                <a:prstClr val="black"/>
              </a:solidFill>
            </a:endParaRPr>
          </a:p>
        </p:txBody>
      </p:sp>
    </p:spTree>
    <p:extLst>
      <p:ext uri="{BB962C8B-B14F-4D97-AF65-F5344CB8AC3E}">
        <p14:creationId xmlns:p14="http://schemas.microsoft.com/office/powerpoint/2010/main" val="32917438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pPr/>
              <a:t>19</a:t>
            </a:fld>
            <a:endParaRPr lang="zh-CN" altLang="en-US">
              <a:solidFill>
                <a:prstClr val="black"/>
              </a:solidFill>
            </a:endParaRPr>
          </a:p>
        </p:txBody>
      </p:sp>
    </p:spTree>
    <p:extLst>
      <p:ext uri="{BB962C8B-B14F-4D97-AF65-F5344CB8AC3E}">
        <p14:creationId xmlns:p14="http://schemas.microsoft.com/office/powerpoint/2010/main" val="2941105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pPr/>
              <a:t>21</a:t>
            </a:fld>
            <a:endParaRPr lang="zh-CN" altLang="en-US">
              <a:solidFill>
                <a:prstClr val="black"/>
              </a:solidFill>
            </a:endParaRPr>
          </a:p>
        </p:txBody>
      </p:sp>
    </p:spTree>
    <p:extLst>
      <p:ext uri="{BB962C8B-B14F-4D97-AF65-F5344CB8AC3E}">
        <p14:creationId xmlns:p14="http://schemas.microsoft.com/office/powerpoint/2010/main" val="39088148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4846636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5626983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4278348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392307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433341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21266249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13431695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4E2E4E-2FFD-4B0E-BE9C-FA7BDC09154E}"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21993635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3" name="矩形 2"/>
          <p:cNvSpPr/>
          <p:nvPr userDrawn="1"/>
        </p:nvSpPr>
        <p:spPr>
          <a:xfrm>
            <a:off x="0" y="4986338"/>
            <a:ext cx="914400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endParaRPr>
          </a:p>
        </p:txBody>
      </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04" y="0"/>
            <a:ext cx="709082" cy="699543"/>
          </a:xfrm>
          <a:prstGeom prst="rect">
            <a:avLst/>
          </a:prstGeom>
        </p:spPr>
      </p:pic>
    </p:spTree>
    <p:extLst>
      <p:ext uri="{BB962C8B-B14F-4D97-AF65-F5344CB8AC3E}">
        <p14:creationId xmlns:p14="http://schemas.microsoft.com/office/powerpoint/2010/main" val="426743860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156176" y="175741"/>
            <a:ext cx="1281116" cy="311621"/>
          </a:xfrm>
          <a:prstGeom prst="rect">
            <a:avLst/>
          </a:prstGeom>
        </p:spPr>
        <p:txBody>
          <a:bodyPr wrap="none" lIns="91438" tIns="45719" rIns="91438" bIns="45719">
            <a:spAutoFit/>
          </a:bodyPr>
          <a:lstStyle/>
          <a:p>
            <a:r>
              <a:rPr lang="zh-CN" altLang="en-US" sz="1400" dirty="0" smtClean="0">
                <a:solidFill>
                  <a:prstClr val="white"/>
                </a:solidFill>
                <a:latin typeface="微软雅黑" pitchFamily="34" charset="-122"/>
                <a:ea typeface="微软雅黑" pitchFamily="34" charset="-122"/>
              </a:rPr>
              <a:t>国外研究现状</a:t>
            </a:r>
            <a:endParaRPr lang="zh-CN" altLang="en-US" sz="1400" dirty="0">
              <a:solidFill>
                <a:prstClr val="white"/>
              </a:solidFill>
              <a:latin typeface="微软雅黑" pitchFamily="34" charset="-122"/>
              <a:ea typeface="微软雅黑" pitchFamily="34" charset="-122"/>
            </a:endParaRP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4" name="矩形 13"/>
          <p:cNvSpPr/>
          <p:nvPr userDrawn="1"/>
        </p:nvSpPr>
        <p:spPr>
          <a:xfrm>
            <a:off x="7626223"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6" name="矩形 15"/>
          <p:cNvSpPr/>
          <p:nvPr userDrawn="1"/>
        </p:nvSpPr>
        <p:spPr>
          <a:xfrm>
            <a:off x="0" y="4986338"/>
            <a:ext cx="914400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endParaRPr>
          </a:p>
        </p:txBody>
      </p:sp>
    </p:spTree>
    <p:extLst>
      <p:ext uri="{BB962C8B-B14F-4D97-AF65-F5344CB8AC3E}">
        <p14:creationId xmlns:p14="http://schemas.microsoft.com/office/powerpoint/2010/main" val="257999310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156176" y="175741"/>
            <a:ext cx="1281116" cy="311621"/>
          </a:xfrm>
          <a:prstGeom prst="rect">
            <a:avLst/>
          </a:prstGeom>
        </p:spPr>
        <p:txBody>
          <a:bodyPr wrap="none" lIns="91438" tIns="45719" rIns="91438" bIns="45719">
            <a:spAutoFit/>
          </a:bodyPr>
          <a:lstStyle/>
          <a:p>
            <a:r>
              <a:rPr lang="zh-CN" altLang="en-US" sz="1400" dirty="0" smtClean="0">
                <a:solidFill>
                  <a:prstClr val="white"/>
                </a:solidFill>
                <a:latin typeface="微软雅黑" pitchFamily="34" charset="-122"/>
                <a:ea typeface="微软雅黑" pitchFamily="34" charset="-122"/>
              </a:rPr>
              <a:t>国内研究现状</a:t>
            </a:r>
            <a:endParaRPr lang="zh-CN" altLang="en-US" sz="1400" dirty="0">
              <a:solidFill>
                <a:prstClr val="white"/>
              </a:solidFill>
              <a:latin typeface="微软雅黑" pitchFamily="34" charset="-122"/>
              <a:ea typeface="微软雅黑" pitchFamily="34" charset="-122"/>
            </a:endParaRP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4" name="矩形 13"/>
          <p:cNvSpPr/>
          <p:nvPr userDrawn="1"/>
        </p:nvSpPr>
        <p:spPr>
          <a:xfrm>
            <a:off x="7626223"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6" name="矩形 15"/>
          <p:cNvSpPr/>
          <p:nvPr userDrawn="1"/>
        </p:nvSpPr>
        <p:spPr>
          <a:xfrm>
            <a:off x="0" y="4986338"/>
            <a:ext cx="914400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endParaRPr>
          </a:p>
        </p:txBody>
      </p:sp>
    </p:spTree>
    <p:extLst>
      <p:ext uri="{BB962C8B-B14F-4D97-AF65-F5344CB8AC3E}">
        <p14:creationId xmlns:p14="http://schemas.microsoft.com/office/powerpoint/2010/main" val="13201558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477502" y="175741"/>
            <a:ext cx="915631" cy="311621"/>
          </a:xfrm>
          <a:prstGeom prst="rect">
            <a:avLst/>
          </a:prstGeom>
        </p:spPr>
        <p:txBody>
          <a:bodyPr wrap="none" lIns="91438" tIns="45719" rIns="91438" bIns="45719">
            <a:spAutoFit/>
          </a:bodyPr>
          <a:lstStyle/>
          <a:p>
            <a:r>
              <a:rPr lang="zh-CN" altLang="en-US" sz="1400" dirty="0" smtClean="0">
                <a:solidFill>
                  <a:prstClr val="white"/>
                </a:solidFill>
                <a:latin typeface="微软雅黑" pitchFamily="34" charset="-122"/>
                <a:ea typeface="微软雅黑" pitchFamily="34" charset="-122"/>
              </a:rPr>
              <a:t>研究目标</a:t>
            </a:r>
            <a:endParaRPr lang="zh-CN" altLang="en-US" sz="1400" dirty="0">
              <a:solidFill>
                <a:prstClr val="white"/>
              </a:solidFill>
              <a:latin typeface="微软雅黑" pitchFamily="34" charset="-122"/>
              <a:ea typeface="微软雅黑" pitchFamily="34" charset="-122"/>
            </a:endParaRP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3" name="矩形 12"/>
          <p:cNvSpPr/>
          <p:nvPr userDrawn="1"/>
        </p:nvSpPr>
        <p:spPr>
          <a:xfrm>
            <a:off x="7861978"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4" name="矩形 13"/>
          <p:cNvSpPr/>
          <p:nvPr userDrawn="1"/>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6" name="矩形 15"/>
          <p:cNvSpPr/>
          <p:nvPr userDrawn="1"/>
        </p:nvSpPr>
        <p:spPr>
          <a:xfrm>
            <a:off x="0" y="4986338"/>
            <a:ext cx="914400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endParaRPr>
          </a:p>
        </p:txBody>
      </p:sp>
    </p:spTree>
    <p:extLst>
      <p:ext uri="{BB962C8B-B14F-4D97-AF65-F5344CB8AC3E}">
        <p14:creationId xmlns:p14="http://schemas.microsoft.com/office/powerpoint/2010/main" val="933090712"/>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477502" y="175741"/>
            <a:ext cx="915631" cy="311621"/>
          </a:xfrm>
          <a:prstGeom prst="rect">
            <a:avLst/>
          </a:prstGeom>
        </p:spPr>
        <p:txBody>
          <a:bodyPr wrap="none" lIns="91438" tIns="45719" rIns="91438" bIns="45719">
            <a:spAutoFit/>
          </a:bodyPr>
          <a:lstStyle/>
          <a:p>
            <a:r>
              <a:rPr lang="zh-CN" altLang="en-US" sz="1400" dirty="0" smtClean="0">
                <a:solidFill>
                  <a:prstClr val="white"/>
                </a:solidFill>
                <a:latin typeface="微软雅黑" pitchFamily="34" charset="-122"/>
                <a:ea typeface="微软雅黑" pitchFamily="34" charset="-122"/>
              </a:rPr>
              <a:t>研究过程</a:t>
            </a:r>
            <a:endParaRPr lang="zh-CN" altLang="en-US" sz="1400" dirty="0">
              <a:solidFill>
                <a:prstClr val="white"/>
              </a:solidFill>
              <a:latin typeface="微软雅黑" pitchFamily="34" charset="-122"/>
              <a:ea typeface="微软雅黑" pitchFamily="34" charset="-122"/>
            </a:endParaRP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2" name="矩形 11"/>
          <p:cNvSpPr/>
          <p:nvPr userDrawn="1"/>
        </p:nvSpPr>
        <p:spPr>
          <a:xfrm>
            <a:off x="8097732"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4" name="矩形 13"/>
          <p:cNvSpPr/>
          <p:nvPr userDrawn="1"/>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6" name="矩形 15"/>
          <p:cNvSpPr/>
          <p:nvPr userDrawn="1"/>
        </p:nvSpPr>
        <p:spPr>
          <a:xfrm>
            <a:off x="0" y="4986338"/>
            <a:ext cx="914400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endParaRPr>
          </a:p>
        </p:txBody>
      </p:sp>
    </p:spTree>
    <p:extLst>
      <p:ext uri="{BB962C8B-B14F-4D97-AF65-F5344CB8AC3E}">
        <p14:creationId xmlns:p14="http://schemas.microsoft.com/office/powerpoint/2010/main" val="1206811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7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477502" y="175741"/>
            <a:ext cx="915631" cy="311621"/>
          </a:xfrm>
          <a:prstGeom prst="rect">
            <a:avLst/>
          </a:prstGeom>
        </p:spPr>
        <p:txBody>
          <a:bodyPr wrap="none" lIns="91438" tIns="45719" rIns="91438" bIns="45719">
            <a:spAutoFit/>
          </a:bodyPr>
          <a:lstStyle/>
          <a:p>
            <a:r>
              <a:rPr lang="zh-CN" altLang="en-US" sz="1400" dirty="0" smtClean="0">
                <a:solidFill>
                  <a:prstClr val="white"/>
                </a:solidFill>
                <a:latin typeface="微软雅黑" pitchFamily="34" charset="-122"/>
                <a:ea typeface="微软雅黑" pitchFamily="34" charset="-122"/>
              </a:rPr>
              <a:t>研究结论</a:t>
            </a:r>
            <a:endParaRPr lang="zh-CN" altLang="en-US" sz="1400" dirty="0">
              <a:solidFill>
                <a:prstClr val="white"/>
              </a:solidFill>
              <a:latin typeface="微软雅黑" pitchFamily="34" charset="-122"/>
              <a:ea typeface="微软雅黑" pitchFamily="34" charset="-122"/>
            </a:endParaRP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1" name="矩形 10"/>
          <p:cNvSpPr/>
          <p:nvPr userDrawn="1"/>
        </p:nvSpPr>
        <p:spPr>
          <a:xfrm>
            <a:off x="8329002"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4" name="矩形 13"/>
          <p:cNvSpPr/>
          <p:nvPr userDrawn="1"/>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6" name="矩形 15"/>
          <p:cNvSpPr/>
          <p:nvPr userDrawn="1"/>
        </p:nvSpPr>
        <p:spPr>
          <a:xfrm>
            <a:off x="0" y="4986338"/>
            <a:ext cx="914400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endParaRPr>
          </a:p>
        </p:txBody>
      </p:sp>
    </p:spTree>
    <p:extLst>
      <p:ext uri="{BB962C8B-B14F-4D97-AF65-F5344CB8AC3E}">
        <p14:creationId xmlns:p14="http://schemas.microsoft.com/office/powerpoint/2010/main" val="1202193593"/>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8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477502" y="175741"/>
            <a:ext cx="915631" cy="311621"/>
          </a:xfrm>
          <a:prstGeom prst="rect">
            <a:avLst/>
          </a:prstGeom>
        </p:spPr>
        <p:txBody>
          <a:bodyPr wrap="none" lIns="91438" tIns="45719" rIns="91438" bIns="45719">
            <a:spAutoFit/>
          </a:bodyPr>
          <a:lstStyle/>
          <a:p>
            <a:r>
              <a:rPr lang="zh-CN" altLang="en-US" sz="1400" dirty="0" smtClean="0">
                <a:solidFill>
                  <a:prstClr val="white"/>
                </a:solidFill>
                <a:latin typeface="微软雅黑" pitchFamily="34" charset="-122"/>
                <a:ea typeface="微软雅黑" pitchFamily="34" charset="-122"/>
              </a:rPr>
              <a:t>参考文献</a:t>
            </a:r>
            <a:endParaRPr lang="zh-CN" altLang="en-US" sz="1400" dirty="0">
              <a:solidFill>
                <a:prstClr val="white"/>
              </a:solidFill>
              <a:latin typeface="微软雅黑" pitchFamily="34" charset="-122"/>
              <a:ea typeface="微软雅黑" pitchFamily="34" charset="-122"/>
            </a:endParaRPr>
          </a:p>
        </p:txBody>
      </p:sp>
      <p:sp>
        <p:nvSpPr>
          <p:cNvPr id="10" name="矩形 9"/>
          <p:cNvSpPr/>
          <p:nvPr userDrawn="1"/>
        </p:nvSpPr>
        <p:spPr>
          <a:xfrm>
            <a:off x="8564756"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4" name="矩形 13"/>
          <p:cNvSpPr/>
          <p:nvPr userDrawn="1"/>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6" name="矩形 15"/>
          <p:cNvSpPr/>
          <p:nvPr userDrawn="1"/>
        </p:nvSpPr>
        <p:spPr>
          <a:xfrm>
            <a:off x="0" y="4986338"/>
            <a:ext cx="914400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endParaRPr>
          </a:p>
        </p:txBody>
      </p:sp>
    </p:spTree>
    <p:extLst>
      <p:ext uri="{BB962C8B-B14F-4D97-AF65-F5344CB8AC3E}">
        <p14:creationId xmlns:p14="http://schemas.microsoft.com/office/powerpoint/2010/main" val="3724788278"/>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714341" y="-9526"/>
            <a:ext cx="7869735" cy="5143501"/>
          </a:xfrm>
          <a:prstGeom prst="rect">
            <a:avLst/>
          </a:prstGeom>
        </p:spPr>
      </p:pic>
    </p:spTree>
    <p:extLst>
      <p:ext uri="{BB962C8B-B14F-4D97-AF65-F5344CB8AC3E}">
        <p14:creationId xmlns:p14="http://schemas.microsoft.com/office/powerpoint/2010/main" val="98149741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矩形 1"/>
          <p:cNvSpPr>
            <a:spLocks noChangeArrowheads="1"/>
          </p:cNvSpPr>
          <p:nvPr userDrawn="1"/>
        </p:nvSpPr>
        <p:spPr bwMode="auto">
          <a:xfrm>
            <a:off x="3183731" y="0"/>
            <a:ext cx="5960269" cy="5143500"/>
          </a:xfrm>
          <a:prstGeom prst="rect">
            <a:avLst/>
          </a:prstGeom>
          <a:solidFill>
            <a:schemeClr val="bg1"/>
          </a:solidFill>
          <a:ln>
            <a:noFill/>
          </a:ln>
          <a:extLst/>
        </p:spPr>
        <p:txBody>
          <a:bodyPr lIns="68577" tIns="34289" rIns="68577" bIns="3428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378"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smtClean="0">
              <a:ln>
                <a:noFill/>
              </a:ln>
              <a:solidFill>
                <a:srgbClr val="FFFFFF"/>
              </a:solidFill>
              <a:effectLst/>
              <a:uLnTx/>
              <a:uFillTx/>
              <a:latin typeface="Arial"/>
              <a:ea typeface="微软雅黑"/>
              <a:cs typeface="+mn-ea"/>
              <a:sym typeface="+mn-lt"/>
            </a:endParaRPr>
          </a:p>
        </p:txBody>
      </p:sp>
      <p:sp>
        <p:nvSpPr>
          <p:cNvPr id="4" name="矩形 15"/>
          <p:cNvSpPr>
            <a:spLocks noChangeArrowheads="1"/>
          </p:cNvSpPr>
          <p:nvPr userDrawn="1"/>
        </p:nvSpPr>
        <p:spPr bwMode="auto">
          <a:xfrm>
            <a:off x="3006329" y="0"/>
            <a:ext cx="70247" cy="5143500"/>
          </a:xfrm>
          <a:prstGeom prst="rect">
            <a:avLst/>
          </a:prstGeom>
          <a:solidFill>
            <a:schemeClr val="bg1"/>
          </a:solidFill>
          <a:ln>
            <a:noFill/>
          </a:ln>
          <a:extLst/>
        </p:spPr>
        <p:txBody>
          <a:bodyPr lIns="68577" tIns="34289" rIns="68577" bIns="3428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378"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smtClean="0">
              <a:ln>
                <a:noFill/>
              </a:ln>
              <a:solidFill>
                <a:srgbClr val="FFFFFF"/>
              </a:solidFill>
              <a:effectLst/>
              <a:uLnTx/>
              <a:uFillTx/>
              <a:latin typeface="Arial"/>
              <a:ea typeface="微软雅黑"/>
              <a:cs typeface="+mn-ea"/>
              <a:sym typeface="+mn-lt"/>
            </a:endParaRPr>
          </a:p>
        </p:txBody>
      </p:sp>
      <p:sp>
        <p:nvSpPr>
          <p:cNvPr id="7" name="TextBox 24"/>
          <p:cNvSpPr txBox="1"/>
          <p:nvPr userDrawn="1"/>
        </p:nvSpPr>
        <p:spPr>
          <a:xfrm>
            <a:off x="3773159" y="2154348"/>
            <a:ext cx="191397" cy="300080"/>
          </a:xfrm>
          <a:prstGeom prst="rect">
            <a:avLst/>
          </a:prstGeom>
          <a:noFill/>
        </p:spPr>
        <p:txBody>
          <a:bodyPr wrap="none" lIns="68579" tIns="34289" rIns="68579" bIns="34289" rtlCol="0">
            <a:spAutoFit/>
          </a:bodyPr>
          <a:lstStyle/>
          <a:p>
            <a:pPr marL="0" marR="0" lvl="0" indent="0" algn="l" defTabSz="914378" rtl="0" eaLnBrk="1" fontAlgn="auto" latinLnBrk="0" hangingPunct="1">
              <a:lnSpc>
                <a:spcPct val="100000"/>
              </a:lnSpc>
              <a:spcBef>
                <a:spcPts val="0"/>
              </a:spcBef>
              <a:spcAft>
                <a:spcPts val="0"/>
              </a:spcAft>
              <a:buClrTx/>
              <a:buSzTx/>
              <a:buFont typeface="Wingdings" pitchFamily="2" charset="2"/>
              <a:buNone/>
              <a:tabLst/>
              <a:defRPr/>
            </a:pPr>
            <a:r>
              <a:rPr kumimoji="0" lang="zh-CN" altLang="en-US" sz="1500" b="0" i="0" u="none" strike="noStrike" kern="1200" cap="none" spc="0" normalizeH="0" baseline="0" noProof="0" dirty="0" smtClean="0">
                <a:ln>
                  <a:noFill/>
                </a:ln>
                <a:solidFill>
                  <a:prstClr val="black">
                    <a:lumMod val="65000"/>
                    <a:lumOff val="35000"/>
                  </a:prstClr>
                </a:solidFill>
                <a:effectLst/>
                <a:uLnTx/>
                <a:uFillTx/>
                <a:latin typeface="Arial"/>
                <a:ea typeface="微软雅黑"/>
                <a:cs typeface="+mn-ea"/>
                <a:sym typeface="+mn-lt"/>
              </a:rPr>
              <a:t> </a:t>
            </a:r>
            <a:endParaRPr kumimoji="0" lang="zh-CN" altLang="en-US" sz="1500" b="0" i="0" u="none" strike="noStrike" kern="1200" cap="none" spc="0" normalizeH="0" baseline="0" noProof="0" dirty="0">
              <a:ln>
                <a:noFill/>
              </a:ln>
              <a:solidFill>
                <a:prstClr val="black">
                  <a:lumMod val="65000"/>
                  <a:lumOff val="35000"/>
                </a:prstClr>
              </a:solidFill>
              <a:effectLst/>
              <a:uLnTx/>
              <a:uFillTx/>
              <a:latin typeface="Arial"/>
              <a:ea typeface="微软雅黑"/>
              <a:cs typeface="+mn-ea"/>
              <a:sym typeface="+mn-lt"/>
            </a:endParaRPr>
          </a:p>
        </p:txBody>
      </p:sp>
      <p:sp>
        <p:nvSpPr>
          <p:cNvPr id="8" name="TextBox 25"/>
          <p:cNvSpPr txBox="1"/>
          <p:nvPr userDrawn="1"/>
        </p:nvSpPr>
        <p:spPr>
          <a:xfrm>
            <a:off x="3773159" y="2504490"/>
            <a:ext cx="191397" cy="300080"/>
          </a:xfrm>
          <a:prstGeom prst="rect">
            <a:avLst/>
          </a:prstGeom>
          <a:noFill/>
        </p:spPr>
        <p:txBody>
          <a:bodyPr wrap="none" lIns="68579" tIns="34289" rIns="68579" bIns="34289" rtlCol="0">
            <a:spAutoFit/>
          </a:bodyPr>
          <a:lstStyle/>
          <a:p>
            <a:pPr marL="0" marR="0" lvl="0" indent="0" algn="l" defTabSz="914378" rtl="0" eaLnBrk="1" fontAlgn="auto" latinLnBrk="0" hangingPunct="1">
              <a:lnSpc>
                <a:spcPct val="100000"/>
              </a:lnSpc>
              <a:spcBef>
                <a:spcPts val="0"/>
              </a:spcBef>
              <a:spcAft>
                <a:spcPts val="0"/>
              </a:spcAft>
              <a:buClrTx/>
              <a:buSzTx/>
              <a:buFont typeface="Wingdings" pitchFamily="2" charset="2"/>
              <a:buNone/>
              <a:tabLst/>
              <a:defRPr/>
            </a:pPr>
            <a:r>
              <a:rPr kumimoji="0" lang="en-US" altLang="zh-CN" sz="1500" b="0" i="0" u="none" strike="noStrike" kern="1200" cap="none" spc="0" normalizeH="0" baseline="0" noProof="0" dirty="0" smtClean="0">
                <a:ln>
                  <a:noFill/>
                </a:ln>
                <a:solidFill>
                  <a:prstClr val="black">
                    <a:lumMod val="65000"/>
                    <a:lumOff val="35000"/>
                  </a:prstClr>
                </a:solidFill>
                <a:effectLst/>
                <a:uLnTx/>
                <a:uFillTx/>
                <a:latin typeface="Arial"/>
                <a:ea typeface="微软雅黑"/>
                <a:cs typeface="+mn-ea"/>
                <a:sym typeface="+mn-lt"/>
              </a:rPr>
              <a:t> </a:t>
            </a:r>
            <a:endParaRPr kumimoji="0" lang="zh-CN" altLang="en-US" sz="1500" b="0" i="0" u="none" strike="noStrike" kern="1200" cap="none" spc="0" normalizeH="0" baseline="0" noProof="0" dirty="0">
              <a:ln>
                <a:noFill/>
              </a:ln>
              <a:solidFill>
                <a:prstClr val="black">
                  <a:lumMod val="65000"/>
                  <a:lumOff val="35000"/>
                </a:prstClr>
              </a:solidFill>
              <a:effectLst/>
              <a:uLnTx/>
              <a:uFillTx/>
              <a:latin typeface="Arial"/>
              <a:ea typeface="微软雅黑"/>
              <a:cs typeface="+mn-ea"/>
              <a:sym typeface="+mn-lt"/>
            </a:endParaRPr>
          </a:p>
        </p:txBody>
      </p:sp>
      <p:grpSp>
        <p:nvGrpSpPr>
          <p:cNvPr id="10" name="组合 9"/>
          <p:cNvGrpSpPr/>
          <p:nvPr userDrawn="1"/>
        </p:nvGrpSpPr>
        <p:grpSpPr>
          <a:xfrm>
            <a:off x="3773161" y="1247149"/>
            <a:ext cx="2664142" cy="530915"/>
            <a:chOff x="3773160" y="1247148"/>
            <a:chExt cx="2664142" cy="530915"/>
          </a:xfrm>
          <a:noFill/>
        </p:grpSpPr>
        <p:sp>
          <p:nvSpPr>
            <p:cNvPr id="11" name="TextBox 4"/>
            <p:cNvSpPr txBox="1"/>
            <p:nvPr/>
          </p:nvSpPr>
          <p:spPr>
            <a:xfrm>
              <a:off x="3773160" y="1247148"/>
              <a:ext cx="138564" cy="530915"/>
            </a:xfrm>
            <a:prstGeom prst="rect">
              <a:avLst/>
            </a:prstGeom>
            <a:grpFill/>
          </p:spPr>
          <p:txBody>
            <a:bodyPr wrap="none" lIns="68580" tIns="34290" rIns="68580" bIns="34290" rtlCol="0">
              <a:spAutoFit/>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zh-CN" altLang="en-US" sz="3000" b="0" i="0" u="none" strike="noStrike" kern="1200" cap="none" spc="0" normalizeH="0" baseline="0" noProof="0" dirty="0">
                <a:ln>
                  <a:noFill/>
                </a:ln>
                <a:solidFill>
                  <a:srgbClr val="C00000"/>
                </a:solidFill>
                <a:effectLst/>
                <a:uLnTx/>
                <a:uFillTx/>
                <a:latin typeface="Arial"/>
                <a:ea typeface="微软雅黑"/>
                <a:cs typeface="+mn-ea"/>
                <a:sym typeface="+mn-lt"/>
              </a:endParaRPr>
            </a:p>
          </p:txBody>
        </p:sp>
        <p:sp>
          <p:nvSpPr>
            <p:cNvPr id="12" name="文本框 8"/>
            <p:cNvSpPr txBox="1"/>
            <p:nvPr/>
          </p:nvSpPr>
          <p:spPr>
            <a:xfrm>
              <a:off x="6298738" y="1293314"/>
              <a:ext cx="138564" cy="438582"/>
            </a:xfrm>
            <a:prstGeom prst="rect">
              <a:avLst/>
            </a:prstGeom>
            <a:grpFill/>
          </p:spPr>
          <p:txBody>
            <a:bodyPr wrap="none" lIns="68580" tIns="34290" rIns="68580" bIns="34290" rtlCol="0">
              <a:spAutoFit/>
            </a:bodyPr>
            <a:lstStyle/>
            <a:p>
              <a:pPr marL="0" marR="0" lvl="0" indent="0" algn="l" defTabSz="914378" rtl="0" eaLnBrk="1" fontAlgn="auto" latinLnBrk="0" hangingPunct="1">
                <a:lnSpc>
                  <a:spcPct val="1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lumMod val="75000"/>
                    <a:lumOff val="25000"/>
                  </a:prstClr>
                </a:solidFill>
                <a:effectLst/>
                <a:uLnTx/>
                <a:uFillTx/>
                <a:latin typeface="Arial"/>
                <a:ea typeface="微软雅黑"/>
                <a:cs typeface="+mn-ea"/>
                <a:sym typeface="+mn-lt"/>
              </a:endParaRPr>
            </a:p>
          </p:txBody>
        </p:sp>
      </p:grpSp>
      <p:sp>
        <p:nvSpPr>
          <p:cNvPr id="13" name="矩形 12"/>
          <p:cNvSpPr/>
          <p:nvPr userDrawn="1"/>
        </p:nvSpPr>
        <p:spPr>
          <a:xfrm>
            <a:off x="3825914" y="3281291"/>
            <a:ext cx="5319000" cy="2004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spTree>
    <p:extLst>
      <p:ext uri="{BB962C8B-B14F-4D97-AF65-F5344CB8AC3E}">
        <p14:creationId xmlns:p14="http://schemas.microsoft.com/office/powerpoint/2010/main" val="2573855548"/>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91075247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9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477502" y="175741"/>
            <a:ext cx="915631" cy="311621"/>
          </a:xfrm>
          <a:prstGeom prst="rect">
            <a:avLst/>
          </a:prstGeom>
        </p:spPr>
        <p:txBody>
          <a:bodyPr wrap="none" lIns="91438" tIns="45719" rIns="91438" bIns="45719">
            <a:spAutoFit/>
          </a:bodyPr>
          <a:lstStyle/>
          <a:p>
            <a:r>
              <a:rPr lang="zh-CN" altLang="en-US" sz="1400" dirty="0" smtClean="0">
                <a:solidFill>
                  <a:prstClr val="white"/>
                </a:solidFill>
                <a:latin typeface="微软雅黑" pitchFamily="34" charset="-122"/>
                <a:ea typeface="微软雅黑" pitchFamily="34" charset="-122"/>
              </a:rPr>
              <a:t>课题综述</a:t>
            </a:r>
            <a:endParaRPr lang="zh-CN" altLang="en-US" sz="1400" dirty="0">
              <a:solidFill>
                <a:prstClr val="white"/>
              </a:solidFill>
              <a:latin typeface="微软雅黑" pitchFamily="34" charset="-122"/>
              <a:ea typeface="微软雅黑" pitchFamily="34" charset="-122"/>
            </a:endParaRP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4" name="矩形 13"/>
          <p:cNvSpPr/>
          <p:nvPr userDrawn="1"/>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5" name="矩形 14"/>
          <p:cNvSpPr/>
          <p:nvPr userDrawn="1"/>
        </p:nvSpPr>
        <p:spPr>
          <a:xfrm>
            <a:off x="7384122"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6" name="矩形 15"/>
          <p:cNvSpPr/>
          <p:nvPr userDrawn="1"/>
        </p:nvSpPr>
        <p:spPr>
          <a:xfrm>
            <a:off x="0" y="4986338"/>
            <a:ext cx="914400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endParaRPr>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04" y="0"/>
            <a:ext cx="709082" cy="699543"/>
          </a:xfrm>
          <a:prstGeom prst="rect">
            <a:avLst/>
          </a:prstGeom>
        </p:spPr>
      </p:pic>
    </p:spTree>
    <p:extLst>
      <p:ext uri="{BB962C8B-B14F-4D97-AF65-F5344CB8AC3E}">
        <p14:creationId xmlns:p14="http://schemas.microsoft.com/office/powerpoint/2010/main" val="337307533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4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4" name="矩形 13"/>
          <p:cNvSpPr/>
          <p:nvPr userDrawn="1"/>
        </p:nvSpPr>
        <p:spPr>
          <a:xfrm>
            <a:off x="7626223"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6" name="矩形 15"/>
          <p:cNvSpPr/>
          <p:nvPr userDrawn="1"/>
        </p:nvSpPr>
        <p:spPr>
          <a:xfrm>
            <a:off x="0" y="4986338"/>
            <a:ext cx="914400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endParaRPr>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04" y="0"/>
            <a:ext cx="709082" cy="699543"/>
          </a:xfrm>
          <a:prstGeom prst="rect">
            <a:avLst/>
          </a:prstGeom>
        </p:spPr>
      </p:pic>
    </p:spTree>
    <p:extLst>
      <p:ext uri="{BB962C8B-B14F-4D97-AF65-F5344CB8AC3E}">
        <p14:creationId xmlns:p14="http://schemas.microsoft.com/office/powerpoint/2010/main" val="21504353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5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3" name="矩形 12"/>
          <p:cNvSpPr/>
          <p:nvPr userDrawn="1"/>
        </p:nvSpPr>
        <p:spPr>
          <a:xfrm>
            <a:off x="7861978"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4" name="矩形 13"/>
          <p:cNvSpPr/>
          <p:nvPr userDrawn="1"/>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6" name="矩形 15"/>
          <p:cNvSpPr/>
          <p:nvPr userDrawn="1"/>
        </p:nvSpPr>
        <p:spPr>
          <a:xfrm>
            <a:off x="0" y="4986338"/>
            <a:ext cx="914400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endParaRPr>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04" y="0"/>
            <a:ext cx="709082" cy="699543"/>
          </a:xfrm>
          <a:prstGeom prst="rect">
            <a:avLst/>
          </a:prstGeom>
        </p:spPr>
      </p:pic>
    </p:spTree>
    <p:extLst>
      <p:ext uri="{BB962C8B-B14F-4D97-AF65-F5344CB8AC3E}">
        <p14:creationId xmlns:p14="http://schemas.microsoft.com/office/powerpoint/2010/main" val="19542541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286941" y="173405"/>
            <a:ext cx="1196242" cy="307775"/>
          </a:xfrm>
          <a:prstGeom prst="rect">
            <a:avLst/>
          </a:prstGeom>
        </p:spPr>
        <p:txBody>
          <a:bodyPr wrap="square" lIns="91438" tIns="45719" rIns="91438" bIns="45719">
            <a:spAutoFit/>
          </a:bodyPr>
          <a:lstStyle/>
          <a:p>
            <a:r>
              <a:rPr lang="en-US" altLang="zh-CN" sz="1400" dirty="0" smtClean="0">
                <a:solidFill>
                  <a:prstClr val="white"/>
                </a:solidFill>
                <a:latin typeface="微软雅黑" pitchFamily="34" charset="-122"/>
                <a:ea typeface="微软雅黑" pitchFamily="34" charset="-122"/>
              </a:rPr>
              <a:t>References</a:t>
            </a:r>
          </a:p>
        </p:txBody>
      </p:sp>
      <p:sp>
        <p:nvSpPr>
          <p:cNvPr id="10" name="矩形 9"/>
          <p:cNvSpPr/>
          <p:nvPr userDrawn="1"/>
        </p:nvSpPr>
        <p:spPr>
          <a:xfrm>
            <a:off x="8564756"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4" name="矩形 13"/>
          <p:cNvSpPr/>
          <p:nvPr userDrawn="1"/>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6" name="矩形 15"/>
          <p:cNvSpPr/>
          <p:nvPr userDrawn="1"/>
        </p:nvSpPr>
        <p:spPr>
          <a:xfrm>
            <a:off x="0" y="4986338"/>
            <a:ext cx="914400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endParaRPr>
          </a:p>
        </p:txBody>
      </p:sp>
      <p:pic>
        <p:nvPicPr>
          <p:cNvPr id="17" name="图片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504" y="0"/>
            <a:ext cx="709082" cy="699543"/>
          </a:xfrm>
          <a:prstGeom prst="rect">
            <a:avLst/>
          </a:prstGeom>
        </p:spPr>
      </p:pic>
    </p:spTree>
    <p:extLst>
      <p:ext uri="{BB962C8B-B14F-4D97-AF65-F5344CB8AC3E}">
        <p14:creationId xmlns:p14="http://schemas.microsoft.com/office/powerpoint/2010/main" val="21842396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p:blipFill>
        <p:spPr>
          <a:xfrm>
            <a:off x="714341" y="-9526"/>
            <a:ext cx="7869735" cy="5143501"/>
          </a:xfrm>
          <a:prstGeom prst="rect">
            <a:avLst/>
          </a:prstGeom>
        </p:spPr>
      </p:pic>
    </p:spTree>
    <p:extLst>
      <p:ext uri="{BB962C8B-B14F-4D97-AF65-F5344CB8AC3E}">
        <p14:creationId xmlns:p14="http://schemas.microsoft.com/office/powerpoint/2010/main" val="316050521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3" name="矩形 2"/>
          <p:cNvSpPr/>
          <p:nvPr userDrawn="1"/>
        </p:nvSpPr>
        <p:spPr>
          <a:xfrm>
            <a:off x="0" y="4986338"/>
            <a:ext cx="914400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endParaRPr>
          </a:p>
        </p:txBody>
      </p:sp>
    </p:spTree>
    <p:extLst>
      <p:ext uri="{BB962C8B-B14F-4D97-AF65-F5344CB8AC3E}">
        <p14:creationId xmlns:p14="http://schemas.microsoft.com/office/powerpoint/2010/main" val="398421905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9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477502" y="175741"/>
            <a:ext cx="915631" cy="311621"/>
          </a:xfrm>
          <a:prstGeom prst="rect">
            <a:avLst/>
          </a:prstGeom>
        </p:spPr>
        <p:txBody>
          <a:bodyPr wrap="none" lIns="91438" tIns="45719" rIns="91438" bIns="45719">
            <a:spAutoFit/>
          </a:bodyPr>
          <a:lstStyle/>
          <a:p>
            <a:r>
              <a:rPr lang="zh-CN" altLang="en-US" sz="1400" dirty="0" smtClean="0">
                <a:solidFill>
                  <a:prstClr val="white"/>
                </a:solidFill>
                <a:latin typeface="微软雅黑" pitchFamily="34" charset="-122"/>
                <a:ea typeface="微软雅黑" pitchFamily="34" charset="-122"/>
              </a:rPr>
              <a:t>课题综述</a:t>
            </a:r>
            <a:endParaRPr lang="zh-CN" altLang="en-US" sz="1400" dirty="0">
              <a:solidFill>
                <a:prstClr val="white"/>
              </a:solidFill>
              <a:latin typeface="微软雅黑" pitchFamily="34" charset="-122"/>
              <a:ea typeface="微软雅黑" pitchFamily="34" charset="-122"/>
            </a:endParaRP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4" name="矩形 13"/>
          <p:cNvSpPr/>
          <p:nvPr userDrawn="1"/>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5" name="矩形 14"/>
          <p:cNvSpPr/>
          <p:nvPr userDrawn="1"/>
        </p:nvSpPr>
        <p:spPr>
          <a:xfrm>
            <a:off x="7384122"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6" name="矩形 15"/>
          <p:cNvSpPr/>
          <p:nvPr userDrawn="1"/>
        </p:nvSpPr>
        <p:spPr>
          <a:xfrm>
            <a:off x="0" y="4986338"/>
            <a:ext cx="914400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endParaRPr>
          </a:p>
        </p:txBody>
      </p:sp>
    </p:spTree>
    <p:extLst>
      <p:ext uri="{BB962C8B-B14F-4D97-AF65-F5344CB8AC3E}">
        <p14:creationId xmlns:p14="http://schemas.microsoft.com/office/powerpoint/2010/main" val="192617520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7" name="矩形 6"/>
          <p:cNvSpPr/>
          <p:nvPr userDrawn="1"/>
        </p:nvSpPr>
        <p:spPr>
          <a:xfrm>
            <a:off x="0" y="1"/>
            <a:ext cx="9144000" cy="69954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9" name="矩形 8"/>
          <p:cNvSpPr/>
          <p:nvPr userDrawn="1"/>
        </p:nvSpPr>
        <p:spPr>
          <a:xfrm>
            <a:off x="6477502" y="175741"/>
            <a:ext cx="915631" cy="311621"/>
          </a:xfrm>
          <a:prstGeom prst="rect">
            <a:avLst/>
          </a:prstGeom>
        </p:spPr>
        <p:txBody>
          <a:bodyPr wrap="none" lIns="91438" tIns="45719" rIns="91438" bIns="45719">
            <a:spAutoFit/>
          </a:bodyPr>
          <a:lstStyle/>
          <a:p>
            <a:r>
              <a:rPr lang="zh-CN" altLang="en-US" sz="1400" dirty="0" smtClean="0">
                <a:solidFill>
                  <a:prstClr val="white"/>
                </a:solidFill>
                <a:latin typeface="微软雅黑" pitchFamily="34" charset="-122"/>
                <a:ea typeface="微软雅黑" pitchFamily="34" charset="-122"/>
              </a:rPr>
              <a:t>目前现状</a:t>
            </a:r>
            <a:endParaRPr lang="zh-CN" altLang="en-US" sz="1400" dirty="0">
              <a:solidFill>
                <a:prstClr val="white"/>
              </a:solidFill>
              <a:latin typeface="微软雅黑" pitchFamily="34" charset="-122"/>
              <a:ea typeface="微软雅黑" pitchFamily="34" charset="-122"/>
            </a:endParaRPr>
          </a:p>
        </p:txBody>
      </p:sp>
      <p:sp>
        <p:nvSpPr>
          <p:cNvPr id="10" name="矩形 9"/>
          <p:cNvSpPr/>
          <p:nvPr userDrawn="1"/>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1" name="矩形 10"/>
          <p:cNvSpPr/>
          <p:nvPr userDrawn="1"/>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2" name="矩形 11"/>
          <p:cNvSpPr/>
          <p:nvPr userDrawn="1"/>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3" name="矩形 12"/>
          <p:cNvSpPr/>
          <p:nvPr userDrawn="1"/>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4" name="矩形 13"/>
          <p:cNvSpPr/>
          <p:nvPr userDrawn="1"/>
        </p:nvSpPr>
        <p:spPr>
          <a:xfrm>
            <a:off x="7626223"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5" name="矩形 14"/>
          <p:cNvSpPr/>
          <p:nvPr userDrawn="1"/>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微软雅黑" pitchFamily="34" charset="-122"/>
              <a:ea typeface="微软雅黑" pitchFamily="34" charset="-122"/>
            </a:endParaRPr>
          </a:p>
        </p:txBody>
      </p:sp>
      <p:sp>
        <p:nvSpPr>
          <p:cNvPr id="16" name="矩形 15"/>
          <p:cNvSpPr/>
          <p:nvPr userDrawn="1"/>
        </p:nvSpPr>
        <p:spPr>
          <a:xfrm>
            <a:off x="0" y="4986338"/>
            <a:ext cx="9144000" cy="15716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defTabSz="685783"/>
            <a:endParaRPr lang="zh-CN" altLang="en-US" sz="1400">
              <a:solidFill>
                <a:prstClr val="white"/>
              </a:solidFill>
            </a:endParaRPr>
          </a:p>
        </p:txBody>
      </p:sp>
    </p:spTree>
    <p:extLst>
      <p:ext uri="{BB962C8B-B14F-4D97-AF65-F5344CB8AC3E}">
        <p14:creationId xmlns:p14="http://schemas.microsoft.com/office/powerpoint/2010/main" val="127642154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2250245"/>
      </p:ext>
    </p:extLst>
  </p:cSld>
  <p:clrMap bg1="lt1" tx1="dk1" bg2="lt2" tx2="dk2" accent1="accent1" accent2="accent2" accent3="accent3" accent4="accent4" accent5="accent5" accent6="accent6" hlink="hlink" folHlink="folHlink"/>
  <p:sldLayoutIdLst>
    <p:sldLayoutId id="2147483672" r:id="rId1"/>
    <p:sldLayoutId id="2147483674" r:id="rId2"/>
    <p:sldLayoutId id="2147483676" r:id="rId3"/>
    <p:sldLayoutId id="2147483680" r:id="rId4"/>
    <p:sldLayoutId id="2147483686" r:id="rId5"/>
    <p:sldLayoutId id="2147483732" r:id="rId6"/>
  </p:sldLayoutIdLst>
  <p:timing>
    <p:tnLst>
      <p:par>
        <p:cTn id="1" dur="indefinite" restart="never" nodeType="tmRoot"/>
      </p:par>
    </p:tnLst>
  </p:timing>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00000"/>
        </a:solidFill>
        <a:effectLst/>
      </p:bgPr>
    </p:bg>
    <p:spTree>
      <p:nvGrpSpPr>
        <p:cNvPr id="1" name=""/>
        <p:cNvGrpSpPr/>
        <p:nvPr/>
      </p:nvGrpSpPr>
      <p:grpSpPr>
        <a:xfrm>
          <a:off x="0" y="0"/>
          <a:ext cx="0" cy="0"/>
          <a:chOff x="0" y="0"/>
          <a:chExt cx="0" cy="0"/>
        </a:xfrm>
      </p:grpSpPr>
      <p:sp>
        <p:nvSpPr>
          <p:cNvPr id="2" name="矩形 1"/>
          <p:cNvSpPr>
            <a:spLocks noChangeArrowheads="1"/>
          </p:cNvSpPr>
          <p:nvPr userDrawn="1"/>
        </p:nvSpPr>
        <p:spPr bwMode="auto">
          <a:xfrm>
            <a:off x="3183732" y="0"/>
            <a:ext cx="5960269"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7" tIns="34289" rIns="68577" bIns="3428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srgbClr val="FFFFFF"/>
              </a:solidFill>
              <a:latin typeface="+mn-lt"/>
              <a:ea typeface="+mn-ea"/>
              <a:cs typeface="+mn-ea"/>
              <a:sym typeface="+mn-lt"/>
            </a:endParaRPr>
          </a:p>
        </p:txBody>
      </p:sp>
      <p:sp>
        <p:nvSpPr>
          <p:cNvPr id="3" name="矩形 15"/>
          <p:cNvSpPr>
            <a:spLocks noChangeArrowheads="1"/>
          </p:cNvSpPr>
          <p:nvPr userDrawn="1"/>
        </p:nvSpPr>
        <p:spPr bwMode="auto">
          <a:xfrm>
            <a:off x="3006329" y="0"/>
            <a:ext cx="70247"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7" tIns="34289" rIns="68577" bIns="3428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srgbClr val="FFFFFF"/>
              </a:solidFill>
              <a:latin typeface="+mn-lt"/>
              <a:ea typeface="+mn-ea"/>
              <a:cs typeface="+mn-ea"/>
              <a:sym typeface="+mn-lt"/>
            </a:endParaRPr>
          </a:p>
        </p:txBody>
      </p:sp>
      <p:sp>
        <p:nvSpPr>
          <p:cNvPr id="4" name="文本框 52"/>
          <p:cNvSpPr>
            <a:spLocks noChangeArrowheads="1"/>
          </p:cNvSpPr>
          <p:nvPr userDrawn="1"/>
        </p:nvSpPr>
        <p:spPr bwMode="auto">
          <a:xfrm>
            <a:off x="395537" y="1275161"/>
            <a:ext cx="2502445" cy="65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zh-CN" altLang="en-US" sz="3800" b="1" dirty="0">
                <a:solidFill>
                  <a:srgbClr val="FFFFFF"/>
                </a:solidFill>
                <a:latin typeface="+mn-lt"/>
                <a:ea typeface="+mn-ea"/>
                <a:cs typeface="+mn-ea"/>
                <a:sym typeface="+mn-lt"/>
              </a:rPr>
              <a:t>第二部分</a:t>
            </a:r>
          </a:p>
        </p:txBody>
      </p:sp>
      <p:sp>
        <p:nvSpPr>
          <p:cNvPr id="5" name="TextBox 23"/>
          <p:cNvSpPr txBox="1"/>
          <p:nvPr userDrawn="1"/>
        </p:nvSpPr>
        <p:spPr>
          <a:xfrm>
            <a:off x="3773159" y="1826933"/>
            <a:ext cx="2086469" cy="300082"/>
          </a:xfrm>
          <a:prstGeom prst="rect">
            <a:avLst/>
          </a:prstGeom>
          <a:noFill/>
        </p:spPr>
        <p:txBody>
          <a:bodyPr wrap="none" lIns="68579" tIns="34289" rIns="68579" bIns="34289" rtlCol="0">
            <a:spAutoFit/>
          </a:bodyPr>
          <a:lstStyle/>
          <a:p>
            <a:pPr marL="214308" indent="-214308">
              <a:buFont typeface="Wingdings" pitchFamily="2" charset="2"/>
              <a:buChar char="p"/>
            </a:pPr>
            <a:r>
              <a:rPr lang="zh-CN" altLang="en-US" sz="1500" dirty="0">
                <a:solidFill>
                  <a:prstClr val="black">
                    <a:lumMod val="65000"/>
                    <a:lumOff val="35000"/>
                  </a:prstClr>
                </a:solidFill>
                <a:cs typeface="+mn-ea"/>
                <a:sym typeface="+mn-lt"/>
              </a:rPr>
              <a:t>国内外研究现状综述</a:t>
            </a:r>
          </a:p>
        </p:txBody>
      </p:sp>
      <p:sp>
        <p:nvSpPr>
          <p:cNvPr id="6" name="TextBox 24"/>
          <p:cNvSpPr txBox="1"/>
          <p:nvPr userDrawn="1"/>
        </p:nvSpPr>
        <p:spPr>
          <a:xfrm>
            <a:off x="3773159" y="2154348"/>
            <a:ext cx="1509388" cy="300082"/>
          </a:xfrm>
          <a:prstGeom prst="rect">
            <a:avLst/>
          </a:prstGeom>
          <a:noFill/>
        </p:spPr>
        <p:txBody>
          <a:bodyPr wrap="none" lIns="68579" tIns="34289" rIns="68579" bIns="34289" rtlCol="0">
            <a:spAutoFit/>
          </a:bodyPr>
          <a:lstStyle/>
          <a:p>
            <a:pPr marL="214308" indent="-214308">
              <a:buFont typeface="Wingdings" pitchFamily="2" charset="2"/>
              <a:buChar char="p"/>
            </a:pPr>
            <a:r>
              <a:rPr lang="zh-CN" altLang="en-US" sz="1500" dirty="0">
                <a:solidFill>
                  <a:prstClr val="black">
                    <a:lumMod val="65000"/>
                    <a:lumOff val="35000"/>
                  </a:prstClr>
                </a:solidFill>
                <a:cs typeface="+mn-ea"/>
                <a:sym typeface="+mn-lt"/>
              </a:rPr>
              <a:t>国外研究现状</a:t>
            </a:r>
          </a:p>
        </p:txBody>
      </p:sp>
      <p:sp>
        <p:nvSpPr>
          <p:cNvPr id="7" name="TextBox 25"/>
          <p:cNvSpPr txBox="1"/>
          <p:nvPr userDrawn="1"/>
        </p:nvSpPr>
        <p:spPr>
          <a:xfrm>
            <a:off x="3773160" y="2504490"/>
            <a:ext cx="1509388" cy="300082"/>
          </a:xfrm>
          <a:prstGeom prst="rect">
            <a:avLst/>
          </a:prstGeom>
          <a:noFill/>
        </p:spPr>
        <p:txBody>
          <a:bodyPr wrap="none" lIns="68579" tIns="34289" rIns="68579" bIns="34289" rtlCol="0">
            <a:spAutoFit/>
          </a:bodyPr>
          <a:lstStyle/>
          <a:p>
            <a:pPr marL="214308" indent="-214308">
              <a:buFont typeface="Wingdings" pitchFamily="2" charset="2"/>
              <a:buChar char="p"/>
            </a:pPr>
            <a:r>
              <a:rPr lang="zh-CN" altLang="en-US" sz="1500" dirty="0">
                <a:solidFill>
                  <a:prstClr val="black">
                    <a:lumMod val="65000"/>
                    <a:lumOff val="35000"/>
                  </a:prstClr>
                </a:solidFill>
                <a:cs typeface="+mn-ea"/>
                <a:sym typeface="+mn-lt"/>
              </a:rPr>
              <a:t>国内研究现状</a:t>
            </a:r>
          </a:p>
        </p:txBody>
      </p:sp>
      <p:grpSp>
        <p:nvGrpSpPr>
          <p:cNvPr id="8" name="组合 7"/>
          <p:cNvGrpSpPr/>
          <p:nvPr userDrawn="1"/>
        </p:nvGrpSpPr>
        <p:grpSpPr>
          <a:xfrm>
            <a:off x="3773160" y="1247149"/>
            <a:ext cx="4183216" cy="530915"/>
            <a:chOff x="3773160" y="1247148"/>
            <a:chExt cx="4183216" cy="530915"/>
          </a:xfrm>
        </p:grpSpPr>
        <p:sp>
          <p:nvSpPr>
            <p:cNvPr id="9" name="TextBox 4"/>
            <p:cNvSpPr txBox="1"/>
            <p:nvPr/>
          </p:nvSpPr>
          <p:spPr>
            <a:xfrm>
              <a:off x="3773160" y="1247148"/>
              <a:ext cx="2956579" cy="530915"/>
            </a:xfrm>
            <a:prstGeom prst="rect">
              <a:avLst/>
            </a:prstGeom>
            <a:noFill/>
          </p:spPr>
          <p:txBody>
            <a:bodyPr wrap="none" lIns="68580" tIns="34290" rIns="68580" bIns="34290" rtlCol="0">
              <a:spAutoFit/>
            </a:bodyPr>
            <a:lstStyle/>
            <a:p>
              <a:r>
                <a:rPr lang="en-US" altLang="zh-CN" sz="3000" dirty="0">
                  <a:solidFill>
                    <a:srgbClr val="C00000"/>
                  </a:solidFill>
                  <a:cs typeface="+mn-ea"/>
                  <a:sym typeface="+mn-lt"/>
                </a:rPr>
                <a:t>Current situation</a:t>
              </a:r>
              <a:endParaRPr lang="zh-CN" altLang="en-US" sz="3000" dirty="0">
                <a:solidFill>
                  <a:srgbClr val="C00000"/>
                </a:solidFill>
                <a:cs typeface="+mn-ea"/>
                <a:sym typeface="+mn-lt"/>
              </a:endParaRPr>
            </a:p>
          </p:txBody>
        </p:sp>
        <p:sp>
          <p:nvSpPr>
            <p:cNvPr id="10" name="文本框 8"/>
            <p:cNvSpPr txBox="1"/>
            <p:nvPr/>
          </p:nvSpPr>
          <p:spPr>
            <a:xfrm>
              <a:off x="6586770" y="1293314"/>
              <a:ext cx="1369606" cy="438582"/>
            </a:xfrm>
            <a:prstGeom prst="rect">
              <a:avLst/>
            </a:prstGeom>
            <a:noFill/>
          </p:spPr>
          <p:txBody>
            <a:bodyPr wrap="none" lIns="68580" tIns="34290" rIns="68580" bIns="34290" rtlCol="0">
              <a:spAutoFit/>
            </a:bodyPr>
            <a:lstStyle/>
            <a:p>
              <a:r>
                <a:rPr lang="zh-CN" altLang="en-US" sz="2400" b="1" dirty="0">
                  <a:solidFill>
                    <a:prstClr val="black">
                      <a:lumMod val="75000"/>
                      <a:lumOff val="25000"/>
                    </a:prstClr>
                  </a:solidFill>
                  <a:cs typeface="+mn-ea"/>
                  <a:sym typeface="+mn-lt"/>
                </a:rPr>
                <a:t>目前现状</a:t>
              </a:r>
            </a:p>
          </p:txBody>
        </p:sp>
      </p:grpSp>
      <p:sp>
        <p:nvSpPr>
          <p:cNvPr id="11" name="矩形 10"/>
          <p:cNvSpPr/>
          <p:nvPr userDrawn="1"/>
        </p:nvSpPr>
        <p:spPr>
          <a:xfrm>
            <a:off x="3825914" y="2931791"/>
            <a:ext cx="5319000" cy="2004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a:solidFill>
                <a:prstClr val="white"/>
              </a:solidFill>
              <a:cs typeface="+mn-ea"/>
              <a:sym typeface="+mn-lt"/>
            </a:endParaRPr>
          </a:p>
        </p:txBody>
      </p:sp>
    </p:spTree>
    <p:extLst>
      <p:ext uri="{BB962C8B-B14F-4D97-AF65-F5344CB8AC3E}">
        <p14:creationId xmlns:p14="http://schemas.microsoft.com/office/powerpoint/2010/main" val="1479785287"/>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Lst>
  <p:timing>
    <p:tnLst>
      <p:par>
        <p:cTn id="1" dur="indefinite" restart="never" nodeType="tmRoot"/>
      </p:par>
    </p:tnLst>
  </p:timing>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pattFill prst="ltUpDiag">
          <a:fgClr>
            <a:schemeClr val="bg1">
              <a:lumMod val="95000"/>
            </a:schemeClr>
          </a:fgClr>
          <a:bgClr>
            <a:schemeClr val="bg1"/>
          </a:bgClr>
        </a:patt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9165538"/>
      </p:ext>
    </p:extLst>
  </p:cSld>
  <p:clrMap bg1="lt1" tx1="dk1" bg2="lt2" tx2="dk2" accent1="accent1" accent2="accent2" accent3="accent3" accent4="accent4" accent5="accent5" accent6="accent6" hlink="hlink" folHlink="folHlink"/>
  <p:sldLayoutIdLst>
    <p:sldLayoutId id="2147483730" r:id="rId1"/>
    <p:sldLayoutId id="2147483731" r:id="rId2"/>
  </p:sldLayoutIdLst>
  <p:timing>
    <p:tnLst>
      <p:par>
        <p:cTn id="1" dur="indefinite" restart="never" nodeType="tmRoot"/>
      </p:par>
    </p:tnLst>
  </p:timing>
  <p:txStyles>
    <p:titleStyle>
      <a:lvl1pPr algn="ctr" defTabSz="914378" rtl="0" eaLnBrk="1" latinLnBrk="0" hangingPunct="1">
        <a:spcBef>
          <a:spcPct val="0"/>
        </a:spcBef>
        <a:buNone/>
        <a:defRPr sz="4400" kern="1200">
          <a:solidFill>
            <a:schemeClr val="tx1"/>
          </a:solidFill>
          <a:latin typeface="+mj-lt"/>
          <a:ea typeface="+mj-ea"/>
          <a:cs typeface="+mj-cs"/>
        </a:defRPr>
      </a:lvl1pPr>
    </p:titleStyle>
    <p:bodyStyle>
      <a:lvl1pPr marL="342892" indent="-342892" algn="l" defTabSz="914378"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1" indent="-285743" algn="l" defTabSz="914378"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2" indent="-228594" algn="l" defTabSz="914378"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8"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5"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12.wmf"/><Relationship Id="rId5" Type="http://schemas.openxmlformats.org/officeDocument/2006/relationships/oleObject" Target="../embeddings/oleObject1.bin"/><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919045" y="1698891"/>
            <a:ext cx="7305910" cy="1384995"/>
          </a:xfrm>
          <a:prstGeom prst="rect">
            <a:avLst/>
          </a:prstGeom>
        </p:spPr>
        <p:txBody>
          <a:bodyPr wrap="none">
            <a:spAutoFit/>
          </a:bodyPr>
          <a:lstStyle/>
          <a:p>
            <a:pPr algn="ctr"/>
            <a:r>
              <a:rPr lang="en-US" altLang="zh-CN" sz="2800" b="1" dirty="0" smtClean="0">
                <a:solidFill>
                  <a:srgbClr val="C00000"/>
                </a:solidFill>
                <a:latin typeface="Times New Roman" panose="02020603050405020304" pitchFamily="18" charset="0"/>
                <a:cs typeface="Times New Roman" panose="02020603050405020304" pitchFamily="18" charset="0"/>
              </a:rPr>
              <a:t>T-CNN</a:t>
            </a:r>
            <a:endParaRPr lang="en-US" altLang="zh-CN" sz="2800" b="1" dirty="0">
              <a:solidFill>
                <a:srgbClr val="C00000"/>
              </a:solidFill>
              <a:latin typeface="Times New Roman" panose="02020603050405020304" pitchFamily="18" charset="0"/>
              <a:cs typeface="Times New Roman" panose="02020603050405020304" pitchFamily="18" charset="0"/>
            </a:endParaRPr>
          </a:p>
          <a:p>
            <a:pPr algn="ctr"/>
            <a:r>
              <a:rPr lang="en-US" altLang="zh-CN" sz="2800" b="1" dirty="0" err="1" smtClean="0">
                <a:solidFill>
                  <a:srgbClr val="C00000"/>
                </a:solidFill>
                <a:latin typeface="Times New Roman" panose="02020603050405020304" pitchFamily="18" charset="0"/>
                <a:cs typeface="Times New Roman" panose="02020603050405020304" pitchFamily="18" charset="0"/>
              </a:rPr>
              <a:t>Tubelets</a:t>
            </a:r>
            <a:r>
              <a:rPr lang="en-US" altLang="zh-CN" sz="2800" b="1" dirty="0" smtClean="0">
                <a:solidFill>
                  <a:srgbClr val="C00000"/>
                </a:solidFill>
                <a:latin typeface="Times New Roman" panose="02020603050405020304" pitchFamily="18" charset="0"/>
                <a:cs typeface="Times New Roman" panose="02020603050405020304" pitchFamily="18" charset="0"/>
              </a:rPr>
              <a:t> </a:t>
            </a:r>
            <a:r>
              <a:rPr lang="en-US" altLang="zh-CN" sz="2800" b="1" dirty="0">
                <a:solidFill>
                  <a:srgbClr val="C00000"/>
                </a:solidFill>
                <a:latin typeface="Times New Roman" panose="02020603050405020304" pitchFamily="18" charset="0"/>
                <a:cs typeface="Times New Roman" panose="02020603050405020304" pitchFamily="18" charset="0"/>
              </a:rPr>
              <a:t>with Convolutional Neural Networks </a:t>
            </a:r>
            <a:endParaRPr lang="en-US" altLang="zh-CN" sz="2800" b="1" dirty="0" smtClean="0">
              <a:solidFill>
                <a:srgbClr val="C00000"/>
              </a:solidFill>
              <a:latin typeface="Times New Roman" panose="02020603050405020304" pitchFamily="18" charset="0"/>
              <a:cs typeface="Times New Roman" panose="02020603050405020304" pitchFamily="18" charset="0"/>
            </a:endParaRPr>
          </a:p>
          <a:p>
            <a:pPr algn="ctr"/>
            <a:r>
              <a:rPr lang="en-US" altLang="zh-CN" sz="2800" b="1" dirty="0" smtClean="0">
                <a:solidFill>
                  <a:srgbClr val="C00000"/>
                </a:solidFill>
                <a:latin typeface="Times New Roman" panose="02020603050405020304" pitchFamily="18" charset="0"/>
                <a:cs typeface="Times New Roman" panose="02020603050405020304" pitchFamily="18" charset="0"/>
              </a:rPr>
              <a:t>for </a:t>
            </a:r>
            <a:r>
              <a:rPr lang="en-US" altLang="zh-CN" sz="2800" b="1" dirty="0">
                <a:solidFill>
                  <a:srgbClr val="C00000"/>
                </a:solidFill>
                <a:latin typeface="Times New Roman" panose="02020603050405020304" pitchFamily="18" charset="0"/>
                <a:cs typeface="Times New Roman" panose="02020603050405020304" pitchFamily="18" charset="0"/>
              </a:rPr>
              <a:t>Object Detection from Videos </a:t>
            </a:r>
          </a:p>
        </p:txBody>
      </p:sp>
      <p:sp>
        <p:nvSpPr>
          <p:cNvPr id="10" name="矩形 9"/>
          <p:cNvSpPr/>
          <p:nvPr/>
        </p:nvSpPr>
        <p:spPr>
          <a:xfrm>
            <a:off x="5508104" y="3795886"/>
            <a:ext cx="2012950" cy="43815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600" dirty="0" smtClean="0">
                <a:solidFill>
                  <a:schemeClr val="tx1"/>
                </a:solidFill>
              </a:rPr>
              <a:t>Reporter</a:t>
            </a:r>
            <a:r>
              <a:rPr lang="zh-CN" altLang="en-US" sz="1600" dirty="0" smtClean="0">
                <a:solidFill>
                  <a:schemeClr val="tx1"/>
                </a:solidFill>
              </a:rPr>
              <a:t>：邓雪</a:t>
            </a:r>
            <a:endParaRPr lang="en-US" altLang="zh-CN" sz="1600" dirty="0">
              <a:solidFill>
                <a:srgbClr val="C00000"/>
              </a:solidFill>
            </a:endParaRPr>
          </a:p>
        </p:txBody>
      </p:sp>
      <p:pic>
        <p:nvPicPr>
          <p:cNvPr id="11" name="图片 10"/>
          <p:cNvPicPr>
            <a:picLocks noChangeAspect="1"/>
          </p:cNvPicPr>
          <p:nvPr/>
        </p:nvPicPr>
        <p:blipFill>
          <a:blip r:embed="rId2">
            <a:clrChange>
              <a:clrFrom>
                <a:srgbClr val="FAFAFA"/>
              </a:clrFrom>
              <a:clrTo>
                <a:srgbClr val="FAFAFA">
                  <a:alpha val="0"/>
                </a:srgbClr>
              </a:clrTo>
            </a:clrChange>
            <a:extLst>
              <a:ext uri="{BEBA8EAE-BF5A-486C-A8C5-ECC9F3942E4B}">
                <a14:imgProps xmlns:a14="http://schemas.microsoft.com/office/drawing/2010/main">
                  <a14:imgLayer r:embed="rId3">
                    <a14:imgEffect>
                      <a14:sharpenSoften amount="50000"/>
                    </a14:imgEffect>
                    <a14:imgEffect>
                      <a14:colorTemperature colorTemp="6503"/>
                    </a14:imgEffect>
                    <a14:imgEffect>
                      <a14:saturation sat="204000"/>
                    </a14:imgEffect>
                    <a14:imgEffect>
                      <a14:brightnessContrast bright="-3000" contrast="22000"/>
                    </a14:imgEffect>
                  </a14:imgLayer>
                </a14:imgProps>
              </a:ext>
              <a:ext uri="{28A0092B-C50C-407E-A947-70E740481C1C}">
                <a14:useLocalDpi xmlns:a14="http://schemas.microsoft.com/office/drawing/2010/main" val="0"/>
              </a:ext>
            </a:extLst>
          </a:blip>
          <a:stretch>
            <a:fillRect/>
          </a:stretch>
        </p:blipFill>
        <p:spPr>
          <a:xfrm>
            <a:off x="3881647" y="183929"/>
            <a:ext cx="1380727" cy="1362151"/>
          </a:xfrm>
          <a:prstGeom prst="rect">
            <a:avLst/>
          </a:prstGeom>
          <a:noFill/>
          <a:ln>
            <a:noFill/>
          </a:ln>
        </p:spPr>
      </p:pic>
      <p:sp>
        <p:nvSpPr>
          <p:cNvPr id="12" name="矩形 11"/>
          <p:cNvSpPr/>
          <p:nvPr/>
        </p:nvSpPr>
        <p:spPr>
          <a:xfrm>
            <a:off x="0" y="4948014"/>
            <a:ext cx="9144000" cy="32883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a:solidFill>
                <a:prstClr val="white"/>
              </a:solidFill>
            </a:endParaRPr>
          </a:p>
        </p:txBody>
      </p:sp>
      <p:sp>
        <p:nvSpPr>
          <p:cNvPr id="13" name="矩形 12"/>
          <p:cNvSpPr/>
          <p:nvPr/>
        </p:nvSpPr>
        <p:spPr>
          <a:xfrm>
            <a:off x="1547664" y="3795886"/>
            <a:ext cx="2448272" cy="43815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zh-CN" altLang="en-US" sz="1600" dirty="0">
                <a:solidFill>
                  <a:schemeClr val="tx1"/>
                </a:solidFill>
              </a:rPr>
              <a:t>课程</a:t>
            </a:r>
            <a:r>
              <a:rPr lang="zh-CN" altLang="en-US" sz="1600" dirty="0" smtClean="0">
                <a:solidFill>
                  <a:schemeClr val="tx1"/>
                </a:solidFill>
              </a:rPr>
              <a:t>：智能视频监控技术</a:t>
            </a:r>
            <a:endParaRPr lang="en-US" altLang="zh-CN" sz="1600" dirty="0">
              <a:solidFill>
                <a:srgbClr val="C00000"/>
              </a:solidFill>
            </a:endParaRPr>
          </a:p>
        </p:txBody>
      </p:sp>
      <p:sp>
        <p:nvSpPr>
          <p:cNvPr id="7" name="矩形 6"/>
          <p:cNvSpPr/>
          <p:nvPr/>
        </p:nvSpPr>
        <p:spPr>
          <a:xfrm>
            <a:off x="6732240" y="4838700"/>
            <a:ext cx="2012950" cy="438150"/>
          </a:xfrm>
          <a:prstGeom prst="rect">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r>
              <a:rPr lang="en-US" altLang="zh-CN" sz="1600" b="1" dirty="0" smtClean="0">
                <a:solidFill>
                  <a:schemeClr val="tx1"/>
                </a:solidFill>
              </a:rPr>
              <a:t>2018.10.26</a:t>
            </a:r>
            <a:endParaRPr lang="en-US" altLang="zh-CN" sz="1600" b="1" dirty="0">
              <a:solidFill>
                <a:srgbClr val="C00000"/>
              </a:solidFill>
            </a:endParaRPr>
          </a:p>
        </p:txBody>
      </p:sp>
    </p:spTree>
    <p:extLst>
      <p:ext uri="{BB962C8B-B14F-4D97-AF65-F5344CB8AC3E}">
        <p14:creationId xmlns:p14="http://schemas.microsoft.com/office/powerpoint/2010/main" val="1228299195"/>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331640" y="1275606"/>
            <a:ext cx="6753225" cy="3648075"/>
          </a:xfrm>
          <a:prstGeom prst="rect">
            <a:avLst/>
          </a:prstGeom>
        </p:spPr>
      </p:pic>
      <p:sp>
        <p:nvSpPr>
          <p:cNvPr id="21" name="矩形 20"/>
          <p:cNvSpPr/>
          <p:nvPr/>
        </p:nvSpPr>
        <p:spPr>
          <a:xfrm>
            <a:off x="5796136" y="175743"/>
            <a:ext cx="1595304" cy="307775"/>
          </a:xfrm>
          <a:prstGeom prst="rect">
            <a:avLst/>
          </a:prstGeom>
        </p:spPr>
        <p:txBody>
          <a:bodyPr wrap="none" lIns="91438" tIns="45719" rIns="91438" bIns="45719">
            <a:spAutoFit/>
          </a:bodyPr>
          <a:lstStyle/>
          <a:p>
            <a:r>
              <a:rPr lang="en-US" altLang="zh-CN" sz="1400" dirty="0">
                <a:solidFill>
                  <a:prstClr val="white"/>
                </a:solidFill>
                <a:latin typeface="Times New Roman" panose="02020603050405020304" pitchFamily="18" charset="0"/>
                <a:cs typeface="Times New Roman" panose="02020603050405020304" pitchFamily="18" charset="0"/>
                <a:sym typeface="+mn-lt"/>
              </a:rPr>
              <a:t>Overall Framework</a:t>
            </a:r>
          </a:p>
        </p:txBody>
      </p:sp>
      <p:sp>
        <p:nvSpPr>
          <p:cNvPr id="4" name="文本框 3"/>
          <p:cNvSpPr txBox="1"/>
          <p:nvPr/>
        </p:nvSpPr>
        <p:spPr>
          <a:xfrm>
            <a:off x="402970" y="898118"/>
            <a:ext cx="4176464"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Overall Framework</a:t>
            </a:r>
          </a:p>
        </p:txBody>
      </p:sp>
    </p:spTree>
    <p:extLst>
      <p:ext uri="{BB962C8B-B14F-4D97-AF65-F5344CB8AC3E}">
        <p14:creationId xmlns:p14="http://schemas.microsoft.com/office/powerpoint/2010/main" val="3550791601"/>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ttp://image108.360doc.com/DownloadImg/2017/08/1010/108054660_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nvSpPr>
        <p:spPr>
          <a:xfrm>
            <a:off x="402970" y="898118"/>
            <a:ext cx="4176464" cy="369332"/>
          </a:xfrm>
          <a:prstGeom prst="rect">
            <a:avLst/>
          </a:prstGeom>
          <a:noFill/>
        </p:spPr>
        <p:txBody>
          <a:bodyPr wrap="square" rtlCol="0">
            <a:spAutoFit/>
          </a:bodyPr>
          <a:lstStyle/>
          <a:p>
            <a:r>
              <a:rPr lang="en-US" altLang="zh-CN" b="1" dirty="0" err="1" smtClean="0">
                <a:latin typeface="Times New Roman" panose="02020603050405020304" pitchFamily="18" charset="0"/>
                <a:cs typeface="Times New Roman" panose="02020603050405020304" pitchFamily="18" charset="0"/>
              </a:rPr>
              <a:t>DeepID</a:t>
            </a:r>
            <a:r>
              <a:rPr lang="en-US" altLang="zh-CN" b="1" dirty="0" smtClean="0">
                <a:latin typeface="Times New Roman" panose="02020603050405020304" pitchFamily="18" charset="0"/>
                <a:cs typeface="Times New Roman" panose="02020603050405020304" pitchFamily="18" charset="0"/>
              </a:rPr>
              <a:t>-Net</a:t>
            </a:r>
            <a:endParaRPr lang="zh-CN" altLang="en-US" dirty="0">
              <a:latin typeface="Times New Roman" panose="02020603050405020304" pitchFamily="18" charset="0"/>
              <a:cs typeface="Times New Roman" panose="02020603050405020304" pitchFamily="18" charset="0"/>
            </a:endParaRPr>
          </a:p>
        </p:txBody>
      </p:sp>
      <p:sp>
        <p:nvSpPr>
          <p:cNvPr id="13" name="矩形 12"/>
          <p:cNvSpPr/>
          <p:nvPr/>
        </p:nvSpPr>
        <p:spPr>
          <a:xfrm>
            <a:off x="5220072" y="160338"/>
            <a:ext cx="2209255" cy="307775"/>
          </a:xfrm>
          <a:prstGeom prst="rect">
            <a:avLst/>
          </a:prstGeom>
        </p:spPr>
        <p:txBody>
          <a:bodyPr wrap="none" lIns="91438" tIns="45719" rIns="91438" bIns="45719">
            <a:spAutoFit/>
          </a:bodyPr>
          <a:lstStyle/>
          <a:p>
            <a:r>
              <a:rPr lang="en-US" altLang="zh-CN" sz="1400" dirty="0">
                <a:solidFill>
                  <a:prstClr val="white"/>
                </a:solidFill>
                <a:latin typeface="Times New Roman" panose="02020603050405020304" pitchFamily="18" charset="0"/>
                <a:cs typeface="Times New Roman" panose="02020603050405020304" pitchFamily="18" charset="0"/>
                <a:sym typeface="+mn-lt"/>
              </a:rPr>
              <a:t>Still-image object </a:t>
            </a:r>
            <a:r>
              <a:rPr lang="en-US" altLang="zh-CN" sz="1400" dirty="0" smtClean="0">
                <a:solidFill>
                  <a:prstClr val="white"/>
                </a:solidFill>
                <a:latin typeface="Times New Roman" panose="02020603050405020304" pitchFamily="18" charset="0"/>
                <a:cs typeface="Times New Roman" panose="02020603050405020304" pitchFamily="18" charset="0"/>
                <a:sym typeface="+mn-lt"/>
              </a:rPr>
              <a:t>Detection</a:t>
            </a:r>
            <a:endParaRPr lang="en-US" altLang="zh-CN" sz="1400" dirty="0">
              <a:solidFill>
                <a:prstClr val="white"/>
              </a:solidFill>
              <a:latin typeface="Times New Roman" panose="02020603050405020304" pitchFamily="18" charset="0"/>
              <a:cs typeface="Times New Roman" panose="02020603050405020304" pitchFamily="18" charset="0"/>
              <a:sym typeface="+mn-lt"/>
            </a:endParaRPr>
          </a:p>
        </p:txBody>
      </p:sp>
      <p:sp>
        <p:nvSpPr>
          <p:cNvPr id="4" name="文本框 3"/>
          <p:cNvSpPr txBox="1"/>
          <p:nvPr/>
        </p:nvSpPr>
        <p:spPr>
          <a:xfrm>
            <a:off x="4612356" y="1205893"/>
            <a:ext cx="4352131" cy="1169551"/>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Object region </a:t>
            </a:r>
            <a:r>
              <a:rPr lang="en-US" altLang="zh-CN" sz="1400" b="1" dirty="0" smtClean="0">
                <a:latin typeface="Times New Roman" panose="02020603050405020304" pitchFamily="18" charset="0"/>
                <a:cs typeface="Times New Roman" panose="02020603050405020304" pitchFamily="18" charset="0"/>
              </a:rPr>
              <a:t>proposals</a:t>
            </a:r>
            <a:endParaRPr lang="en-US" altLang="zh-CN" sz="1400" dirty="0" smtClean="0">
              <a:latin typeface="Times New Roman" panose="02020603050405020304" pitchFamily="18" charset="0"/>
              <a:cs typeface="Times New Roman" panose="02020603050405020304" pitchFamily="18" charset="0"/>
            </a:endParaRPr>
          </a:p>
          <a:p>
            <a:r>
              <a:rPr lang="en-US" altLang="zh-CN" sz="1400" dirty="0" smtClean="0">
                <a:latin typeface="Times New Roman" panose="02020603050405020304" pitchFamily="18" charset="0"/>
                <a:cs typeface="Times New Roman" panose="02020603050405020304" pitchFamily="18" charset="0"/>
              </a:rPr>
              <a:t>The </a:t>
            </a:r>
            <a:r>
              <a:rPr lang="en-US" altLang="zh-CN" sz="1400" dirty="0">
                <a:latin typeface="Times New Roman" panose="02020603050405020304" pitchFamily="18" charset="0"/>
                <a:cs typeface="Times New Roman" panose="02020603050405020304" pitchFamily="18" charset="0"/>
              </a:rPr>
              <a:t>object region proposals are obtained by </a:t>
            </a:r>
            <a:r>
              <a:rPr lang="en-US" altLang="zh-CN" sz="1400" dirty="0" smtClean="0">
                <a:latin typeface="Times New Roman" panose="02020603050405020304" pitchFamily="18" charset="0"/>
                <a:cs typeface="Times New Roman" panose="02020603050405020304" pitchFamily="18" charset="0"/>
              </a:rPr>
              <a:t>selective search </a:t>
            </a:r>
            <a:r>
              <a:rPr lang="en-US" altLang="zh-CN" sz="1400" dirty="0">
                <a:latin typeface="Times New Roman" panose="02020603050405020304" pitchFamily="18" charset="0"/>
                <a:cs typeface="Times New Roman" panose="02020603050405020304" pitchFamily="18" charset="0"/>
              </a:rPr>
              <a:t>(SS</a:t>
            </a:r>
            <a:r>
              <a:rPr lang="en-US" altLang="zh-CN" sz="1400" dirty="0" smtClean="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and Edge Boxes (EB) </a:t>
            </a:r>
            <a:r>
              <a:rPr lang="en-US" altLang="zh-CN" sz="1400" dirty="0" smtClean="0">
                <a:latin typeface="Times New Roman" panose="02020603050405020304" pitchFamily="18" charset="0"/>
                <a:cs typeface="Times New Roman" panose="02020603050405020304" pitchFamily="18" charset="0"/>
              </a:rPr>
              <a:t>with </a:t>
            </a:r>
            <a:r>
              <a:rPr lang="en-US" altLang="zh-CN" sz="1400" dirty="0">
                <a:latin typeface="Times New Roman" panose="02020603050405020304" pitchFamily="18" charset="0"/>
                <a:cs typeface="Times New Roman" panose="02020603050405020304" pitchFamily="18" charset="0"/>
              </a:rPr>
              <a:t>a </a:t>
            </a:r>
            <a:r>
              <a:rPr lang="en-US" altLang="zh-CN" sz="1400" dirty="0" smtClean="0">
                <a:latin typeface="Times New Roman" panose="02020603050405020304" pitchFamily="18" charset="0"/>
                <a:cs typeface="Times New Roman" panose="02020603050405020304" pitchFamily="18" charset="0"/>
              </a:rPr>
              <a:t>cascaded selection </a:t>
            </a:r>
            <a:r>
              <a:rPr lang="en-US" altLang="zh-CN" sz="1400" dirty="0">
                <a:latin typeface="Times New Roman" panose="02020603050405020304" pitchFamily="18" charset="0"/>
                <a:cs typeface="Times New Roman" panose="02020603050405020304" pitchFamily="18" charset="0"/>
              </a:rPr>
              <a:t>process that eliminates easy false positive boxes </a:t>
            </a:r>
            <a:r>
              <a:rPr lang="en-US" altLang="zh-CN" sz="1400" dirty="0" smtClean="0">
                <a:latin typeface="Times New Roman" panose="02020603050405020304" pitchFamily="18" charset="0"/>
                <a:cs typeface="Times New Roman" panose="02020603050405020304" pitchFamily="18" charset="0"/>
              </a:rPr>
              <a:t>using an </a:t>
            </a:r>
            <a:r>
              <a:rPr lang="en-US" altLang="zh-CN" sz="1400" dirty="0">
                <a:latin typeface="Times New Roman" panose="02020603050405020304" pitchFamily="18" charset="0"/>
                <a:cs typeface="Times New Roman" panose="02020603050405020304" pitchFamily="18" charset="0"/>
              </a:rPr>
              <a:t>ImageNet pre-trained </a:t>
            </a:r>
            <a:r>
              <a:rPr lang="en-US" altLang="zh-CN" sz="1400" dirty="0" err="1" smtClean="0">
                <a:latin typeface="Times New Roman" panose="02020603050405020304" pitchFamily="18" charset="0"/>
                <a:cs typeface="Times New Roman" panose="02020603050405020304" pitchFamily="18" charset="0"/>
              </a:rPr>
              <a:t>DeepID</a:t>
            </a:r>
            <a:r>
              <a:rPr lang="en-US" altLang="zh-CN" sz="1400" dirty="0" smtClean="0">
                <a:latin typeface="Times New Roman" panose="02020603050405020304" pitchFamily="18" charset="0"/>
                <a:cs typeface="Times New Roman" panose="02020603050405020304" pitchFamily="18" charset="0"/>
              </a:rPr>
              <a:t>-Net</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4656676" y="2643758"/>
            <a:ext cx="4352131" cy="738664"/>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Model </a:t>
            </a:r>
            <a:r>
              <a:rPr lang="en-US" altLang="zh-CN" sz="1400" b="1" dirty="0" err="1">
                <a:latin typeface="Times New Roman" panose="02020603050405020304" pitchFamily="18" charset="0"/>
                <a:cs typeface="Times New Roman" panose="02020603050405020304" pitchFamily="18" charset="0"/>
              </a:rPr>
              <a:t>finetuning</a:t>
            </a:r>
            <a:r>
              <a:rPr lang="en-US" altLang="zh-CN" sz="1400" b="1" dirty="0">
                <a:latin typeface="Times New Roman" panose="02020603050405020304" pitchFamily="18" charset="0"/>
                <a:cs typeface="Times New Roman" panose="02020603050405020304" pitchFamily="18" charset="0"/>
              </a:rPr>
              <a:t> and SVM </a:t>
            </a:r>
            <a:r>
              <a:rPr lang="en-US" altLang="zh-CN" sz="1400" b="1" dirty="0" smtClean="0">
                <a:latin typeface="Times New Roman" panose="02020603050405020304" pitchFamily="18" charset="0"/>
                <a:cs typeface="Times New Roman" panose="02020603050405020304" pitchFamily="18" charset="0"/>
              </a:rPr>
              <a:t>training</a:t>
            </a:r>
          </a:p>
          <a:p>
            <a:r>
              <a:rPr lang="en-US" altLang="zh-CN" sz="1400" dirty="0" err="1" smtClean="0">
                <a:latin typeface="Times New Roman" panose="02020603050405020304" pitchFamily="18" charset="0"/>
                <a:cs typeface="Times New Roman" panose="02020603050405020304" pitchFamily="18" charset="0"/>
              </a:rPr>
              <a:t>Finetuned</a:t>
            </a:r>
            <a:r>
              <a:rPr lang="en-US" altLang="zh-CN" sz="1400" dirty="0" smtClean="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the DET-trained </a:t>
            </a:r>
            <a:r>
              <a:rPr lang="en-US" altLang="zh-CN" sz="1400" dirty="0" smtClean="0">
                <a:latin typeface="Times New Roman" panose="02020603050405020304" pitchFamily="18" charset="0"/>
                <a:cs typeface="Times New Roman" panose="02020603050405020304" pitchFamily="18" charset="0"/>
              </a:rPr>
              <a:t>model </a:t>
            </a:r>
            <a:r>
              <a:rPr lang="en-US" altLang="zh-CN" sz="1400" dirty="0">
                <a:latin typeface="Times New Roman" panose="02020603050405020304" pitchFamily="18" charset="0"/>
                <a:cs typeface="Times New Roman" panose="02020603050405020304" pitchFamily="18" charset="0"/>
              </a:rPr>
              <a:t>and </a:t>
            </a:r>
            <a:r>
              <a:rPr lang="en-US" altLang="zh-CN" sz="1400" dirty="0" smtClean="0">
                <a:latin typeface="Times New Roman" panose="02020603050405020304" pitchFamily="18" charset="0"/>
                <a:cs typeface="Times New Roman" panose="02020603050405020304" pitchFamily="18" charset="0"/>
              </a:rPr>
              <a:t>retrained the </a:t>
            </a:r>
            <a:r>
              <a:rPr lang="en-US" altLang="zh-CN" sz="1400" dirty="0">
                <a:latin typeface="Times New Roman" panose="02020603050405020304" pitchFamily="18" charset="0"/>
                <a:cs typeface="Times New Roman" panose="02020603050405020304" pitchFamily="18" charset="0"/>
              </a:rPr>
              <a:t>30 SVMs with combination of DET and VID data.</a:t>
            </a:r>
            <a:endParaRPr lang="zh-CN" altLang="en-US" sz="1400"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4656676" y="3650736"/>
            <a:ext cx="4352131" cy="954107"/>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Score </a:t>
            </a:r>
            <a:r>
              <a:rPr lang="en-US" altLang="zh-CN" sz="1400" b="1" dirty="0" smtClean="0">
                <a:latin typeface="Times New Roman" panose="02020603050405020304" pitchFamily="18" charset="0"/>
                <a:cs typeface="Times New Roman" panose="02020603050405020304" pitchFamily="18" charset="0"/>
              </a:rPr>
              <a:t>average</a:t>
            </a:r>
          </a:p>
          <a:p>
            <a:r>
              <a:rPr lang="en-US" altLang="zh-CN" sz="1400" dirty="0">
                <a:latin typeface="Times New Roman" panose="02020603050405020304" pitchFamily="18" charset="0"/>
                <a:cs typeface="Times New Roman" panose="02020603050405020304" pitchFamily="18" charset="0"/>
              </a:rPr>
              <a:t>Multiple CNN and SVM models are </a:t>
            </a:r>
            <a:r>
              <a:rPr lang="en-US" altLang="zh-CN" sz="1400" dirty="0" smtClean="0">
                <a:latin typeface="Times New Roman" panose="02020603050405020304" pitchFamily="18" charset="0"/>
                <a:cs typeface="Times New Roman" panose="02020603050405020304" pitchFamily="18" charset="0"/>
              </a:rPr>
              <a:t>trained separately </a:t>
            </a:r>
            <a:r>
              <a:rPr lang="en-US" altLang="zh-CN" sz="1400" dirty="0">
                <a:latin typeface="Times New Roman" panose="02020603050405020304" pitchFamily="18" charset="0"/>
                <a:cs typeface="Times New Roman" panose="02020603050405020304" pitchFamily="18" charset="0"/>
              </a:rPr>
              <a:t>for the </a:t>
            </a:r>
            <a:r>
              <a:rPr lang="en-US" altLang="zh-CN" sz="1400" dirty="0" err="1">
                <a:latin typeface="Times New Roman" panose="02020603050405020304" pitchFamily="18" charset="0"/>
                <a:cs typeface="Times New Roman" panose="02020603050405020304" pitchFamily="18" charset="0"/>
              </a:rPr>
              <a:t>DeepID</a:t>
            </a:r>
            <a:r>
              <a:rPr lang="en-US" altLang="zh-CN" sz="1400" dirty="0">
                <a:latin typeface="Times New Roman" panose="02020603050405020304" pitchFamily="18" charset="0"/>
                <a:cs typeface="Times New Roman" panose="02020603050405020304" pitchFamily="18" charset="0"/>
              </a:rPr>
              <a:t>-Net framework, their results are </a:t>
            </a:r>
            <a:r>
              <a:rPr lang="en-US" altLang="zh-CN" sz="1400" dirty="0" smtClean="0">
                <a:latin typeface="Times New Roman" panose="02020603050405020304" pitchFamily="18" charset="0"/>
                <a:cs typeface="Times New Roman" panose="02020603050405020304" pitchFamily="18" charset="0"/>
              </a:rPr>
              <a:t>averaged to </a:t>
            </a:r>
            <a:r>
              <a:rPr lang="en-US" altLang="zh-CN" sz="1400" dirty="0">
                <a:latin typeface="Times New Roman" panose="02020603050405020304" pitchFamily="18" charset="0"/>
                <a:cs typeface="Times New Roman" panose="02020603050405020304" pitchFamily="18" charset="0"/>
              </a:rPr>
              <a:t>generate the detection scores</a:t>
            </a:r>
            <a:endParaRPr lang="zh-CN" altLang="en-US" sz="14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0" y="1635646"/>
            <a:ext cx="4579434" cy="1972801"/>
          </a:xfrm>
          <a:prstGeom prst="rect">
            <a:avLst/>
          </a:prstGeom>
        </p:spPr>
      </p:pic>
      <p:pic>
        <p:nvPicPr>
          <p:cNvPr id="5" name="图片 4"/>
          <p:cNvPicPr>
            <a:picLocks noChangeAspect="1"/>
          </p:cNvPicPr>
          <p:nvPr/>
        </p:nvPicPr>
        <p:blipFill>
          <a:blip r:embed="rId4"/>
          <a:stretch>
            <a:fillRect/>
          </a:stretch>
        </p:blipFill>
        <p:spPr>
          <a:xfrm>
            <a:off x="460375" y="1491630"/>
            <a:ext cx="3812395" cy="3437262"/>
          </a:xfrm>
          <a:prstGeom prst="rect">
            <a:avLst/>
          </a:prstGeom>
        </p:spPr>
      </p:pic>
    </p:spTree>
    <p:extLst>
      <p:ext uri="{BB962C8B-B14F-4D97-AF65-F5344CB8AC3E}">
        <p14:creationId xmlns:p14="http://schemas.microsoft.com/office/powerpoint/2010/main" val="274326635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http://image108.360doc.com/DownloadImg/2017/08/1010/108054660_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8" name="文本框 7"/>
          <p:cNvSpPr txBox="1"/>
          <p:nvPr/>
        </p:nvSpPr>
        <p:spPr>
          <a:xfrm>
            <a:off x="281884" y="898118"/>
            <a:ext cx="8273486" cy="369332"/>
          </a:xfrm>
          <a:prstGeom prst="rect">
            <a:avLst/>
          </a:prstGeom>
          <a:noFill/>
        </p:spPr>
        <p:txBody>
          <a:bodyPr wrap="square" rtlCol="0">
            <a:spAutoFit/>
          </a:bodyPr>
          <a:lstStyle/>
          <a:p>
            <a:r>
              <a:rPr lang="en-US" altLang="zh-CN" b="1" dirty="0">
                <a:latin typeface="Times New Roman" panose="02020603050405020304" pitchFamily="18" charset="0"/>
                <a:cs typeface="Times New Roman" panose="02020603050405020304" pitchFamily="18" charset="0"/>
              </a:rPr>
              <a:t>Multi-context suppression </a:t>
            </a:r>
            <a:r>
              <a:rPr lang="en-US" altLang="zh-CN" b="1" dirty="0" smtClean="0">
                <a:latin typeface="Times New Roman" panose="02020603050405020304" pitchFamily="18" charset="0"/>
                <a:cs typeface="Times New Roman" panose="02020603050405020304" pitchFamily="18" charset="0"/>
              </a:rPr>
              <a:t>and motion-guided propagation</a:t>
            </a:r>
            <a:endParaRPr lang="en-US" altLang="zh-CN" b="1" dirty="0">
              <a:latin typeface="Times New Roman" panose="02020603050405020304" pitchFamily="18" charset="0"/>
              <a:cs typeface="Times New Roman" panose="02020603050405020304" pitchFamily="18" charset="0"/>
            </a:endParaRPr>
          </a:p>
        </p:txBody>
      </p:sp>
      <p:sp>
        <p:nvSpPr>
          <p:cNvPr id="13" name="矩形 12"/>
          <p:cNvSpPr/>
          <p:nvPr/>
        </p:nvSpPr>
        <p:spPr>
          <a:xfrm>
            <a:off x="6012160" y="163939"/>
            <a:ext cx="1303558" cy="307775"/>
          </a:xfrm>
          <a:prstGeom prst="rect">
            <a:avLst/>
          </a:prstGeom>
        </p:spPr>
        <p:txBody>
          <a:bodyPr wrap="none" lIns="91438" tIns="45719" rIns="91438" bIns="45719">
            <a:spAutoFit/>
          </a:bodyPr>
          <a:lstStyle/>
          <a:p>
            <a:r>
              <a:rPr lang="en-US" altLang="zh-CN" sz="1400" dirty="0" smtClean="0">
                <a:solidFill>
                  <a:prstClr val="white"/>
                </a:solidFill>
                <a:latin typeface="Times New Roman" panose="02020603050405020304" pitchFamily="18" charset="0"/>
                <a:cs typeface="Times New Roman" panose="02020603050405020304" pitchFamily="18" charset="0"/>
                <a:sym typeface="+mn-lt"/>
              </a:rPr>
              <a:t>MCS and MGS</a:t>
            </a:r>
            <a:endParaRPr lang="zh-CN" altLang="en-US" sz="1400" dirty="0">
              <a:solidFill>
                <a:prstClr val="white"/>
              </a:solidFill>
              <a:latin typeface="Times New Roman" panose="02020603050405020304" pitchFamily="18" charset="0"/>
              <a:cs typeface="Times New Roman" panose="02020603050405020304" pitchFamily="18" charset="0"/>
              <a:sym typeface="+mn-lt"/>
            </a:endParaRPr>
          </a:p>
        </p:txBody>
      </p:sp>
      <p:sp>
        <p:nvSpPr>
          <p:cNvPr id="4" name="文本框 3"/>
          <p:cNvSpPr txBox="1"/>
          <p:nvPr/>
        </p:nvSpPr>
        <p:spPr>
          <a:xfrm>
            <a:off x="256934" y="3461115"/>
            <a:ext cx="4352131" cy="1415772"/>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Multi-context </a:t>
            </a:r>
            <a:r>
              <a:rPr lang="en-US" altLang="zh-CN" sz="1400" b="1" dirty="0" smtClean="0">
                <a:latin typeface="Times New Roman" panose="02020603050405020304" pitchFamily="18" charset="0"/>
                <a:cs typeface="Times New Roman" panose="02020603050405020304" pitchFamily="18" charset="0"/>
              </a:rPr>
              <a:t>suppression(MCS)</a:t>
            </a:r>
          </a:p>
          <a:p>
            <a:r>
              <a:rPr lang="en-US" altLang="zh-CN" sz="1200" dirty="0">
                <a:latin typeface="Times New Roman" panose="02020603050405020304" pitchFamily="18" charset="0"/>
                <a:cs typeface="Times New Roman" panose="02020603050405020304" pitchFamily="18" charset="0"/>
              </a:rPr>
              <a:t>Sorts all still image detection scores within a video in descending orders</a:t>
            </a:r>
          </a:p>
          <a:p>
            <a:r>
              <a:rPr lang="en-US" altLang="zh-CN" sz="1200" dirty="0">
                <a:latin typeface="Times New Roman" panose="02020603050405020304" pitchFamily="18" charset="0"/>
                <a:cs typeface="Times New Roman" panose="02020603050405020304" pitchFamily="18" charset="0"/>
              </a:rPr>
              <a:t>The classes with highly ranked detection scores are treated as high-confidence classes and the rest as low-confidence ones</a:t>
            </a:r>
          </a:p>
          <a:p>
            <a:r>
              <a:rPr lang="en-US" altLang="zh-CN" sz="1200" dirty="0">
                <a:latin typeface="Times New Roman" panose="02020603050405020304" pitchFamily="18" charset="0"/>
                <a:cs typeface="Times New Roman" panose="02020603050405020304" pitchFamily="18" charset="0"/>
              </a:rPr>
              <a:t>The detection scores of low-confidence classes are suppressed to reduce false positives.</a:t>
            </a:r>
          </a:p>
        </p:txBody>
      </p:sp>
      <p:sp>
        <p:nvSpPr>
          <p:cNvPr id="11" name="文本框 10"/>
          <p:cNvSpPr txBox="1"/>
          <p:nvPr/>
        </p:nvSpPr>
        <p:spPr>
          <a:xfrm>
            <a:off x="5139653" y="3459966"/>
            <a:ext cx="3896844" cy="1046440"/>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Motion-guided </a:t>
            </a:r>
            <a:r>
              <a:rPr lang="en-US" altLang="zh-CN" sz="1400" b="1" dirty="0" smtClean="0">
                <a:latin typeface="Times New Roman" panose="02020603050405020304" pitchFamily="18" charset="0"/>
                <a:cs typeface="Times New Roman" panose="02020603050405020304" pitchFamily="18" charset="0"/>
              </a:rPr>
              <a:t>propagation(MGP)</a:t>
            </a:r>
          </a:p>
          <a:p>
            <a:r>
              <a:rPr lang="en-US" altLang="zh-CN" sz="1200" dirty="0">
                <a:latin typeface="Times New Roman" panose="02020603050405020304" pitchFamily="18" charset="0"/>
                <a:cs typeface="Times New Roman" panose="02020603050405020304" pitchFamily="18" charset="0"/>
              </a:rPr>
              <a:t>In still-image object </a:t>
            </a:r>
            <a:r>
              <a:rPr lang="en-US" altLang="zh-CN" sz="1200" dirty="0" smtClean="0">
                <a:latin typeface="Times New Roman" panose="02020603050405020304" pitchFamily="18" charset="0"/>
                <a:cs typeface="Times New Roman" panose="02020603050405020304" pitchFamily="18" charset="0"/>
              </a:rPr>
              <a:t>detection, some </a:t>
            </a:r>
            <a:r>
              <a:rPr lang="en-US" altLang="zh-CN" sz="1200" dirty="0">
                <a:latin typeface="Times New Roman" panose="02020603050405020304" pitchFamily="18" charset="0"/>
                <a:cs typeface="Times New Roman" panose="02020603050405020304" pitchFamily="18" charset="0"/>
              </a:rPr>
              <a:t>objects may be missed in certain frames </a:t>
            </a:r>
            <a:r>
              <a:rPr lang="en-US" altLang="zh-CN" sz="1200" dirty="0" smtClean="0">
                <a:latin typeface="Times New Roman" panose="02020603050405020304" pitchFamily="18" charset="0"/>
                <a:cs typeface="Times New Roman" panose="02020603050405020304" pitchFamily="18" charset="0"/>
              </a:rPr>
              <a:t>while detected </a:t>
            </a:r>
            <a:r>
              <a:rPr lang="en-US" altLang="zh-CN" sz="1200" dirty="0">
                <a:latin typeface="Times New Roman" panose="02020603050405020304" pitchFamily="18" charset="0"/>
                <a:cs typeface="Times New Roman" panose="02020603050405020304" pitchFamily="18" charset="0"/>
              </a:rPr>
              <a:t>in adjacent frames. </a:t>
            </a:r>
            <a:r>
              <a:rPr lang="en-US" altLang="zh-CN" sz="1200" dirty="0" smtClean="0">
                <a:latin typeface="Times New Roman" panose="02020603050405020304" pitchFamily="18" charset="0"/>
                <a:cs typeface="Times New Roman" panose="02020603050405020304" pitchFamily="18" charset="0"/>
              </a:rPr>
              <a:t>MGP propagate boxes and their scores of each frame to its adjacent frame to </a:t>
            </a:r>
            <a:r>
              <a:rPr lang="en-US" altLang="zh-CN" sz="1200" dirty="0">
                <a:latin typeface="Times New Roman" panose="02020603050405020304" pitchFamily="18" charset="0"/>
                <a:cs typeface="Times New Roman" panose="02020603050405020304" pitchFamily="18" charset="0"/>
              </a:rPr>
              <a:t>reduce false negatives.</a:t>
            </a:r>
            <a:endParaRPr lang="zh-CN" altLang="en-US" sz="1200" dirty="0">
              <a:latin typeface="Times New Roman" panose="02020603050405020304" pitchFamily="18" charset="0"/>
              <a:cs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155575" y="1469241"/>
            <a:ext cx="4533900" cy="1990725"/>
          </a:xfrm>
          <a:prstGeom prst="rect">
            <a:avLst/>
          </a:prstGeom>
        </p:spPr>
      </p:pic>
      <p:pic>
        <p:nvPicPr>
          <p:cNvPr id="6" name="图片 5"/>
          <p:cNvPicPr>
            <a:picLocks noChangeAspect="1"/>
          </p:cNvPicPr>
          <p:nvPr/>
        </p:nvPicPr>
        <p:blipFill>
          <a:blip r:embed="rId4"/>
          <a:stretch>
            <a:fillRect/>
          </a:stretch>
        </p:blipFill>
        <p:spPr>
          <a:xfrm>
            <a:off x="4932040" y="1299651"/>
            <a:ext cx="4036070" cy="2160315"/>
          </a:xfrm>
          <a:prstGeom prst="rect">
            <a:avLst/>
          </a:prstGeom>
        </p:spPr>
      </p:pic>
    </p:spTree>
    <p:extLst>
      <p:ext uri="{BB962C8B-B14F-4D97-AF65-F5344CB8AC3E}">
        <p14:creationId xmlns:p14="http://schemas.microsoft.com/office/powerpoint/2010/main" val="206998903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矩形 17"/>
          <p:cNvSpPr/>
          <p:nvPr/>
        </p:nvSpPr>
        <p:spPr>
          <a:xfrm>
            <a:off x="5868144" y="160338"/>
            <a:ext cx="1560167" cy="307775"/>
          </a:xfrm>
          <a:prstGeom prst="rect">
            <a:avLst/>
          </a:prstGeom>
        </p:spPr>
        <p:txBody>
          <a:bodyPr wrap="none" lIns="91438" tIns="45719" rIns="91438" bIns="45719">
            <a:spAutoFit/>
          </a:bodyPr>
          <a:lstStyle/>
          <a:p>
            <a:r>
              <a:rPr lang="en-US" altLang="zh-CN" sz="1400" dirty="0" err="1" smtClean="0">
                <a:solidFill>
                  <a:prstClr val="white"/>
                </a:solidFill>
                <a:latin typeface="Times New Roman" panose="02020603050405020304" pitchFamily="18" charset="0"/>
                <a:cs typeface="Times New Roman" panose="02020603050405020304" pitchFamily="18" charset="0"/>
                <a:sym typeface="+mn-lt"/>
              </a:rPr>
              <a:t>Tubelet</a:t>
            </a:r>
            <a:r>
              <a:rPr lang="en-US" altLang="zh-CN" sz="1400" dirty="0" smtClean="0">
                <a:solidFill>
                  <a:prstClr val="white"/>
                </a:solidFill>
                <a:latin typeface="Times New Roman" panose="02020603050405020304" pitchFamily="18" charset="0"/>
                <a:cs typeface="Times New Roman" panose="02020603050405020304" pitchFamily="18" charset="0"/>
                <a:sym typeface="+mn-lt"/>
              </a:rPr>
              <a:t> </a:t>
            </a:r>
            <a:r>
              <a:rPr lang="en-US" altLang="zh-CN" sz="1400" dirty="0" smtClean="0">
                <a:solidFill>
                  <a:prstClr val="white"/>
                </a:solidFill>
                <a:latin typeface="Times New Roman" panose="02020603050405020304" pitchFamily="18" charset="0"/>
                <a:cs typeface="Times New Roman" panose="02020603050405020304" pitchFamily="18" charset="0"/>
                <a:sym typeface="+mn-lt"/>
              </a:rPr>
              <a:t>Re-scoring</a:t>
            </a:r>
            <a:endParaRPr lang="zh-CN" altLang="en-US" sz="1400" dirty="0">
              <a:solidFill>
                <a:prstClr val="white"/>
              </a:solidFill>
              <a:latin typeface="Times New Roman" panose="02020603050405020304" pitchFamily="18" charset="0"/>
              <a:cs typeface="Times New Roman" panose="02020603050405020304" pitchFamily="18" charset="0"/>
              <a:sym typeface="+mn-lt"/>
            </a:endParaRPr>
          </a:p>
        </p:txBody>
      </p:sp>
      <p:sp>
        <p:nvSpPr>
          <p:cNvPr id="9" name="AutoShape 2" descr="http://image108.360doc.com/DownloadImg/2017/08/1010/108054660_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0" name="文本框 9"/>
          <p:cNvSpPr txBox="1"/>
          <p:nvPr/>
        </p:nvSpPr>
        <p:spPr>
          <a:xfrm>
            <a:off x="402970" y="898118"/>
            <a:ext cx="4176464" cy="369332"/>
          </a:xfrm>
          <a:prstGeom prst="rect">
            <a:avLst/>
          </a:prstGeom>
          <a:noFill/>
        </p:spPr>
        <p:txBody>
          <a:bodyPr wrap="square" rtlCol="0">
            <a:spAutoFit/>
          </a:bodyPr>
          <a:lstStyle/>
          <a:p>
            <a:r>
              <a:rPr lang="en-US" altLang="zh-CN" b="1" dirty="0" err="1" smtClean="0">
                <a:latin typeface="Times New Roman" panose="02020603050405020304" pitchFamily="18" charset="0"/>
                <a:cs typeface="Times New Roman" panose="02020603050405020304" pitchFamily="18" charset="0"/>
              </a:rPr>
              <a:t>Tubelet</a:t>
            </a:r>
            <a:r>
              <a:rPr lang="en-US" altLang="zh-CN" b="1" dirty="0" smtClean="0">
                <a:latin typeface="Times New Roman" panose="02020603050405020304" pitchFamily="18" charset="0"/>
                <a:cs typeface="Times New Roman" panose="02020603050405020304" pitchFamily="18" charset="0"/>
              </a:rPr>
              <a:t> </a:t>
            </a:r>
            <a:r>
              <a:rPr lang="en-US" altLang="zh-CN" b="1" dirty="0">
                <a:latin typeface="Times New Roman" panose="02020603050405020304" pitchFamily="18" charset="0"/>
                <a:cs typeface="Times New Roman" panose="02020603050405020304" pitchFamily="18" charset="0"/>
              </a:rPr>
              <a:t>Re-scoring</a:t>
            </a:r>
          </a:p>
        </p:txBody>
      </p:sp>
      <p:sp>
        <p:nvSpPr>
          <p:cNvPr id="14" name="文本框 13"/>
          <p:cNvSpPr txBox="1"/>
          <p:nvPr/>
        </p:nvSpPr>
        <p:spPr>
          <a:xfrm>
            <a:off x="4612356" y="1205893"/>
            <a:ext cx="4352131" cy="2462213"/>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High-confidence </a:t>
            </a:r>
            <a:r>
              <a:rPr lang="en-US" altLang="zh-CN" sz="1400" b="1" dirty="0" smtClean="0">
                <a:latin typeface="Times New Roman" panose="02020603050405020304" pitchFamily="18" charset="0"/>
                <a:cs typeface="Times New Roman" panose="02020603050405020304" pitchFamily="18" charset="0"/>
              </a:rPr>
              <a:t>tracking</a:t>
            </a:r>
          </a:p>
          <a:p>
            <a:r>
              <a:rPr lang="en-US" altLang="zh-CN" sz="1400" dirty="0">
                <a:latin typeface="Times New Roman" panose="02020603050405020304" pitchFamily="18" charset="0"/>
                <a:cs typeface="Times New Roman" panose="02020603050405020304" pitchFamily="18" charset="0"/>
              </a:rPr>
              <a:t>For each object class in a </a:t>
            </a:r>
            <a:r>
              <a:rPr lang="en-US" altLang="zh-CN" sz="1400" dirty="0" smtClean="0">
                <a:latin typeface="Times New Roman" panose="02020603050405020304" pitchFamily="18" charset="0"/>
                <a:cs typeface="Times New Roman" panose="02020603050405020304" pitchFamily="18" charset="0"/>
              </a:rPr>
              <a:t>video clip</a:t>
            </a:r>
            <a:r>
              <a:rPr lang="en-US" altLang="zh-CN" sz="1400" dirty="0">
                <a:latin typeface="Times New Roman" panose="02020603050405020304" pitchFamily="18" charset="0"/>
                <a:cs typeface="Times New Roman" panose="02020603050405020304" pitchFamily="18" charset="0"/>
              </a:rPr>
              <a:t>, we track </a:t>
            </a:r>
            <a:r>
              <a:rPr lang="en-US" altLang="zh-CN" sz="1400" dirty="0" smtClean="0">
                <a:latin typeface="Times New Roman" panose="02020603050405020304" pitchFamily="18" charset="0"/>
                <a:cs typeface="Times New Roman" panose="02020603050405020304" pitchFamily="18" charset="0"/>
              </a:rPr>
              <a:t>high-confidence </a:t>
            </a:r>
            <a:r>
              <a:rPr lang="en-US" altLang="zh-CN" sz="1400" dirty="0">
                <a:latin typeface="Times New Roman" panose="02020603050405020304" pitchFamily="18" charset="0"/>
                <a:cs typeface="Times New Roman" panose="02020603050405020304" pitchFamily="18" charset="0"/>
              </a:rPr>
              <a:t>detection proposals </a:t>
            </a:r>
            <a:r>
              <a:rPr lang="en-US" altLang="zh-CN" sz="1400" dirty="0" smtClean="0">
                <a:latin typeface="Times New Roman" panose="02020603050405020304" pitchFamily="18" charset="0"/>
                <a:cs typeface="Times New Roman" panose="02020603050405020304" pitchFamily="18" charset="0"/>
              </a:rPr>
              <a:t>bi-directionally over </a:t>
            </a:r>
            <a:r>
              <a:rPr lang="en-US" altLang="zh-CN" sz="1400" dirty="0">
                <a:latin typeface="Times New Roman" panose="02020603050405020304" pitchFamily="18" charset="0"/>
                <a:cs typeface="Times New Roman" panose="02020603050405020304" pitchFamily="18" charset="0"/>
              </a:rPr>
              <a:t>the temporal dimension</a:t>
            </a:r>
            <a:r>
              <a:rPr lang="en-US" altLang="zh-CN" sz="1400" dirty="0" smtClean="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The </a:t>
            </a:r>
            <a:r>
              <a:rPr lang="en-US" altLang="zh-CN" sz="1400" dirty="0" smtClean="0">
                <a:latin typeface="Times New Roman" panose="02020603050405020304" pitchFamily="18" charset="0"/>
                <a:cs typeface="Times New Roman" panose="02020603050405020304" pitchFamily="18" charset="0"/>
              </a:rPr>
              <a:t>starting bounding </a:t>
            </a:r>
            <a:r>
              <a:rPr lang="en-US" altLang="zh-CN" sz="1400" dirty="0">
                <a:latin typeface="Times New Roman" panose="02020603050405020304" pitchFamily="18" charset="0"/>
                <a:cs typeface="Times New Roman" panose="02020603050405020304" pitchFamily="18" charset="0"/>
              </a:rPr>
              <a:t>boxes of tracking are </a:t>
            </a:r>
            <a:r>
              <a:rPr lang="en-US" altLang="zh-CN" sz="1400" dirty="0" smtClean="0">
                <a:latin typeface="Times New Roman" panose="02020603050405020304" pitchFamily="18" charset="0"/>
                <a:cs typeface="Times New Roman" panose="02020603050405020304" pitchFamily="18" charset="0"/>
              </a:rPr>
              <a:t>called “anchors</a:t>
            </a:r>
            <a:r>
              <a:rPr lang="en-US" altLang="zh-CN" sz="1400" dirty="0">
                <a:latin typeface="Times New Roman" panose="02020603050405020304" pitchFamily="18" charset="0"/>
                <a:cs typeface="Times New Roman" panose="02020603050405020304" pitchFamily="18" charset="0"/>
              </a:rPr>
              <a:t>”, which </a:t>
            </a:r>
            <a:r>
              <a:rPr lang="en-US" altLang="zh-CN" sz="1400" dirty="0" smtClean="0">
                <a:latin typeface="Times New Roman" panose="02020603050405020304" pitchFamily="18" charset="0"/>
                <a:cs typeface="Times New Roman" panose="02020603050405020304" pitchFamily="18" charset="0"/>
              </a:rPr>
              <a:t>are determined </a:t>
            </a:r>
            <a:r>
              <a:rPr lang="en-US" altLang="zh-CN" sz="1400" dirty="0">
                <a:latin typeface="Times New Roman" panose="02020603050405020304" pitchFamily="18" charset="0"/>
                <a:cs typeface="Times New Roman" panose="02020603050405020304" pitchFamily="18" charset="0"/>
              </a:rPr>
              <a:t>as the most confident detections. Starting from </a:t>
            </a:r>
            <a:r>
              <a:rPr lang="en-US" altLang="zh-CN" sz="1400" dirty="0" smtClean="0">
                <a:latin typeface="Times New Roman" panose="02020603050405020304" pitchFamily="18" charset="0"/>
                <a:cs typeface="Times New Roman" panose="02020603050405020304" pitchFamily="18" charset="0"/>
              </a:rPr>
              <a:t>an anchor</a:t>
            </a:r>
            <a:r>
              <a:rPr lang="en-US" altLang="zh-CN" sz="1400" dirty="0">
                <a:latin typeface="Times New Roman" panose="02020603050405020304" pitchFamily="18" charset="0"/>
                <a:cs typeface="Times New Roman" panose="02020603050405020304" pitchFamily="18" charset="0"/>
              </a:rPr>
              <a:t>, we </a:t>
            </a:r>
            <a:r>
              <a:rPr lang="en-US" altLang="zh-CN" sz="1400" dirty="0" smtClean="0">
                <a:latin typeface="Times New Roman" panose="02020603050405020304" pitchFamily="18" charset="0"/>
                <a:cs typeface="Times New Roman" panose="02020603050405020304" pitchFamily="18" charset="0"/>
              </a:rPr>
              <a:t>track </a:t>
            </a:r>
          </a:p>
          <a:p>
            <a:r>
              <a:rPr lang="en-US" altLang="zh-CN" sz="1400" dirty="0" smtClean="0">
                <a:latin typeface="Times New Roman" panose="02020603050405020304" pitchFamily="18" charset="0"/>
                <a:cs typeface="Times New Roman" panose="02020603050405020304" pitchFamily="18" charset="0"/>
              </a:rPr>
              <a:t>bi-directionally </a:t>
            </a:r>
            <a:r>
              <a:rPr lang="en-US" altLang="zh-CN" sz="1400" dirty="0">
                <a:latin typeface="Times New Roman" panose="02020603050405020304" pitchFamily="18" charset="0"/>
                <a:cs typeface="Times New Roman" panose="02020603050405020304" pitchFamily="18" charset="0"/>
              </a:rPr>
              <a:t>to obtain a complete </a:t>
            </a:r>
            <a:r>
              <a:rPr lang="en-US" altLang="zh-CN" sz="1400" dirty="0" err="1">
                <a:latin typeface="Times New Roman" panose="02020603050405020304" pitchFamily="18" charset="0"/>
                <a:cs typeface="Times New Roman" panose="02020603050405020304" pitchFamily="18" charset="0"/>
              </a:rPr>
              <a:t>tubelet</a:t>
            </a:r>
            <a:r>
              <a:rPr lang="en-US" altLang="zh-CN" sz="1400" dirty="0" smtClean="0">
                <a:latin typeface="Times New Roman" panose="02020603050405020304" pitchFamily="18" charset="0"/>
                <a:cs typeface="Times New Roman" panose="02020603050405020304" pitchFamily="18" charset="0"/>
              </a:rPr>
              <a:t>.</a:t>
            </a:r>
          </a:p>
          <a:p>
            <a:r>
              <a:rPr lang="en-US" altLang="zh-CN" sz="1400" dirty="0">
                <a:latin typeface="Times New Roman" panose="02020603050405020304" pitchFamily="18" charset="0"/>
                <a:cs typeface="Times New Roman" panose="02020603050405020304" pitchFamily="18" charset="0"/>
              </a:rPr>
              <a:t>we stop the tracking early when the </a:t>
            </a:r>
            <a:r>
              <a:rPr lang="en-US" altLang="zh-CN" sz="1400" dirty="0" smtClean="0">
                <a:latin typeface="Times New Roman" panose="02020603050405020304" pitchFamily="18" charset="0"/>
                <a:cs typeface="Times New Roman" panose="02020603050405020304" pitchFamily="18" charset="0"/>
              </a:rPr>
              <a:t>tracking confidence </a:t>
            </a:r>
            <a:r>
              <a:rPr lang="en-US" altLang="zh-CN" sz="1400" dirty="0">
                <a:latin typeface="Times New Roman" panose="02020603050405020304" pitchFamily="18" charset="0"/>
                <a:cs typeface="Times New Roman" panose="02020603050405020304" pitchFamily="18" charset="0"/>
              </a:rPr>
              <a:t>is below a threshold </a:t>
            </a:r>
            <a:r>
              <a:rPr lang="en-US" altLang="zh-CN" sz="1400" dirty="0" smtClean="0">
                <a:latin typeface="Times New Roman" panose="02020603050405020304" pitchFamily="18" charset="0"/>
                <a:cs typeface="Times New Roman" panose="02020603050405020304" pitchFamily="18" charset="0"/>
              </a:rPr>
              <a:t>to </a:t>
            </a:r>
            <a:r>
              <a:rPr lang="en-US" altLang="zh-CN" sz="1400" dirty="0">
                <a:latin typeface="Times New Roman" panose="02020603050405020304" pitchFamily="18" charset="0"/>
                <a:cs typeface="Times New Roman" panose="02020603050405020304" pitchFamily="18" charset="0"/>
              </a:rPr>
              <a:t>reduce false positive </a:t>
            </a:r>
            <a:r>
              <a:rPr lang="en-US" altLang="zh-CN" sz="1400" dirty="0" err="1">
                <a:latin typeface="Times New Roman" panose="02020603050405020304" pitchFamily="18" charset="0"/>
                <a:cs typeface="Times New Roman" panose="02020603050405020304" pitchFamily="18" charset="0"/>
              </a:rPr>
              <a:t>tubelets</a:t>
            </a:r>
            <a:r>
              <a:rPr lang="en-US" altLang="zh-CN" sz="1400" dirty="0">
                <a:latin typeface="Times New Roman" panose="02020603050405020304" pitchFamily="18" charset="0"/>
                <a:cs typeface="Times New Roman" panose="02020603050405020304" pitchFamily="18" charset="0"/>
              </a:rPr>
              <a:t>.</a:t>
            </a:r>
            <a:endParaRPr lang="en-US" altLang="zh-CN" sz="1400" dirty="0" smtClean="0">
              <a:latin typeface="Times New Roman" panose="02020603050405020304" pitchFamily="18" charset="0"/>
              <a:cs typeface="Times New Roman" panose="02020603050405020304" pitchFamily="18" charset="0"/>
            </a:endParaRPr>
          </a:p>
          <a:p>
            <a:endParaRPr lang="zh-CN" altLang="en-US" sz="1400" dirty="0">
              <a:latin typeface="Times New Roman" panose="02020603050405020304" pitchFamily="18" charset="0"/>
              <a:cs typeface="Times New Roman" panose="02020603050405020304" pitchFamily="18" charset="0"/>
            </a:endParaRPr>
          </a:p>
        </p:txBody>
      </p:sp>
      <p:sp>
        <p:nvSpPr>
          <p:cNvPr id="17" name="文本框 16"/>
          <p:cNvSpPr txBox="1"/>
          <p:nvPr/>
        </p:nvSpPr>
        <p:spPr>
          <a:xfrm>
            <a:off x="4612356" y="3579862"/>
            <a:ext cx="4352131" cy="954107"/>
          </a:xfrm>
          <a:prstGeom prst="rect">
            <a:avLst/>
          </a:prstGeom>
          <a:noFill/>
        </p:spPr>
        <p:txBody>
          <a:bodyPr wrap="square" rtlCol="0">
            <a:spAutoFit/>
          </a:bodyPr>
          <a:lstStyle/>
          <a:p>
            <a:r>
              <a:rPr lang="en-US" altLang="zh-CN" sz="1400" b="1" dirty="0">
                <a:latin typeface="Times New Roman" panose="02020603050405020304" pitchFamily="18" charset="0"/>
                <a:cs typeface="Times New Roman" panose="02020603050405020304" pitchFamily="18" charset="0"/>
              </a:rPr>
              <a:t>Spatial </a:t>
            </a:r>
            <a:r>
              <a:rPr lang="en-US" altLang="zh-CN" sz="1400" b="1" dirty="0" smtClean="0">
                <a:latin typeface="Times New Roman" panose="02020603050405020304" pitchFamily="18" charset="0"/>
                <a:cs typeface="Times New Roman" panose="02020603050405020304" pitchFamily="18" charset="0"/>
              </a:rPr>
              <a:t>max-pooling</a:t>
            </a:r>
          </a:p>
          <a:p>
            <a:r>
              <a:rPr lang="en-US" altLang="zh-CN" sz="1400" dirty="0">
                <a:latin typeface="Times New Roman" panose="02020603050405020304" pitchFamily="18" charset="0"/>
                <a:cs typeface="Times New Roman" panose="02020603050405020304" pitchFamily="18" charset="0"/>
              </a:rPr>
              <a:t>The spatial max-pooling </a:t>
            </a:r>
            <a:r>
              <a:rPr lang="en-US" altLang="zh-CN" sz="1400" dirty="0" smtClean="0">
                <a:latin typeface="Times New Roman" panose="02020603050405020304" pitchFamily="18" charset="0"/>
                <a:cs typeface="Times New Roman" panose="02020603050405020304" pitchFamily="18" charset="0"/>
              </a:rPr>
              <a:t>process is </a:t>
            </a:r>
            <a:r>
              <a:rPr lang="en-US" altLang="zh-CN" sz="1400" dirty="0">
                <a:latin typeface="Times New Roman" panose="02020603050405020304" pitchFamily="18" charset="0"/>
                <a:cs typeface="Times New Roman" panose="02020603050405020304" pitchFamily="18" charset="0"/>
              </a:rPr>
              <a:t>to replace </a:t>
            </a:r>
            <a:r>
              <a:rPr lang="en-US" altLang="zh-CN" sz="1400" dirty="0" err="1">
                <a:latin typeface="Times New Roman" panose="02020603050405020304" pitchFamily="18" charset="0"/>
                <a:cs typeface="Times New Roman" panose="02020603050405020304" pitchFamily="18" charset="0"/>
              </a:rPr>
              <a:t>tubelet</a:t>
            </a:r>
            <a:r>
              <a:rPr lang="en-US" altLang="zh-CN" sz="1400" dirty="0">
                <a:latin typeface="Times New Roman" panose="02020603050405020304" pitchFamily="18" charset="0"/>
                <a:cs typeface="Times New Roman" panose="02020603050405020304" pitchFamily="18" charset="0"/>
              </a:rPr>
              <a:t> box proposals with detections of </a:t>
            </a:r>
            <a:r>
              <a:rPr lang="en-US" altLang="zh-CN" sz="1400" dirty="0" smtClean="0">
                <a:latin typeface="Times New Roman" panose="02020603050405020304" pitchFamily="18" charset="0"/>
                <a:cs typeface="Times New Roman" panose="02020603050405020304" pitchFamily="18" charset="0"/>
              </a:rPr>
              <a:t>higher confidence </a:t>
            </a:r>
            <a:r>
              <a:rPr lang="en-US" altLang="zh-CN" sz="1400" dirty="0">
                <a:latin typeface="Times New Roman" panose="02020603050405020304" pitchFamily="18" charset="0"/>
                <a:cs typeface="Times New Roman" panose="02020603050405020304" pitchFamily="18" charset="0"/>
              </a:rPr>
              <a:t>by the still-image object detector.</a:t>
            </a:r>
            <a:endParaRPr lang="zh-CN" altLang="en-US" sz="1400" dirty="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3"/>
          <a:stretch>
            <a:fillRect/>
          </a:stretch>
        </p:blipFill>
        <p:spPr>
          <a:xfrm>
            <a:off x="-135441" y="1203598"/>
            <a:ext cx="4714875" cy="2286000"/>
          </a:xfrm>
          <a:prstGeom prst="rect">
            <a:avLst/>
          </a:prstGeom>
        </p:spPr>
      </p:pic>
      <p:sp>
        <p:nvSpPr>
          <p:cNvPr id="19" name="文本框 18"/>
          <p:cNvSpPr txBox="1"/>
          <p:nvPr/>
        </p:nvSpPr>
        <p:spPr>
          <a:xfrm>
            <a:off x="93970" y="3435846"/>
            <a:ext cx="4511692" cy="1600438"/>
          </a:xfrm>
          <a:prstGeom prst="rect">
            <a:avLst/>
          </a:prstGeom>
          <a:noFill/>
        </p:spPr>
        <p:txBody>
          <a:bodyPr wrap="square" rtlCol="0">
            <a:spAutoFit/>
          </a:bodyPr>
          <a:lstStyle/>
          <a:p>
            <a:r>
              <a:rPr lang="en-US" altLang="zh-CN" sz="1400" b="1" dirty="0" err="1">
                <a:latin typeface="Times New Roman" panose="02020603050405020304" pitchFamily="18" charset="0"/>
                <a:cs typeface="Times New Roman" panose="02020603050405020304" pitchFamily="18" charset="0"/>
              </a:rPr>
              <a:t>Tubelet</a:t>
            </a:r>
            <a:r>
              <a:rPr lang="en-US" altLang="zh-CN" sz="1400" b="1" dirty="0">
                <a:latin typeface="Times New Roman" panose="02020603050405020304" pitchFamily="18" charset="0"/>
                <a:cs typeface="Times New Roman" panose="02020603050405020304" pitchFamily="18" charset="0"/>
              </a:rPr>
              <a:t> classification and </a:t>
            </a:r>
            <a:r>
              <a:rPr lang="en-US" altLang="zh-CN" sz="1400" b="1" dirty="0" smtClean="0">
                <a:latin typeface="Times New Roman" panose="02020603050405020304" pitchFamily="18" charset="0"/>
                <a:cs typeface="Times New Roman" panose="02020603050405020304" pitchFamily="18" charset="0"/>
              </a:rPr>
              <a:t>rescoring</a:t>
            </a:r>
          </a:p>
          <a:p>
            <a:r>
              <a:rPr lang="en-US" altLang="zh-CN" sz="1400" dirty="0" smtClean="0">
                <a:latin typeface="Times New Roman" panose="02020603050405020304" pitchFamily="18" charset="0"/>
                <a:cs typeface="Times New Roman" panose="02020603050405020304" pitchFamily="18" charset="0"/>
              </a:rPr>
              <a:t>High-confidence tracking </a:t>
            </a:r>
            <a:r>
              <a:rPr lang="en-US" altLang="zh-CN" sz="1400" dirty="0">
                <a:latin typeface="Times New Roman" panose="02020603050405020304" pitchFamily="18" charset="0"/>
                <a:cs typeface="Times New Roman" panose="02020603050405020304" pitchFamily="18" charset="0"/>
              </a:rPr>
              <a:t>and spatial max-pooling generate long sparse </a:t>
            </a:r>
            <a:r>
              <a:rPr lang="en-US" altLang="zh-CN" sz="1400" dirty="0" err="1" smtClean="0">
                <a:latin typeface="Times New Roman" panose="02020603050405020304" pitchFamily="18" charset="0"/>
                <a:cs typeface="Times New Roman" panose="02020603050405020304" pitchFamily="18" charset="0"/>
              </a:rPr>
              <a:t>tubelets</a:t>
            </a:r>
            <a:r>
              <a:rPr lang="en-US" altLang="zh-CN" sz="1400" dirty="0" smtClean="0">
                <a:latin typeface="Times New Roman" panose="02020603050405020304" pitchFamily="18" charset="0"/>
                <a:cs typeface="Times New Roman" panose="02020603050405020304" pitchFamily="18" charset="0"/>
              </a:rPr>
              <a:t> that </a:t>
            </a:r>
            <a:r>
              <a:rPr lang="en-US" altLang="zh-CN" sz="1400" dirty="0">
                <a:latin typeface="Times New Roman" panose="02020603050405020304" pitchFamily="18" charset="0"/>
                <a:cs typeface="Times New Roman" panose="02020603050405020304" pitchFamily="18" charset="0"/>
              </a:rPr>
              <a:t>become candidates for temporal rescoring. The main </a:t>
            </a:r>
            <a:r>
              <a:rPr lang="en-US" altLang="zh-CN" sz="1400" dirty="0" smtClean="0">
                <a:latin typeface="Times New Roman" panose="02020603050405020304" pitchFamily="18" charset="0"/>
                <a:cs typeface="Times New Roman" panose="02020603050405020304" pitchFamily="18" charset="0"/>
              </a:rPr>
              <a:t>idea of </a:t>
            </a:r>
            <a:r>
              <a:rPr lang="en-US" altLang="zh-CN" sz="1400" dirty="0">
                <a:latin typeface="Times New Roman" panose="02020603050405020304" pitchFamily="18" charset="0"/>
                <a:cs typeface="Times New Roman" panose="02020603050405020304" pitchFamily="18" charset="0"/>
              </a:rPr>
              <a:t>temporal rescoring is to classify </a:t>
            </a:r>
            <a:r>
              <a:rPr lang="en-US" altLang="zh-CN" sz="1400" dirty="0" err="1">
                <a:latin typeface="Times New Roman" panose="02020603050405020304" pitchFamily="18" charset="0"/>
                <a:cs typeface="Times New Roman" panose="02020603050405020304" pitchFamily="18" charset="0"/>
              </a:rPr>
              <a:t>tubelets</a:t>
            </a:r>
            <a:r>
              <a:rPr lang="en-US" altLang="zh-CN" sz="1400" dirty="0">
                <a:latin typeface="Times New Roman" panose="02020603050405020304" pitchFamily="18" charset="0"/>
                <a:cs typeface="Times New Roman" panose="02020603050405020304" pitchFamily="18" charset="0"/>
              </a:rPr>
              <a:t> into positive </a:t>
            </a:r>
            <a:r>
              <a:rPr lang="en-US" altLang="zh-CN" sz="1400" dirty="0" smtClean="0">
                <a:latin typeface="Times New Roman" panose="02020603050405020304" pitchFamily="18" charset="0"/>
                <a:cs typeface="Times New Roman" panose="02020603050405020304" pitchFamily="18" charset="0"/>
              </a:rPr>
              <a:t>and negative </a:t>
            </a:r>
            <a:r>
              <a:rPr lang="en-US" altLang="zh-CN" sz="1400" dirty="0">
                <a:latin typeface="Times New Roman" panose="02020603050405020304" pitchFamily="18" charset="0"/>
                <a:cs typeface="Times New Roman" panose="02020603050405020304" pitchFamily="18" charset="0"/>
              </a:rPr>
              <a:t>samples and map the detection scores into </a:t>
            </a:r>
            <a:r>
              <a:rPr lang="en-US" altLang="zh-CN" sz="1400" dirty="0" smtClean="0">
                <a:latin typeface="Times New Roman" panose="02020603050405020304" pitchFamily="18" charset="0"/>
                <a:cs typeface="Times New Roman" panose="02020603050405020304" pitchFamily="18" charset="0"/>
              </a:rPr>
              <a:t>different ranges to increase </a:t>
            </a:r>
            <a:r>
              <a:rPr lang="en-US" altLang="zh-CN" sz="1400" dirty="0">
                <a:latin typeface="Times New Roman" panose="02020603050405020304" pitchFamily="18" charset="0"/>
                <a:cs typeface="Times New Roman" panose="02020603050405020304" pitchFamily="18" charset="0"/>
              </a:rPr>
              <a:t>the score margins.</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7235237"/>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矩形 1"/>
          <p:cNvSpPr>
            <a:spLocks noChangeArrowheads="1"/>
          </p:cNvSpPr>
          <p:nvPr/>
        </p:nvSpPr>
        <p:spPr bwMode="auto">
          <a:xfrm>
            <a:off x="3183732" y="0"/>
            <a:ext cx="5960269"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7" tIns="34289" rIns="68577" bIns="3428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srgbClr val="FFFFFF"/>
              </a:solidFill>
              <a:latin typeface="+mn-lt"/>
              <a:ea typeface="+mn-ea"/>
              <a:cs typeface="+mn-ea"/>
              <a:sym typeface="+mn-lt"/>
            </a:endParaRPr>
          </a:p>
        </p:txBody>
      </p:sp>
      <p:sp>
        <p:nvSpPr>
          <p:cNvPr id="3" name="矩形 15"/>
          <p:cNvSpPr>
            <a:spLocks noChangeArrowheads="1"/>
          </p:cNvSpPr>
          <p:nvPr/>
        </p:nvSpPr>
        <p:spPr bwMode="auto">
          <a:xfrm>
            <a:off x="3006329" y="0"/>
            <a:ext cx="70247"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7" tIns="34289" rIns="68577" bIns="3428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srgbClr val="FFFFFF"/>
              </a:solidFill>
              <a:latin typeface="+mn-lt"/>
              <a:ea typeface="+mn-ea"/>
              <a:cs typeface="+mn-ea"/>
              <a:sym typeface="+mn-lt"/>
            </a:endParaRPr>
          </a:p>
        </p:txBody>
      </p:sp>
      <p:sp>
        <p:nvSpPr>
          <p:cNvPr id="6" name="TextBox 24"/>
          <p:cNvSpPr txBox="1"/>
          <p:nvPr/>
        </p:nvSpPr>
        <p:spPr>
          <a:xfrm>
            <a:off x="3773159" y="1826933"/>
            <a:ext cx="2002469" cy="300080"/>
          </a:xfrm>
          <a:prstGeom prst="rect">
            <a:avLst/>
          </a:prstGeom>
          <a:noFill/>
        </p:spPr>
        <p:txBody>
          <a:bodyPr wrap="none" lIns="68579" tIns="34289" rIns="68579" bIns="34289" rtlCol="0">
            <a:spAutoFit/>
          </a:bodyPr>
          <a:lstStyle/>
          <a:p>
            <a:pPr marL="214308" indent="-214308">
              <a:buFont typeface="Wingdings" pitchFamily="2" charset="2"/>
              <a:buChar char="p"/>
            </a:pPr>
            <a:r>
              <a:rPr lang="en-US" altLang="zh-CN" sz="1500" dirty="0">
                <a:solidFill>
                  <a:prstClr val="black">
                    <a:lumMod val="65000"/>
                    <a:lumOff val="35000"/>
                  </a:prstClr>
                </a:solidFill>
                <a:cs typeface="+mn-ea"/>
                <a:sym typeface="+mn-lt"/>
              </a:rPr>
              <a:t>Parameter Settings</a:t>
            </a:r>
            <a:endParaRPr lang="zh-CN" altLang="en-US" sz="1500" dirty="0">
              <a:solidFill>
                <a:prstClr val="black">
                  <a:lumMod val="65000"/>
                  <a:lumOff val="35000"/>
                </a:prstClr>
              </a:solidFill>
              <a:cs typeface="+mn-ea"/>
              <a:sym typeface="+mn-lt"/>
            </a:endParaRPr>
          </a:p>
        </p:txBody>
      </p:sp>
      <p:sp>
        <p:nvSpPr>
          <p:cNvPr id="7" name="TextBox 25"/>
          <p:cNvSpPr txBox="1"/>
          <p:nvPr/>
        </p:nvSpPr>
        <p:spPr>
          <a:xfrm>
            <a:off x="3773159" y="2068907"/>
            <a:ext cx="1072728" cy="761745"/>
          </a:xfrm>
          <a:prstGeom prst="rect">
            <a:avLst/>
          </a:prstGeom>
          <a:noFill/>
        </p:spPr>
        <p:txBody>
          <a:bodyPr wrap="none" lIns="68579" tIns="34289" rIns="68579" bIns="34289" rtlCol="0">
            <a:spAutoFit/>
          </a:bodyPr>
          <a:lstStyle/>
          <a:p>
            <a:pPr marL="214308" indent="-214308">
              <a:lnSpc>
                <a:spcPct val="150000"/>
              </a:lnSpc>
              <a:buFont typeface="Wingdings" pitchFamily="2" charset="2"/>
              <a:buChar char="p"/>
            </a:pPr>
            <a:r>
              <a:rPr lang="en-US" altLang="zh-CN" sz="1500" dirty="0" smtClean="0">
                <a:solidFill>
                  <a:prstClr val="black">
                    <a:lumMod val="65000"/>
                    <a:lumOff val="35000"/>
                  </a:prstClr>
                </a:solidFill>
                <a:cs typeface="+mn-ea"/>
                <a:sym typeface="+mn-lt"/>
              </a:rPr>
              <a:t>Results</a:t>
            </a:r>
          </a:p>
          <a:p>
            <a:pPr marL="214308" indent="-214308">
              <a:lnSpc>
                <a:spcPct val="150000"/>
              </a:lnSpc>
              <a:buFont typeface="Wingdings" pitchFamily="2" charset="2"/>
              <a:buChar char="p"/>
            </a:pPr>
            <a:r>
              <a:rPr lang="en-US" altLang="zh-CN" sz="1500" dirty="0" smtClean="0">
                <a:solidFill>
                  <a:prstClr val="black">
                    <a:lumMod val="65000"/>
                    <a:lumOff val="35000"/>
                  </a:prstClr>
                </a:solidFill>
                <a:cs typeface="+mn-ea"/>
                <a:sym typeface="+mn-lt"/>
              </a:rPr>
              <a:t>Analysis</a:t>
            </a:r>
            <a:endParaRPr lang="zh-CN" altLang="en-US" sz="1500" dirty="0">
              <a:solidFill>
                <a:prstClr val="black">
                  <a:lumMod val="65000"/>
                  <a:lumOff val="35000"/>
                </a:prstClr>
              </a:solidFill>
              <a:cs typeface="+mn-ea"/>
              <a:sym typeface="+mn-lt"/>
            </a:endParaRPr>
          </a:p>
        </p:txBody>
      </p:sp>
      <p:sp>
        <p:nvSpPr>
          <p:cNvPr id="9" name="TextBox 4"/>
          <p:cNvSpPr txBox="1"/>
          <p:nvPr/>
        </p:nvSpPr>
        <p:spPr>
          <a:xfrm>
            <a:off x="3773160" y="1247149"/>
            <a:ext cx="2273699" cy="530915"/>
          </a:xfrm>
          <a:prstGeom prst="rect">
            <a:avLst/>
          </a:prstGeom>
          <a:noFill/>
        </p:spPr>
        <p:txBody>
          <a:bodyPr wrap="none" lIns="68580" tIns="34290" rIns="68580" bIns="34290" rtlCol="0">
            <a:spAutoFit/>
          </a:bodyPr>
          <a:lstStyle/>
          <a:p>
            <a:r>
              <a:rPr lang="en-US" altLang="zh-CN" sz="3000" dirty="0">
                <a:solidFill>
                  <a:srgbClr val="C00000"/>
                </a:solidFill>
                <a:cs typeface="+mn-ea"/>
                <a:sym typeface="+mn-lt"/>
              </a:rPr>
              <a:t>Experiments</a:t>
            </a:r>
          </a:p>
        </p:txBody>
      </p:sp>
      <p:sp>
        <p:nvSpPr>
          <p:cNvPr id="11" name="矩形 10"/>
          <p:cNvSpPr/>
          <p:nvPr/>
        </p:nvSpPr>
        <p:spPr>
          <a:xfrm>
            <a:off x="3825001" y="2985610"/>
            <a:ext cx="5319000" cy="2004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a:solidFill>
                <a:prstClr val="white"/>
              </a:solidFill>
              <a:cs typeface="+mn-ea"/>
              <a:sym typeface="+mn-lt"/>
            </a:endParaRPr>
          </a:p>
        </p:txBody>
      </p:sp>
      <p:sp>
        <p:nvSpPr>
          <p:cNvPr id="12" name="文本框 52"/>
          <p:cNvSpPr>
            <a:spLocks noChangeArrowheads="1"/>
          </p:cNvSpPr>
          <p:nvPr/>
        </p:nvSpPr>
        <p:spPr bwMode="auto">
          <a:xfrm>
            <a:off x="395537" y="1275161"/>
            <a:ext cx="2502445" cy="65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z="3800" b="1" dirty="0" smtClean="0">
                <a:solidFill>
                  <a:srgbClr val="FFFFFF"/>
                </a:solidFill>
                <a:latin typeface="Times New Roman" panose="02020603050405020304" pitchFamily="18" charset="0"/>
                <a:ea typeface="+mn-ea"/>
                <a:cs typeface="Times New Roman" panose="02020603050405020304" pitchFamily="18" charset="0"/>
                <a:sym typeface="+mn-lt"/>
              </a:rPr>
              <a:t>Part </a:t>
            </a:r>
            <a:r>
              <a:rPr lang="en-US" altLang="zh-CN" sz="3800" b="1" dirty="0">
                <a:solidFill>
                  <a:srgbClr val="FFFFFF"/>
                </a:solidFill>
                <a:latin typeface="Times New Roman" panose="02020603050405020304" pitchFamily="18" charset="0"/>
                <a:ea typeface="+mn-ea"/>
                <a:cs typeface="Times New Roman" panose="02020603050405020304" pitchFamily="18" charset="0"/>
                <a:sym typeface="+mn-lt"/>
              </a:rPr>
              <a:t>3</a:t>
            </a:r>
            <a:endParaRPr lang="zh-CN" altLang="en-US" sz="3800" b="1" dirty="0">
              <a:solidFill>
                <a:srgbClr val="FFFFFF"/>
              </a:solidFill>
              <a:latin typeface="Times New Roman" panose="02020603050405020304" pitchFamily="18" charset="0"/>
              <a:ea typeface="+mn-ea"/>
              <a:cs typeface="Times New Roman" panose="02020603050405020304" pitchFamily="18" charset="0"/>
              <a:sym typeface="+mn-lt"/>
            </a:endParaRPr>
          </a:p>
        </p:txBody>
      </p:sp>
    </p:spTree>
    <p:extLst>
      <p:ext uri="{BB962C8B-B14F-4D97-AF65-F5344CB8AC3E}">
        <p14:creationId xmlns:p14="http://schemas.microsoft.com/office/powerpoint/2010/main" val="14797711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5868144" y="175743"/>
            <a:ext cx="1535994" cy="307775"/>
          </a:xfrm>
          <a:prstGeom prst="rect">
            <a:avLst/>
          </a:prstGeom>
        </p:spPr>
        <p:txBody>
          <a:bodyPr wrap="none" lIns="91438" tIns="45719" rIns="91438" bIns="45719">
            <a:spAutoFit/>
          </a:bodyPr>
          <a:lstStyle/>
          <a:p>
            <a:r>
              <a:rPr lang="en-US" altLang="zh-CN" sz="1400" dirty="0">
                <a:solidFill>
                  <a:prstClr val="white"/>
                </a:solidFill>
                <a:latin typeface="Times New Roman" panose="02020603050405020304" pitchFamily="18" charset="0"/>
                <a:cs typeface="Times New Roman" panose="02020603050405020304" pitchFamily="18" charset="0"/>
                <a:sym typeface="+mn-lt"/>
              </a:rPr>
              <a:t>Parameter Settings</a:t>
            </a:r>
          </a:p>
        </p:txBody>
      </p:sp>
      <p:sp>
        <p:nvSpPr>
          <p:cNvPr id="7" name="矩形 6"/>
          <p:cNvSpPr/>
          <p:nvPr/>
        </p:nvSpPr>
        <p:spPr>
          <a:xfrm>
            <a:off x="409937" y="2417861"/>
            <a:ext cx="2130648" cy="307777"/>
          </a:xfrm>
          <a:prstGeom prst="rect">
            <a:avLst/>
          </a:prstGeom>
        </p:spPr>
        <p:txBody>
          <a:bodyPr wrap="none">
            <a:spAutoFit/>
          </a:bodyPr>
          <a:lstStyle/>
          <a:p>
            <a:pPr lvl="0"/>
            <a:r>
              <a:rPr lang="en-US" altLang="zh-CN" sz="1400" b="1" dirty="0" err="1">
                <a:solidFill>
                  <a:prstClr val="black"/>
                </a:solidFill>
                <a:latin typeface="Times New Roman" panose="02020603050405020304" pitchFamily="18" charset="0"/>
                <a:cs typeface="Times New Roman" panose="02020603050405020304" pitchFamily="18" charset="0"/>
              </a:rPr>
              <a:t>Hyperparameter</a:t>
            </a:r>
            <a:r>
              <a:rPr lang="en-US" altLang="zh-CN" sz="1400" b="1" dirty="0">
                <a:solidFill>
                  <a:prstClr val="black"/>
                </a:solidFill>
                <a:latin typeface="Times New Roman" panose="02020603050405020304" pitchFamily="18" charset="0"/>
                <a:cs typeface="Times New Roman" panose="02020603050405020304" pitchFamily="18" charset="0"/>
              </a:rPr>
              <a:t> </a:t>
            </a:r>
            <a:r>
              <a:rPr lang="en-US" altLang="zh-CN" sz="1400" b="1" dirty="0" smtClean="0">
                <a:solidFill>
                  <a:prstClr val="black"/>
                </a:solidFill>
                <a:latin typeface="Times New Roman" panose="02020603050405020304" pitchFamily="18" charset="0"/>
                <a:cs typeface="Times New Roman" panose="02020603050405020304" pitchFamily="18" charset="0"/>
              </a:rPr>
              <a:t>Settings</a:t>
            </a:r>
            <a:endParaRPr lang="en-US" altLang="zh-CN" sz="1400" b="1" dirty="0">
              <a:solidFill>
                <a:prstClr val="black"/>
              </a:solidFill>
              <a:latin typeface="Times New Roman" panose="02020603050405020304" pitchFamily="18" charset="0"/>
              <a:cs typeface="Times New Roman" panose="02020603050405020304" pitchFamily="18" charset="0"/>
            </a:endParaRPr>
          </a:p>
        </p:txBody>
      </p:sp>
      <p:sp>
        <p:nvSpPr>
          <p:cNvPr id="8" name="矩形 7"/>
          <p:cNvSpPr/>
          <p:nvPr/>
        </p:nvSpPr>
        <p:spPr>
          <a:xfrm>
            <a:off x="409937" y="3647894"/>
            <a:ext cx="2053767" cy="307777"/>
          </a:xfrm>
          <a:prstGeom prst="rect">
            <a:avLst/>
          </a:prstGeom>
        </p:spPr>
        <p:txBody>
          <a:bodyPr wrap="none">
            <a:spAutoFit/>
          </a:bodyPr>
          <a:lstStyle/>
          <a:p>
            <a:pPr lvl="0"/>
            <a:r>
              <a:rPr lang="en-US" altLang="zh-CN" sz="1400" b="1" dirty="0">
                <a:solidFill>
                  <a:prstClr val="black"/>
                </a:solidFill>
                <a:latin typeface="Times New Roman" panose="02020603050405020304" pitchFamily="18" charset="0"/>
                <a:cs typeface="Times New Roman" panose="02020603050405020304" pitchFamily="18" charset="0"/>
              </a:rPr>
              <a:t>Network C</a:t>
            </a:r>
            <a:r>
              <a:rPr lang="en-US" altLang="zh-CN" sz="1400" b="1" dirty="0" smtClean="0">
                <a:solidFill>
                  <a:prstClr val="black"/>
                </a:solidFill>
                <a:latin typeface="Times New Roman" panose="02020603050405020304" pitchFamily="18" charset="0"/>
                <a:cs typeface="Times New Roman" panose="02020603050405020304" pitchFamily="18" charset="0"/>
              </a:rPr>
              <a:t>onfigurations</a:t>
            </a:r>
            <a:endParaRPr lang="en-US" altLang="zh-CN" sz="1400" b="1" dirty="0">
              <a:solidFill>
                <a:prstClr val="black"/>
              </a:solidFill>
              <a:latin typeface="Times New Roman" panose="02020603050405020304" pitchFamily="18" charset="0"/>
              <a:cs typeface="Times New Roman" panose="02020603050405020304" pitchFamily="18" charset="0"/>
            </a:endParaRPr>
          </a:p>
        </p:txBody>
      </p:sp>
      <p:sp>
        <p:nvSpPr>
          <p:cNvPr id="6" name="矩形 5"/>
          <p:cNvSpPr/>
          <p:nvPr/>
        </p:nvSpPr>
        <p:spPr>
          <a:xfrm>
            <a:off x="409937" y="1059582"/>
            <a:ext cx="1678665" cy="307777"/>
          </a:xfrm>
          <a:prstGeom prst="rect">
            <a:avLst/>
          </a:prstGeom>
        </p:spPr>
        <p:txBody>
          <a:bodyPr wrap="none">
            <a:spAutoFit/>
          </a:bodyPr>
          <a:lstStyle/>
          <a:p>
            <a:r>
              <a:rPr lang="en-US" altLang="zh-CN" sz="1400" b="1" dirty="0">
                <a:latin typeface="Times New Roman" panose="02020603050405020304" pitchFamily="18" charset="0"/>
                <a:cs typeface="Times New Roman" panose="02020603050405020304" pitchFamily="18" charset="0"/>
              </a:rPr>
              <a:t>Data configuration.</a:t>
            </a:r>
            <a:endParaRPr lang="zh-CN" altLang="en-US" sz="1400"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398779" y="1479575"/>
            <a:ext cx="4248472" cy="646331"/>
          </a:xfrm>
          <a:prstGeom prst="rect">
            <a:avLst/>
          </a:prstGeom>
          <a:noFill/>
        </p:spPr>
        <p:txBody>
          <a:bodyPr wrap="square" rtlCol="0">
            <a:spAutoFit/>
          </a:bodyPr>
          <a:lstStyle/>
          <a:p>
            <a:r>
              <a:rPr lang="en-US" altLang="zh-CN" sz="1200" dirty="0" smtClean="0">
                <a:latin typeface="Times New Roman" panose="02020603050405020304" pitchFamily="18" charset="0"/>
                <a:cs typeface="Times New Roman" panose="02020603050405020304" pitchFamily="18" charset="0"/>
              </a:rPr>
              <a:t>Mainly investigate the </a:t>
            </a:r>
            <a:r>
              <a:rPr lang="en-US" altLang="zh-CN" sz="1200" dirty="0">
                <a:latin typeface="Times New Roman" panose="02020603050405020304" pitchFamily="18" charset="0"/>
                <a:cs typeface="Times New Roman" panose="02020603050405020304" pitchFamily="18" charset="0"/>
              </a:rPr>
              <a:t>ratio of </a:t>
            </a:r>
            <a:r>
              <a:rPr lang="en-US" altLang="zh-CN" sz="1200" dirty="0" smtClean="0">
                <a:latin typeface="Times New Roman" panose="02020603050405020304" pitchFamily="18" charset="0"/>
                <a:cs typeface="Times New Roman" panose="02020603050405020304" pitchFamily="18" charset="0"/>
              </a:rPr>
              <a:t>training data </a:t>
            </a:r>
            <a:r>
              <a:rPr lang="en-US" altLang="zh-CN" sz="1200" dirty="0">
                <a:latin typeface="Times New Roman" panose="02020603050405020304" pitchFamily="18" charset="0"/>
                <a:cs typeface="Times New Roman" panose="02020603050405020304" pitchFamily="18" charset="0"/>
              </a:rPr>
              <a:t>combination from the DET and VID training sets, </a:t>
            </a:r>
            <a:r>
              <a:rPr lang="en-US" altLang="zh-CN" sz="1200" dirty="0" smtClean="0">
                <a:latin typeface="Times New Roman" panose="02020603050405020304" pitchFamily="18" charset="0"/>
                <a:cs typeface="Times New Roman" panose="02020603050405020304" pitchFamily="18" charset="0"/>
              </a:rPr>
              <a:t>and its </a:t>
            </a:r>
            <a:r>
              <a:rPr lang="en-US" altLang="zh-CN" sz="1200" dirty="0">
                <a:latin typeface="Times New Roman" panose="02020603050405020304" pitchFamily="18" charset="0"/>
                <a:cs typeface="Times New Roman" panose="02020603050405020304" pitchFamily="18" charset="0"/>
              </a:rPr>
              <a:t>influence on the still-image object detector </a:t>
            </a:r>
            <a:r>
              <a:rPr lang="en-US" altLang="zh-CN" sz="1200" dirty="0" err="1">
                <a:latin typeface="Times New Roman" panose="02020603050405020304" pitchFamily="18" charset="0"/>
                <a:cs typeface="Times New Roman" panose="02020603050405020304" pitchFamily="18" charset="0"/>
              </a:rPr>
              <a:t>DeepID</a:t>
            </a:r>
            <a:r>
              <a:rPr lang="en-US" altLang="zh-CN" sz="1200" dirty="0">
                <a:latin typeface="Times New Roman" panose="02020603050405020304" pitchFamily="18" charset="0"/>
                <a:cs typeface="Times New Roman" panose="02020603050405020304" pitchFamily="18" charset="0"/>
              </a:rPr>
              <a:t>-Net.</a:t>
            </a:r>
            <a:endParaRPr lang="zh-CN" altLang="en-US" sz="1200"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381945" y="2932369"/>
            <a:ext cx="4478088" cy="461665"/>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For motion-guided </a:t>
            </a:r>
            <a:r>
              <a:rPr lang="en-US" altLang="zh-CN" sz="1200" dirty="0" smtClean="0">
                <a:latin typeface="Times New Roman" panose="02020603050405020304" pitchFamily="18" charset="0"/>
                <a:cs typeface="Times New Roman" panose="02020603050405020304" pitchFamily="18" charset="0"/>
              </a:rPr>
              <a:t>propagations, mainly </a:t>
            </a:r>
            <a:r>
              <a:rPr lang="en-US" altLang="zh-CN" sz="1200" dirty="0">
                <a:latin typeface="Times New Roman" panose="02020603050405020304" pitchFamily="18" charset="0"/>
                <a:cs typeface="Times New Roman" panose="02020603050405020304" pitchFamily="18" charset="0"/>
              </a:rPr>
              <a:t>investigate </a:t>
            </a:r>
            <a:r>
              <a:rPr lang="en-US" altLang="zh-CN" sz="1200" dirty="0" smtClean="0">
                <a:latin typeface="Times New Roman" panose="02020603050405020304" pitchFamily="18" charset="0"/>
                <a:cs typeface="Times New Roman" panose="02020603050405020304" pitchFamily="18" charset="0"/>
              </a:rPr>
              <a:t>the performances </a:t>
            </a:r>
            <a:r>
              <a:rPr lang="en-US" altLang="zh-CN" sz="1200" dirty="0">
                <a:latin typeface="Times New Roman" panose="02020603050405020304" pitchFamily="18" charset="0"/>
                <a:cs typeface="Times New Roman" panose="02020603050405020304" pitchFamily="18" charset="0"/>
              </a:rPr>
              <a:t>of different propagation window sizes.</a:t>
            </a:r>
            <a:endParaRPr lang="zh-CN" altLang="en-US" sz="1200"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5076056" y="1497547"/>
            <a:ext cx="3848100" cy="676275"/>
          </a:xfrm>
          <a:prstGeom prst="rect">
            <a:avLst/>
          </a:prstGeom>
        </p:spPr>
      </p:pic>
      <p:pic>
        <p:nvPicPr>
          <p:cNvPr id="4" name="图片 3"/>
          <p:cNvPicPr>
            <a:picLocks noChangeAspect="1"/>
          </p:cNvPicPr>
          <p:nvPr/>
        </p:nvPicPr>
        <p:blipFill>
          <a:blip r:embed="rId4"/>
          <a:stretch>
            <a:fillRect/>
          </a:stretch>
        </p:blipFill>
        <p:spPr>
          <a:xfrm>
            <a:off x="5076056" y="2914469"/>
            <a:ext cx="3324225" cy="733425"/>
          </a:xfrm>
          <a:prstGeom prst="rect">
            <a:avLst/>
          </a:prstGeom>
        </p:spPr>
      </p:pic>
      <p:sp>
        <p:nvSpPr>
          <p:cNvPr id="10" name="文本框 9"/>
          <p:cNvSpPr txBox="1"/>
          <p:nvPr/>
        </p:nvSpPr>
        <p:spPr>
          <a:xfrm>
            <a:off x="385596" y="4083918"/>
            <a:ext cx="4690460" cy="461665"/>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The models in </a:t>
            </a:r>
            <a:r>
              <a:rPr lang="en-US" altLang="zh-CN" sz="1200" dirty="0" err="1" smtClean="0">
                <a:latin typeface="Times New Roman" panose="02020603050405020304" pitchFamily="18" charset="0"/>
                <a:cs typeface="Times New Roman" panose="02020603050405020304" pitchFamily="18" charset="0"/>
              </a:rPr>
              <a:t>DeepID</a:t>
            </a:r>
            <a:r>
              <a:rPr lang="en-US" altLang="zh-CN" sz="1200" dirty="0">
                <a:latin typeface="Times New Roman" panose="02020603050405020304" pitchFamily="18" charset="0"/>
                <a:cs typeface="Times New Roman" panose="02020603050405020304" pitchFamily="18" charset="0"/>
              </a:rPr>
              <a:t>-Net are mainly based on </a:t>
            </a:r>
            <a:r>
              <a:rPr lang="en-US" altLang="zh-CN" sz="1200" dirty="0" err="1">
                <a:latin typeface="Times New Roman" panose="02020603050405020304" pitchFamily="18" charset="0"/>
                <a:cs typeface="Times New Roman" panose="02020603050405020304" pitchFamily="18" charset="0"/>
              </a:rPr>
              <a:t>GoogLeNet</a:t>
            </a:r>
            <a:r>
              <a:rPr lang="en-US" altLang="zh-CN" sz="1200" dirty="0">
                <a:latin typeface="Times New Roman" panose="02020603050405020304" pitchFamily="18" charset="0"/>
                <a:cs typeface="Times New Roman" panose="02020603050405020304" pitchFamily="18" charset="0"/>
              </a:rPr>
              <a:t> with </a:t>
            </a:r>
            <a:r>
              <a:rPr lang="en-US" altLang="zh-CN" sz="1200" dirty="0" smtClean="0">
                <a:latin typeface="Times New Roman" panose="02020603050405020304" pitchFamily="18" charset="0"/>
                <a:cs typeface="Times New Roman" panose="02020603050405020304" pitchFamily="18" charset="0"/>
              </a:rPr>
              <a:t>batch normalization layers </a:t>
            </a:r>
            <a:r>
              <a:rPr lang="en-US" altLang="zh-CN" sz="1200" dirty="0">
                <a:latin typeface="Times New Roman" panose="02020603050405020304" pitchFamily="18" charset="0"/>
                <a:cs typeface="Times New Roman" panose="02020603050405020304" pitchFamily="18" charset="0"/>
              </a:rPr>
              <a:t>and VGG models.</a:t>
            </a:r>
            <a:endParaRPr lang="zh-CN"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2033540"/>
      </p:ext>
    </p:extLst>
  </p:cSld>
  <p:clrMapOvr>
    <a:masterClrMapping/>
  </p:clrMapOvr>
  <p:transition spd="slow">
    <p:wip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5868144" y="175743"/>
            <a:ext cx="1603320" cy="307775"/>
          </a:xfrm>
          <a:prstGeom prst="rect">
            <a:avLst/>
          </a:prstGeom>
        </p:spPr>
        <p:txBody>
          <a:bodyPr wrap="none" lIns="91438" tIns="45719" rIns="91438" bIns="45719">
            <a:spAutoFit/>
          </a:bodyPr>
          <a:lstStyle/>
          <a:p>
            <a:r>
              <a:rPr lang="en-US" altLang="zh-CN" sz="1400" dirty="0">
                <a:solidFill>
                  <a:prstClr val="white"/>
                </a:solidFill>
                <a:latin typeface="Times New Roman" panose="02020603050405020304" pitchFamily="18" charset="0"/>
                <a:cs typeface="Times New Roman" panose="02020603050405020304" pitchFamily="18" charset="0"/>
                <a:sym typeface="+mn-lt"/>
              </a:rPr>
              <a:t>Qualitative </a:t>
            </a:r>
            <a:r>
              <a:rPr lang="en-US" altLang="zh-CN" sz="1400" dirty="0" smtClean="0">
                <a:solidFill>
                  <a:prstClr val="white"/>
                </a:solidFill>
                <a:latin typeface="Times New Roman" panose="02020603050405020304" pitchFamily="18" charset="0"/>
                <a:cs typeface="Times New Roman" panose="02020603050405020304" pitchFamily="18" charset="0"/>
                <a:sym typeface="+mn-lt"/>
              </a:rPr>
              <a:t>Results</a:t>
            </a:r>
            <a:endParaRPr lang="en-US" altLang="zh-CN" sz="1400" dirty="0">
              <a:solidFill>
                <a:prstClr val="white"/>
              </a:solidFill>
              <a:latin typeface="Times New Roman" panose="02020603050405020304" pitchFamily="18" charset="0"/>
              <a:cs typeface="Times New Roman" panose="02020603050405020304" pitchFamily="18" charset="0"/>
              <a:sym typeface="+mn-lt"/>
            </a:endParaRPr>
          </a:p>
        </p:txBody>
      </p:sp>
      <p:pic>
        <p:nvPicPr>
          <p:cNvPr id="3" name="图片 2"/>
          <p:cNvPicPr>
            <a:picLocks noChangeAspect="1"/>
          </p:cNvPicPr>
          <p:nvPr/>
        </p:nvPicPr>
        <p:blipFill>
          <a:blip r:embed="rId3"/>
          <a:stretch>
            <a:fillRect/>
          </a:stretch>
        </p:blipFill>
        <p:spPr>
          <a:xfrm>
            <a:off x="1331640" y="-164554"/>
            <a:ext cx="6505575" cy="5514975"/>
          </a:xfrm>
          <a:prstGeom prst="rect">
            <a:avLst/>
          </a:prstGeom>
        </p:spPr>
      </p:pic>
    </p:spTree>
    <p:extLst>
      <p:ext uri="{BB962C8B-B14F-4D97-AF65-F5344CB8AC3E}">
        <p14:creationId xmlns:p14="http://schemas.microsoft.com/office/powerpoint/2010/main" val="2179611723"/>
      </p:ext>
    </p:extLst>
  </p:cSld>
  <p:clrMapOvr>
    <a:masterClrMapping/>
  </p:clrMapOvr>
  <p:transition spd="slow">
    <p:wip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5868144" y="175743"/>
            <a:ext cx="1587290" cy="307775"/>
          </a:xfrm>
          <a:prstGeom prst="rect">
            <a:avLst/>
          </a:prstGeom>
        </p:spPr>
        <p:txBody>
          <a:bodyPr wrap="none" lIns="91438" tIns="45719" rIns="91438" bIns="45719">
            <a:spAutoFit/>
          </a:bodyPr>
          <a:lstStyle/>
          <a:p>
            <a:r>
              <a:rPr lang="en-US" altLang="zh-CN" sz="1400" dirty="0">
                <a:solidFill>
                  <a:prstClr val="white"/>
                </a:solidFill>
                <a:latin typeface="Times New Roman" panose="02020603050405020304" pitchFamily="18" charset="0"/>
                <a:cs typeface="Times New Roman" panose="02020603050405020304" pitchFamily="18" charset="0"/>
                <a:sym typeface="+mn-lt"/>
              </a:rPr>
              <a:t>Quantitative results</a:t>
            </a:r>
          </a:p>
        </p:txBody>
      </p:sp>
      <p:sp>
        <p:nvSpPr>
          <p:cNvPr id="4" name="矩形 3"/>
          <p:cNvSpPr/>
          <p:nvPr/>
        </p:nvSpPr>
        <p:spPr>
          <a:xfrm>
            <a:off x="2399405" y="819803"/>
            <a:ext cx="3379451" cy="461665"/>
          </a:xfrm>
          <a:prstGeom prst="rect">
            <a:avLst/>
          </a:prstGeom>
        </p:spPr>
        <p:txBody>
          <a:bodyPr wrap="none">
            <a:spAutoFit/>
          </a:bodyPr>
          <a:lstStyle/>
          <a:p>
            <a:pPr lvl="0" algn="ctr"/>
            <a:r>
              <a:rPr lang="en-US" altLang="zh-CN" sz="1400" b="1" dirty="0">
                <a:solidFill>
                  <a:prstClr val="black"/>
                </a:solidFill>
                <a:latin typeface="Times New Roman" panose="02020603050405020304" pitchFamily="18" charset="0"/>
                <a:cs typeface="Times New Roman" panose="02020603050405020304" pitchFamily="18" charset="0"/>
              </a:rPr>
              <a:t>TABLE </a:t>
            </a:r>
            <a:r>
              <a:rPr lang="en-US" altLang="zh-CN" sz="1400" b="1" dirty="0" smtClean="0">
                <a:solidFill>
                  <a:prstClr val="black"/>
                </a:solidFill>
                <a:latin typeface="Times New Roman" panose="02020603050405020304" pitchFamily="18" charset="0"/>
                <a:cs typeface="Times New Roman" panose="02020603050405020304" pitchFamily="18" charset="0"/>
              </a:rPr>
              <a:t>I</a:t>
            </a:r>
            <a:endParaRPr lang="en-US" altLang="zh-CN" sz="1400" b="1" dirty="0">
              <a:solidFill>
                <a:prstClr val="black"/>
              </a:solidFill>
              <a:latin typeface="Times New Roman" panose="02020603050405020304" pitchFamily="18" charset="0"/>
              <a:cs typeface="Times New Roman" panose="02020603050405020304" pitchFamily="18" charset="0"/>
            </a:endParaRPr>
          </a:p>
          <a:p>
            <a:pPr lvl="0" algn="ctr"/>
            <a:r>
              <a:rPr lang="en-US" altLang="zh-CN" sz="1000" b="1" dirty="0">
                <a:solidFill>
                  <a:prstClr val="black"/>
                </a:solidFill>
                <a:latin typeface="Times New Roman" panose="02020603050405020304" pitchFamily="18" charset="0"/>
                <a:cs typeface="Times New Roman" panose="02020603050405020304" pitchFamily="18" charset="0"/>
              </a:rPr>
              <a:t>4-MODEL ENSEMBLE IN ILSVRC 2016 CHALLENGE.</a:t>
            </a:r>
          </a:p>
        </p:txBody>
      </p:sp>
      <p:sp>
        <p:nvSpPr>
          <p:cNvPr id="80" name="矩形 79"/>
          <p:cNvSpPr/>
          <p:nvPr/>
        </p:nvSpPr>
        <p:spPr>
          <a:xfrm>
            <a:off x="2352918" y="2740774"/>
            <a:ext cx="3472425" cy="461665"/>
          </a:xfrm>
          <a:prstGeom prst="rect">
            <a:avLst/>
          </a:prstGeom>
        </p:spPr>
        <p:txBody>
          <a:bodyPr wrap="none">
            <a:spAutoFit/>
          </a:bodyPr>
          <a:lstStyle/>
          <a:p>
            <a:pPr algn="ctr"/>
            <a:r>
              <a:rPr lang="en-US" altLang="zh-CN" sz="1400" b="1" dirty="0">
                <a:solidFill>
                  <a:prstClr val="black"/>
                </a:solidFill>
                <a:latin typeface="Times New Roman" panose="02020603050405020304" pitchFamily="18" charset="0"/>
                <a:cs typeface="Times New Roman" panose="02020603050405020304" pitchFamily="18" charset="0"/>
              </a:rPr>
              <a:t>TABLE </a:t>
            </a:r>
            <a:r>
              <a:rPr lang="en-US" altLang="zh-CN" sz="1400" b="1" dirty="0" smtClean="0">
                <a:solidFill>
                  <a:prstClr val="black"/>
                </a:solidFill>
                <a:latin typeface="Times New Roman" panose="02020603050405020304" pitchFamily="18" charset="0"/>
                <a:cs typeface="Times New Roman" panose="02020603050405020304" pitchFamily="18" charset="0"/>
              </a:rPr>
              <a:t>II</a:t>
            </a:r>
            <a:endParaRPr lang="en-US" altLang="zh-CN" sz="1400" b="1" dirty="0">
              <a:solidFill>
                <a:prstClr val="black"/>
              </a:solidFill>
              <a:latin typeface="Times New Roman" panose="02020603050405020304" pitchFamily="18" charset="0"/>
              <a:cs typeface="Times New Roman" panose="02020603050405020304" pitchFamily="18" charset="0"/>
            </a:endParaRPr>
          </a:p>
          <a:p>
            <a:pPr lvl="0" algn="ctr"/>
            <a:r>
              <a:rPr lang="en-US" altLang="zh-CN" sz="1000" b="1" dirty="0" smtClean="0">
                <a:solidFill>
                  <a:prstClr val="black"/>
                </a:solidFill>
                <a:latin typeface="Times New Roman" panose="02020603050405020304" pitchFamily="18" charset="0"/>
                <a:cs typeface="Times New Roman" panose="02020603050405020304" pitchFamily="18" charset="0"/>
              </a:rPr>
              <a:t>MGP </a:t>
            </a:r>
            <a:r>
              <a:rPr lang="en-US" altLang="zh-CN" sz="1000" b="1" dirty="0">
                <a:solidFill>
                  <a:prstClr val="black"/>
                </a:solidFill>
                <a:latin typeface="Times New Roman" panose="02020603050405020304" pitchFamily="18" charset="0"/>
                <a:cs typeface="Times New Roman" panose="02020603050405020304" pitchFamily="18" charset="0"/>
              </a:rPr>
              <a:t>OF DEEPID-NET ON MOVING-CAMERA SUBSET</a:t>
            </a:r>
          </a:p>
        </p:txBody>
      </p:sp>
      <p:pic>
        <p:nvPicPr>
          <p:cNvPr id="2" name="图片 1"/>
          <p:cNvPicPr>
            <a:picLocks noChangeAspect="1"/>
          </p:cNvPicPr>
          <p:nvPr/>
        </p:nvPicPr>
        <p:blipFill>
          <a:blip r:embed="rId3"/>
          <a:stretch>
            <a:fillRect/>
          </a:stretch>
        </p:blipFill>
        <p:spPr>
          <a:xfrm>
            <a:off x="1474518" y="1313872"/>
            <a:ext cx="5229225" cy="1085850"/>
          </a:xfrm>
          <a:prstGeom prst="rect">
            <a:avLst/>
          </a:prstGeom>
        </p:spPr>
      </p:pic>
      <p:pic>
        <p:nvPicPr>
          <p:cNvPr id="5" name="图片 4"/>
          <p:cNvPicPr>
            <a:picLocks noChangeAspect="1"/>
          </p:cNvPicPr>
          <p:nvPr/>
        </p:nvPicPr>
        <p:blipFill>
          <a:blip r:embed="rId4"/>
          <a:stretch>
            <a:fillRect/>
          </a:stretch>
        </p:blipFill>
        <p:spPr>
          <a:xfrm>
            <a:off x="1698355" y="3215358"/>
            <a:ext cx="4781550" cy="1123950"/>
          </a:xfrm>
          <a:prstGeom prst="rect">
            <a:avLst/>
          </a:prstGeom>
        </p:spPr>
      </p:pic>
    </p:spTree>
    <p:extLst>
      <p:ext uri="{BB962C8B-B14F-4D97-AF65-F5344CB8AC3E}">
        <p14:creationId xmlns:p14="http://schemas.microsoft.com/office/powerpoint/2010/main" val="473271752"/>
      </p:ext>
    </p:extLst>
  </p:cSld>
  <p:clrMapOvr>
    <a:masterClrMapping/>
  </p:clrMapOvr>
  <p:transition spd="slow">
    <p:wip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矩形 1"/>
          <p:cNvSpPr>
            <a:spLocks noChangeArrowheads="1"/>
          </p:cNvSpPr>
          <p:nvPr/>
        </p:nvSpPr>
        <p:spPr bwMode="auto">
          <a:xfrm>
            <a:off x="3183732" y="0"/>
            <a:ext cx="5960269"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7" tIns="34289" rIns="68577" bIns="3428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378"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smtClean="0">
              <a:ln>
                <a:noFill/>
              </a:ln>
              <a:solidFill>
                <a:srgbClr val="FFFFFF"/>
              </a:solidFill>
              <a:effectLst/>
              <a:uLnTx/>
              <a:uFillTx/>
              <a:latin typeface="Arial"/>
              <a:ea typeface="微软雅黑"/>
              <a:cs typeface="+mn-ea"/>
              <a:sym typeface="+mn-lt"/>
            </a:endParaRPr>
          </a:p>
        </p:txBody>
      </p:sp>
      <p:sp>
        <p:nvSpPr>
          <p:cNvPr id="3" name="矩形 15"/>
          <p:cNvSpPr>
            <a:spLocks noChangeArrowheads="1"/>
          </p:cNvSpPr>
          <p:nvPr/>
        </p:nvSpPr>
        <p:spPr bwMode="auto">
          <a:xfrm>
            <a:off x="3006329" y="0"/>
            <a:ext cx="70247"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7" tIns="34289" rIns="68577" bIns="3428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378"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smtClean="0">
              <a:ln>
                <a:noFill/>
              </a:ln>
              <a:solidFill>
                <a:srgbClr val="FFFFFF"/>
              </a:solidFill>
              <a:effectLst/>
              <a:uLnTx/>
              <a:uFillTx/>
              <a:latin typeface="Arial"/>
              <a:ea typeface="微软雅黑"/>
              <a:cs typeface="+mn-ea"/>
              <a:sym typeface="+mn-lt"/>
            </a:endParaRPr>
          </a:p>
        </p:txBody>
      </p:sp>
      <p:sp>
        <p:nvSpPr>
          <p:cNvPr id="9" name="TextBox 4"/>
          <p:cNvSpPr txBox="1"/>
          <p:nvPr/>
        </p:nvSpPr>
        <p:spPr>
          <a:xfrm>
            <a:off x="3773160" y="1247149"/>
            <a:ext cx="2036455" cy="530915"/>
          </a:xfrm>
          <a:prstGeom prst="rect">
            <a:avLst/>
          </a:prstGeom>
          <a:noFill/>
        </p:spPr>
        <p:txBody>
          <a:bodyPr wrap="none" lIns="68580" tIns="34290" rIns="68580" bIns="34290" rtlCol="0">
            <a:spAutoFit/>
          </a:bodyPr>
          <a:lstStyle/>
          <a:p>
            <a:pPr marL="0" marR="0" lvl="0" indent="0" algn="l" defTabSz="914378" rtl="0" eaLnBrk="1" fontAlgn="auto" latinLnBrk="0" hangingPunct="1">
              <a:lnSpc>
                <a:spcPct val="100000"/>
              </a:lnSpc>
              <a:spcBef>
                <a:spcPts val="0"/>
              </a:spcBef>
              <a:spcAft>
                <a:spcPts val="0"/>
              </a:spcAft>
              <a:buClrTx/>
              <a:buSzTx/>
              <a:buFontTx/>
              <a:buNone/>
              <a:tabLst/>
              <a:defRPr/>
            </a:pPr>
            <a:r>
              <a:rPr lang="en-US" altLang="zh-CN" sz="3000" dirty="0" smtClean="0">
                <a:solidFill>
                  <a:srgbClr val="C00000"/>
                </a:solidFill>
                <a:latin typeface="Arial"/>
                <a:ea typeface="微软雅黑"/>
                <a:cs typeface="+mn-ea"/>
                <a:sym typeface="+mn-lt"/>
              </a:rPr>
              <a:t>Conclusion</a:t>
            </a:r>
            <a:endParaRPr kumimoji="0" lang="en-US" altLang="zh-CN" sz="3000" b="0" i="0" u="none" strike="noStrike" kern="1200" cap="none" spc="0" normalizeH="0" baseline="0" noProof="0" dirty="0">
              <a:ln>
                <a:noFill/>
              </a:ln>
              <a:solidFill>
                <a:srgbClr val="C00000"/>
              </a:solidFill>
              <a:effectLst/>
              <a:uLnTx/>
              <a:uFillTx/>
              <a:latin typeface="Arial"/>
              <a:ea typeface="微软雅黑"/>
              <a:cs typeface="+mn-ea"/>
              <a:sym typeface="+mn-lt"/>
            </a:endParaRPr>
          </a:p>
        </p:txBody>
      </p:sp>
      <p:sp>
        <p:nvSpPr>
          <p:cNvPr id="11" name="矩形 10"/>
          <p:cNvSpPr/>
          <p:nvPr/>
        </p:nvSpPr>
        <p:spPr>
          <a:xfrm>
            <a:off x="3825001" y="2371285"/>
            <a:ext cx="5319000" cy="2004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12" name="文本框 52"/>
          <p:cNvSpPr>
            <a:spLocks noChangeArrowheads="1"/>
          </p:cNvSpPr>
          <p:nvPr/>
        </p:nvSpPr>
        <p:spPr bwMode="auto">
          <a:xfrm>
            <a:off x="395537" y="1275161"/>
            <a:ext cx="2502445" cy="65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378" rtl="0" eaLnBrk="1" fontAlgn="base" latinLnBrk="0" hangingPunct="1">
              <a:lnSpc>
                <a:spcPct val="100000"/>
              </a:lnSpc>
              <a:spcBef>
                <a:spcPct val="0"/>
              </a:spcBef>
              <a:spcAft>
                <a:spcPct val="0"/>
              </a:spcAft>
              <a:buClrTx/>
              <a:buSzTx/>
              <a:buFont typeface="Arial" pitchFamily="34" charset="0"/>
              <a:buNone/>
              <a:tabLst/>
              <a:defRPr/>
            </a:pPr>
            <a:r>
              <a:rPr kumimoji="0" lang="en-US" altLang="zh-CN" sz="3800" b="1" i="0" u="none" strike="noStrike" kern="1200" cap="none" spc="0" normalizeH="0" baseline="0" noProof="0" dirty="0" smtClean="0">
                <a:ln>
                  <a:noFill/>
                </a:ln>
                <a:solidFill>
                  <a:srgbClr val="FFFFFF"/>
                </a:solidFill>
                <a:effectLst/>
                <a:uLnTx/>
                <a:uFillTx/>
                <a:latin typeface="Times New Roman" panose="02020603050405020304" pitchFamily="18" charset="0"/>
                <a:ea typeface="微软雅黑"/>
                <a:cs typeface="Times New Roman" panose="02020603050405020304" pitchFamily="18" charset="0"/>
                <a:sym typeface="+mn-lt"/>
              </a:rPr>
              <a:t>Part </a:t>
            </a:r>
            <a:r>
              <a:rPr lang="en-US" altLang="zh-CN" sz="3800" b="1" dirty="0">
                <a:solidFill>
                  <a:srgbClr val="FFFFFF"/>
                </a:solidFill>
                <a:latin typeface="Times New Roman" panose="02020603050405020304" pitchFamily="18" charset="0"/>
                <a:ea typeface="微软雅黑"/>
                <a:cs typeface="Times New Roman" panose="02020603050405020304" pitchFamily="18" charset="0"/>
                <a:sym typeface="+mn-lt"/>
              </a:rPr>
              <a:t>4</a:t>
            </a:r>
            <a:endParaRPr kumimoji="0" lang="zh-CN" altLang="en-US" sz="3800" b="1" i="0" u="none" strike="noStrike" kern="1200" cap="none" spc="0" normalizeH="0" baseline="0" noProof="0" dirty="0">
              <a:ln>
                <a:noFill/>
              </a:ln>
              <a:solidFill>
                <a:srgbClr val="FFFFFF"/>
              </a:solidFill>
              <a:effectLst/>
              <a:uLnTx/>
              <a:uFillTx/>
              <a:latin typeface="Times New Roman" panose="02020603050405020304" pitchFamily="18" charset="0"/>
              <a:ea typeface="微软雅黑"/>
              <a:cs typeface="Times New Roman" panose="02020603050405020304" pitchFamily="18" charset="0"/>
              <a:sym typeface="+mn-lt"/>
            </a:endParaRPr>
          </a:p>
        </p:txBody>
      </p:sp>
    </p:spTree>
    <p:extLst>
      <p:ext uri="{BB962C8B-B14F-4D97-AF65-F5344CB8AC3E}">
        <p14:creationId xmlns:p14="http://schemas.microsoft.com/office/powerpoint/2010/main" val="26217760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6284196" y="173405"/>
            <a:ext cx="1071123" cy="307775"/>
          </a:xfrm>
          <a:prstGeom prst="rect">
            <a:avLst/>
          </a:prstGeom>
        </p:spPr>
        <p:txBody>
          <a:bodyPr wrap="none" lIns="91438" tIns="45719" rIns="91438" bIns="45719">
            <a:spAutoFit/>
          </a:bodyPr>
          <a:lstStyle/>
          <a:p>
            <a:r>
              <a:rPr lang="en-US" altLang="zh-CN" sz="1400" dirty="0">
                <a:solidFill>
                  <a:prstClr val="white"/>
                </a:solidFill>
                <a:cs typeface="+mn-ea"/>
                <a:sym typeface="+mn-lt"/>
              </a:rPr>
              <a:t>Conclusion</a:t>
            </a:r>
          </a:p>
        </p:txBody>
      </p:sp>
      <p:sp>
        <p:nvSpPr>
          <p:cNvPr id="14" name="矩形 13"/>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5" name="矩形 14"/>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6" name="矩形 15"/>
          <p:cNvSpPr/>
          <p:nvPr/>
        </p:nvSpPr>
        <p:spPr>
          <a:xfrm>
            <a:off x="8097732" y="258402"/>
            <a:ext cx="183709" cy="137782"/>
          </a:xfrm>
          <a:prstGeom prst="rect">
            <a:avLst/>
          </a:prstGeom>
          <a:no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7" name="矩形 16"/>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8" name="矩形 17"/>
          <p:cNvSpPr/>
          <p:nvPr/>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19" name="矩形 18"/>
          <p:cNvSpPr/>
          <p:nvPr/>
        </p:nvSpPr>
        <p:spPr>
          <a:xfrm>
            <a:off x="7384122" y="258402"/>
            <a:ext cx="183709" cy="137782"/>
          </a:xfrm>
          <a:prstGeom prst="rect">
            <a:avLst/>
          </a:prstGeom>
          <a:solidFill>
            <a:schemeClr val="bg1">
              <a:alpha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cs typeface="+mn-ea"/>
              <a:sym typeface="+mn-lt"/>
            </a:endParaRPr>
          </a:p>
        </p:txBody>
      </p:sp>
      <p:sp>
        <p:nvSpPr>
          <p:cNvPr id="2" name="矩形 1"/>
          <p:cNvSpPr/>
          <p:nvPr/>
        </p:nvSpPr>
        <p:spPr>
          <a:xfrm>
            <a:off x="879629" y="1923678"/>
            <a:ext cx="7218103" cy="1600438"/>
          </a:xfrm>
          <a:prstGeom prst="rect">
            <a:avLst/>
          </a:prstGeom>
        </p:spPr>
        <p:txBody>
          <a:bodyPr wrap="square">
            <a:spAutoFit/>
          </a:bodyPr>
          <a:lstStyle/>
          <a:p>
            <a:pPr marL="285750" indent="-285750">
              <a:buFont typeface="Wingdings" panose="05000000000000000000" pitchFamily="2" charset="2"/>
              <a:buChar char="Ø"/>
            </a:pPr>
            <a:r>
              <a:rPr lang="en-US" altLang="zh-CN" sz="1400" dirty="0">
                <a:latin typeface="Times New Roman" panose="02020603050405020304" pitchFamily="18" charset="0"/>
                <a:cs typeface="Times New Roman" panose="02020603050405020304" pitchFamily="18" charset="0"/>
              </a:rPr>
              <a:t>P</a:t>
            </a:r>
            <a:r>
              <a:rPr lang="en-US" altLang="zh-CN" sz="1400" dirty="0" smtClean="0">
                <a:latin typeface="Times New Roman" panose="02020603050405020304" pitchFamily="18" charset="0"/>
                <a:cs typeface="Times New Roman" panose="02020603050405020304" pitchFamily="18" charset="0"/>
              </a:rPr>
              <a:t>ropose </a:t>
            </a:r>
            <a:r>
              <a:rPr lang="en-US" altLang="zh-CN" sz="1400" dirty="0">
                <a:latin typeface="Times New Roman" panose="02020603050405020304" pitchFamily="18" charset="0"/>
                <a:cs typeface="Times New Roman" panose="02020603050405020304" pitchFamily="18" charset="0"/>
              </a:rPr>
              <a:t>a deep learning framework </a:t>
            </a:r>
            <a:r>
              <a:rPr lang="en-US" altLang="zh-CN" sz="1400" dirty="0" smtClean="0">
                <a:latin typeface="Times New Roman" panose="02020603050405020304" pitchFamily="18" charset="0"/>
                <a:cs typeface="Times New Roman" panose="02020603050405020304" pitchFamily="18" charset="0"/>
              </a:rPr>
              <a:t>that incorporates </a:t>
            </a:r>
            <a:r>
              <a:rPr lang="en-US" altLang="zh-CN" sz="1400" dirty="0">
                <a:latin typeface="Times New Roman" panose="02020603050405020304" pitchFamily="18" charset="0"/>
                <a:cs typeface="Times New Roman" panose="02020603050405020304" pitchFamily="18" charset="0"/>
              </a:rPr>
              <a:t>temporal and contextual information into </a:t>
            </a:r>
            <a:r>
              <a:rPr lang="en-US" altLang="zh-CN" sz="1400" dirty="0" smtClean="0">
                <a:latin typeface="Times New Roman" panose="02020603050405020304" pitchFamily="18" charset="0"/>
                <a:cs typeface="Times New Roman" panose="02020603050405020304" pitchFamily="18" charset="0"/>
              </a:rPr>
              <a:t>object detection </a:t>
            </a:r>
            <a:r>
              <a:rPr lang="en-US" altLang="zh-CN" sz="1400" dirty="0">
                <a:latin typeface="Times New Roman" panose="02020603050405020304" pitchFamily="18" charset="0"/>
                <a:cs typeface="Times New Roman" panose="02020603050405020304" pitchFamily="18" charset="0"/>
              </a:rPr>
              <a:t>in videos. </a:t>
            </a:r>
            <a:endParaRPr lang="en-US" altLang="zh-CN"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1400" dirty="0" smtClean="0">
                <a:latin typeface="Times New Roman" panose="02020603050405020304" pitchFamily="18" charset="0"/>
                <a:cs typeface="Times New Roman" panose="02020603050405020304" pitchFamily="18" charset="0"/>
              </a:rPr>
              <a:t>This </a:t>
            </a:r>
            <a:r>
              <a:rPr lang="en-US" altLang="zh-CN" sz="1400" dirty="0">
                <a:latin typeface="Times New Roman" panose="02020603050405020304" pitchFamily="18" charset="0"/>
                <a:cs typeface="Times New Roman" panose="02020603050405020304" pitchFamily="18" charset="0"/>
              </a:rPr>
              <a:t>framework achieved the </a:t>
            </a:r>
            <a:r>
              <a:rPr lang="en-US" altLang="zh-CN" sz="1400" dirty="0" smtClean="0">
                <a:latin typeface="Times New Roman" panose="02020603050405020304" pitchFamily="18" charset="0"/>
                <a:cs typeface="Times New Roman" panose="02020603050405020304" pitchFamily="18" charset="0"/>
              </a:rPr>
              <a:t>state-of-</a:t>
            </a:r>
            <a:r>
              <a:rPr lang="en-US" altLang="zh-CN" sz="1400" dirty="0" err="1" smtClean="0">
                <a:latin typeface="Times New Roman" panose="02020603050405020304" pitchFamily="18" charset="0"/>
                <a:cs typeface="Times New Roman" panose="02020603050405020304" pitchFamily="18" charset="0"/>
              </a:rPr>
              <a:t>theart</a:t>
            </a:r>
            <a:r>
              <a:rPr lang="en-US" altLang="zh-CN" sz="1400" dirty="0" smtClean="0">
                <a:latin typeface="Times New Roman" panose="02020603050405020304" pitchFamily="18" charset="0"/>
                <a:cs typeface="Times New Roman" panose="02020603050405020304" pitchFamily="18" charset="0"/>
              </a:rPr>
              <a:t> performance </a:t>
            </a:r>
            <a:r>
              <a:rPr lang="en-US" altLang="zh-CN" sz="1400" dirty="0">
                <a:latin typeface="Times New Roman" panose="02020603050405020304" pitchFamily="18" charset="0"/>
                <a:cs typeface="Times New Roman" panose="02020603050405020304" pitchFamily="18" charset="0"/>
              </a:rPr>
              <a:t>on the ImageNet object detection from </a:t>
            </a:r>
            <a:r>
              <a:rPr lang="en-US" altLang="zh-CN" sz="1400" dirty="0" smtClean="0">
                <a:latin typeface="Times New Roman" panose="02020603050405020304" pitchFamily="18" charset="0"/>
                <a:cs typeface="Times New Roman" panose="02020603050405020304" pitchFamily="18" charset="0"/>
              </a:rPr>
              <a:t>video task </a:t>
            </a:r>
            <a:r>
              <a:rPr lang="en-US" altLang="zh-CN" sz="1400" dirty="0">
                <a:latin typeface="Times New Roman" panose="02020603050405020304" pitchFamily="18" charset="0"/>
                <a:cs typeface="Times New Roman" panose="02020603050405020304" pitchFamily="18" charset="0"/>
              </a:rPr>
              <a:t>and won the corresponding VID challenge with </a:t>
            </a:r>
            <a:r>
              <a:rPr lang="en-US" altLang="zh-CN" sz="1400" dirty="0" smtClean="0">
                <a:latin typeface="Times New Roman" panose="02020603050405020304" pitchFamily="18" charset="0"/>
                <a:cs typeface="Times New Roman" panose="02020603050405020304" pitchFamily="18" charset="0"/>
              </a:rPr>
              <a:t>provided data </a:t>
            </a:r>
            <a:r>
              <a:rPr lang="en-US" altLang="zh-CN" sz="1400" dirty="0">
                <a:latin typeface="Times New Roman" panose="02020603050405020304" pitchFamily="18" charset="0"/>
                <a:cs typeface="Times New Roman" panose="02020603050405020304" pitchFamily="18" charset="0"/>
              </a:rPr>
              <a:t>in ILSVRC2015. </a:t>
            </a:r>
            <a:endParaRPr lang="en-US" altLang="zh-CN" sz="1400"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altLang="zh-CN" sz="1400" dirty="0" smtClean="0">
                <a:latin typeface="Times New Roman" panose="02020603050405020304" pitchFamily="18" charset="0"/>
                <a:cs typeface="Times New Roman" panose="02020603050405020304" pitchFamily="18" charset="0"/>
              </a:rPr>
              <a:t>Proposed framework </a:t>
            </a:r>
            <a:r>
              <a:rPr lang="en-US" altLang="zh-CN" sz="1400" dirty="0">
                <a:latin typeface="Times New Roman" panose="02020603050405020304" pitchFamily="18" charset="0"/>
                <a:cs typeface="Times New Roman" panose="02020603050405020304" pitchFamily="18" charset="0"/>
              </a:rPr>
              <a:t>is based on the popular still-image object </a:t>
            </a:r>
            <a:r>
              <a:rPr lang="en-US" altLang="zh-CN" sz="1400" dirty="0" smtClean="0">
                <a:latin typeface="Times New Roman" panose="02020603050405020304" pitchFamily="18" charset="0"/>
                <a:cs typeface="Times New Roman" panose="02020603050405020304" pitchFamily="18" charset="0"/>
              </a:rPr>
              <a:t>detection frameworks </a:t>
            </a:r>
            <a:r>
              <a:rPr lang="en-US" altLang="zh-CN" sz="1400" dirty="0">
                <a:latin typeface="Times New Roman" panose="02020603050405020304" pitchFamily="18" charset="0"/>
                <a:cs typeface="Times New Roman" panose="02020603050405020304" pitchFamily="18" charset="0"/>
              </a:rPr>
              <a:t>and adds important components specifically </a:t>
            </a:r>
            <a:r>
              <a:rPr lang="en-US" altLang="zh-CN" sz="1400" dirty="0" smtClean="0">
                <a:latin typeface="Times New Roman" panose="02020603050405020304" pitchFamily="18" charset="0"/>
                <a:cs typeface="Times New Roman" panose="02020603050405020304" pitchFamily="18" charset="0"/>
              </a:rPr>
              <a:t>designed for </a:t>
            </a:r>
            <a:r>
              <a:rPr lang="en-US" altLang="zh-CN" sz="1400" dirty="0">
                <a:latin typeface="Times New Roman" panose="02020603050405020304" pitchFamily="18" charset="0"/>
                <a:cs typeface="Times New Roman" panose="02020603050405020304" pitchFamily="18" charset="0"/>
              </a:rPr>
              <a:t>videos. </a:t>
            </a:r>
            <a:endParaRPr lang="zh-CN" altLang="en-US" sz="1400" dirty="0">
              <a:latin typeface="Times New Roman" panose="02020603050405020304" pitchFamily="18" charset="0"/>
              <a:cs typeface="Times New Roman" panose="02020603050405020304" pitchFamily="18" charset="0"/>
            </a:endParaRPr>
          </a:p>
        </p:txBody>
      </p:sp>
      <p:sp>
        <p:nvSpPr>
          <p:cNvPr id="3" name="矩形 2"/>
          <p:cNvSpPr/>
          <p:nvPr/>
        </p:nvSpPr>
        <p:spPr>
          <a:xfrm>
            <a:off x="879629" y="975265"/>
            <a:ext cx="1287532" cy="369332"/>
          </a:xfrm>
          <a:prstGeom prst="rect">
            <a:avLst/>
          </a:prstGeom>
        </p:spPr>
        <p:txBody>
          <a:bodyPr wrap="none">
            <a:spAutoFit/>
          </a:bodyPr>
          <a:lstStyle/>
          <a:p>
            <a:r>
              <a:rPr lang="en-US" altLang="zh-CN" b="1" dirty="0">
                <a:latin typeface="Times New Roman" panose="02020603050405020304" pitchFamily="18" charset="0"/>
                <a:cs typeface="Times New Roman" panose="02020603050405020304" pitchFamily="18" charset="0"/>
                <a:sym typeface="+mn-lt"/>
              </a:rPr>
              <a:t>Conclusion</a:t>
            </a:r>
          </a:p>
        </p:txBody>
      </p:sp>
    </p:spTree>
    <p:extLst>
      <p:ext uri="{BB962C8B-B14F-4D97-AF65-F5344CB8AC3E}">
        <p14:creationId xmlns:p14="http://schemas.microsoft.com/office/powerpoint/2010/main" val="346436759"/>
      </p:ext>
    </p:extLst>
  </p:cSld>
  <p:clrMapOvr>
    <a:masterClrMapping/>
  </p:clrMapOvr>
  <p:transition spd="slow">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38"/>
          <p:cNvSpPr txBox="1"/>
          <p:nvPr/>
        </p:nvSpPr>
        <p:spPr>
          <a:xfrm>
            <a:off x="395536" y="2173807"/>
            <a:ext cx="3123394" cy="584775"/>
          </a:xfrm>
          <a:prstGeom prst="rect">
            <a:avLst/>
          </a:prstGeom>
          <a:noFill/>
        </p:spPr>
        <p:txBody>
          <a:bodyPr wrap="square" lIns="91438" tIns="45719" rIns="91438" bIns="45719" rtlCol="0">
            <a:spAutoFit/>
          </a:bodyPr>
          <a:lstStyle/>
          <a:p>
            <a:r>
              <a:rPr lang="en-US" altLang="zh-CN" sz="3200" b="1" dirty="0">
                <a:solidFill>
                  <a:prstClr val="white">
                    <a:lumMod val="65000"/>
                  </a:prstClr>
                </a:solidFill>
                <a:latin typeface="Times New Roman" panose="02020603050405020304" pitchFamily="18" charset="0"/>
                <a:cs typeface="Times New Roman" panose="02020603050405020304" pitchFamily="18" charset="0"/>
                <a:sym typeface="+mn-lt"/>
              </a:rPr>
              <a:t>CONTENTS</a:t>
            </a:r>
            <a:endParaRPr lang="zh-CN" altLang="en-US" sz="3200" b="1" dirty="0">
              <a:solidFill>
                <a:prstClr val="white">
                  <a:lumMod val="65000"/>
                </a:prstClr>
              </a:solidFill>
              <a:latin typeface="Times New Roman" panose="02020603050405020304" pitchFamily="18" charset="0"/>
              <a:cs typeface="Times New Roman" panose="02020603050405020304" pitchFamily="18" charset="0"/>
              <a:sym typeface="+mn-lt"/>
            </a:endParaRPr>
          </a:p>
        </p:txBody>
      </p:sp>
      <p:cxnSp>
        <p:nvCxnSpPr>
          <p:cNvPr id="34" name="直接连接符 33"/>
          <p:cNvCxnSpPr/>
          <p:nvPr/>
        </p:nvCxnSpPr>
        <p:spPr>
          <a:xfrm>
            <a:off x="3278460" y="2139271"/>
            <a:ext cx="0" cy="1547234"/>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41" name="组合 23"/>
          <p:cNvGrpSpPr>
            <a:grpSpLocks/>
          </p:cNvGrpSpPr>
          <p:nvPr/>
        </p:nvGrpSpPr>
        <p:grpSpPr bwMode="auto">
          <a:xfrm>
            <a:off x="4211960" y="1563638"/>
            <a:ext cx="2486025" cy="365522"/>
            <a:chOff x="0" y="0"/>
            <a:chExt cx="3314700" cy="487680"/>
          </a:xfrm>
        </p:grpSpPr>
        <p:sp>
          <p:nvSpPr>
            <p:cNvPr id="42" name="矩形 1"/>
            <p:cNvSpPr>
              <a:spLocks noChangeArrowheads="1"/>
            </p:cNvSpPr>
            <p:nvPr/>
          </p:nvSpPr>
          <p:spPr bwMode="auto">
            <a:xfrm>
              <a:off x="609600" y="0"/>
              <a:ext cx="2705100" cy="487680"/>
            </a:xfrm>
            <a:prstGeom prst="rect">
              <a:avLst/>
            </a:prstGeom>
            <a:solidFill>
              <a:srgbClr val="C00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dirty="0" smtClean="0">
                  <a:solidFill>
                    <a:srgbClr val="FFFFFF"/>
                  </a:solidFill>
                  <a:latin typeface="Times New Roman" panose="02020603050405020304" pitchFamily="18" charset="0"/>
                  <a:ea typeface="+mn-ea"/>
                  <a:cs typeface="Times New Roman" panose="02020603050405020304" pitchFamily="18" charset="0"/>
                  <a:sym typeface="+mn-lt"/>
                </a:rPr>
                <a:t>Introduction</a:t>
              </a:r>
              <a:endParaRPr lang="zh-CN" altLang="en-US" dirty="0">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43" name="矩形 4"/>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dirty="0" smtClean="0">
                  <a:solidFill>
                    <a:srgbClr val="FFFFFF"/>
                  </a:solidFill>
                  <a:latin typeface="Times New Roman" panose="02020603050405020304" pitchFamily="18" charset="0"/>
                  <a:ea typeface="+mn-ea"/>
                  <a:cs typeface="Times New Roman" panose="02020603050405020304" pitchFamily="18" charset="0"/>
                  <a:sym typeface="+mn-lt"/>
                </a:rPr>
                <a:t>1</a:t>
              </a:r>
              <a:endParaRPr lang="zh-CN" altLang="en-US" dirty="0" smtClean="0">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44" name="等腰三角形 13"/>
            <p:cNvSpPr>
              <a:spLocks noChangeAspect="1" noChangeArrowheads="1"/>
            </p:cNvSpPr>
            <p:nvPr/>
          </p:nvSpPr>
          <p:spPr bwMode="auto">
            <a:xfrm rot="5400000">
              <a:off x="599121" y="178353"/>
              <a:ext cx="151927" cy="130971"/>
            </a:xfrm>
            <a:prstGeom prst="triangle">
              <a:avLst>
                <a:gd name="adj" fmla="val 50000"/>
              </a:avLst>
            </a:prstGeom>
            <a:solidFill>
              <a:srgbClr val="3E3D4F"/>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srgbClr val="FFFFFF"/>
                </a:solidFill>
                <a:latin typeface="Times New Roman" panose="02020603050405020304" pitchFamily="18" charset="0"/>
                <a:ea typeface="+mn-ea"/>
                <a:cs typeface="Times New Roman" panose="02020603050405020304" pitchFamily="18" charset="0"/>
                <a:sym typeface="+mn-lt"/>
              </a:endParaRPr>
            </a:p>
          </p:txBody>
        </p:sp>
      </p:grpSp>
      <p:grpSp>
        <p:nvGrpSpPr>
          <p:cNvPr id="45" name="组合 24"/>
          <p:cNvGrpSpPr>
            <a:grpSpLocks/>
          </p:cNvGrpSpPr>
          <p:nvPr/>
        </p:nvGrpSpPr>
        <p:grpSpPr bwMode="auto">
          <a:xfrm>
            <a:off x="4630057" y="2115666"/>
            <a:ext cx="2904123" cy="365522"/>
            <a:chOff x="0" y="0"/>
            <a:chExt cx="3570994" cy="487680"/>
          </a:xfrm>
        </p:grpSpPr>
        <p:sp>
          <p:nvSpPr>
            <p:cNvPr id="46" name="矩形 25"/>
            <p:cNvSpPr>
              <a:spLocks noChangeArrowheads="1"/>
            </p:cNvSpPr>
            <p:nvPr/>
          </p:nvSpPr>
          <p:spPr bwMode="auto">
            <a:xfrm>
              <a:off x="609597" y="0"/>
              <a:ext cx="2961397" cy="487680"/>
            </a:xfrm>
            <a:prstGeom prst="rect">
              <a:avLst/>
            </a:prstGeom>
            <a:solidFill>
              <a:srgbClr val="C00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endParaRPr lang="zh-CN" altLang="en-US" sz="1200" dirty="0">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47" name="矩形 26"/>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mtClean="0">
                  <a:solidFill>
                    <a:srgbClr val="FFFFFF"/>
                  </a:solidFill>
                  <a:latin typeface="Times New Roman" panose="02020603050405020304" pitchFamily="18" charset="0"/>
                  <a:ea typeface="+mn-ea"/>
                  <a:cs typeface="Times New Roman" panose="02020603050405020304" pitchFamily="18" charset="0"/>
                  <a:sym typeface="+mn-lt"/>
                </a:rPr>
                <a:t>2</a:t>
              </a:r>
              <a:endParaRPr lang="zh-CN" altLang="en-US" smtClean="0">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48" name="等腰三角形 27"/>
            <p:cNvSpPr>
              <a:spLocks noChangeAspect="1" noChangeArrowheads="1"/>
            </p:cNvSpPr>
            <p:nvPr/>
          </p:nvSpPr>
          <p:spPr bwMode="auto">
            <a:xfrm rot="5400000">
              <a:off x="599121" y="178353"/>
              <a:ext cx="151927" cy="130971"/>
            </a:xfrm>
            <a:prstGeom prst="triangle">
              <a:avLst>
                <a:gd name="adj" fmla="val 50000"/>
              </a:avLst>
            </a:prstGeom>
            <a:solidFill>
              <a:srgbClr val="3E3D4F"/>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srgbClr val="FFFFFF"/>
                </a:solidFill>
                <a:latin typeface="Times New Roman" panose="02020603050405020304" pitchFamily="18" charset="0"/>
                <a:ea typeface="+mn-ea"/>
                <a:cs typeface="Times New Roman" panose="02020603050405020304" pitchFamily="18" charset="0"/>
                <a:sym typeface="+mn-lt"/>
              </a:endParaRPr>
            </a:p>
          </p:txBody>
        </p:sp>
      </p:grpSp>
      <p:grpSp>
        <p:nvGrpSpPr>
          <p:cNvPr id="49" name="组合 28"/>
          <p:cNvGrpSpPr>
            <a:grpSpLocks/>
          </p:cNvGrpSpPr>
          <p:nvPr/>
        </p:nvGrpSpPr>
        <p:grpSpPr bwMode="auto">
          <a:xfrm>
            <a:off x="5048156" y="2667695"/>
            <a:ext cx="2486025" cy="365522"/>
            <a:chOff x="0" y="0"/>
            <a:chExt cx="3314700" cy="487680"/>
          </a:xfrm>
        </p:grpSpPr>
        <p:sp>
          <p:nvSpPr>
            <p:cNvPr id="50" name="矩形 29"/>
            <p:cNvSpPr>
              <a:spLocks noChangeArrowheads="1"/>
            </p:cNvSpPr>
            <p:nvPr/>
          </p:nvSpPr>
          <p:spPr bwMode="auto">
            <a:xfrm>
              <a:off x="609600" y="0"/>
              <a:ext cx="2705100" cy="487680"/>
            </a:xfrm>
            <a:prstGeom prst="rect">
              <a:avLst/>
            </a:prstGeom>
            <a:solidFill>
              <a:srgbClr val="C00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dirty="0">
                  <a:solidFill>
                    <a:srgbClr val="FFFFFF"/>
                  </a:solidFill>
                  <a:latin typeface="Times New Roman" panose="02020603050405020304" pitchFamily="18" charset="0"/>
                  <a:cs typeface="Times New Roman" panose="02020603050405020304" pitchFamily="18" charset="0"/>
                  <a:sym typeface="+mn-lt"/>
                </a:rPr>
                <a:t>Experiments</a:t>
              </a:r>
              <a:endParaRPr lang="zh-CN" altLang="en-US" dirty="0">
                <a:solidFill>
                  <a:srgbClr val="FFFFFF"/>
                </a:solidFill>
                <a:latin typeface="Times New Roman" panose="02020603050405020304" pitchFamily="18" charset="0"/>
                <a:cs typeface="Times New Roman" panose="02020603050405020304" pitchFamily="18" charset="0"/>
                <a:sym typeface="+mn-lt"/>
              </a:endParaRPr>
            </a:p>
          </p:txBody>
        </p:sp>
        <p:sp>
          <p:nvSpPr>
            <p:cNvPr id="51" name="矩形 30"/>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mtClean="0">
                  <a:solidFill>
                    <a:srgbClr val="FFFFFF"/>
                  </a:solidFill>
                  <a:latin typeface="Times New Roman" panose="02020603050405020304" pitchFamily="18" charset="0"/>
                  <a:ea typeface="+mn-ea"/>
                  <a:cs typeface="Times New Roman" panose="02020603050405020304" pitchFamily="18" charset="0"/>
                  <a:sym typeface="+mn-lt"/>
                </a:rPr>
                <a:t>3</a:t>
              </a:r>
              <a:endParaRPr lang="zh-CN" altLang="en-US" smtClean="0">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52" name="等腰三角形 31"/>
            <p:cNvSpPr>
              <a:spLocks noChangeAspect="1" noChangeArrowheads="1"/>
            </p:cNvSpPr>
            <p:nvPr/>
          </p:nvSpPr>
          <p:spPr bwMode="auto">
            <a:xfrm rot="5400000">
              <a:off x="599121" y="178353"/>
              <a:ext cx="151927" cy="130971"/>
            </a:xfrm>
            <a:prstGeom prst="triangle">
              <a:avLst>
                <a:gd name="adj" fmla="val 50000"/>
              </a:avLst>
            </a:prstGeom>
            <a:solidFill>
              <a:srgbClr val="3E3D4F"/>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srgbClr val="FFFFFF"/>
                </a:solidFill>
                <a:latin typeface="Times New Roman" panose="02020603050405020304" pitchFamily="18" charset="0"/>
                <a:ea typeface="+mn-ea"/>
                <a:cs typeface="Times New Roman" panose="02020603050405020304" pitchFamily="18" charset="0"/>
                <a:sym typeface="+mn-lt"/>
              </a:endParaRPr>
            </a:p>
          </p:txBody>
        </p:sp>
      </p:grpSp>
      <p:grpSp>
        <p:nvGrpSpPr>
          <p:cNvPr id="53" name="组合 32"/>
          <p:cNvGrpSpPr>
            <a:grpSpLocks/>
          </p:cNvGrpSpPr>
          <p:nvPr/>
        </p:nvGrpSpPr>
        <p:grpSpPr bwMode="auto">
          <a:xfrm>
            <a:off x="5466254" y="3219723"/>
            <a:ext cx="2486025" cy="365522"/>
            <a:chOff x="0" y="0"/>
            <a:chExt cx="3314700" cy="487680"/>
          </a:xfrm>
        </p:grpSpPr>
        <p:sp>
          <p:nvSpPr>
            <p:cNvPr id="54" name="矩形 33"/>
            <p:cNvSpPr>
              <a:spLocks noChangeArrowheads="1"/>
            </p:cNvSpPr>
            <p:nvPr/>
          </p:nvSpPr>
          <p:spPr bwMode="auto">
            <a:xfrm>
              <a:off x="609600" y="0"/>
              <a:ext cx="2705100" cy="487680"/>
            </a:xfrm>
            <a:prstGeom prst="rect">
              <a:avLst/>
            </a:prstGeom>
            <a:solidFill>
              <a:srgbClr val="C00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dirty="0">
                  <a:solidFill>
                    <a:srgbClr val="FFFFFF"/>
                  </a:solidFill>
                  <a:latin typeface="Times New Roman" panose="02020603050405020304" pitchFamily="18" charset="0"/>
                  <a:cs typeface="Times New Roman" panose="02020603050405020304" pitchFamily="18" charset="0"/>
                  <a:sym typeface="+mn-lt"/>
                </a:rPr>
                <a:t>Conclusion</a:t>
              </a:r>
              <a:endParaRPr lang="zh-CN" altLang="en-US" dirty="0">
                <a:solidFill>
                  <a:srgbClr val="FFFFFF"/>
                </a:solidFill>
                <a:latin typeface="Times New Roman" panose="02020603050405020304" pitchFamily="18" charset="0"/>
                <a:cs typeface="Times New Roman" panose="02020603050405020304" pitchFamily="18" charset="0"/>
                <a:sym typeface="+mn-lt"/>
              </a:endParaRPr>
            </a:p>
          </p:txBody>
        </p:sp>
        <p:sp>
          <p:nvSpPr>
            <p:cNvPr id="55" name="矩形 34"/>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dirty="0" smtClean="0">
                  <a:solidFill>
                    <a:srgbClr val="FFFFFF"/>
                  </a:solidFill>
                  <a:latin typeface="Times New Roman" panose="02020603050405020304" pitchFamily="18" charset="0"/>
                  <a:ea typeface="+mn-ea"/>
                  <a:cs typeface="Times New Roman" panose="02020603050405020304" pitchFamily="18" charset="0"/>
                  <a:sym typeface="+mn-lt"/>
                </a:rPr>
                <a:t>4</a:t>
              </a:r>
              <a:endParaRPr lang="zh-CN" altLang="en-US" dirty="0" smtClean="0">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56" name="等腰三角形 35"/>
            <p:cNvSpPr>
              <a:spLocks noChangeAspect="1" noChangeArrowheads="1"/>
            </p:cNvSpPr>
            <p:nvPr/>
          </p:nvSpPr>
          <p:spPr bwMode="auto">
            <a:xfrm rot="5400000">
              <a:off x="599121" y="178353"/>
              <a:ext cx="151927" cy="130971"/>
            </a:xfrm>
            <a:prstGeom prst="triangle">
              <a:avLst>
                <a:gd name="adj" fmla="val 50000"/>
              </a:avLst>
            </a:prstGeom>
            <a:solidFill>
              <a:srgbClr val="3E3D4F"/>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srgbClr val="FFFFFF"/>
                </a:solidFill>
                <a:latin typeface="Times New Roman" panose="02020603050405020304" pitchFamily="18" charset="0"/>
                <a:ea typeface="+mn-ea"/>
                <a:cs typeface="Times New Roman" panose="02020603050405020304" pitchFamily="18" charset="0"/>
                <a:sym typeface="+mn-lt"/>
              </a:endParaRPr>
            </a:p>
          </p:txBody>
        </p:sp>
      </p:grpSp>
      <p:grpSp>
        <p:nvGrpSpPr>
          <p:cNvPr id="24" name="组合 32"/>
          <p:cNvGrpSpPr>
            <a:grpSpLocks/>
          </p:cNvGrpSpPr>
          <p:nvPr/>
        </p:nvGrpSpPr>
        <p:grpSpPr bwMode="auto">
          <a:xfrm>
            <a:off x="5826294" y="3759429"/>
            <a:ext cx="2486025" cy="365522"/>
            <a:chOff x="0" y="0"/>
            <a:chExt cx="3314700" cy="487680"/>
          </a:xfrm>
        </p:grpSpPr>
        <p:sp>
          <p:nvSpPr>
            <p:cNvPr id="25" name="矩形 33"/>
            <p:cNvSpPr>
              <a:spLocks noChangeArrowheads="1"/>
            </p:cNvSpPr>
            <p:nvPr/>
          </p:nvSpPr>
          <p:spPr bwMode="auto">
            <a:xfrm>
              <a:off x="609600" y="0"/>
              <a:ext cx="2705100" cy="487680"/>
            </a:xfrm>
            <a:prstGeom prst="rect">
              <a:avLst/>
            </a:prstGeom>
            <a:solidFill>
              <a:srgbClr val="C00000"/>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indent="4572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fontAlgn="base" hangingPunct="1">
                <a:spcBef>
                  <a:spcPct val="0"/>
                </a:spcBef>
                <a:spcAft>
                  <a:spcPct val="0"/>
                </a:spcAft>
                <a:buFont typeface="Arial" pitchFamily="34" charset="0"/>
                <a:buNone/>
              </a:pPr>
              <a:r>
                <a:rPr lang="en-US" altLang="zh-CN" dirty="0">
                  <a:solidFill>
                    <a:srgbClr val="FFFFFF"/>
                  </a:solidFill>
                  <a:latin typeface="Times New Roman" panose="02020603050405020304" pitchFamily="18" charset="0"/>
                  <a:ea typeface="+mn-ea"/>
                  <a:cs typeface="Times New Roman" panose="02020603050405020304" pitchFamily="18" charset="0"/>
                  <a:sym typeface="+mn-lt"/>
                </a:rPr>
                <a:t>References</a:t>
              </a:r>
            </a:p>
          </p:txBody>
        </p:sp>
        <p:sp>
          <p:nvSpPr>
            <p:cNvPr id="26" name="矩形 34"/>
            <p:cNvSpPr>
              <a:spLocks noChangeArrowheads="1"/>
            </p:cNvSpPr>
            <p:nvPr/>
          </p:nvSpPr>
          <p:spPr bwMode="auto">
            <a:xfrm>
              <a:off x="0" y="0"/>
              <a:ext cx="609600" cy="487680"/>
            </a:xfrm>
            <a:prstGeom prst="rect">
              <a:avLst/>
            </a:prstGeom>
            <a:solidFill>
              <a:schemeClr val="bg1">
                <a:lumMod val="50000"/>
              </a:schemeClr>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dirty="0" smtClean="0">
                  <a:solidFill>
                    <a:srgbClr val="FFFFFF"/>
                  </a:solidFill>
                  <a:latin typeface="Times New Roman" panose="02020603050405020304" pitchFamily="18" charset="0"/>
                  <a:ea typeface="+mn-ea"/>
                  <a:cs typeface="Times New Roman" panose="02020603050405020304" pitchFamily="18" charset="0"/>
                  <a:sym typeface="+mn-lt"/>
                </a:rPr>
                <a:t>5</a:t>
              </a:r>
              <a:endParaRPr lang="zh-CN" altLang="en-US" dirty="0" smtClean="0">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27" name="等腰三角形 35"/>
            <p:cNvSpPr>
              <a:spLocks noChangeAspect="1" noChangeArrowheads="1"/>
            </p:cNvSpPr>
            <p:nvPr/>
          </p:nvSpPr>
          <p:spPr bwMode="auto">
            <a:xfrm rot="5400000">
              <a:off x="599121" y="178353"/>
              <a:ext cx="151927" cy="130971"/>
            </a:xfrm>
            <a:prstGeom prst="triangle">
              <a:avLst>
                <a:gd name="adj" fmla="val 50000"/>
              </a:avLst>
            </a:prstGeom>
            <a:solidFill>
              <a:srgbClr val="3E3D4F"/>
            </a:solidFill>
            <a:ln>
              <a:noFill/>
            </a:ln>
            <a:extLst>
              <a:ext uri="{91240B29-F687-4F45-9708-019B960494DF}">
                <a14:hiddenLine xmlns:a14="http://schemas.microsoft.com/office/drawing/2010/main" w="12700">
                  <a:solidFill>
                    <a:srgbClr val="42719B"/>
                  </a:solidFill>
                  <a:bevel/>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srgbClr val="FFFFFF"/>
                </a:solidFill>
                <a:latin typeface="Times New Roman" panose="02020603050405020304" pitchFamily="18" charset="0"/>
                <a:ea typeface="+mn-ea"/>
                <a:cs typeface="Times New Roman" panose="02020603050405020304" pitchFamily="18" charset="0"/>
                <a:sym typeface="+mn-lt"/>
              </a:endParaRPr>
            </a:p>
          </p:txBody>
        </p:sp>
      </p:grpSp>
      <p:sp>
        <p:nvSpPr>
          <p:cNvPr id="2" name="文本框 1"/>
          <p:cNvSpPr txBox="1"/>
          <p:nvPr/>
        </p:nvSpPr>
        <p:spPr>
          <a:xfrm>
            <a:off x="5382089" y="2126634"/>
            <a:ext cx="1999265" cy="646331"/>
          </a:xfrm>
          <a:prstGeom prst="rect">
            <a:avLst/>
          </a:prstGeom>
          <a:noFill/>
        </p:spPr>
        <p:txBody>
          <a:bodyPr wrap="none" rtlCol="0">
            <a:spAutoFit/>
          </a:bodyPr>
          <a:lstStyle/>
          <a:p>
            <a:r>
              <a:rPr lang="en-US" altLang="zh-CN" dirty="0">
                <a:solidFill>
                  <a:srgbClr val="FFFFFF"/>
                </a:solidFill>
                <a:latin typeface="Times New Roman" panose="02020603050405020304" pitchFamily="18" charset="0"/>
                <a:cs typeface="Times New Roman" panose="02020603050405020304" pitchFamily="18" charset="0"/>
                <a:sym typeface="+mn-lt"/>
              </a:rPr>
              <a:t>Overall Framework</a:t>
            </a:r>
            <a:endParaRPr lang="zh-CN" altLang="en-US" dirty="0">
              <a:solidFill>
                <a:srgbClr val="FFFFFF"/>
              </a:solidFill>
              <a:latin typeface="Times New Roman" panose="02020603050405020304" pitchFamily="18" charset="0"/>
              <a:cs typeface="Times New Roman" panose="02020603050405020304" pitchFamily="18" charset="0"/>
              <a:sym typeface="+mn-lt"/>
            </a:endParaRPr>
          </a:p>
          <a:p>
            <a:endParaRPr lang="zh-CN" altLang="en-US" dirty="0"/>
          </a:p>
        </p:txBody>
      </p:sp>
    </p:spTree>
    <p:extLst>
      <p:ext uri="{BB962C8B-B14F-4D97-AF65-F5344CB8AC3E}">
        <p14:creationId xmlns:p14="http://schemas.microsoft.com/office/powerpoint/2010/main" val="2135040633"/>
      </p:ext>
    </p:extLst>
  </p:cSld>
  <p:clrMapOvr>
    <a:masterClrMapping/>
  </p:clrMapOvr>
  <p:transition spd="slow">
    <p:randomBar dir="vert"/>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矩形 1"/>
          <p:cNvSpPr>
            <a:spLocks noChangeArrowheads="1"/>
          </p:cNvSpPr>
          <p:nvPr/>
        </p:nvSpPr>
        <p:spPr bwMode="auto">
          <a:xfrm>
            <a:off x="3183732" y="0"/>
            <a:ext cx="5960269"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7" tIns="34289" rIns="68577" bIns="3428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378"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smtClean="0">
              <a:ln>
                <a:noFill/>
              </a:ln>
              <a:solidFill>
                <a:srgbClr val="FFFFFF"/>
              </a:solidFill>
              <a:effectLst/>
              <a:uLnTx/>
              <a:uFillTx/>
              <a:latin typeface="Arial"/>
              <a:ea typeface="微软雅黑"/>
              <a:cs typeface="+mn-ea"/>
              <a:sym typeface="+mn-lt"/>
            </a:endParaRPr>
          </a:p>
        </p:txBody>
      </p:sp>
      <p:sp>
        <p:nvSpPr>
          <p:cNvPr id="3" name="矩形 15"/>
          <p:cNvSpPr>
            <a:spLocks noChangeArrowheads="1"/>
          </p:cNvSpPr>
          <p:nvPr/>
        </p:nvSpPr>
        <p:spPr bwMode="auto">
          <a:xfrm>
            <a:off x="3006329" y="0"/>
            <a:ext cx="70247"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7" tIns="34289" rIns="68577" bIns="3428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378" rtl="0" eaLnBrk="1" fontAlgn="base" latinLnBrk="0" hangingPunct="1">
              <a:lnSpc>
                <a:spcPct val="100000"/>
              </a:lnSpc>
              <a:spcBef>
                <a:spcPct val="0"/>
              </a:spcBef>
              <a:spcAft>
                <a:spcPct val="0"/>
              </a:spcAft>
              <a:buClrTx/>
              <a:buSzTx/>
              <a:buFont typeface="Arial" pitchFamily="34" charset="0"/>
              <a:buNone/>
              <a:tabLst/>
              <a:defRPr/>
            </a:pPr>
            <a:endParaRPr kumimoji="0" lang="zh-CN" altLang="zh-CN" sz="1800" b="0" i="0" u="none" strike="noStrike" kern="1200" cap="none" spc="0" normalizeH="0" baseline="0" noProof="0" smtClean="0">
              <a:ln>
                <a:noFill/>
              </a:ln>
              <a:solidFill>
                <a:srgbClr val="FFFFFF"/>
              </a:solidFill>
              <a:effectLst/>
              <a:uLnTx/>
              <a:uFillTx/>
              <a:latin typeface="Arial"/>
              <a:ea typeface="微软雅黑"/>
              <a:cs typeface="+mn-ea"/>
              <a:sym typeface="+mn-lt"/>
            </a:endParaRPr>
          </a:p>
        </p:txBody>
      </p:sp>
      <p:sp>
        <p:nvSpPr>
          <p:cNvPr id="9" name="TextBox 4"/>
          <p:cNvSpPr txBox="1"/>
          <p:nvPr/>
        </p:nvSpPr>
        <p:spPr>
          <a:xfrm>
            <a:off x="3773160" y="1247149"/>
            <a:ext cx="2102179" cy="530915"/>
          </a:xfrm>
          <a:prstGeom prst="rect">
            <a:avLst/>
          </a:prstGeom>
          <a:noFill/>
        </p:spPr>
        <p:txBody>
          <a:bodyPr wrap="none" lIns="68580" tIns="34290" rIns="68580" bIns="34290" rtlCol="0">
            <a:spAutoFit/>
          </a:bodyPr>
          <a:lstStyle/>
          <a:p>
            <a:pPr lvl="0"/>
            <a:r>
              <a:rPr lang="en-US" altLang="zh-CN" sz="3000" dirty="0">
                <a:solidFill>
                  <a:srgbClr val="C00000"/>
                </a:solidFill>
                <a:cs typeface="+mn-ea"/>
                <a:sym typeface="+mn-lt"/>
              </a:rPr>
              <a:t>References</a:t>
            </a:r>
          </a:p>
        </p:txBody>
      </p:sp>
      <p:sp>
        <p:nvSpPr>
          <p:cNvPr id="11" name="矩形 10"/>
          <p:cNvSpPr/>
          <p:nvPr/>
        </p:nvSpPr>
        <p:spPr>
          <a:xfrm>
            <a:off x="3825001" y="2371285"/>
            <a:ext cx="5319000" cy="2004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marL="0" marR="0" lvl="0" indent="0" algn="ctr" defTabSz="914378"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Arial"/>
              <a:ea typeface="微软雅黑"/>
              <a:cs typeface="+mn-ea"/>
              <a:sym typeface="+mn-lt"/>
            </a:endParaRPr>
          </a:p>
        </p:txBody>
      </p:sp>
      <p:sp>
        <p:nvSpPr>
          <p:cNvPr id="12" name="文本框 52"/>
          <p:cNvSpPr>
            <a:spLocks noChangeArrowheads="1"/>
          </p:cNvSpPr>
          <p:nvPr/>
        </p:nvSpPr>
        <p:spPr bwMode="auto">
          <a:xfrm>
            <a:off x="395537" y="1275161"/>
            <a:ext cx="2502445" cy="65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marL="0" marR="0" lvl="0" indent="0" algn="ctr" defTabSz="914378" rtl="0" eaLnBrk="1" fontAlgn="base" latinLnBrk="0" hangingPunct="1">
              <a:lnSpc>
                <a:spcPct val="100000"/>
              </a:lnSpc>
              <a:spcBef>
                <a:spcPct val="0"/>
              </a:spcBef>
              <a:spcAft>
                <a:spcPct val="0"/>
              </a:spcAft>
              <a:buClrTx/>
              <a:buSzTx/>
              <a:buFont typeface="Arial" pitchFamily="34" charset="0"/>
              <a:buNone/>
              <a:tabLst/>
              <a:defRPr/>
            </a:pPr>
            <a:r>
              <a:rPr kumimoji="0" lang="en-US" altLang="zh-CN" sz="3800" b="1" i="0" u="none" strike="noStrike" kern="1200" cap="none" spc="0" normalizeH="0" baseline="0" noProof="0" dirty="0" smtClean="0">
                <a:ln>
                  <a:noFill/>
                </a:ln>
                <a:solidFill>
                  <a:srgbClr val="FFFFFF"/>
                </a:solidFill>
                <a:effectLst/>
                <a:uLnTx/>
                <a:uFillTx/>
                <a:latin typeface="Times New Roman" panose="02020603050405020304" pitchFamily="18" charset="0"/>
                <a:ea typeface="微软雅黑"/>
                <a:cs typeface="Times New Roman" panose="02020603050405020304" pitchFamily="18" charset="0"/>
                <a:sym typeface="+mn-lt"/>
              </a:rPr>
              <a:t>Part </a:t>
            </a:r>
            <a:r>
              <a:rPr lang="en-US" altLang="zh-CN" sz="3800" b="1" dirty="0">
                <a:solidFill>
                  <a:srgbClr val="FFFFFF"/>
                </a:solidFill>
                <a:latin typeface="Times New Roman" panose="02020603050405020304" pitchFamily="18" charset="0"/>
                <a:ea typeface="微软雅黑"/>
                <a:cs typeface="Times New Roman" panose="02020603050405020304" pitchFamily="18" charset="0"/>
                <a:sym typeface="+mn-lt"/>
              </a:rPr>
              <a:t>5</a:t>
            </a:r>
            <a:endParaRPr kumimoji="0" lang="zh-CN" altLang="en-US" sz="3800" b="1" i="0" u="none" strike="noStrike" kern="1200" cap="none" spc="0" normalizeH="0" baseline="0" noProof="0" dirty="0">
              <a:ln>
                <a:noFill/>
              </a:ln>
              <a:solidFill>
                <a:srgbClr val="FFFFFF"/>
              </a:solidFill>
              <a:effectLst/>
              <a:uLnTx/>
              <a:uFillTx/>
              <a:latin typeface="Times New Roman" panose="02020603050405020304" pitchFamily="18" charset="0"/>
              <a:ea typeface="微软雅黑"/>
              <a:cs typeface="Times New Roman" panose="02020603050405020304" pitchFamily="18" charset="0"/>
              <a:sym typeface="+mn-lt"/>
            </a:endParaRPr>
          </a:p>
        </p:txBody>
      </p:sp>
    </p:spTree>
    <p:extLst>
      <p:ext uri="{BB962C8B-B14F-4D97-AF65-F5344CB8AC3E}">
        <p14:creationId xmlns:p14="http://schemas.microsoft.com/office/powerpoint/2010/main" val="27515263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95536" y="1131590"/>
            <a:ext cx="8211288" cy="4151208"/>
            <a:chOff x="395536" y="850792"/>
            <a:chExt cx="8211288" cy="4151208"/>
          </a:xfrm>
        </p:grpSpPr>
        <p:sp>
          <p:nvSpPr>
            <p:cNvPr id="37" name="TextBox 30"/>
            <p:cNvSpPr txBox="1"/>
            <p:nvPr/>
          </p:nvSpPr>
          <p:spPr>
            <a:xfrm>
              <a:off x="611560" y="850792"/>
              <a:ext cx="1375889" cy="400110"/>
            </a:xfrm>
            <a:prstGeom prst="rect">
              <a:avLst/>
            </a:prstGeom>
            <a:noFill/>
          </p:spPr>
          <p:txBody>
            <a:bodyPr wrap="none" rtlCol="0">
              <a:spAutoFit/>
            </a:bodyPr>
            <a:lstStyle/>
            <a:p>
              <a:r>
                <a:rPr lang="en-US" altLang="zh-CN" sz="2000" b="1" dirty="0">
                  <a:solidFill>
                    <a:prstClr val="black">
                      <a:lumMod val="75000"/>
                      <a:lumOff val="25000"/>
                    </a:prstClr>
                  </a:solidFill>
                  <a:latin typeface="Times New Roman" panose="02020603050405020304" pitchFamily="18" charset="0"/>
                  <a:cs typeface="Times New Roman" panose="02020603050405020304" pitchFamily="18" charset="0"/>
                  <a:sym typeface="+mn-lt"/>
                </a:rPr>
                <a:t>References</a:t>
              </a:r>
            </a:p>
          </p:txBody>
        </p:sp>
        <p:sp>
          <p:nvSpPr>
            <p:cNvPr id="39" name="TextBox 29"/>
            <p:cNvSpPr txBox="1"/>
            <p:nvPr/>
          </p:nvSpPr>
          <p:spPr>
            <a:xfrm>
              <a:off x="395536" y="1354848"/>
              <a:ext cx="8211288" cy="3647152"/>
            </a:xfrm>
            <a:prstGeom prst="rect">
              <a:avLst/>
            </a:prstGeom>
            <a:noFill/>
          </p:spPr>
          <p:txBody>
            <a:bodyPr wrap="square" rtlCol="0">
              <a:spAutoFit/>
            </a:bodyPr>
            <a:lstStyle/>
            <a:p>
              <a:pPr marL="285743" indent="-285743">
                <a:lnSpc>
                  <a:spcPct val="150000"/>
                </a:lnSpc>
                <a:buFont typeface="Wingdings" panose="05000000000000000000" pitchFamily="2" charset="2"/>
                <a:buChar char="Ø"/>
              </a:pPr>
              <a:r>
                <a:rPr lang="en-US" altLang="zh-CN" sz="1400" dirty="0" smtClean="0">
                  <a:solidFill>
                    <a:prstClr val="black">
                      <a:lumMod val="85000"/>
                      <a:lumOff val="15000"/>
                    </a:prstClr>
                  </a:solidFill>
                  <a:latin typeface="Times New Roman" panose="02020603050405020304" pitchFamily="18" charset="0"/>
                  <a:cs typeface="Times New Roman" panose="02020603050405020304" pitchFamily="18" charset="0"/>
                  <a:sym typeface="+mn-lt"/>
                </a:rPr>
                <a:t>Kai Kang, </a:t>
              </a:r>
              <a:r>
                <a:rPr lang="en-US" altLang="zh-CN" sz="1400" dirty="0" err="1" smtClean="0">
                  <a:solidFill>
                    <a:prstClr val="black">
                      <a:lumMod val="85000"/>
                      <a:lumOff val="15000"/>
                    </a:prstClr>
                  </a:solidFill>
                  <a:latin typeface="Times New Roman" panose="02020603050405020304" pitchFamily="18" charset="0"/>
                  <a:cs typeface="Times New Roman" panose="02020603050405020304" pitchFamily="18" charset="0"/>
                  <a:sym typeface="+mn-lt"/>
                </a:rPr>
                <a:t>Hongsheng</a:t>
              </a:r>
              <a:r>
                <a:rPr lang="en-US" altLang="zh-CN" sz="1400" dirty="0" smtClean="0">
                  <a:solidFill>
                    <a:prstClr val="black">
                      <a:lumMod val="85000"/>
                      <a:lumOff val="15000"/>
                    </a:prstClr>
                  </a:solidFill>
                  <a:latin typeface="Times New Roman" panose="02020603050405020304" pitchFamily="18" charset="0"/>
                  <a:cs typeface="Times New Roman" panose="02020603050405020304" pitchFamily="18" charset="0"/>
                  <a:sym typeface="+mn-lt"/>
                </a:rPr>
                <a:t> </a:t>
              </a:r>
              <a:r>
                <a:rPr lang="en-US" altLang="zh-CN" sz="1400" dirty="0" err="1" smtClean="0">
                  <a:solidFill>
                    <a:prstClr val="black">
                      <a:lumMod val="85000"/>
                      <a:lumOff val="15000"/>
                    </a:prstClr>
                  </a:solidFill>
                  <a:latin typeface="Times New Roman" panose="02020603050405020304" pitchFamily="18" charset="0"/>
                  <a:cs typeface="Times New Roman" panose="02020603050405020304" pitchFamily="18" charset="0"/>
                  <a:sym typeface="+mn-lt"/>
                </a:rPr>
                <a:t>Li,Junjie</a:t>
              </a:r>
              <a:r>
                <a:rPr lang="en-US" altLang="zh-CN" sz="1400" dirty="0" smtClean="0">
                  <a:solidFill>
                    <a:prstClr val="black">
                      <a:lumMod val="85000"/>
                      <a:lumOff val="15000"/>
                    </a:prstClr>
                  </a:solidFill>
                  <a:latin typeface="Times New Roman" panose="02020603050405020304" pitchFamily="18" charset="0"/>
                  <a:cs typeface="Times New Roman" panose="02020603050405020304" pitchFamily="18" charset="0"/>
                  <a:sym typeface="+mn-lt"/>
                </a:rPr>
                <a:t> </a:t>
              </a:r>
              <a:r>
                <a:rPr lang="en-US" altLang="zh-CN" sz="1400" dirty="0" err="1" smtClean="0">
                  <a:solidFill>
                    <a:prstClr val="black">
                      <a:lumMod val="85000"/>
                      <a:lumOff val="15000"/>
                    </a:prstClr>
                  </a:solidFill>
                  <a:latin typeface="Times New Roman" panose="02020603050405020304" pitchFamily="18" charset="0"/>
                  <a:cs typeface="Times New Roman" panose="02020603050405020304" pitchFamily="18" charset="0"/>
                  <a:sym typeface="+mn-lt"/>
                </a:rPr>
                <a:t>Yan,etc</a:t>
              </a:r>
              <a:r>
                <a:rPr lang="en-US" altLang="zh-CN" sz="1400" dirty="0" smtClean="0">
                  <a:solidFill>
                    <a:prstClr val="black">
                      <a:lumMod val="85000"/>
                      <a:lumOff val="15000"/>
                    </a:prstClr>
                  </a:solidFill>
                  <a:latin typeface="Times New Roman" panose="02020603050405020304" pitchFamily="18" charset="0"/>
                  <a:cs typeface="Times New Roman" panose="02020603050405020304" pitchFamily="18" charset="0"/>
                  <a:sym typeface="+mn-lt"/>
                </a:rPr>
                <a:t>. “T-CNN</a:t>
              </a:r>
              <a:r>
                <a:rPr lang="en-US" altLang="zh-CN" sz="1400" dirty="0">
                  <a:solidFill>
                    <a:prstClr val="black">
                      <a:lumMod val="85000"/>
                      <a:lumOff val="15000"/>
                    </a:prstClr>
                  </a:solidFill>
                  <a:latin typeface="Times New Roman" panose="02020603050405020304" pitchFamily="18" charset="0"/>
                  <a:cs typeface="Times New Roman" panose="02020603050405020304" pitchFamily="18" charset="0"/>
                  <a:sym typeface="+mn-lt"/>
                </a:rPr>
                <a:t>: </a:t>
              </a:r>
              <a:r>
                <a:rPr lang="en-US" altLang="zh-CN" sz="1400" dirty="0" err="1">
                  <a:solidFill>
                    <a:prstClr val="black">
                      <a:lumMod val="85000"/>
                      <a:lumOff val="15000"/>
                    </a:prstClr>
                  </a:solidFill>
                  <a:latin typeface="Times New Roman" panose="02020603050405020304" pitchFamily="18" charset="0"/>
                  <a:cs typeface="Times New Roman" panose="02020603050405020304" pitchFamily="18" charset="0"/>
                  <a:sym typeface="+mn-lt"/>
                </a:rPr>
                <a:t>Tubelets</a:t>
              </a:r>
              <a:r>
                <a:rPr lang="en-US" altLang="zh-CN" sz="1400" dirty="0">
                  <a:solidFill>
                    <a:prstClr val="black">
                      <a:lumMod val="85000"/>
                      <a:lumOff val="15000"/>
                    </a:prstClr>
                  </a:solidFill>
                  <a:latin typeface="Times New Roman" panose="02020603050405020304" pitchFamily="18" charset="0"/>
                  <a:cs typeface="Times New Roman" panose="02020603050405020304" pitchFamily="18" charset="0"/>
                  <a:sym typeface="+mn-lt"/>
                </a:rPr>
                <a:t> with Convolutional </a:t>
              </a:r>
              <a:r>
                <a:rPr lang="en-US" altLang="zh-CN" sz="1400" dirty="0" smtClean="0">
                  <a:solidFill>
                    <a:prstClr val="black">
                      <a:lumMod val="85000"/>
                      <a:lumOff val="15000"/>
                    </a:prstClr>
                  </a:solidFill>
                  <a:latin typeface="Times New Roman" panose="02020603050405020304" pitchFamily="18" charset="0"/>
                  <a:cs typeface="Times New Roman" panose="02020603050405020304" pitchFamily="18" charset="0"/>
                  <a:sym typeface="+mn-lt"/>
                </a:rPr>
                <a:t>Neural </a:t>
              </a:r>
              <a:r>
                <a:rPr lang="en-US" altLang="zh-CN" sz="1400" dirty="0">
                  <a:latin typeface="Times New Roman" panose="02020603050405020304" pitchFamily="18" charset="0"/>
                  <a:cs typeface="Times New Roman" panose="02020603050405020304" pitchFamily="18" charset="0"/>
                </a:rPr>
                <a:t>Networks for Object Detection from </a:t>
              </a:r>
              <a:r>
                <a:rPr lang="en-US" altLang="zh-CN" sz="1400" dirty="0" smtClean="0">
                  <a:latin typeface="Times New Roman" panose="02020603050405020304" pitchFamily="18" charset="0"/>
                  <a:cs typeface="Times New Roman" panose="02020603050405020304" pitchFamily="18" charset="0"/>
                </a:rPr>
                <a:t>Videos”, CVPR 2016</a:t>
              </a:r>
            </a:p>
            <a:p>
              <a:pPr marL="285743" indent="-285743">
                <a:lnSpc>
                  <a:spcPct val="150000"/>
                </a:lnSpc>
                <a:buFont typeface="Wingdings" panose="05000000000000000000" pitchFamily="2" charset="2"/>
                <a:buChar char="Ø"/>
              </a:pPr>
              <a:r>
                <a:rPr lang="en-US" altLang="zh-CN" sz="1400" dirty="0">
                  <a:latin typeface="Times New Roman" panose="02020603050405020304" pitchFamily="18" charset="0"/>
                  <a:cs typeface="Times New Roman" panose="02020603050405020304" pitchFamily="18" charset="0"/>
                </a:rPr>
                <a:t>R. </a:t>
              </a:r>
              <a:r>
                <a:rPr lang="en-US" altLang="zh-CN" sz="1400" dirty="0" err="1">
                  <a:latin typeface="Times New Roman" panose="02020603050405020304" pitchFamily="18" charset="0"/>
                  <a:cs typeface="Times New Roman" panose="02020603050405020304" pitchFamily="18" charset="0"/>
                </a:rPr>
                <a:t>Girshick</a:t>
              </a:r>
              <a:r>
                <a:rPr lang="en-US" altLang="zh-CN" sz="1400" dirty="0">
                  <a:latin typeface="Times New Roman" panose="02020603050405020304" pitchFamily="18" charset="0"/>
                  <a:cs typeface="Times New Roman" panose="02020603050405020304" pitchFamily="18" charset="0"/>
                </a:rPr>
                <a:t>, J. Donahue, T. Darrell, and J. Malik, “Rich </a:t>
              </a:r>
              <a:r>
                <a:rPr lang="en-US" altLang="zh-CN" sz="1400" dirty="0" smtClean="0">
                  <a:latin typeface="Times New Roman" panose="02020603050405020304" pitchFamily="18" charset="0"/>
                  <a:cs typeface="Times New Roman" panose="02020603050405020304" pitchFamily="18" charset="0"/>
                </a:rPr>
                <a:t>feature hierarchies </a:t>
              </a:r>
              <a:r>
                <a:rPr lang="en-US" altLang="zh-CN" sz="1400" dirty="0">
                  <a:latin typeface="Times New Roman" panose="02020603050405020304" pitchFamily="18" charset="0"/>
                  <a:cs typeface="Times New Roman" panose="02020603050405020304" pitchFamily="18" charset="0"/>
                </a:rPr>
                <a:t>for accurate object detection and semantic </a:t>
              </a:r>
              <a:r>
                <a:rPr lang="en-US" altLang="zh-CN" sz="1400" dirty="0" smtClean="0">
                  <a:latin typeface="Times New Roman" panose="02020603050405020304" pitchFamily="18" charset="0"/>
                  <a:cs typeface="Times New Roman" panose="02020603050405020304" pitchFamily="18" charset="0"/>
                </a:rPr>
                <a:t>segmentation”, CVPR</a:t>
              </a:r>
              <a:r>
                <a:rPr lang="en-US" altLang="zh-CN" sz="1400" dirty="0">
                  <a:latin typeface="Times New Roman" panose="02020603050405020304" pitchFamily="18" charset="0"/>
                  <a:cs typeface="Times New Roman" panose="02020603050405020304" pitchFamily="18" charset="0"/>
                </a:rPr>
                <a:t>, </a:t>
              </a:r>
              <a:r>
                <a:rPr lang="en-US" altLang="zh-CN" sz="1400" dirty="0" smtClean="0">
                  <a:latin typeface="Times New Roman" panose="02020603050405020304" pitchFamily="18" charset="0"/>
                  <a:cs typeface="Times New Roman" panose="02020603050405020304" pitchFamily="18" charset="0"/>
                </a:rPr>
                <a:t>2014</a:t>
              </a:r>
            </a:p>
            <a:p>
              <a:pPr marL="285743" indent="-285743">
                <a:lnSpc>
                  <a:spcPct val="150000"/>
                </a:lnSpc>
                <a:buFont typeface="Wingdings" panose="05000000000000000000" pitchFamily="2" charset="2"/>
                <a:buChar char="Ø"/>
              </a:pPr>
              <a:r>
                <a:rPr lang="en-US" altLang="zh-CN" sz="1400" dirty="0">
                  <a:latin typeface="Times New Roman" panose="02020603050405020304" pitchFamily="18" charset="0"/>
                  <a:cs typeface="Times New Roman" panose="02020603050405020304" pitchFamily="18" charset="0"/>
                </a:rPr>
                <a:t>R. </a:t>
              </a:r>
              <a:r>
                <a:rPr lang="en-US" altLang="zh-CN" sz="1400" dirty="0" err="1">
                  <a:latin typeface="Times New Roman" panose="02020603050405020304" pitchFamily="18" charset="0"/>
                  <a:cs typeface="Times New Roman" panose="02020603050405020304" pitchFamily="18" charset="0"/>
                </a:rPr>
                <a:t>Girshick</a:t>
              </a:r>
              <a:r>
                <a:rPr lang="en-US" altLang="zh-CN" sz="1400" dirty="0">
                  <a:latin typeface="Times New Roman" panose="02020603050405020304" pitchFamily="18" charset="0"/>
                  <a:cs typeface="Times New Roman" panose="02020603050405020304" pitchFamily="18" charset="0"/>
                </a:rPr>
                <a:t>, “Fast </a:t>
              </a:r>
              <a:r>
                <a:rPr lang="en-US" altLang="zh-CN" sz="1400" dirty="0" smtClean="0">
                  <a:latin typeface="Times New Roman" panose="02020603050405020304" pitchFamily="18" charset="0"/>
                  <a:cs typeface="Times New Roman" panose="02020603050405020304" pitchFamily="18" charset="0"/>
                </a:rPr>
                <a:t>R-CNN,” </a:t>
              </a:r>
              <a:r>
                <a:rPr lang="en-US" altLang="zh-CN" sz="1400" dirty="0">
                  <a:latin typeface="Times New Roman" panose="02020603050405020304" pitchFamily="18" charset="0"/>
                  <a:cs typeface="Times New Roman" panose="02020603050405020304" pitchFamily="18" charset="0"/>
                </a:rPr>
                <a:t>ICCV, </a:t>
              </a:r>
              <a:r>
                <a:rPr lang="en-US" altLang="zh-CN" sz="1400" dirty="0" smtClean="0">
                  <a:latin typeface="Times New Roman" panose="02020603050405020304" pitchFamily="18" charset="0"/>
                  <a:cs typeface="Times New Roman" panose="02020603050405020304" pitchFamily="18" charset="0"/>
                </a:rPr>
                <a:t>2015</a:t>
              </a:r>
            </a:p>
            <a:p>
              <a:pPr marL="285743" indent="-285743">
                <a:lnSpc>
                  <a:spcPct val="150000"/>
                </a:lnSpc>
                <a:buFont typeface="Wingdings" panose="05000000000000000000" pitchFamily="2" charset="2"/>
                <a:buChar char="Ø"/>
              </a:pPr>
              <a:r>
                <a:rPr lang="en-US" altLang="zh-CN" sz="1400" dirty="0">
                  <a:latin typeface="Times New Roman" panose="02020603050405020304" pitchFamily="18" charset="0"/>
                  <a:cs typeface="Times New Roman" panose="02020603050405020304" pitchFamily="18" charset="0"/>
                </a:rPr>
                <a:t>S. Ren, K. He, R. </a:t>
              </a:r>
              <a:r>
                <a:rPr lang="en-US" altLang="zh-CN" sz="1400" dirty="0" err="1">
                  <a:latin typeface="Times New Roman" panose="02020603050405020304" pitchFamily="18" charset="0"/>
                  <a:cs typeface="Times New Roman" panose="02020603050405020304" pitchFamily="18" charset="0"/>
                </a:rPr>
                <a:t>Girshick</a:t>
              </a:r>
              <a:r>
                <a:rPr lang="en-US" altLang="zh-CN" sz="1400" dirty="0">
                  <a:latin typeface="Times New Roman" panose="02020603050405020304" pitchFamily="18" charset="0"/>
                  <a:cs typeface="Times New Roman" panose="02020603050405020304" pitchFamily="18" charset="0"/>
                </a:rPr>
                <a:t>, and J. Sun, “Faster </a:t>
              </a:r>
              <a:r>
                <a:rPr lang="en-US" altLang="zh-CN" sz="1400" dirty="0" smtClean="0">
                  <a:latin typeface="Times New Roman" panose="02020603050405020304" pitchFamily="18" charset="0"/>
                  <a:cs typeface="Times New Roman" panose="02020603050405020304" pitchFamily="18" charset="0"/>
                </a:rPr>
                <a:t>R-CNN: </a:t>
              </a:r>
              <a:r>
                <a:rPr lang="en-US" altLang="zh-CN" sz="1400" dirty="0">
                  <a:latin typeface="Times New Roman" panose="02020603050405020304" pitchFamily="18" charset="0"/>
                  <a:cs typeface="Times New Roman" panose="02020603050405020304" pitchFamily="18" charset="0"/>
                </a:rPr>
                <a:t>Towards </a:t>
              </a:r>
              <a:r>
                <a:rPr lang="en-US" altLang="zh-CN" sz="1400" dirty="0" smtClean="0">
                  <a:latin typeface="Times New Roman" panose="02020603050405020304" pitchFamily="18" charset="0"/>
                  <a:cs typeface="Times New Roman" panose="02020603050405020304" pitchFamily="18" charset="0"/>
                </a:rPr>
                <a:t>real-time object </a:t>
              </a:r>
              <a:r>
                <a:rPr lang="en-US" altLang="zh-CN" sz="1400" dirty="0">
                  <a:latin typeface="Times New Roman" panose="02020603050405020304" pitchFamily="18" charset="0"/>
                  <a:cs typeface="Times New Roman" panose="02020603050405020304" pitchFamily="18" charset="0"/>
                </a:rPr>
                <a:t>detection with region proposal networks,” NIPS, </a:t>
              </a:r>
              <a:r>
                <a:rPr lang="en-US" altLang="zh-CN" sz="1400" dirty="0" smtClean="0">
                  <a:latin typeface="Times New Roman" panose="02020603050405020304" pitchFamily="18" charset="0"/>
                  <a:cs typeface="Times New Roman" panose="02020603050405020304" pitchFamily="18" charset="0"/>
                </a:rPr>
                <a:t>2015</a:t>
              </a:r>
              <a:endParaRPr lang="en-US" altLang="zh-CN" sz="1400" dirty="0">
                <a:latin typeface="Times New Roman" panose="02020603050405020304" pitchFamily="18" charset="0"/>
                <a:cs typeface="Times New Roman" panose="02020603050405020304" pitchFamily="18" charset="0"/>
              </a:endParaRPr>
            </a:p>
            <a:p>
              <a:pPr marL="285743" indent="-285743">
                <a:lnSpc>
                  <a:spcPct val="150000"/>
                </a:lnSpc>
                <a:buFont typeface="Wingdings" panose="05000000000000000000" pitchFamily="2" charset="2"/>
                <a:buChar char="Ø"/>
              </a:pPr>
              <a:r>
                <a:rPr lang="en-US" altLang="zh-CN" sz="1400" dirty="0">
                  <a:latin typeface="Times New Roman" panose="02020603050405020304" pitchFamily="18" charset="0"/>
                  <a:cs typeface="Times New Roman" panose="02020603050405020304" pitchFamily="18" charset="0"/>
                </a:rPr>
                <a:t>W. Ouyang, X. Wang, X. Zeng, S. </a:t>
              </a:r>
              <a:r>
                <a:rPr lang="en-US" altLang="zh-CN" sz="1400" dirty="0" err="1">
                  <a:latin typeface="Times New Roman" panose="02020603050405020304" pitchFamily="18" charset="0"/>
                  <a:cs typeface="Times New Roman" panose="02020603050405020304" pitchFamily="18" charset="0"/>
                </a:rPr>
                <a:t>Qiu</a:t>
              </a:r>
              <a:r>
                <a:rPr lang="en-US" altLang="zh-CN" sz="1400" dirty="0">
                  <a:latin typeface="Times New Roman" panose="02020603050405020304" pitchFamily="18" charset="0"/>
                  <a:cs typeface="Times New Roman" panose="02020603050405020304" pitchFamily="18" charset="0"/>
                </a:rPr>
                <a:t>, P. Luo, Y. Tian, H. Li, S. </a:t>
              </a:r>
              <a:r>
                <a:rPr lang="en-US" altLang="zh-CN" sz="1400" dirty="0" smtClean="0">
                  <a:latin typeface="Times New Roman" panose="02020603050405020304" pitchFamily="18" charset="0"/>
                  <a:cs typeface="Times New Roman" panose="02020603050405020304" pitchFamily="18" charset="0"/>
                </a:rPr>
                <a:t>Yang, Z</a:t>
              </a:r>
              <a:r>
                <a:rPr lang="en-US" altLang="zh-CN" sz="1400" dirty="0">
                  <a:latin typeface="Times New Roman" panose="02020603050405020304" pitchFamily="18" charset="0"/>
                  <a:cs typeface="Times New Roman" panose="02020603050405020304" pitchFamily="18" charset="0"/>
                </a:rPr>
                <a:t>. Wang, C.-C. Loy et al., “</a:t>
              </a:r>
              <a:r>
                <a:rPr lang="en-US" altLang="zh-CN" sz="1400" dirty="0" err="1">
                  <a:latin typeface="Times New Roman" panose="02020603050405020304" pitchFamily="18" charset="0"/>
                  <a:cs typeface="Times New Roman" panose="02020603050405020304" pitchFamily="18" charset="0"/>
                </a:rPr>
                <a:t>DeepID</a:t>
              </a:r>
              <a:r>
                <a:rPr lang="en-US" altLang="zh-CN" sz="1400" dirty="0">
                  <a:latin typeface="Times New Roman" panose="02020603050405020304" pitchFamily="18" charset="0"/>
                  <a:cs typeface="Times New Roman" panose="02020603050405020304" pitchFamily="18" charset="0"/>
                </a:rPr>
                <a:t>-net: Deformable deep </a:t>
              </a:r>
              <a:r>
                <a:rPr lang="en-US" altLang="zh-CN" sz="1400" dirty="0" smtClean="0">
                  <a:latin typeface="Times New Roman" panose="02020603050405020304" pitchFamily="18" charset="0"/>
                  <a:cs typeface="Times New Roman" panose="02020603050405020304" pitchFamily="18" charset="0"/>
                </a:rPr>
                <a:t>convolutional neural </a:t>
              </a:r>
              <a:r>
                <a:rPr lang="en-US" altLang="zh-CN" sz="1400" dirty="0">
                  <a:latin typeface="Times New Roman" panose="02020603050405020304" pitchFamily="18" charset="0"/>
                  <a:cs typeface="Times New Roman" panose="02020603050405020304" pitchFamily="18" charset="0"/>
                </a:rPr>
                <a:t>networks for object </a:t>
              </a:r>
              <a:r>
                <a:rPr lang="en-US" altLang="zh-CN" sz="1400" dirty="0" smtClean="0">
                  <a:latin typeface="Times New Roman" panose="02020603050405020304" pitchFamily="18" charset="0"/>
                  <a:cs typeface="Times New Roman" panose="02020603050405020304" pitchFamily="18" charset="0"/>
                </a:rPr>
                <a:t>detection”, </a:t>
              </a:r>
              <a:r>
                <a:rPr lang="en-US" altLang="zh-CN" sz="1400" dirty="0">
                  <a:latin typeface="Times New Roman" panose="02020603050405020304" pitchFamily="18" charset="0"/>
                  <a:cs typeface="Times New Roman" panose="02020603050405020304" pitchFamily="18" charset="0"/>
                </a:rPr>
                <a:t>CVPR, 2015.</a:t>
              </a:r>
              <a:endParaRPr lang="en-US" altLang="zh-CN" sz="1400" dirty="0" smtClean="0">
                <a:latin typeface="Times New Roman" panose="02020603050405020304" pitchFamily="18" charset="0"/>
                <a:cs typeface="Times New Roman" panose="02020603050405020304" pitchFamily="18" charset="0"/>
              </a:endParaRPr>
            </a:p>
            <a:p>
              <a:pPr marL="285743" indent="-285743">
                <a:lnSpc>
                  <a:spcPct val="150000"/>
                </a:lnSpc>
                <a:buFont typeface="Wingdings" panose="05000000000000000000" pitchFamily="2" charset="2"/>
                <a:buChar char="Ø"/>
              </a:pPr>
              <a:endParaRPr lang="en-US" altLang="zh-CN" sz="1400" dirty="0" smtClean="0">
                <a:latin typeface="Times New Roman" panose="02020603050405020304" pitchFamily="18" charset="0"/>
                <a:cs typeface="Times New Roman" panose="02020603050405020304" pitchFamily="18" charset="0"/>
              </a:endParaRPr>
            </a:p>
            <a:p>
              <a:pPr marL="285743" indent="-285743">
                <a:lnSpc>
                  <a:spcPct val="150000"/>
                </a:lnSpc>
                <a:buFont typeface="Wingdings" panose="05000000000000000000" pitchFamily="2" charset="2"/>
                <a:buChar char="Ø"/>
              </a:pPr>
              <a:endParaRPr lang="en-US" altLang="zh-CN" sz="1400" dirty="0">
                <a:solidFill>
                  <a:prstClr val="black">
                    <a:lumMod val="85000"/>
                    <a:lumOff val="15000"/>
                  </a:prstClr>
                </a:solidFill>
                <a:latin typeface="Times New Roman" panose="02020603050405020304" pitchFamily="18" charset="0"/>
                <a:cs typeface="Times New Roman" panose="02020603050405020304" pitchFamily="18" charset="0"/>
                <a:sym typeface="+mn-lt"/>
              </a:endParaRPr>
            </a:p>
          </p:txBody>
        </p:sp>
      </p:grpSp>
    </p:spTree>
    <p:extLst>
      <p:ext uri="{BB962C8B-B14F-4D97-AF65-F5344CB8AC3E}">
        <p14:creationId xmlns:p14="http://schemas.microsoft.com/office/powerpoint/2010/main" val="3511763511"/>
      </p:ext>
    </p:extLst>
  </p:cSld>
  <p:clrMapOvr>
    <a:masterClrMapping/>
  </p:clrMapOvr>
  <p:transition spd="slow">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矩形 1"/>
          <p:cNvSpPr>
            <a:spLocks noChangeArrowheads="1"/>
          </p:cNvSpPr>
          <p:nvPr/>
        </p:nvSpPr>
        <p:spPr bwMode="auto">
          <a:xfrm>
            <a:off x="3183732" y="0"/>
            <a:ext cx="5960269"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7" tIns="34289" rIns="68577" bIns="3428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3" name="矩形 15"/>
          <p:cNvSpPr>
            <a:spLocks noChangeArrowheads="1"/>
          </p:cNvSpPr>
          <p:nvPr/>
        </p:nvSpPr>
        <p:spPr bwMode="auto">
          <a:xfrm>
            <a:off x="3006329" y="0"/>
            <a:ext cx="70247"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7" tIns="34289" rIns="68577" bIns="3428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4" name="文本框 52"/>
          <p:cNvSpPr>
            <a:spLocks noChangeArrowheads="1"/>
          </p:cNvSpPr>
          <p:nvPr/>
        </p:nvSpPr>
        <p:spPr bwMode="auto">
          <a:xfrm>
            <a:off x="395537" y="1275161"/>
            <a:ext cx="2502445" cy="65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z="3800" b="1" dirty="0" smtClean="0">
                <a:solidFill>
                  <a:srgbClr val="FFFFFF"/>
                </a:solidFill>
                <a:latin typeface="Times New Roman" panose="02020603050405020304" pitchFamily="18" charset="0"/>
                <a:ea typeface="+mn-ea"/>
                <a:cs typeface="Times New Roman" panose="02020603050405020304" pitchFamily="18" charset="0"/>
                <a:sym typeface="+mn-lt"/>
              </a:rPr>
              <a:t>Part 1</a:t>
            </a:r>
            <a:endParaRPr lang="zh-CN" altLang="en-US" sz="3800" b="1" dirty="0">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5" name="TextBox 23"/>
          <p:cNvSpPr txBox="1"/>
          <p:nvPr/>
        </p:nvSpPr>
        <p:spPr>
          <a:xfrm>
            <a:off x="3773159" y="1826933"/>
            <a:ext cx="1293942" cy="300080"/>
          </a:xfrm>
          <a:prstGeom prst="rect">
            <a:avLst/>
          </a:prstGeom>
          <a:noFill/>
        </p:spPr>
        <p:txBody>
          <a:bodyPr wrap="none" lIns="68579" tIns="34289" rIns="68579" bIns="34289" rtlCol="0">
            <a:spAutoFit/>
          </a:bodyPr>
          <a:lstStyle/>
          <a:p>
            <a:pPr marL="214308" indent="-214308">
              <a:buFont typeface="Wingdings" pitchFamily="2" charset="2"/>
              <a:buChar char="p"/>
            </a:pPr>
            <a:r>
              <a:rPr lang="en-US" altLang="zh-CN" sz="1500" dirty="0" smtClean="0">
                <a:solidFill>
                  <a:prstClr val="black">
                    <a:lumMod val="65000"/>
                    <a:lumOff val="35000"/>
                  </a:prstClr>
                </a:solidFill>
                <a:latin typeface="Times New Roman" panose="02020603050405020304" pitchFamily="18" charset="0"/>
                <a:cs typeface="Times New Roman" panose="02020603050405020304" pitchFamily="18" charset="0"/>
                <a:sym typeface="+mn-lt"/>
              </a:rPr>
              <a:t>Background</a:t>
            </a:r>
            <a:endParaRPr lang="zh-CN" altLang="en-US" sz="1500" dirty="0">
              <a:solidFill>
                <a:prstClr val="black">
                  <a:lumMod val="65000"/>
                  <a:lumOff val="35000"/>
                </a:prstClr>
              </a:solidFill>
              <a:latin typeface="Times New Roman" panose="02020603050405020304" pitchFamily="18" charset="0"/>
              <a:cs typeface="Times New Roman" panose="02020603050405020304" pitchFamily="18" charset="0"/>
              <a:sym typeface="+mn-lt"/>
            </a:endParaRPr>
          </a:p>
        </p:txBody>
      </p:sp>
      <p:sp>
        <p:nvSpPr>
          <p:cNvPr id="6" name="TextBox 24"/>
          <p:cNvSpPr txBox="1"/>
          <p:nvPr/>
        </p:nvSpPr>
        <p:spPr>
          <a:xfrm>
            <a:off x="3773159" y="2154348"/>
            <a:ext cx="3039613" cy="300080"/>
          </a:xfrm>
          <a:prstGeom prst="rect">
            <a:avLst/>
          </a:prstGeom>
          <a:noFill/>
        </p:spPr>
        <p:txBody>
          <a:bodyPr wrap="none" lIns="68579" tIns="34289" rIns="68579" bIns="34289" rtlCol="0">
            <a:spAutoFit/>
          </a:bodyPr>
          <a:lstStyle/>
          <a:p>
            <a:pPr marL="214308" indent="-214308">
              <a:buFont typeface="Wingdings" pitchFamily="2" charset="2"/>
              <a:buChar char="p"/>
            </a:pPr>
            <a:r>
              <a:rPr lang="en-US" altLang="zh-CN" sz="1500" dirty="0">
                <a:solidFill>
                  <a:prstClr val="black">
                    <a:lumMod val="65000"/>
                    <a:lumOff val="35000"/>
                  </a:prstClr>
                </a:solidFill>
                <a:latin typeface="Times New Roman" panose="02020603050405020304" pitchFamily="18" charset="0"/>
                <a:cs typeface="Times New Roman" panose="02020603050405020304" pitchFamily="18" charset="0"/>
                <a:sym typeface="+mn-lt"/>
              </a:rPr>
              <a:t>Object Detection </a:t>
            </a:r>
            <a:r>
              <a:rPr lang="en-US" altLang="zh-CN" sz="1500" dirty="0" smtClean="0">
                <a:solidFill>
                  <a:prstClr val="black">
                    <a:lumMod val="65000"/>
                    <a:lumOff val="35000"/>
                  </a:prstClr>
                </a:solidFill>
                <a:latin typeface="Times New Roman" panose="02020603050405020304" pitchFamily="18" charset="0"/>
                <a:cs typeface="Times New Roman" panose="02020603050405020304" pitchFamily="18" charset="0"/>
                <a:sym typeface="+mn-lt"/>
              </a:rPr>
              <a:t>from </a:t>
            </a:r>
            <a:r>
              <a:rPr lang="en-US" altLang="zh-CN" sz="1500" dirty="0">
                <a:solidFill>
                  <a:prstClr val="black">
                    <a:lumMod val="65000"/>
                    <a:lumOff val="35000"/>
                  </a:prstClr>
                </a:solidFill>
                <a:latin typeface="Times New Roman" panose="02020603050405020304" pitchFamily="18" charset="0"/>
                <a:cs typeface="Times New Roman" panose="02020603050405020304" pitchFamily="18" charset="0"/>
                <a:sym typeface="+mn-lt"/>
              </a:rPr>
              <a:t>Still images</a:t>
            </a:r>
            <a:endParaRPr lang="zh-CN" altLang="en-US" sz="1500" dirty="0">
              <a:solidFill>
                <a:prstClr val="black">
                  <a:lumMod val="65000"/>
                  <a:lumOff val="35000"/>
                </a:prstClr>
              </a:solidFill>
              <a:latin typeface="Times New Roman" panose="02020603050405020304" pitchFamily="18" charset="0"/>
              <a:cs typeface="Times New Roman" panose="02020603050405020304" pitchFamily="18" charset="0"/>
              <a:sym typeface="+mn-lt"/>
            </a:endParaRPr>
          </a:p>
        </p:txBody>
      </p:sp>
      <p:sp>
        <p:nvSpPr>
          <p:cNvPr id="7" name="TextBox 25"/>
          <p:cNvSpPr txBox="1"/>
          <p:nvPr/>
        </p:nvSpPr>
        <p:spPr>
          <a:xfrm>
            <a:off x="3773159" y="2504490"/>
            <a:ext cx="2434703" cy="530913"/>
          </a:xfrm>
          <a:prstGeom prst="rect">
            <a:avLst/>
          </a:prstGeom>
          <a:noFill/>
        </p:spPr>
        <p:txBody>
          <a:bodyPr wrap="none" lIns="68579" tIns="34289" rIns="68579" bIns="34289" rtlCol="0">
            <a:spAutoFit/>
          </a:bodyPr>
          <a:lstStyle/>
          <a:p>
            <a:pPr marL="214308" indent="-214308">
              <a:buFont typeface="Wingdings" pitchFamily="2" charset="2"/>
              <a:buChar char="p"/>
            </a:pPr>
            <a:r>
              <a:rPr lang="en-US" altLang="zh-CN" sz="1500" dirty="0">
                <a:solidFill>
                  <a:prstClr val="black">
                    <a:lumMod val="65000"/>
                    <a:lumOff val="35000"/>
                  </a:prstClr>
                </a:solidFill>
                <a:latin typeface="Times New Roman" panose="02020603050405020304" pitchFamily="18" charset="0"/>
                <a:cs typeface="Times New Roman" panose="02020603050405020304" pitchFamily="18" charset="0"/>
                <a:sym typeface="+mn-lt"/>
              </a:rPr>
              <a:t>Object Detection </a:t>
            </a:r>
            <a:r>
              <a:rPr lang="en-US" altLang="zh-CN" sz="1500" dirty="0" smtClean="0">
                <a:solidFill>
                  <a:prstClr val="black">
                    <a:lumMod val="65000"/>
                    <a:lumOff val="35000"/>
                  </a:prstClr>
                </a:solidFill>
                <a:latin typeface="Times New Roman" panose="02020603050405020304" pitchFamily="18" charset="0"/>
                <a:cs typeface="Times New Roman" panose="02020603050405020304" pitchFamily="18" charset="0"/>
                <a:sym typeface="+mn-lt"/>
              </a:rPr>
              <a:t>in Videos</a:t>
            </a:r>
            <a:endParaRPr lang="zh-CN" altLang="en-US" sz="1500" dirty="0">
              <a:solidFill>
                <a:prstClr val="black">
                  <a:lumMod val="65000"/>
                  <a:lumOff val="35000"/>
                </a:prstClr>
              </a:solidFill>
              <a:latin typeface="Times New Roman" panose="02020603050405020304" pitchFamily="18" charset="0"/>
              <a:cs typeface="Times New Roman" panose="02020603050405020304" pitchFamily="18" charset="0"/>
              <a:sym typeface="+mn-lt"/>
            </a:endParaRPr>
          </a:p>
          <a:p>
            <a:pPr marL="214308" indent="-214308">
              <a:buFont typeface="Wingdings" pitchFamily="2" charset="2"/>
              <a:buChar char="p"/>
            </a:pPr>
            <a:endParaRPr lang="zh-CN" altLang="en-US" sz="1500" dirty="0">
              <a:solidFill>
                <a:prstClr val="black">
                  <a:lumMod val="65000"/>
                  <a:lumOff val="35000"/>
                </a:prstClr>
              </a:solidFill>
              <a:latin typeface="Times New Roman" panose="02020603050405020304" pitchFamily="18" charset="0"/>
              <a:cs typeface="Times New Roman" panose="02020603050405020304" pitchFamily="18" charset="0"/>
              <a:sym typeface="+mn-lt"/>
            </a:endParaRPr>
          </a:p>
        </p:txBody>
      </p:sp>
      <p:sp>
        <p:nvSpPr>
          <p:cNvPr id="10" name="TextBox 4"/>
          <p:cNvSpPr txBox="1"/>
          <p:nvPr/>
        </p:nvSpPr>
        <p:spPr>
          <a:xfrm>
            <a:off x="3773161" y="1247149"/>
            <a:ext cx="2042867" cy="530915"/>
          </a:xfrm>
          <a:prstGeom prst="rect">
            <a:avLst/>
          </a:prstGeom>
          <a:noFill/>
        </p:spPr>
        <p:txBody>
          <a:bodyPr wrap="none" lIns="68580" tIns="34290" rIns="68580" bIns="34290" rtlCol="0">
            <a:spAutoFit/>
          </a:bodyPr>
          <a:lstStyle/>
          <a:p>
            <a:r>
              <a:rPr lang="en-US" altLang="zh-CN" sz="3000" dirty="0" smtClean="0">
                <a:solidFill>
                  <a:srgbClr val="C00000"/>
                </a:solidFill>
                <a:latin typeface="Times New Roman" panose="02020603050405020304" pitchFamily="18" charset="0"/>
                <a:cs typeface="Times New Roman" panose="02020603050405020304" pitchFamily="18" charset="0"/>
                <a:sym typeface="+mn-lt"/>
              </a:rPr>
              <a:t>Introduction</a:t>
            </a:r>
            <a:endParaRPr lang="zh-CN" altLang="en-US" sz="3000" dirty="0">
              <a:solidFill>
                <a:srgbClr val="C00000"/>
              </a:solidFill>
              <a:latin typeface="Times New Roman" panose="02020603050405020304" pitchFamily="18" charset="0"/>
              <a:cs typeface="Times New Roman" panose="02020603050405020304" pitchFamily="18" charset="0"/>
              <a:sym typeface="+mn-lt"/>
            </a:endParaRPr>
          </a:p>
        </p:txBody>
      </p:sp>
      <p:sp>
        <p:nvSpPr>
          <p:cNvPr id="12" name="矩形 11"/>
          <p:cNvSpPr/>
          <p:nvPr/>
        </p:nvSpPr>
        <p:spPr>
          <a:xfrm>
            <a:off x="3825001" y="2935170"/>
            <a:ext cx="5319000" cy="2004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dirty="0">
              <a:solidFill>
                <a:prstClr val="white"/>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21276799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251520" y="915566"/>
            <a:ext cx="4566186" cy="646331"/>
          </a:xfrm>
          <a:prstGeom prst="rect">
            <a:avLst/>
          </a:prstGeom>
        </p:spPr>
        <p:txBody>
          <a:bodyPr wrap="none">
            <a:spAutoFit/>
          </a:bodyPr>
          <a:lstStyle/>
          <a:p>
            <a:r>
              <a:rPr lang="en-US" altLang="zh-CN" b="1" dirty="0" smtClean="0">
                <a:solidFill>
                  <a:prstClr val="black"/>
                </a:solidFill>
                <a:latin typeface="Times New Roman" panose="02020603050405020304" pitchFamily="18" charset="0"/>
                <a:cs typeface="Times New Roman" panose="02020603050405020304" pitchFamily="18" charset="0"/>
                <a:sym typeface="+mn-lt"/>
              </a:rPr>
              <a:t>ILSVRC2016 </a:t>
            </a:r>
          </a:p>
          <a:p>
            <a:r>
              <a:rPr lang="en-US" altLang="zh-CN" dirty="0" smtClean="0">
                <a:solidFill>
                  <a:prstClr val="black"/>
                </a:solidFill>
                <a:latin typeface="Times New Roman" panose="02020603050405020304" pitchFamily="18" charset="0"/>
                <a:cs typeface="Times New Roman" panose="02020603050405020304" pitchFamily="18" charset="0"/>
                <a:sym typeface="+mn-lt"/>
              </a:rPr>
              <a:t>TASK </a:t>
            </a:r>
            <a:r>
              <a:rPr lang="en-US" altLang="zh-CN" dirty="0">
                <a:solidFill>
                  <a:prstClr val="black"/>
                </a:solidFill>
                <a:latin typeface="Times New Roman" panose="02020603050405020304" pitchFamily="18" charset="0"/>
                <a:cs typeface="Times New Roman" panose="02020603050405020304" pitchFamily="18" charset="0"/>
                <a:sym typeface="+mn-lt"/>
              </a:rPr>
              <a:t>III </a:t>
            </a:r>
            <a:r>
              <a:rPr lang="en-US" altLang="zh-CN" dirty="0" smtClean="0">
                <a:solidFill>
                  <a:prstClr val="black"/>
                </a:solidFill>
                <a:latin typeface="Times New Roman" panose="02020603050405020304" pitchFamily="18" charset="0"/>
                <a:cs typeface="Times New Roman" panose="02020603050405020304" pitchFamily="18" charset="0"/>
                <a:sym typeface="+mn-lt"/>
              </a:rPr>
              <a:t>: Object </a:t>
            </a:r>
            <a:r>
              <a:rPr lang="en-US" altLang="zh-CN" dirty="0">
                <a:solidFill>
                  <a:prstClr val="black"/>
                </a:solidFill>
                <a:latin typeface="Times New Roman" panose="02020603050405020304" pitchFamily="18" charset="0"/>
                <a:cs typeface="Times New Roman" panose="02020603050405020304" pitchFamily="18" charset="0"/>
                <a:sym typeface="+mn-lt"/>
              </a:rPr>
              <a:t>detection from </a:t>
            </a:r>
            <a:r>
              <a:rPr lang="en-US" altLang="zh-CN" dirty="0" smtClean="0">
                <a:solidFill>
                  <a:prstClr val="black"/>
                </a:solidFill>
                <a:latin typeface="Times New Roman" panose="02020603050405020304" pitchFamily="18" charset="0"/>
                <a:cs typeface="Times New Roman" panose="02020603050405020304" pitchFamily="18" charset="0"/>
                <a:sym typeface="+mn-lt"/>
              </a:rPr>
              <a:t>video(VID)</a:t>
            </a:r>
            <a:endParaRPr lang="zh-CN" altLang="en-US" dirty="0">
              <a:solidFill>
                <a:prstClr val="black"/>
              </a:solidFill>
              <a:latin typeface="Times New Roman" panose="02020603050405020304" pitchFamily="18" charset="0"/>
              <a:cs typeface="Times New Roman" panose="02020603050405020304" pitchFamily="18" charset="0"/>
              <a:sym typeface="+mn-lt"/>
            </a:endParaRPr>
          </a:p>
        </p:txBody>
      </p:sp>
      <p:sp>
        <p:nvSpPr>
          <p:cNvPr id="29" name="矩形 28"/>
          <p:cNvSpPr/>
          <p:nvPr/>
        </p:nvSpPr>
        <p:spPr>
          <a:xfrm>
            <a:off x="6205478" y="173405"/>
            <a:ext cx="1063108" cy="307775"/>
          </a:xfrm>
          <a:prstGeom prst="rect">
            <a:avLst/>
          </a:prstGeom>
        </p:spPr>
        <p:txBody>
          <a:bodyPr wrap="none" lIns="91438" tIns="45719" rIns="91438" bIns="45719">
            <a:spAutoFit/>
          </a:bodyPr>
          <a:lstStyle/>
          <a:p>
            <a:r>
              <a:rPr lang="en-US" altLang="zh-CN" sz="1400" dirty="0" smtClean="0">
                <a:solidFill>
                  <a:prstClr val="white"/>
                </a:solidFill>
                <a:latin typeface="Times New Roman" panose="02020603050405020304" pitchFamily="18" charset="0"/>
                <a:cs typeface="Times New Roman" panose="02020603050405020304" pitchFamily="18" charset="0"/>
                <a:sym typeface="+mn-lt"/>
              </a:rPr>
              <a:t>Background</a:t>
            </a:r>
            <a:endParaRPr lang="zh-CN" altLang="en-US" sz="1400" dirty="0">
              <a:solidFill>
                <a:prstClr val="white"/>
              </a:solidFill>
              <a:latin typeface="Times New Roman" panose="02020603050405020304" pitchFamily="18" charset="0"/>
              <a:cs typeface="Times New Roman" panose="02020603050405020304" pitchFamily="18" charset="0"/>
              <a:sym typeface="+mn-lt"/>
            </a:endParaRPr>
          </a:p>
        </p:txBody>
      </p:sp>
      <p:sp>
        <p:nvSpPr>
          <p:cNvPr id="30" name="矩形 29"/>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1" name="矩形 30"/>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2" name="矩形 31"/>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3" name="矩形 32"/>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4" name="矩形 33"/>
          <p:cNvSpPr/>
          <p:nvPr/>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5" name="矩形 34"/>
          <p:cNvSpPr/>
          <p:nvPr/>
        </p:nvSpPr>
        <p:spPr>
          <a:xfrm>
            <a:off x="7384122"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43" name="Content Placeholder 2"/>
          <p:cNvSpPr txBox="1">
            <a:spLocks/>
          </p:cNvSpPr>
          <p:nvPr/>
        </p:nvSpPr>
        <p:spPr>
          <a:xfrm>
            <a:off x="323528" y="2155507"/>
            <a:ext cx="2972546" cy="2954069"/>
          </a:xfrm>
          <a:prstGeom prst="rect">
            <a:avLst/>
          </a:prstGeom>
        </p:spPr>
        <p:txBody>
          <a:bodyPr vert="horz" lIns="68579" tIns="34289" rIns="68579" bIns="34289"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103"/>
              </a:lnSpc>
              <a:buNone/>
            </a:pPr>
            <a:r>
              <a:rPr lang="en-US" altLang="zh-CN" sz="1200" dirty="0">
                <a:solidFill>
                  <a:sysClr val="windowText" lastClr="000000"/>
                </a:solidFill>
                <a:latin typeface="Times New Roman" panose="02020603050405020304" pitchFamily="18" charset="0"/>
                <a:cs typeface="Times New Roman" panose="02020603050405020304" pitchFamily="18" charset="0"/>
                <a:sym typeface="+mn-lt"/>
              </a:rPr>
              <a:t>There are 30 basic-level categories for this task, which is a subset of the 200 basic-level categories of the object detection task. The categories were carefully chosen considering different factors </a:t>
            </a:r>
            <a:r>
              <a:rPr lang="en-US" altLang="zh-CN" sz="1200" dirty="0" smtClean="0">
                <a:solidFill>
                  <a:sysClr val="windowText" lastClr="000000"/>
                </a:solidFill>
                <a:latin typeface="Times New Roman" panose="02020603050405020304" pitchFamily="18" charset="0"/>
                <a:cs typeface="Times New Roman" panose="02020603050405020304" pitchFamily="18" charset="0"/>
                <a:sym typeface="+mn-lt"/>
              </a:rPr>
              <a:t>such </a:t>
            </a:r>
            <a:r>
              <a:rPr lang="en-US" altLang="zh-CN" sz="1200" dirty="0">
                <a:solidFill>
                  <a:sysClr val="windowText" lastClr="000000"/>
                </a:solidFill>
                <a:latin typeface="Times New Roman" panose="02020603050405020304" pitchFamily="18" charset="0"/>
                <a:cs typeface="Times New Roman" panose="02020603050405020304" pitchFamily="18" charset="0"/>
                <a:sym typeface="+mn-lt"/>
              </a:rPr>
              <a:t>as movement type, level of video </a:t>
            </a:r>
            <a:r>
              <a:rPr lang="en-US" altLang="zh-CN" sz="1200" dirty="0" err="1">
                <a:solidFill>
                  <a:sysClr val="windowText" lastClr="000000"/>
                </a:solidFill>
                <a:latin typeface="Times New Roman" panose="02020603050405020304" pitchFamily="18" charset="0"/>
                <a:cs typeface="Times New Roman" panose="02020603050405020304" pitchFamily="18" charset="0"/>
                <a:sym typeface="+mn-lt"/>
              </a:rPr>
              <a:t>clutterness</a:t>
            </a:r>
            <a:r>
              <a:rPr lang="en-US" altLang="zh-CN" sz="1200" dirty="0">
                <a:solidFill>
                  <a:sysClr val="windowText" lastClr="000000"/>
                </a:solidFill>
                <a:latin typeface="Times New Roman" panose="02020603050405020304" pitchFamily="18" charset="0"/>
                <a:cs typeface="Times New Roman" panose="02020603050405020304" pitchFamily="18" charset="0"/>
                <a:sym typeface="+mn-lt"/>
              </a:rPr>
              <a:t>, average number of object instance, and several others. All classes are fully labeled for each clip. </a:t>
            </a:r>
            <a:endParaRPr lang="en-US" altLang="zh-CN" sz="1200" dirty="0">
              <a:solidFill>
                <a:prstClr val="black">
                  <a:lumMod val="75000"/>
                  <a:lumOff val="25000"/>
                </a:prstClr>
              </a:solidFill>
              <a:latin typeface="Times New Roman" panose="02020603050405020304" pitchFamily="18" charset="0"/>
              <a:cs typeface="Times New Roman" panose="02020603050405020304" pitchFamily="18" charset="0"/>
              <a:sym typeface="+mn-lt"/>
            </a:endParaRPr>
          </a:p>
        </p:txBody>
      </p:sp>
      <p:sp>
        <p:nvSpPr>
          <p:cNvPr id="4" name="文本框 3"/>
          <p:cNvSpPr txBox="1"/>
          <p:nvPr/>
        </p:nvSpPr>
        <p:spPr>
          <a:xfrm>
            <a:off x="255982" y="1561897"/>
            <a:ext cx="3672408" cy="369332"/>
          </a:xfrm>
          <a:prstGeom prst="rect">
            <a:avLst/>
          </a:prstGeom>
          <a:solidFill>
            <a:schemeClr val="bg1"/>
          </a:solidFill>
        </p:spPr>
        <p:txBody>
          <a:bodyPr wrap="square" rtlCol="0">
            <a:spAutoFit/>
          </a:bodyPr>
          <a:lstStyle/>
          <a:p>
            <a:r>
              <a:rPr lang="en-US" altLang="zh-CN" dirty="0" smtClean="0">
                <a:latin typeface="Times New Roman" panose="02020603050405020304" pitchFamily="18" charset="0"/>
                <a:cs typeface="Times New Roman" panose="02020603050405020304" pitchFamily="18" charset="0"/>
              </a:rPr>
              <a:t>Fully annotated 30 object classes</a:t>
            </a:r>
            <a:endParaRPr lang="zh-CN" altLang="en-US" dirty="0">
              <a:latin typeface="Times New Roman" panose="02020603050405020304" pitchFamily="18" charset="0"/>
              <a:cs typeface="Times New Roman" panose="02020603050405020304" pitchFamily="18" charset="0"/>
            </a:endParaRPr>
          </a:p>
        </p:txBody>
      </p:sp>
      <p:sp>
        <p:nvSpPr>
          <p:cNvPr id="23" name="直接连接符 44"/>
          <p:cNvSpPr>
            <a:spLocks noChangeShapeType="1"/>
          </p:cNvSpPr>
          <p:nvPr/>
        </p:nvSpPr>
        <p:spPr bwMode="auto">
          <a:xfrm>
            <a:off x="4067944" y="2283718"/>
            <a:ext cx="0" cy="2016224"/>
          </a:xfrm>
          <a:prstGeom prst="line">
            <a:avLst/>
          </a:prstGeom>
          <a:noFill/>
          <a:ln w="6350">
            <a:solidFill>
              <a:srgbClr val="262626"/>
            </a:solidFill>
            <a:miter lim="800000"/>
            <a:headEnd/>
            <a:tailEnd/>
          </a:ln>
          <a:extLst>
            <a:ext uri="{909E8E84-426E-40DD-AFC4-6F175D3DCCD1}">
              <a14:hiddenFill xmlns:a14="http://schemas.microsoft.com/office/drawing/2010/main">
                <a:noFill/>
              </a14:hiddenFill>
            </a:ext>
          </a:extLst>
        </p:spPr>
        <p:txBody>
          <a:bodyPr lIns="68579" tIns="34289" rIns="68579" bIns="34289"/>
          <a:lstStyle/>
          <a:p>
            <a:pPr fontAlgn="base">
              <a:spcBef>
                <a:spcPct val="0"/>
              </a:spcBef>
              <a:spcAft>
                <a:spcPct val="0"/>
              </a:spcAft>
              <a:buFont typeface="Arial" pitchFamily="34" charset="0"/>
              <a:buNone/>
            </a:pPr>
            <a:endParaRPr lang="zh-CN" altLang="en-US" smtClean="0">
              <a:solidFill>
                <a:srgbClr val="000000"/>
              </a:solidFill>
              <a:cs typeface="+mn-ea"/>
              <a:sym typeface="+mn-lt"/>
            </a:endParaRPr>
          </a:p>
        </p:txBody>
      </p:sp>
      <mc:AlternateContent xmlns:mc="http://schemas.openxmlformats.org/markup-compatibility/2006" xmlns:a14="http://schemas.microsoft.com/office/drawing/2010/main">
        <mc:Choice Requires="a14">
          <p:sp>
            <p:nvSpPr>
              <p:cNvPr id="14" name="Content Placeholder 2"/>
              <p:cNvSpPr txBox="1">
                <a:spLocks/>
              </p:cNvSpPr>
              <p:nvPr/>
            </p:nvSpPr>
            <p:spPr>
              <a:xfrm>
                <a:off x="4283968" y="2155506"/>
                <a:ext cx="4353575" cy="2954069"/>
              </a:xfrm>
              <a:prstGeom prst="rect">
                <a:avLst/>
              </a:prstGeom>
            </p:spPr>
            <p:txBody>
              <a:bodyPr vert="horz" lIns="68579" tIns="34289" rIns="68579" bIns="34289" rtlCol="0">
                <a:no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ts val="2103"/>
                  </a:lnSpc>
                  <a:buNone/>
                </a:pPr>
                <a:r>
                  <a:rPr lang="en-US" altLang="zh-CN" sz="1200" dirty="0" smtClean="0">
                    <a:solidFill>
                      <a:sysClr val="windowText" lastClr="000000"/>
                    </a:solidFill>
                    <a:latin typeface="Times New Roman" panose="02020603050405020304" pitchFamily="18" charset="0"/>
                    <a:cs typeface="Times New Roman" panose="02020603050405020304" pitchFamily="18" charset="0"/>
                    <a:sym typeface="+mn-lt"/>
                  </a:rPr>
                  <a:t>For each video clip, algorithms will produce a set of annotations </a:t>
                </a:r>
              </a:p>
              <a:p>
                <a:pPr marL="0" indent="0">
                  <a:lnSpc>
                    <a:spcPts val="2103"/>
                  </a:lnSpc>
                  <a:buNone/>
                </a:pPr>
                <a14:m>
                  <m:oMath xmlns:m="http://schemas.openxmlformats.org/officeDocument/2006/math">
                    <m:d>
                      <m:dPr>
                        <m:ctrlPr>
                          <a:rPr lang="en-US" altLang="zh-CN" sz="1200" b="1" i="1" smtClean="0">
                            <a:solidFill>
                              <a:sysClr val="windowText" lastClr="000000"/>
                            </a:solidFill>
                            <a:latin typeface="Cambria Math" panose="02040503050406030204" pitchFamily="18" charset="0"/>
                            <a:cs typeface="Times New Roman" panose="02020603050405020304" pitchFamily="18" charset="0"/>
                            <a:sym typeface="+mn-lt"/>
                          </a:rPr>
                        </m:ctrlPr>
                      </m:dPr>
                      <m:e>
                        <m:sSub>
                          <m:sSubPr>
                            <m:ctrlPr>
                              <a:rPr lang="en-US" altLang="zh-CN" sz="1200" b="1" i="1" smtClean="0">
                                <a:solidFill>
                                  <a:sysClr val="windowText" lastClr="000000"/>
                                </a:solidFill>
                                <a:latin typeface="Cambria Math" panose="02040503050406030204" pitchFamily="18" charset="0"/>
                                <a:cs typeface="Times New Roman" panose="02020603050405020304" pitchFamily="18" charset="0"/>
                                <a:sym typeface="+mn-lt"/>
                              </a:rPr>
                            </m:ctrlPr>
                          </m:sSubPr>
                          <m:e>
                            <m:r>
                              <a:rPr lang="en-US" altLang="zh-CN" sz="1200" b="1" i="1" smtClean="0">
                                <a:solidFill>
                                  <a:sysClr val="windowText" lastClr="000000"/>
                                </a:solidFill>
                                <a:latin typeface="Cambria Math" panose="02040503050406030204" pitchFamily="18" charset="0"/>
                                <a:cs typeface="Times New Roman" panose="02020603050405020304" pitchFamily="18" charset="0"/>
                                <a:sym typeface="+mn-lt"/>
                              </a:rPr>
                              <m:t>𝒇</m:t>
                            </m:r>
                          </m:e>
                          <m:sub>
                            <m:r>
                              <a:rPr lang="en-US" altLang="zh-CN" sz="1200" b="1" i="1" smtClean="0">
                                <a:solidFill>
                                  <a:sysClr val="windowText" lastClr="000000"/>
                                </a:solidFill>
                                <a:latin typeface="Cambria Math" panose="02040503050406030204" pitchFamily="18" charset="0"/>
                                <a:cs typeface="Times New Roman" panose="02020603050405020304" pitchFamily="18" charset="0"/>
                                <a:sym typeface="+mn-lt"/>
                              </a:rPr>
                              <m:t>𝒊</m:t>
                            </m:r>
                          </m:sub>
                        </m:sSub>
                        <m:r>
                          <a:rPr lang="en-US" altLang="zh-CN" sz="1200" b="1" i="1" smtClean="0">
                            <a:solidFill>
                              <a:sysClr val="windowText" lastClr="000000"/>
                            </a:solidFill>
                            <a:latin typeface="Cambria Math" panose="02040503050406030204" pitchFamily="18" charset="0"/>
                            <a:cs typeface="Times New Roman" panose="02020603050405020304" pitchFamily="18" charset="0"/>
                            <a:sym typeface="+mn-lt"/>
                          </a:rPr>
                          <m:t>,</m:t>
                        </m:r>
                        <m:sSub>
                          <m:sSubPr>
                            <m:ctrlPr>
                              <a:rPr lang="en-US" altLang="zh-CN" sz="1200" b="1" i="1" smtClean="0">
                                <a:solidFill>
                                  <a:sysClr val="windowText" lastClr="000000"/>
                                </a:solidFill>
                                <a:latin typeface="Cambria Math" panose="02040503050406030204" pitchFamily="18" charset="0"/>
                                <a:cs typeface="Times New Roman" panose="02020603050405020304" pitchFamily="18" charset="0"/>
                                <a:sym typeface="+mn-lt"/>
                              </a:rPr>
                            </m:ctrlPr>
                          </m:sSubPr>
                          <m:e>
                            <m:r>
                              <a:rPr lang="en-US" altLang="zh-CN" sz="1200" b="1" i="1" smtClean="0">
                                <a:solidFill>
                                  <a:sysClr val="windowText" lastClr="000000"/>
                                </a:solidFill>
                                <a:latin typeface="Cambria Math" panose="02040503050406030204" pitchFamily="18" charset="0"/>
                                <a:cs typeface="Times New Roman" panose="02020603050405020304" pitchFamily="18" charset="0"/>
                                <a:sym typeface="+mn-lt"/>
                              </a:rPr>
                              <m:t>𝒄</m:t>
                            </m:r>
                          </m:e>
                          <m:sub>
                            <m:r>
                              <a:rPr lang="en-US" altLang="zh-CN" sz="1200" b="1" i="1">
                                <a:solidFill>
                                  <a:sysClr val="windowText" lastClr="000000"/>
                                </a:solidFill>
                                <a:latin typeface="Cambria Math" panose="02040503050406030204" pitchFamily="18" charset="0"/>
                                <a:cs typeface="Times New Roman" panose="02020603050405020304" pitchFamily="18" charset="0"/>
                                <a:sym typeface="+mn-lt"/>
                              </a:rPr>
                              <m:t>𝒊</m:t>
                            </m:r>
                          </m:sub>
                        </m:sSub>
                        <m:r>
                          <a:rPr lang="en-US" altLang="zh-CN" sz="1200" b="1" i="1" smtClean="0">
                            <a:solidFill>
                              <a:sysClr val="windowText" lastClr="000000"/>
                            </a:solidFill>
                            <a:latin typeface="Cambria Math" panose="02040503050406030204" pitchFamily="18" charset="0"/>
                            <a:cs typeface="Times New Roman" panose="02020603050405020304" pitchFamily="18" charset="0"/>
                            <a:sym typeface="+mn-lt"/>
                          </a:rPr>
                          <m:t>,</m:t>
                        </m:r>
                        <m:sSub>
                          <m:sSubPr>
                            <m:ctrlPr>
                              <a:rPr lang="en-US" altLang="zh-CN" sz="1200" b="1" i="1">
                                <a:solidFill>
                                  <a:sysClr val="windowText" lastClr="000000"/>
                                </a:solidFill>
                                <a:latin typeface="Cambria Math" panose="02040503050406030204" pitchFamily="18" charset="0"/>
                                <a:cs typeface="Times New Roman" panose="02020603050405020304" pitchFamily="18" charset="0"/>
                                <a:sym typeface="+mn-lt"/>
                              </a:rPr>
                            </m:ctrlPr>
                          </m:sSubPr>
                          <m:e>
                            <m:r>
                              <a:rPr lang="en-US" altLang="zh-CN" sz="1200" b="1" i="1" smtClean="0">
                                <a:solidFill>
                                  <a:sysClr val="windowText" lastClr="000000"/>
                                </a:solidFill>
                                <a:latin typeface="Cambria Math" panose="02040503050406030204" pitchFamily="18" charset="0"/>
                                <a:cs typeface="Times New Roman" panose="02020603050405020304" pitchFamily="18" charset="0"/>
                                <a:sym typeface="+mn-lt"/>
                              </a:rPr>
                              <m:t>𝒔</m:t>
                            </m:r>
                          </m:e>
                          <m:sub>
                            <m:r>
                              <a:rPr lang="en-US" altLang="zh-CN" sz="1200" b="1" i="1">
                                <a:solidFill>
                                  <a:sysClr val="windowText" lastClr="000000"/>
                                </a:solidFill>
                                <a:latin typeface="Cambria Math" panose="02040503050406030204" pitchFamily="18" charset="0"/>
                                <a:cs typeface="Times New Roman" panose="02020603050405020304" pitchFamily="18" charset="0"/>
                                <a:sym typeface="+mn-lt"/>
                              </a:rPr>
                              <m:t>𝒊</m:t>
                            </m:r>
                          </m:sub>
                        </m:sSub>
                        <m:r>
                          <a:rPr lang="en-US" altLang="zh-CN" sz="1200" b="1" i="1" smtClean="0">
                            <a:solidFill>
                              <a:sysClr val="windowText" lastClr="000000"/>
                            </a:solidFill>
                            <a:latin typeface="Cambria Math" panose="02040503050406030204" pitchFamily="18" charset="0"/>
                            <a:cs typeface="Times New Roman" panose="02020603050405020304" pitchFamily="18" charset="0"/>
                            <a:sym typeface="+mn-lt"/>
                          </a:rPr>
                          <m:t>,</m:t>
                        </m:r>
                        <m:sSub>
                          <m:sSubPr>
                            <m:ctrlPr>
                              <a:rPr lang="en-US" altLang="zh-CN" sz="1200" b="1" i="1">
                                <a:solidFill>
                                  <a:sysClr val="windowText" lastClr="000000"/>
                                </a:solidFill>
                                <a:latin typeface="Cambria Math" panose="02040503050406030204" pitchFamily="18" charset="0"/>
                                <a:cs typeface="Times New Roman" panose="02020603050405020304" pitchFamily="18" charset="0"/>
                                <a:sym typeface="+mn-lt"/>
                              </a:rPr>
                            </m:ctrlPr>
                          </m:sSubPr>
                          <m:e>
                            <m:r>
                              <a:rPr lang="en-US" altLang="zh-CN" sz="1200" b="1" i="1" smtClean="0">
                                <a:solidFill>
                                  <a:sysClr val="windowText" lastClr="000000"/>
                                </a:solidFill>
                                <a:latin typeface="Cambria Math" panose="02040503050406030204" pitchFamily="18" charset="0"/>
                                <a:cs typeface="Times New Roman" panose="02020603050405020304" pitchFamily="18" charset="0"/>
                                <a:sym typeface="+mn-lt"/>
                              </a:rPr>
                              <m:t>𝒃</m:t>
                            </m:r>
                          </m:e>
                          <m:sub>
                            <m:r>
                              <a:rPr lang="en-US" altLang="zh-CN" sz="1200" b="1" i="1">
                                <a:solidFill>
                                  <a:sysClr val="windowText" lastClr="000000"/>
                                </a:solidFill>
                                <a:latin typeface="Cambria Math" panose="02040503050406030204" pitchFamily="18" charset="0"/>
                                <a:cs typeface="Times New Roman" panose="02020603050405020304" pitchFamily="18" charset="0"/>
                                <a:sym typeface="+mn-lt"/>
                              </a:rPr>
                              <m:t>𝒊</m:t>
                            </m:r>
                          </m:sub>
                        </m:sSub>
                      </m:e>
                    </m:d>
                  </m:oMath>
                </a14:m>
                <a:r>
                  <a:rPr lang="en-US" altLang="zh-CN" sz="1200" dirty="0" smtClean="0">
                    <a:solidFill>
                      <a:sysClr val="windowText" lastClr="000000"/>
                    </a:solidFill>
                    <a:latin typeface="Times New Roman" panose="02020603050405020304" pitchFamily="18" charset="0"/>
                    <a:cs typeface="Times New Roman" panose="02020603050405020304" pitchFamily="18" charset="0"/>
                    <a:sym typeface="+mn-lt"/>
                  </a:rPr>
                  <a:t>of </a:t>
                </a:r>
                <a:r>
                  <a:rPr lang="en-US" altLang="zh-CN" sz="1200" dirty="0">
                    <a:solidFill>
                      <a:sysClr val="windowText" lastClr="000000"/>
                    </a:solidFill>
                    <a:latin typeface="Times New Roman" panose="02020603050405020304" pitchFamily="18" charset="0"/>
                    <a:cs typeface="Times New Roman" panose="02020603050405020304" pitchFamily="18" charset="0"/>
                    <a:sym typeface="+mn-lt"/>
                  </a:rPr>
                  <a:t>frame number </a:t>
                </a:r>
                <a14:m>
                  <m:oMath xmlns:m="http://schemas.openxmlformats.org/officeDocument/2006/math">
                    <m:sSub>
                      <m:sSubPr>
                        <m:ctrlPr>
                          <a:rPr lang="en-US" altLang="zh-CN" sz="1200" b="1" i="1">
                            <a:solidFill>
                              <a:sysClr val="windowText" lastClr="000000"/>
                            </a:solidFill>
                            <a:latin typeface="Cambria Math" panose="02040503050406030204" pitchFamily="18" charset="0"/>
                            <a:cs typeface="Times New Roman" panose="02020603050405020304" pitchFamily="18" charset="0"/>
                            <a:sym typeface="+mn-lt"/>
                          </a:rPr>
                        </m:ctrlPr>
                      </m:sSubPr>
                      <m:e>
                        <m:r>
                          <a:rPr lang="en-US" altLang="zh-CN" sz="1200" b="1" i="1">
                            <a:solidFill>
                              <a:sysClr val="windowText" lastClr="000000"/>
                            </a:solidFill>
                            <a:latin typeface="Cambria Math" panose="02040503050406030204" pitchFamily="18" charset="0"/>
                            <a:cs typeface="Times New Roman" panose="02020603050405020304" pitchFamily="18" charset="0"/>
                            <a:sym typeface="+mn-lt"/>
                          </a:rPr>
                          <m:t>𝒇</m:t>
                        </m:r>
                      </m:e>
                      <m:sub>
                        <m:r>
                          <a:rPr lang="en-US" altLang="zh-CN" sz="1200" b="1" i="1">
                            <a:solidFill>
                              <a:sysClr val="windowText" lastClr="000000"/>
                            </a:solidFill>
                            <a:latin typeface="Cambria Math" panose="02040503050406030204" pitchFamily="18" charset="0"/>
                            <a:cs typeface="Times New Roman" panose="02020603050405020304" pitchFamily="18" charset="0"/>
                            <a:sym typeface="+mn-lt"/>
                          </a:rPr>
                          <m:t>𝒊</m:t>
                        </m:r>
                      </m:sub>
                    </m:sSub>
                  </m:oMath>
                </a14:m>
                <a:r>
                  <a:rPr lang="en-US" altLang="zh-CN" sz="1200" dirty="0">
                    <a:solidFill>
                      <a:sysClr val="windowText" lastClr="000000"/>
                    </a:solidFill>
                    <a:latin typeface="Times New Roman" panose="02020603050405020304" pitchFamily="18" charset="0"/>
                    <a:cs typeface="Times New Roman" panose="02020603050405020304" pitchFamily="18" charset="0"/>
                    <a:sym typeface="+mn-lt"/>
                  </a:rPr>
                  <a:t>, class labels </a:t>
                </a:r>
                <a14:m>
                  <m:oMath xmlns:m="http://schemas.openxmlformats.org/officeDocument/2006/math">
                    <m:sSub>
                      <m:sSubPr>
                        <m:ctrlPr>
                          <a:rPr lang="en-US" altLang="zh-CN" sz="1200" b="1" i="1">
                            <a:solidFill>
                              <a:sysClr val="windowText" lastClr="000000"/>
                            </a:solidFill>
                            <a:latin typeface="Cambria Math" panose="02040503050406030204" pitchFamily="18" charset="0"/>
                            <a:cs typeface="Times New Roman" panose="02020603050405020304" pitchFamily="18" charset="0"/>
                            <a:sym typeface="+mn-lt"/>
                          </a:rPr>
                        </m:ctrlPr>
                      </m:sSubPr>
                      <m:e>
                        <m:r>
                          <a:rPr lang="en-US" altLang="zh-CN" sz="1200" b="1" i="1">
                            <a:solidFill>
                              <a:sysClr val="windowText" lastClr="000000"/>
                            </a:solidFill>
                            <a:latin typeface="Cambria Math" panose="02040503050406030204" pitchFamily="18" charset="0"/>
                            <a:cs typeface="Times New Roman" panose="02020603050405020304" pitchFamily="18" charset="0"/>
                            <a:sym typeface="+mn-lt"/>
                          </a:rPr>
                          <m:t>𝒄</m:t>
                        </m:r>
                      </m:e>
                      <m:sub>
                        <m:r>
                          <a:rPr lang="en-US" altLang="zh-CN" sz="1200" b="1" i="1">
                            <a:solidFill>
                              <a:sysClr val="windowText" lastClr="000000"/>
                            </a:solidFill>
                            <a:latin typeface="Cambria Math" panose="02040503050406030204" pitchFamily="18" charset="0"/>
                            <a:cs typeface="Times New Roman" panose="02020603050405020304" pitchFamily="18" charset="0"/>
                            <a:sym typeface="+mn-lt"/>
                          </a:rPr>
                          <m:t>𝒊</m:t>
                        </m:r>
                      </m:sub>
                    </m:sSub>
                  </m:oMath>
                </a14:m>
                <a:r>
                  <a:rPr lang="en-US" altLang="zh-CN" sz="1200" dirty="0">
                    <a:solidFill>
                      <a:sysClr val="windowText" lastClr="000000"/>
                    </a:solidFill>
                    <a:latin typeface="Times New Roman" panose="02020603050405020304" pitchFamily="18" charset="0"/>
                    <a:cs typeface="Times New Roman" panose="02020603050405020304" pitchFamily="18" charset="0"/>
                    <a:sym typeface="+mn-lt"/>
                  </a:rPr>
                  <a:t>, confidence scores </a:t>
                </a:r>
                <a14:m>
                  <m:oMath xmlns:m="http://schemas.openxmlformats.org/officeDocument/2006/math">
                    <m:sSub>
                      <m:sSubPr>
                        <m:ctrlPr>
                          <a:rPr lang="en-US" altLang="zh-CN" sz="1200" b="1" i="1">
                            <a:solidFill>
                              <a:sysClr val="windowText" lastClr="000000"/>
                            </a:solidFill>
                            <a:latin typeface="Cambria Math" panose="02040503050406030204" pitchFamily="18" charset="0"/>
                            <a:cs typeface="Times New Roman" panose="02020603050405020304" pitchFamily="18" charset="0"/>
                            <a:sym typeface="+mn-lt"/>
                          </a:rPr>
                        </m:ctrlPr>
                      </m:sSubPr>
                      <m:e>
                        <m:r>
                          <a:rPr lang="en-US" altLang="zh-CN" sz="1200" b="1" i="1">
                            <a:solidFill>
                              <a:sysClr val="windowText" lastClr="000000"/>
                            </a:solidFill>
                            <a:latin typeface="Cambria Math" panose="02040503050406030204" pitchFamily="18" charset="0"/>
                            <a:cs typeface="Times New Roman" panose="02020603050405020304" pitchFamily="18" charset="0"/>
                            <a:sym typeface="+mn-lt"/>
                          </a:rPr>
                          <m:t>𝒔</m:t>
                        </m:r>
                      </m:e>
                      <m:sub>
                        <m:r>
                          <a:rPr lang="en-US" altLang="zh-CN" sz="1200" b="1" i="1">
                            <a:solidFill>
                              <a:sysClr val="windowText" lastClr="000000"/>
                            </a:solidFill>
                            <a:latin typeface="Cambria Math" panose="02040503050406030204" pitchFamily="18" charset="0"/>
                            <a:cs typeface="Times New Roman" panose="02020603050405020304" pitchFamily="18" charset="0"/>
                            <a:sym typeface="+mn-lt"/>
                          </a:rPr>
                          <m:t>𝒊</m:t>
                        </m:r>
                      </m:sub>
                    </m:sSub>
                  </m:oMath>
                </a14:m>
                <a:r>
                  <a:rPr lang="en-US" altLang="zh-CN" sz="1200" dirty="0">
                    <a:solidFill>
                      <a:sysClr val="windowText" lastClr="000000"/>
                    </a:solidFill>
                    <a:latin typeface="Times New Roman" panose="02020603050405020304" pitchFamily="18" charset="0"/>
                    <a:cs typeface="Times New Roman" panose="02020603050405020304" pitchFamily="18" charset="0"/>
                    <a:sym typeface="+mn-lt"/>
                  </a:rPr>
                  <a:t> and bounding boxes </a:t>
                </a:r>
                <a14:m>
                  <m:oMath xmlns:m="http://schemas.openxmlformats.org/officeDocument/2006/math">
                    <m:sSub>
                      <m:sSubPr>
                        <m:ctrlPr>
                          <a:rPr lang="en-US" altLang="zh-CN" sz="1200" b="1" i="1">
                            <a:solidFill>
                              <a:sysClr val="windowText" lastClr="000000"/>
                            </a:solidFill>
                            <a:latin typeface="Cambria Math" panose="02040503050406030204" pitchFamily="18" charset="0"/>
                            <a:cs typeface="Times New Roman" panose="02020603050405020304" pitchFamily="18" charset="0"/>
                            <a:sym typeface="+mn-lt"/>
                          </a:rPr>
                        </m:ctrlPr>
                      </m:sSubPr>
                      <m:e>
                        <m:r>
                          <a:rPr lang="en-US" altLang="zh-CN" sz="1200" b="1" i="1">
                            <a:solidFill>
                              <a:sysClr val="windowText" lastClr="000000"/>
                            </a:solidFill>
                            <a:latin typeface="Cambria Math" panose="02040503050406030204" pitchFamily="18" charset="0"/>
                            <a:cs typeface="Times New Roman" panose="02020603050405020304" pitchFamily="18" charset="0"/>
                            <a:sym typeface="+mn-lt"/>
                          </a:rPr>
                          <m:t>𝒃</m:t>
                        </m:r>
                      </m:e>
                      <m:sub>
                        <m:r>
                          <a:rPr lang="en-US" altLang="zh-CN" sz="1200" b="1" i="1">
                            <a:solidFill>
                              <a:sysClr val="windowText" lastClr="000000"/>
                            </a:solidFill>
                            <a:latin typeface="Cambria Math" panose="02040503050406030204" pitchFamily="18" charset="0"/>
                            <a:cs typeface="Times New Roman" panose="02020603050405020304" pitchFamily="18" charset="0"/>
                            <a:sym typeface="+mn-lt"/>
                          </a:rPr>
                          <m:t>𝒊</m:t>
                        </m:r>
                      </m:sub>
                    </m:sSub>
                  </m:oMath>
                </a14:m>
                <a:r>
                  <a:rPr lang="en-US" altLang="zh-CN" sz="1200" dirty="0">
                    <a:solidFill>
                      <a:sysClr val="windowText" lastClr="000000"/>
                    </a:solidFill>
                    <a:latin typeface="Times New Roman" panose="02020603050405020304" pitchFamily="18" charset="0"/>
                    <a:cs typeface="Times New Roman" panose="02020603050405020304" pitchFamily="18" charset="0"/>
                    <a:sym typeface="+mn-lt"/>
                  </a:rPr>
                  <a:t>. This set is expected to contain each instance of each of the 30 object categories at each frame. The evaluation metric is the same as for the </a:t>
                </a:r>
                <a:r>
                  <a:rPr lang="en-US" altLang="zh-CN" sz="1200" dirty="0" err="1">
                    <a:solidFill>
                      <a:sysClr val="windowText" lastClr="000000"/>
                    </a:solidFill>
                    <a:latin typeface="Times New Roman" panose="02020603050405020304" pitchFamily="18" charset="0"/>
                    <a:cs typeface="Times New Roman" panose="02020603050405020304" pitchFamily="18" charset="0"/>
                    <a:sym typeface="+mn-lt"/>
                  </a:rPr>
                  <a:t>objct</a:t>
                </a:r>
                <a:r>
                  <a:rPr lang="en-US" altLang="zh-CN" sz="1200" dirty="0">
                    <a:solidFill>
                      <a:sysClr val="windowText" lastClr="000000"/>
                    </a:solidFill>
                    <a:latin typeface="Times New Roman" panose="02020603050405020304" pitchFamily="18" charset="0"/>
                    <a:cs typeface="Times New Roman" panose="02020603050405020304" pitchFamily="18" charset="0"/>
                    <a:sym typeface="+mn-lt"/>
                  </a:rPr>
                  <a:t> detection task, meaning objects which are not annotated will be penalized, as will duplicate detections (two annotations for the same object instance). The winner of the detection from video challenge will be the team which achieves best accuracy on the most object categories.</a:t>
                </a:r>
                <a:endParaRPr lang="en-US" altLang="zh-CN" sz="1200" dirty="0">
                  <a:solidFill>
                    <a:prstClr val="black">
                      <a:lumMod val="75000"/>
                      <a:lumOff val="25000"/>
                    </a:prstClr>
                  </a:solidFill>
                  <a:latin typeface="Times New Roman" panose="02020603050405020304" pitchFamily="18" charset="0"/>
                  <a:cs typeface="Times New Roman" panose="02020603050405020304" pitchFamily="18" charset="0"/>
                  <a:sym typeface="+mn-lt"/>
                </a:endParaRPr>
              </a:p>
            </p:txBody>
          </p:sp>
        </mc:Choice>
        <mc:Fallback xmlns="">
          <p:sp>
            <p:nvSpPr>
              <p:cNvPr id="14" name="Content Placeholder 2"/>
              <p:cNvSpPr txBox="1">
                <a:spLocks noRot="1" noChangeAspect="1" noMove="1" noResize="1" noEditPoints="1" noAdjustHandles="1" noChangeArrowheads="1" noChangeShapeType="1" noTextEdit="1"/>
              </p:cNvSpPr>
              <p:nvPr/>
            </p:nvSpPr>
            <p:spPr>
              <a:xfrm>
                <a:off x="4283968" y="2155506"/>
                <a:ext cx="4353575" cy="2954069"/>
              </a:xfrm>
              <a:prstGeom prst="rect">
                <a:avLst/>
              </a:prstGeom>
              <a:blipFill>
                <a:blip r:embed="rId3"/>
                <a:stretch>
                  <a:fillRect l="-560"/>
                </a:stretch>
              </a:blipFill>
            </p:spPr>
            <p:txBody>
              <a:bodyPr/>
              <a:lstStyle/>
              <a:p>
                <a:r>
                  <a:rPr lang="zh-CN" altLang="en-US">
                    <a:noFill/>
                  </a:rPr>
                  <a:t> </a:t>
                </a:r>
              </a:p>
            </p:txBody>
          </p:sp>
        </mc:Fallback>
      </mc:AlternateContent>
      <p:pic>
        <p:nvPicPr>
          <p:cNvPr id="15" name="图片 14"/>
          <p:cNvPicPr>
            <a:picLocks noChangeAspect="1"/>
          </p:cNvPicPr>
          <p:nvPr/>
        </p:nvPicPr>
        <p:blipFill>
          <a:blip r:embed="rId4"/>
          <a:stretch>
            <a:fillRect/>
          </a:stretch>
        </p:blipFill>
        <p:spPr>
          <a:xfrm>
            <a:off x="5955944" y="874262"/>
            <a:ext cx="2681599" cy="1206948"/>
          </a:xfrm>
          <a:prstGeom prst="rect">
            <a:avLst/>
          </a:prstGeom>
        </p:spPr>
      </p:pic>
    </p:spTree>
    <p:extLst>
      <p:ext uri="{BB962C8B-B14F-4D97-AF65-F5344CB8AC3E}">
        <p14:creationId xmlns:p14="http://schemas.microsoft.com/office/powerpoint/2010/main" val="26616437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30"/>
          <p:cNvSpPr txBox="1"/>
          <p:nvPr/>
        </p:nvSpPr>
        <p:spPr>
          <a:xfrm>
            <a:off x="539552" y="915567"/>
            <a:ext cx="3604509" cy="369330"/>
          </a:xfrm>
          <a:prstGeom prst="rect">
            <a:avLst/>
          </a:prstGeom>
          <a:noFill/>
        </p:spPr>
        <p:txBody>
          <a:bodyPr wrap="none" lIns="91438" tIns="45719" rIns="91438" bIns="45719" rtlCol="0">
            <a:spAutoFit/>
          </a:bodyPr>
          <a:lstStyle/>
          <a:p>
            <a:r>
              <a:rPr lang="en-US" altLang="zh-CN" b="1" dirty="0">
                <a:solidFill>
                  <a:prstClr val="black">
                    <a:lumMod val="65000"/>
                    <a:lumOff val="35000"/>
                  </a:prstClr>
                </a:solidFill>
                <a:latin typeface="Times New Roman" panose="02020603050405020304" pitchFamily="18" charset="0"/>
                <a:cs typeface="Times New Roman" panose="02020603050405020304" pitchFamily="18" charset="0"/>
                <a:sym typeface="+mn-lt"/>
              </a:rPr>
              <a:t>Object Detection </a:t>
            </a:r>
            <a:r>
              <a:rPr lang="en-US" altLang="zh-CN" b="1" dirty="0" smtClean="0">
                <a:solidFill>
                  <a:prstClr val="black">
                    <a:lumMod val="65000"/>
                    <a:lumOff val="35000"/>
                  </a:prstClr>
                </a:solidFill>
                <a:latin typeface="Times New Roman" panose="02020603050405020304" pitchFamily="18" charset="0"/>
                <a:cs typeface="Times New Roman" panose="02020603050405020304" pitchFamily="18" charset="0"/>
                <a:sym typeface="+mn-lt"/>
              </a:rPr>
              <a:t>from </a:t>
            </a:r>
            <a:r>
              <a:rPr lang="en-US" altLang="zh-CN" b="1" dirty="0">
                <a:solidFill>
                  <a:prstClr val="black">
                    <a:lumMod val="65000"/>
                    <a:lumOff val="35000"/>
                  </a:prstClr>
                </a:solidFill>
                <a:latin typeface="Times New Roman" panose="02020603050405020304" pitchFamily="18" charset="0"/>
                <a:cs typeface="Times New Roman" panose="02020603050405020304" pitchFamily="18" charset="0"/>
                <a:sym typeface="+mn-lt"/>
              </a:rPr>
              <a:t>Still </a:t>
            </a:r>
            <a:r>
              <a:rPr lang="en-US" altLang="zh-CN" b="1" dirty="0" smtClean="0">
                <a:solidFill>
                  <a:prstClr val="black">
                    <a:lumMod val="65000"/>
                    <a:lumOff val="35000"/>
                  </a:prstClr>
                </a:solidFill>
                <a:latin typeface="Times New Roman" panose="02020603050405020304" pitchFamily="18" charset="0"/>
                <a:cs typeface="Times New Roman" panose="02020603050405020304" pitchFamily="18" charset="0"/>
                <a:sym typeface="+mn-lt"/>
              </a:rPr>
              <a:t>Images</a:t>
            </a:r>
            <a:endParaRPr lang="zh-CN" altLang="en-US" b="1" dirty="0">
              <a:solidFill>
                <a:prstClr val="black">
                  <a:lumMod val="65000"/>
                  <a:lumOff val="35000"/>
                </a:prstClr>
              </a:solidFill>
              <a:latin typeface="Times New Roman" panose="02020603050405020304" pitchFamily="18" charset="0"/>
              <a:cs typeface="Times New Roman" panose="02020603050405020304" pitchFamily="18" charset="0"/>
              <a:sym typeface="+mn-lt"/>
            </a:endParaRPr>
          </a:p>
        </p:txBody>
      </p:sp>
      <p:sp>
        <p:nvSpPr>
          <p:cNvPr id="30" name="矩形 29"/>
          <p:cNvSpPr/>
          <p:nvPr/>
        </p:nvSpPr>
        <p:spPr>
          <a:xfrm>
            <a:off x="6255882" y="188207"/>
            <a:ext cx="1047077" cy="307775"/>
          </a:xfrm>
          <a:prstGeom prst="rect">
            <a:avLst/>
          </a:prstGeom>
        </p:spPr>
        <p:txBody>
          <a:bodyPr wrap="none" lIns="91438" tIns="45719" rIns="91438" bIns="45719">
            <a:spAutoFit/>
          </a:bodyPr>
          <a:lstStyle/>
          <a:p>
            <a:r>
              <a:rPr lang="en-US" altLang="zh-CN" sz="1400" dirty="0" smtClean="0">
                <a:solidFill>
                  <a:prstClr val="white"/>
                </a:solidFill>
                <a:latin typeface="Times New Roman" panose="02020603050405020304" pitchFamily="18" charset="0"/>
                <a:cs typeface="Times New Roman" panose="02020603050405020304" pitchFamily="18" charset="0"/>
                <a:sym typeface="+mn-lt"/>
              </a:rPr>
              <a:t>Still Images</a:t>
            </a:r>
            <a:endParaRPr lang="zh-CN" altLang="en-US" sz="1400" dirty="0">
              <a:solidFill>
                <a:prstClr val="white"/>
              </a:solidFill>
              <a:latin typeface="Times New Roman" panose="02020603050405020304" pitchFamily="18" charset="0"/>
              <a:cs typeface="Times New Roman" panose="02020603050405020304" pitchFamily="18" charset="0"/>
              <a:sym typeface="+mn-lt"/>
            </a:endParaRPr>
          </a:p>
        </p:txBody>
      </p:sp>
      <p:sp>
        <p:nvSpPr>
          <p:cNvPr id="31" name="矩形 30"/>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2" name="矩形 31"/>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3" name="矩形 32"/>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4" name="矩形 33"/>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5" name="矩形 34"/>
          <p:cNvSpPr/>
          <p:nvPr/>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6" name="矩形 35"/>
          <p:cNvSpPr/>
          <p:nvPr/>
        </p:nvSpPr>
        <p:spPr>
          <a:xfrm>
            <a:off x="7384122"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50" name="直接连接符 44"/>
          <p:cNvSpPr>
            <a:spLocks noChangeShapeType="1"/>
          </p:cNvSpPr>
          <p:nvPr/>
        </p:nvSpPr>
        <p:spPr bwMode="auto">
          <a:xfrm>
            <a:off x="4144061" y="1707654"/>
            <a:ext cx="0" cy="2678414"/>
          </a:xfrm>
          <a:prstGeom prst="line">
            <a:avLst/>
          </a:prstGeom>
          <a:noFill/>
          <a:ln w="6350">
            <a:solidFill>
              <a:srgbClr val="262626"/>
            </a:solidFill>
            <a:miter lim="800000"/>
            <a:headEnd/>
            <a:tailEnd/>
          </a:ln>
          <a:extLst>
            <a:ext uri="{909E8E84-426E-40DD-AFC4-6F175D3DCCD1}">
              <a14:hiddenFill xmlns:a14="http://schemas.microsoft.com/office/drawing/2010/main">
                <a:noFill/>
              </a14:hiddenFill>
            </a:ext>
          </a:extLst>
        </p:spPr>
        <p:txBody>
          <a:bodyPr lIns="68579" tIns="34289" rIns="68579" bIns="34289"/>
          <a:lstStyle/>
          <a:p>
            <a:pPr fontAlgn="base">
              <a:spcBef>
                <a:spcPct val="0"/>
              </a:spcBef>
              <a:spcAft>
                <a:spcPct val="0"/>
              </a:spcAft>
              <a:buFont typeface="Arial" pitchFamily="34" charset="0"/>
              <a:buNone/>
            </a:pPr>
            <a:endParaRPr lang="zh-CN" altLang="en-US" smtClean="0">
              <a:solidFill>
                <a:srgbClr val="000000"/>
              </a:solidFill>
              <a:latin typeface="Times New Roman" panose="02020603050405020304" pitchFamily="18" charset="0"/>
              <a:cs typeface="Times New Roman" panose="02020603050405020304" pitchFamily="18" charset="0"/>
              <a:sym typeface="+mn-lt"/>
            </a:endParaRPr>
          </a:p>
        </p:txBody>
      </p:sp>
      <p:grpSp>
        <p:nvGrpSpPr>
          <p:cNvPr id="51" name="Group 22"/>
          <p:cNvGrpSpPr>
            <a:grpSpLocks/>
          </p:cNvGrpSpPr>
          <p:nvPr/>
        </p:nvGrpSpPr>
        <p:grpSpPr bwMode="auto">
          <a:xfrm>
            <a:off x="4668734" y="3494620"/>
            <a:ext cx="702567" cy="311925"/>
            <a:chOff x="0" y="0"/>
            <a:chExt cx="1131895" cy="504056"/>
          </a:xfrm>
          <a:solidFill>
            <a:schemeClr val="accent2"/>
          </a:solidFill>
        </p:grpSpPr>
        <p:sp>
          <p:nvSpPr>
            <p:cNvPr id="52" name="矩形 46"/>
            <p:cNvSpPr>
              <a:spLocks noChangeArrowheads="1"/>
            </p:cNvSpPr>
            <p:nvPr/>
          </p:nvSpPr>
          <p:spPr bwMode="auto">
            <a:xfrm>
              <a:off x="0" y="0"/>
              <a:ext cx="1080120" cy="50405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lnSpc>
                  <a:spcPct val="90000"/>
                </a:lnSpc>
                <a:spcBef>
                  <a:spcPts val="1000"/>
                </a:spcBef>
                <a:buChar char="•"/>
                <a:defRPr sz="2800">
                  <a:solidFill>
                    <a:schemeClr val="tx1"/>
                  </a:solidFill>
                  <a:latin typeface="方正兰亭细黑_GBK" charset="-122"/>
                  <a:ea typeface="宋体" pitchFamily="2" charset="-122"/>
                  <a:sym typeface="方正兰亭细黑_GBK" charset="-122"/>
                </a:defRPr>
              </a:lvl1pPr>
              <a:lvl2pPr marL="742950" indent="-285750" eaLnBrk="0" hangingPunct="0">
                <a:lnSpc>
                  <a:spcPct val="90000"/>
                </a:lnSpc>
                <a:spcBef>
                  <a:spcPts val="500"/>
                </a:spcBef>
                <a:buChar char="•"/>
                <a:defRPr sz="2400">
                  <a:solidFill>
                    <a:schemeClr val="tx1"/>
                  </a:solidFill>
                  <a:latin typeface="方正兰亭细黑_GBK" charset="-122"/>
                  <a:ea typeface="宋体" pitchFamily="2" charset="-122"/>
                  <a:sym typeface="方正兰亭细黑_GBK" charset="-122"/>
                </a:defRPr>
              </a:lvl2pPr>
              <a:lvl3pPr marL="1143000" indent="-228600" eaLnBrk="0" hangingPunct="0">
                <a:lnSpc>
                  <a:spcPct val="90000"/>
                </a:lnSpc>
                <a:spcBef>
                  <a:spcPts val="500"/>
                </a:spcBef>
                <a:buChar char="•"/>
                <a:defRPr sz="2000">
                  <a:solidFill>
                    <a:schemeClr val="tx1"/>
                  </a:solidFill>
                  <a:latin typeface="方正兰亭细黑_GBK" charset="-122"/>
                  <a:ea typeface="宋体" pitchFamily="2" charset="-122"/>
                  <a:sym typeface="方正兰亭细黑_GBK" charset="-122"/>
                </a:defRPr>
              </a:lvl3pPr>
              <a:lvl4pPr marL="16002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4pPr>
              <a:lvl5pPr marL="20574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9pPr>
            </a:lstStyle>
            <a:p>
              <a:pPr algn="ctr" eaLnBrk="1" fontAlgn="base" hangingPunct="1">
                <a:lnSpc>
                  <a:spcPct val="100000"/>
                </a:lnSpc>
                <a:spcBef>
                  <a:spcPct val="0"/>
                </a:spcBef>
                <a:spcAft>
                  <a:spcPct val="0"/>
                </a:spcAft>
                <a:buFont typeface="Arial" pitchFamily="34" charset="0"/>
                <a:buNone/>
              </a:pPr>
              <a:endParaRPr lang="zh-CN" altLang="zh-CN" sz="1100">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53" name="文本框 47"/>
            <p:cNvSpPr>
              <a:spLocks noChangeArrowheads="1"/>
            </p:cNvSpPr>
            <p:nvPr/>
          </p:nvSpPr>
          <p:spPr bwMode="auto">
            <a:xfrm>
              <a:off x="51774" y="41772"/>
              <a:ext cx="1080121" cy="44761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90000"/>
                </a:lnSpc>
                <a:spcBef>
                  <a:spcPts val="1000"/>
                </a:spcBef>
                <a:buChar char="•"/>
                <a:defRPr sz="2800">
                  <a:solidFill>
                    <a:schemeClr val="tx1"/>
                  </a:solidFill>
                  <a:latin typeface="方正兰亭细黑_GBK" charset="-122"/>
                  <a:ea typeface="宋体" pitchFamily="2" charset="-122"/>
                  <a:sym typeface="方正兰亭细黑_GBK" charset="-122"/>
                </a:defRPr>
              </a:lvl1pPr>
              <a:lvl2pPr marL="742950" indent="-285750" eaLnBrk="0" hangingPunct="0">
                <a:lnSpc>
                  <a:spcPct val="90000"/>
                </a:lnSpc>
                <a:spcBef>
                  <a:spcPts val="500"/>
                </a:spcBef>
                <a:buChar char="•"/>
                <a:defRPr sz="2400">
                  <a:solidFill>
                    <a:schemeClr val="tx1"/>
                  </a:solidFill>
                  <a:latin typeface="方正兰亭细黑_GBK" charset="-122"/>
                  <a:ea typeface="宋体" pitchFamily="2" charset="-122"/>
                  <a:sym typeface="方正兰亭细黑_GBK" charset="-122"/>
                </a:defRPr>
              </a:lvl2pPr>
              <a:lvl3pPr marL="1143000" indent="-228600" eaLnBrk="0" hangingPunct="0">
                <a:lnSpc>
                  <a:spcPct val="90000"/>
                </a:lnSpc>
                <a:spcBef>
                  <a:spcPts val="500"/>
                </a:spcBef>
                <a:buChar char="•"/>
                <a:defRPr sz="2000">
                  <a:solidFill>
                    <a:schemeClr val="tx1"/>
                  </a:solidFill>
                  <a:latin typeface="方正兰亭细黑_GBK" charset="-122"/>
                  <a:ea typeface="宋体" pitchFamily="2" charset="-122"/>
                  <a:sym typeface="方正兰亭细黑_GBK" charset="-122"/>
                </a:defRPr>
              </a:lvl3pPr>
              <a:lvl4pPr marL="16002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4pPr>
              <a:lvl5pPr marL="20574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9pPr>
            </a:lstStyle>
            <a:p>
              <a:pPr eaLnBrk="1" fontAlgn="base" hangingPunct="1">
                <a:lnSpc>
                  <a:spcPct val="100000"/>
                </a:lnSpc>
                <a:spcBef>
                  <a:spcPct val="0"/>
                </a:spcBef>
                <a:spcAft>
                  <a:spcPct val="0"/>
                </a:spcAft>
                <a:buFont typeface="Arial" pitchFamily="34" charset="0"/>
                <a:buNone/>
              </a:pPr>
              <a:r>
                <a:rPr lang="en-US" altLang="zh-CN" sz="1200" b="1" dirty="0" smtClean="0">
                  <a:solidFill>
                    <a:srgbClr val="FFFFFF"/>
                  </a:solidFill>
                  <a:latin typeface="Times New Roman" panose="02020603050405020304" pitchFamily="18" charset="0"/>
                  <a:ea typeface="+mn-ea"/>
                  <a:cs typeface="Times New Roman" panose="02020603050405020304" pitchFamily="18" charset="0"/>
                  <a:sym typeface="+mn-lt"/>
                </a:rPr>
                <a:t>RCNN</a:t>
              </a:r>
              <a:endParaRPr lang="zh-CN" altLang="en-US" sz="1200" b="1" dirty="0">
                <a:solidFill>
                  <a:srgbClr val="FFFFFF"/>
                </a:solidFill>
                <a:latin typeface="Times New Roman" panose="02020603050405020304" pitchFamily="18" charset="0"/>
                <a:ea typeface="+mn-ea"/>
                <a:cs typeface="Times New Roman" panose="02020603050405020304" pitchFamily="18" charset="0"/>
                <a:sym typeface="+mn-lt"/>
              </a:endParaRPr>
            </a:p>
          </p:txBody>
        </p:sp>
      </p:grpSp>
      <p:sp>
        <p:nvSpPr>
          <p:cNvPr id="56" name="文本框 50"/>
          <p:cNvSpPr>
            <a:spLocks noChangeArrowheads="1"/>
          </p:cNvSpPr>
          <p:nvPr/>
        </p:nvSpPr>
        <p:spPr bwMode="auto">
          <a:xfrm>
            <a:off x="5868778" y="3494620"/>
            <a:ext cx="1050707" cy="2769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90000"/>
              </a:lnSpc>
              <a:spcBef>
                <a:spcPts val="1000"/>
              </a:spcBef>
              <a:buChar char="•"/>
              <a:defRPr sz="2800">
                <a:solidFill>
                  <a:schemeClr val="tx1"/>
                </a:solidFill>
                <a:latin typeface="方正兰亭细黑_GBK" charset="-122"/>
                <a:ea typeface="宋体" pitchFamily="2" charset="-122"/>
                <a:sym typeface="方正兰亭细黑_GBK" charset="-122"/>
              </a:defRPr>
            </a:lvl1pPr>
            <a:lvl2pPr marL="742950" indent="-285750" eaLnBrk="0" hangingPunct="0">
              <a:lnSpc>
                <a:spcPct val="90000"/>
              </a:lnSpc>
              <a:spcBef>
                <a:spcPts val="500"/>
              </a:spcBef>
              <a:buChar char="•"/>
              <a:defRPr sz="2400">
                <a:solidFill>
                  <a:schemeClr val="tx1"/>
                </a:solidFill>
                <a:latin typeface="方正兰亭细黑_GBK" charset="-122"/>
                <a:ea typeface="宋体" pitchFamily="2" charset="-122"/>
                <a:sym typeface="方正兰亭细黑_GBK" charset="-122"/>
              </a:defRPr>
            </a:lvl2pPr>
            <a:lvl3pPr marL="1143000" indent="-228600" eaLnBrk="0" hangingPunct="0">
              <a:lnSpc>
                <a:spcPct val="90000"/>
              </a:lnSpc>
              <a:spcBef>
                <a:spcPts val="500"/>
              </a:spcBef>
              <a:buChar char="•"/>
              <a:defRPr sz="2000">
                <a:solidFill>
                  <a:schemeClr val="tx1"/>
                </a:solidFill>
                <a:latin typeface="方正兰亭细黑_GBK" charset="-122"/>
                <a:ea typeface="宋体" pitchFamily="2" charset="-122"/>
                <a:sym typeface="方正兰亭细黑_GBK" charset="-122"/>
              </a:defRPr>
            </a:lvl3pPr>
            <a:lvl4pPr marL="16002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4pPr>
            <a:lvl5pPr marL="20574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9pPr>
          </a:lstStyle>
          <a:p>
            <a:pPr eaLnBrk="1" fontAlgn="base" hangingPunct="1">
              <a:lnSpc>
                <a:spcPct val="100000"/>
              </a:lnSpc>
              <a:spcBef>
                <a:spcPct val="0"/>
              </a:spcBef>
              <a:spcAft>
                <a:spcPct val="0"/>
              </a:spcAft>
              <a:buFont typeface="Arial" pitchFamily="34" charset="0"/>
              <a:buNone/>
            </a:pPr>
            <a:r>
              <a:rPr lang="en-US" altLang="zh-CN" sz="1200" b="1" dirty="0" smtClean="0">
                <a:solidFill>
                  <a:srgbClr val="FFFFFF"/>
                </a:solidFill>
                <a:latin typeface="Times New Roman" panose="02020603050405020304" pitchFamily="18" charset="0"/>
                <a:ea typeface="+mn-ea"/>
                <a:cs typeface="Times New Roman" panose="02020603050405020304" pitchFamily="18" charset="0"/>
                <a:sym typeface="+mn-lt"/>
              </a:rPr>
              <a:t>Fast R-CNN</a:t>
            </a:r>
            <a:endParaRPr lang="zh-CN" altLang="en-US" sz="1200" b="1" dirty="0">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59" name="文本框 53"/>
          <p:cNvSpPr>
            <a:spLocks noChangeArrowheads="1"/>
          </p:cNvSpPr>
          <p:nvPr/>
        </p:nvSpPr>
        <p:spPr bwMode="auto">
          <a:xfrm>
            <a:off x="7359356" y="3503403"/>
            <a:ext cx="1198227" cy="2769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90000"/>
              </a:lnSpc>
              <a:spcBef>
                <a:spcPts val="1000"/>
              </a:spcBef>
              <a:buChar char="•"/>
              <a:defRPr sz="2800">
                <a:solidFill>
                  <a:schemeClr val="tx1"/>
                </a:solidFill>
                <a:latin typeface="方正兰亭细黑_GBK" charset="-122"/>
                <a:ea typeface="宋体" pitchFamily="2" charset="-122"/>
                <a:sym typeface="方正兰亭细黑_GBK" charset="-122"/>
              </a:defRPr>
            </a:lvl1pPr>
            <a:lvl2pPr marL="742950" indent="-285750" eaLnBrk="0" hangingPunct="0">
              <a:lnSpc>
                <a:spcPct val="90000"/>
              </a:lnSpc>
              <a:spcBef>
                <a:spcPts val="500"/>
              </a:spcBef>
              <a:buChar char="•"/>
              <a:defRPr sz="2400">
                <a:solidFill>
                  <a:schemeClr val="tx1"/>
                </a:solidFill>
                <a:latin typeface="方正兰亭细黑_GBK" charset="-122"/>
                <a:ea typeface="宋体" pitchFamily="2" charset="-122"/>
                <a:sym typeface="方正兰亭细黑_GBK" charset="-122"/>
              </a:defRPr>
            </a:lvl2pPr>
            <a:lvl3pPr marL="1143000" indent="-228600" eaLnBrk="0" hangingPunct="0">
              <a:lnSpc>
                <a:spcPct val="90000"/>
              </a:lnSpc>
              <a:spcBef>
                <a:spcPts val="500"/>
              </a:spcBef>
              <a:buChar char="•"/>
              <a:defRPr sz="2000">
                <a:solidFill>
                  <a:schemeClr val="tx1"/>
                </a:solidFill>
                <a:latin typeface="方正兰亭细黑_GBK" charset="-122"/>
                <a:ea typeface="宋体" pitchFamily="2" charset="-122"/>
                <a:sym typeface="方正兰亭细黑_GBK" charset="-122"/>
              </a:defRPr>
            </a:lvl3pPr>
            <a:lvl4pPr marL="16002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4pPr>
            <a:lvl5pPr marL="20574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9pPr>
          </a:lstStyle>
          <a:p>
            <a:pPr eaLnBrk="1" fontAlgn="base" hangingPunct="1">
              <a:lnSpc>
                <a:spcPct val="100000"/>
              </a:lnSpc>
              <a:spcBef>
                <a:spcPct val="0"/>
              </a:spcBef>
              <a:spcAft>
                <a:spcPct val="0"/>
              </a:spcAft>
              <a:buFont typeface="Arial" pitchFamily="34" charset="0"/>
              <a:buNone/>
            </a:pPr>
            <a:r>
              <a:rPr lang="en-US" altLang="zh-CN" sz="1200" b="1" dirty="0" smtClean="0">
                <a:solidFill>
                  <a:srgbClr val="FFFFFF"/>
                </a:solidFill>
                <a:latin typeface="Times New Roman" panose="02020603050405020304" pitchFamily="18" charset="0"/>
                <a:ea typeface="+mn-ea"/>
                <a:cs typeface="Times New Roman" panose="02020603050405020304" pitchFamily="18" charset="0"/>
                <a:sym typeface="+mn-lt"/>
              </a:rPr>
              <a:t>Faster R-CNN</a:t>
            </a:r>
            <a:endParaRPr lang="zh-CN" altLang="en-US" sz="1200" b="1" dirty="0">
              <a:solidFill>
                <a:srgbClr val="FFFFFF"/>
              </a:solidFill>
              <a:latin typeface="Times New Roman" panose="02020603050405020304" pitchFamily="18" charset="0"/>
              <a:ea typeface="+mn-ea"/>
              <a:cs typeface="Times New Roman" panose="02020603050405020304" pitchFamily="18" charset="0"/>
              <a:sym typeface="+mn-lt"/>
            </a:endParaRPr>
          </a:p>
        </p:txBody>
      </p:sp>
      <p:pic>
        <p:nvPicPr>
          <p:cNvPr id="7" name="图片 6"/>
          <p:cNvPicPr>
            <a:picLocks noChangeAspect="1"/>
          </p:cNvPicPr>
          <p:nvPr/>
        </p:nvPicPr>
        <p:blipFill>
          <a:blip r:embed="rId3"/>
          <a:stretch>
            <a:fillRect/>
          </a:stretch>
        </p:blipFill>
        <p:spPr>
          <a:xfrm>
            <a:off x="596831" y="1685627"/>
            <a:ext cx="3075489" cy="2700442"/>
          </a:xfrm>
          <a:prstGeom prst="rect">
            <a:avLst/>
          </a:prstGeom>
        </p:spPr>
      </p:pic>
      <p:sp>
        <p:nvSpPr>
          <p:cNvPr id="8" name="文本框 7"/>
          <p:cNvSpPr txBox="1"/>
          <p:nvPr/>
        </p:nvSpPr>
        <p:spPr>
          <a:xfrm>
            <a:off x="4524089" y="1789708"/>
            <a:ext cx="3463868" cy="307777"/>
          </a:xfrm>
          <a:prstGeom prst="rect">
            <a:avLst/>
          </a:prstGeom>
          <a:noFill/>
        </p:spPr>
        <p:txBody>
          <a:bodyPr wrap="square" rtlCol="0">
            <a:spAutoFit/>
          </a:bodyPr>
          <a:lstStyle/>
          <a:p>
            <a:r>
              <a:rPr lang="en-US" altLang="zh-CN" sz="1400" b="1" dirty="0" smtClean="0">
                <a:latin typeface="Times New Roman" panose="02020603050405020304" pitchFamily="18" charset="0"/>
                <a:cs typeface="Times New Roman" panose="02020603050405020304" pitchFamily="18" charset="0"/>
              </a:rPr>
              <a:t>Detection Algorithm based on deep CNNs</a:t>
            </a:r>
            <a:endParaRPr lang="zh-CN" altLang="en-US" sz="1400" b="1" dirty="0">
              <a:latin typeface="Times New Roman" panose="02020603050405020304" pitchFamily="18" charset="0"/>
              <a:cs typeface="Times New Roman" panose="02020603050405020304" pitchFamily="18" charset="0"/>
            </a:endParaRPr>
          </a:p>
        </p:txBody>
      </p:sp>
      <p:sp>
        <p:nvSpPr>
          <p:cNvPr id="72" name="TextBox 29"/>
          <p:cNvSpPr txBox="1"/>
          <p:nvPr/>
        </p:nvSpPr>
        <p:spPr>
          <a:xfrm>
            <a:off x="4524089" y="2150262"/>
            <a:ext cx="4301294" cy="1040283"/>
          </a:xfrm>
          <a:prstGeom prst="rect">
            <a:avLst/>
          </a:prstGeom>
          <a:noFill/>
        </p:spPr>
        <p:txBody>
          <a:bodyPr wrap="square" lIns="91438" tIns="45719" rIns="91438" bIns="45719" rtlCol="0">
            <a:spAutoFit/>
          </a:bodyPr>
          <a:lstStyle/>
          <a:p>
            <a:pPr>
              <a:lnSpc>
                <a:spcPct val="110000"/>
              </a:lnSpc>
            </a:pPr>
            <a:r>
              <a:rPr lang="en-US" altLang="zh-CN" sz="1400" dirty="0">
                <a:solidFill>
                  <a:sysClr val="windowText" lastClr="000000"/>
                </a:solidFill>
                <a:latin typeface="Times New Roman" panose="02020603050405020304" pitchFamily="18" charset="0"/>
                <a:cs typeface="Times New Roman" panose="02020603050405020304" pitchFamily="18" charset="0"/>
                <a:sym typeface="+mn-lt"/>
              </a:rPr>
              <a:t>The </a:t>
            </a:r>
            <a:r>
              <a:rPr lang="en-US" altLang="zh-CN" sz="1400" dirty="0" smtClean="0">
                <a:solidFill>
                  <a:sysClr val="windowText" lastClr="000000"/>
                </a:solidFill>
                <a:latin typeface="Times New Roman" panose="02020603050405020304" pitchFamily="18" charset="0"/>
                <a:cs typeface="Times New Roman" panose="02020603050405020304" pitchFamily="18" charset="0"/>
                <a:sym typeface="+mn-lt"/>
              </a:rPr>
              <a:t>state-of-the-art </a:t>
            </a:r>
            <a:r>
              <a:rPr lang="en-US" altLang="zh-CN" sz="1400" dirty="0">
                <a:solidFill>
                  <a:sysClr val="windowText" lastClr="000000"/>
                </a:solidFill>
                <a:latin typeface="Times New Roman" panose="02020603050405020304" pitchFamily="18" charset="0"/>
                <a:cs typeface="Times New Roman" panose="02020603050405020304" pitchFamily="18" charset="0"/>
                <a:sym typeface="+mn-lt"/>
              </a:rPr>
              <a:t>frameworks for object detection such as R-CNN </a:t>
            </a:r>
            <a:r>
              <a:rPr lang="en-US" altLang="zh-CN" sz="1400" dirty="0" smtClean="0">
                <a:solidFill>
                  <a:sysClr val="windowText" lastClr="000000"/>
                </a:solidFill>
                <a:latin typeface="Times New Roman" panose="02020603050405020304" pitchFamily="18" charset="0"/>
                <a:cs typeface="Times New Roman" panose="02020603050405020304" pitchFamily="18" charset="0"/>
                <a:sym typeface="+mn-lt"/>
              </a:rPr>
              <a:t>and </a:t>
            </a:r>
            <a:r>
              <a:rPr lang="en-US" altLang="zh-CN" sz="1400" dirty="0">
                <a:solidFill>
                  <a:sysClr val="windowText" lastClr="000000"/>
                </a:solidFill>
                <a:latin typeface="Times New Roman" panose="02020603050405020304" pitchFamily="18" charset="0"/>
                <a:cs typeface="Times New Roman" panose="02020603050405020304" pitchFamily="18" charset="0"/>
                <a:sym typeface="+mn-lt"/>
              </a:rPr>
              <a:t>its successors </a:t>
            </a:r>
            <a:r>
              <a:rPr lang="en-US" altLang="zh-CN" sz="1400" dirty="0" smtClean="0">
                <a:solidFill>
                  <a:sysClr val="windowText" lastClr="000000"/>
                </a:solidFill>
                <a:latin typeface="Times New Roman" panose="02020603050405020304" pitchFamily="18" charset="0"/>
                <a:cs typeface="Times New Roman" panose="02020603050405020304" pitchFamily="18" charset="0"/>
                <a:sym typeface="+mn-lt"/>
              </a:rPr>
              <a:t>, extract </a:t>
            </a:r>
            <a:r>
              <a:rPr lang="en-US" altLang="zh-CN" sz="1400" dirty="0">
                <a:solidFill>
                  <a:sysClr val="windowText" lastClr="000000"/>
                </a:solidFill>
                <a:latin typeface="Times New Roman" panose="02020603050405020304" pitchFamily="18" charset="0"/>
                <a:cs typeface="Times New Roman" panose="02020603050405020304" pitchFamily="18" charset="0"/>
                <a:sym typeface="+mn-lt"/>
              </a:rPr>
              <a:t>deep convolutional </a:t>
            </a:r>
            <a:r>
              <a:rPr lang="en-US" altLang="zh-CN" sz="1400" dirty="0" smtClean="0">
                <a:solidFill>
                  <a:sysClr val="windowText" lastClr="000000"/>
                </a:solidFill>
                <a:latin typeface="Times New Roman" panose="02020603050405020304" pitchFamily="18" charset="0"/>
                <a:cs typeface="Times New Roman" panose="02020603050405020304" pitchFamily="18" charset="0"/>
                <a:sym typeface="+mn-lt"/>
              </a:rPr>
              <a:t>features from </a:t>
            </a:r>
            <a:r>
              <a:rPr lang="en-US" altLang="zh-CN" sz="1400" dirty="0">
                <a:solidFill>
                  <a:sysClr val="windowText" lastClr="000000"/>
                </a:solidFill>
                <a:latin typeface="Times New Roman" panose="02020603050405020304" pitchFamily="18" charset="0"/>
                <a:cs typeface="Times New Roman" panose="02020603050405020304" pitchFamily="18" charset="0"/>
                <a:sym typeface="+mn-lt"/>
              </a:rPr>
              <a:t>region proposals and classify the proposals into </a:t>
            </a:r>
            <a:r>
              <a:rPr lang="en-US" altLang="zh-CN" sz="1400" dirty="0" smtClean="0">
                <a:solidFill>
                  <a:sysClr val="windowText" lastClr="000000"/>
                </a:solidFill>
                <a:latin typeface="Times New Roman" panose="02020603050405020304" pitchFamily="18" charset="0"/>
                <a:cs typeface="Times New Roman" panose="02020603050405020304" pitchFamily="18" charset="0"/>
                <a:sym typeface="+mn-lt"/>
              </a:rPr>
              <a:t>different classes</a:t>
            </a:r>
            <a:r>
              <a:rPr lang="en-US" altLang="zh-CN" sz="1400" dirty="0">
                <a:solidFill>
                  <a:sysClr val="windowText" lastClr="000000"/>
                </a:solidFill>
                <a:latin typeface="Times New Roman" panose="02020603050405020304" pitchFamily="18" charset="0"/>
                <a:cs typeface="Times New Roman" panose="02020603050405020304" pitchFamily="18" charset="0"/>
                <a:sym typeface="+mn-lt"/>
              </a:rPr>
              <a:t>.</a:t>
            </a:r>
            <a:endParaRPr lang="zh-CN" altLang="en-US" sz="1400" dirty="0">
              <a:solidFill>
                <a:srgbClr val="005825"/>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117573974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2" name="矩形 31"/>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3" name="矩形 32"/>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4" name="矩形 33"/>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5" name="矩形 34"/>
          <p:cNvSpPr/>
          <p:nvPr/>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6" name="矩形 35"/>
          <p:cNvSpPr/>
          <p:nvPr/>
        </p:nvSpPr>
        <p:spPr>
          <a:xfrm>
            <a:off x="7384122"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cxnSp>
        <p:nvCxnSpPr>
          <p:cNvPr id="19" name="直接箭头连接符 18"/>
          <p:cNvCxnSpPr/>
          <p:nvPr/>
        </p:nvCxnSpPr>
        <p:spPr>
          <a:xfrm>
            <a:off x="808314" y="1250370"/>
            <a:ext cx="0" cy="3168518"/>
          </a:xfrm>
          <a:prstGeom prst="straightConnector1">
            <a:avLst/>
          </a:prstGeom>
          <a:ln w="19050">
            <a:solidFill>
              <a:srgbClr val="557771"/>
            </a:solidFill>
            <a:tailEnd type="triangle"/>
          </a:ln>
        </p:spPr>
        <p:style>
          <a:lnRef idx="1">
            <a:schemeClr val="accent1"/>
          </a:lnRef>
          <a:fillRef idx="0">
            <a:schemeClr val="accent1"/>
          </a:fillRef>
          <a:effectRef idx="0">
            <a:schemeClr val="accent1"/>
          </a:effectRef>
          <a:fontRef idx="minor">
            <a:schemeClr val="tx1"/>
          </a:fontRef>
        </p:style>
      </p:cxnSp>
      <p:sp>
        <p:nvSpPr>
          <p:cNvPr id="20" name="流程图: 接点 19"/>
          <p:cNvSpPr/>
          <p:nvPr/>
        </p:nvSpPr>
        <p:spPr>
          <a:xfrm>
            <a:off x="695638" y="1459441"/>
            <a:ext cx="206696" cy="219926"/>
          </a:xfrm>
          <a:prstGeom prst="flowChartConnector">
            <a:avLst/>
          </a:prstGeom>
          <a:solidFill>
            <a:srgbClr val="569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ea typeface="微软雅黑" pitchFamily="34" charset="-122"/>
              <a:cs typeface="Times New Roman" panose="02020603050405020304" pitchFamily="18" charset="0"/>
            </a:endParaRPr>
          </a:p>
        </p:txBody>
      </p:sp>
      <p:sp>
        <p:nvSpPr>
          <p:cNvPr id="21" name="文本框 20"/>
          <p:cNvSpPr txBox="1"/>
          <p:nvPr/>
        </p:nvSpPr>
        <p:spPr>
          <a:xfrm>
            <a:off x="971043" y="1399635"/>
            <a:ext cx="6330410" cy="307777"/>
          </a:xfrm>
          <a:prstGeom prst="rect">
            <a:avLst/>
          </a:prstGeom>
          <a:noFill/>
        </p:spPr>
        <p:txBody>
          <a:bodyPr wrap="square" rtlCol="0">
            <a:spAutoFit/>
          </a:bodyPr>
          <a:lstStyle/>
          <a:p>
            <a:r>
              <a:rPr lang="en-US" altLang="zh-CN" sz="1400" b="1" dirty="0" smtClean="0">
                <a:solidFill>
                  <a:srgbClr val="557771"/>
                </a:solidFill>
                <a:latin typeface="Times New Roman" panose="02020603050405020304" pitchFamily="18" charset="0"/>
                <a:cs typeface="Times New Roman" panose="02020603050405020304" pitchFamily="18" charset="0"/>
              </a:rPr>
              <a:t>R-CNN(Regions </a:t>
            </a:r>
            <a:r>
              <a:rPr lang="en-US" altLang="zh-CN" sz="1400" b="1" dirty="0">
                <a:solidFill>
                  <a:srgbClr val="557771"/>
                </a:solidFill>
                <a:latin typeface="Times New Roman" panose="02020603050405020304" pitchFamily="18" charset="0"/>
                <a:cs typeface="Times New Roman" panose="02020603050405020304" pitchFamily="18" charset="0"/>
              </a:rPr>
              <a:t>with </a:t>
            </a:r>
            <a:r>
              <a:rPr lang="en-US" altLang="zh-CN" sz="1400" b="1" dirty="0" smtClean="0">
                <a:solidFill>
                  <a:srgbClr val="557771"/>
                </a:solidFill>
                <a:latin typeface="Times New Roman" panose="02020603050405020304" pitchFamily="18" charset="0"/>
                <a:cs typeface="Times New Roman" panose="02020603050405020304" pitchFamily="18" charset="0"/>
              </a:rPr>
              <a:t>Convolutional Neural Networks)</a:t>
            </a:r>
            <a:endParaRPr lang="zh-CN" altLang="en-US" sz="1400" dirty="0">
              <a:solidFill>
                <a:srgbClr val="557771"/>
              </a:solidFill>
              <a:latin typeface="Times New Roman" panose="02020603050405020304" pitchFamily="18" charset="0"/>
              <a:cs typeface="Times New Roman" panose="02020603050405020304" pitchFamily="18" charset="0"/>
            </a:endParaRPr>
          </a:p>
        </p:txBody>
      </p:sp>
      <p:sp>
        <p:nvSpPr>
          <p:cNvPr id="22" name="文本框 21"/>
          <p:cNvSpPr txBox="1"/>
          <p:nvPr/>
        </p:nvSpPr>
        <p:spPr>
          <a:xfrm>
            <a:off x="974542" y="2138470"/>
            <a:ext cx="4176464" cy="307777"/>
          </a:xfrm>
          <a:prstGeom prst="rect">
            <a:avLst/>
          </a:prstGeom>
          <a:noFill/>
        </p:spPr>
        <p:txBody>
          <a:bodyPr wrap="square" rtlCol="0">
            <a:spAutoFit/>
          </a:bodyPr>
          <a:lstStyle/>
          <a:p>
            <a:r>
              <a:rPr lang="en-US" altLang="zh-CN" sz="1400" b="1" dirty="0" err="1" smtClean="0">
                <a:solidFill>
                  <a:srgbClr val="557771"/>
                </a:solidFill>
                <a:latin typeface="Times New Roman" panose="02020603050405020304" pitchFamily="18" charset="0"/>
                <a:cs typeface="Times New Roman" panose="02020603050405020304" pitchFamily="18" charset="0"/>
              </a:rPr>
              <a:t>GoogLeNet</a:t>
            </a:r>
            <a:endParaRPr lang="zh-CN" altLang="en-US" sz="1400" dirty="0">
              <a:solidFill>
                <a:srgbClr val="557771"/>
              </a:solidFill>
              <a:latin typeface="Times New Roman" panose="02020603050405020304" pitchFamily="18" charset="0"/>
              <a:cs typeface="Times New Roman" panose="02020603050405020304" pitchFamily="18" charset="0"/>
            </a:endParaRPr>
          </a:p>
        </p:txBody>
      </p:sp>
      <p:sp>
        <p:nvSpPr>
          <p:cNvPr id="24" name="文本框 23"/>
          <p:cNvSpPr txBox="1"/>
          <p:nvPr/>
        </p:nvSpPr>
        <p:spPr>
          <a:xfrm>
            <a:off x="987321" y="2862286"/>
            <a:ext cx="4176464" cy="307777"/>
          </a:xfrm>
          <a:prstGeom prst="rect">
            <a:avLst/>
          </a:prstGeom>
          <a:noFill/>
        </p:spPr>
        <p:txBody>
          <a:bodyPr wrap="square" rtlCol="0">
            <a:spAutoFit/>
          </a:bodyPr>
          <a:lstStyle/>
          <a:p>
            <a:r>
              <a:rPr lang="en-US" altLang="zh-CN" sz="1400" b="1" dirty="0" smtClean="0">
                <a:solidFill>
                  <a:srgbClr val="557771"/>
                </a:solidFill>
                <a:latin typeface="Times New Roman" panose="02020603050405020304" pitchFamily="18" charset="0"/>
                <a:cs typeface="Times New Roman" panose="02020603050405020304" pitchFamily="18" charset="0"/>
              </a:rPr>
              <a:t>Fast R-CNN</a:t>
            </a:r>
            <a:endParaRPr lang="zh-CN" altLang="zh-CN" sz="1400" dirty="0">
              <a:solidFill>
                <a:srgbClr val="557771"/>
              </a:solidFill>
              <a:latin typeface="Times New Roman" panose="02020603050405020304" pitchFamily="18" charset="0"/>
              <a:cs typeface="Times New Roman" panose="02020603050405020304" pitchFamily="18" charset="0"/>
            </a:endParaRPr>
          </a:p>
        </p:txBody>
      </p:sp>
      <p:sp>
        <p:nvSpPr>
          <p:cNvPr id="25" name="文本框 24"/>
          <p:cNvSpPr txBox="1"/>
          <p:nvPr/>
        </p:nvSpPr>
        <p:spPr>
          <a:xfrm>
            <a:off x="971599" y="3731263"/>
            <a:ext cx="5870073" cy="307777"/>
          </a:xfrm>
          <a:prstGeom prst="rect">
            <a:avLst/>
          </a:prstGeom>
          <a:noFill/>
        </p:spPr>
        <p:txBody>
          <a:bodyPr wrap="square" rtlCol="0">
            <a:spAutoFit/>
          </a:bodyPr>
          <a:lstStyle/>
          <a:p>
            <a:r>
              <a:rPr lang="en-US" altLang="zh-CN" sz="1400" b="1" dirty="0" smtClean="0">
                <a:solidFill>
                  <a:srgbClr val="557771"/>
                </a:solidFill>
                <a:latin typeface="Times New Roman" panose="02020603050405020304" pitchFamily="18" charset="0"/>
                <a:cs typeface="Times New Roman" panose="02020603050405020304" pitchFamily="18" charset="0"/>
              </a:rPr>
              <a:t>Faster R-CNN</a:t>
            </a:r>
            <a:endParaRPr lang="zh-CN" altLang="zh-CN" sz="1400" dirty="0">
              <a:solidFill>
                <a:srgbClr val="557771"/>
              </a:solidFill>
              <a:latin typeface="Times New Roman" panose="02020603050405020304" pitchFamily="18" charset="0"/>
              <a:cs typeface="Times New Roman" panose="02020603050405020304" pitchFamily="18" charset="0"/>
            </a:endParaRPr>
          </a:p>
        </p:txBody>
      </p:sp>
      <p:sp>
        <p:nvSpPr>
          <p:cNvPr id="27" name="矩形 26"/>
          <p:cNvSpPr/>
          <p:nvPr/>
        </p:nvSpPr>
        <p:spPr>
          <a:xfrm>
            <a:off x="6300192" y="175741"/>
            <a:ext cx="1059901" cy="307775"/>
          </a:xfrm>
          <a:prstGeom prst="rect">
            <a:avLst/>
          </a:prstGeom>
        </p:spPr>
        <p:txBody>
          <a:bodyPr wrap="none" lIns="91438" tIns="45719" rIns="91438" bIns="45719">
            <a:spAutoFit/>
          </a:bodyPr>
          <a:lstStyle/>
          <a:p>
            <a:r>
              <a:rPr lang="en-US" altLang="zh-CN" sz="1400" dirty="0">
                <a:solidFill>
                  <a:prstClr val="white"/>
                </a:solidFill>
                <a:latin typeface="Times New Roman" panose="02020603050405020304" pitchFamily="18" charset="0"/>
                <a:cs typeface="Times New Roman" panose="02020603050405020304" pitchFamily="18" charset="0"/>
                <a:sym typeface="+mn-lt"/>
              </a:rPr>
              <a:t>Still Images</a:t>
            </a:r>
            <a:endParaRPr lang="zh-CN" altLang="en-US" sz="1400" dirty="0">
              <a:solidFill>
                <a:prstClr val="white"/>
              </a:solidFill>
              <a:latin typeface="Times New Roman" panose="02020603050405020304" pitchFamily="18" charset="0"/>
              <a:cs typeface="Times New Roman" panose="02020603050405020304" pitchFamily="18" charset="0"/>
              <a:sym typeface="+mn-lt"/>
            </a:endParaRPr>
          </a:p>
        </p:txBody>
      </p:sp>
      <p:sp>
        <p:nvSpPr>
          <p:cNvPr id="28" name="流程图: 接点 27"/>
          <p:cNvSpPr/>
          <p:nvPr/>
        </p:nvSpPr>
        <p:spPr>
          <a:xfrm>
            <a:off x="704966" y="2191080"/>
            <a:ext cx="206696" cy="219926"/>
          </a:xfrm>
          <a:prstGeom prst="flowChartConnector">
            <a:avLst/>
          </a:prstGeom>
          <a:solidFill>
            <a:srgbClr val="569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ea typeface="微软雅黑" pitchFamily="34" charset="-122"/>
              <a:cs typeface="Times New Roman" panose="02020603050405020304" pitchFamily="18" charset="0"/>
            </a:endParaRPr>
          </a:p>
        </p:txBody>
      </p:sp>
      <p:sp>
        <p:nvSpPr>
          <p:cNvPr id="29" name="流程图: 接点 28"/>
          <p:cNvSpPr/>
          <p:nvPr/>
        </p:nvSpPr>
        <p:spPr>
          <a:xfrm>
            <a:off x="708313" y="2918235"/>
            <a:ext cx="206696" cy="219926"/>
          </a:xfrm>
          <a:prstGeom prst="flowChartConnector">
            <a:avLst/>
          </a:prstGeom>
          <a:solidFill>
            <a:srgbClr val="569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ea typeface="微软雅黑" pitchFamily="34" charset="-122"/>
              <a:cs typeface="Times New Roman" panose="02020603050405020304" pitchFamily="18" charset="0"/>
            </a:endParaRPr>
          </a:p>
        </p:txBody>
      </p:sp>
      <p:sp>
        <p:nvSpPr>
          <p:cNvPr id="37" name="流程图: 接点 36"/>
          <p:cNvSpPr/>
          <p:nvPr/>
        </p:nvSpPr>
        <p:spPr>
          <a:xfrm>
            <a:off x="695638" y="3759837"/>
            <a:ext cx="206696" cy="219926"/>
          </a:xfrm>
          <a:prstGeom prst="flowChartConnector">
            <a:avLst/>
          </a:prstGeom>
          <a:solidFill>
            <a:srgbClr val="569C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ea typeface="微软雅黑" pitchFamily="34" charset="-122"/>
              <a:cs typeface="Times New Roman" panose="02020603050405020304" pitchFamily="18" charset="0"/>
            </a:endParaRPr>
          </a:p>
        </p:txBody>
      </p:sp>
      <p:pic>
        <p:nvPicPr>
          <p:cNvPr id="39" name="图片 38"/>
          <p:cNvPicPr>
            <a:picLocks noChangeAspect="1"/>
          </p:cNvPicPr>
          <p:nvPr/>
        </p:nvPicPr>
        <p:blipFill>
          <a:blip r:embed="rId3"/>
          <a:stretch>
            <a:fillRect/>
          </a:stretch>
        </p:blipFill>
        <p:spPr>
          <a:xfrm>
            <a:off x="3743908" y="1685401"/>
            <a:ext cx="5112568" cy="1473830"/>
          </a:xfrm>
          <a:prstGeom prst="rect">
            <a:avLst/>
          </a:prstGeom>
        </p:spPr>
      </p:pic>
      <p:pic>
        <p:nvPicPr>
          <p:cNvPr id="40" name="图片 39"/>
          <p:cNvPicPr>
            <a:picLocks noChangeAspect="1"/>
          </p:cNvPicPr>
          <p:nvPr/>
        </p:nvPicPr>
        <p:blipFill>
          <a:blip r:embed="rId4"/>
          <a:stretch>
            <a:fillRect/>
          </a:stretch>
        </p:blipFill>
        <p:spPr>
          <a:xfrm>
            <a:off x="3906636" y="1357946"/>
            <a:ext cx="4433681" cy="1805141"/>
          </a:xfrm>
          <a:prstGeom prst="rect">
            <a:avLst/>
          </a:prstGeom>
        </p:spPr>
      </p:pic>
      <p:pic>
        <p:nvPicPr>
          <p:cNvPr id="41" name="图片 40"/>
          <p:cNvPicPr>
            <a:picLocks noChangeAspect="1"/>
          </p:cNvPicPr>
          <p:nvPr/>
        </p:nvPicPr>
        <p:blipFill>
          <a:blip r:embed="rId5"/>
          <a:stretch>
            <a:fillRect/>
          </a:stretch>
        </p:blipFill>
        <p:spPr>
          <a:xfrm>
            <a:off x="4000656" y="2038081"/>
            <a:ext cx="4676775" cy="1981200"/>
          </a:xfrm>
          <a:prstGeom prst="rect">
            <a:avLst/>
          </a:prstGeom>
        </p:spPr>
      </p:pic>
      <p:pic>
        <p:nvPicPr>
          <p:cNvPr id="42" name="图片 41"/>
          <p:cNvPicPr>
            <a:picLocks noChangeAspect="1"/>
          </p:cNvPicPr>
          <p:nvPr/>
        </p:nvPicPr>
        <p:blipFill>
          <a:blip r:embed="rId6"/>
          <a:stretch>
            <a:fillRect/>
          </a:stretch>
        </p:blipFill>
        <p:spPr>
          <a:xfrm>
            <a:off x="5663526" y="1671203"/>
            <a:ext cx="3179203" cy="3160719"/>
          </a:xfrm>
          <a:prstGeom prst="rect">
            <a:avLst/>
          </a:prstGeom>
        </p:spPr>
      </p:pic>
    </p:spTree>
    <p:extLst>
      <p:ext uri="{BB962C8B-B14F-4D97-AF65-F5344CB8AC3E}">
        <p14:creationId xmlns:p14="http://schemas.microsoft.com/office/powerpoint/2010/main" val="326240382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2" presetClass="entr" presetSubtype="4"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anim calcmode="lin" valueType="num">
                                      <p:cBhvr additive="base">
                                        <p:cTn id="9" dur="500" fill="hold"/>
                                        <p:tgtEl>
                                          <p:spTgt spid="21"/>
                                        </p:tgtEl>
                                        <p:attrNameLst>
                                          <p:attrName>ppt_x</p:attrName>
                                        </p:attrNameLst>
                                      </p:cBhvr>
                                      <p:tavLst>
                                        <p:tav tm="0">
                                          <p:val>
                                            <p:strVal val="#ppt_x"/>
                                          </p:val>
                                        </p:tav>
                                        <p:tav tm="100000">
                                          <p:val>
                                            <p:strVal val="#ppt_x"/>
                                          </p:val>
                                        </p:tav>
                                      </p:tavLst>
                                    </p:anim>
                                    <p:anim calcmode="lin" valueType="num">
                                      <p:cBhvr additive="base">
                                        <p:cTn id="10" dur="500" fill="hold"/>
                                        <p:tgtEl>
                                          <p:spTgt spid="21"/>
                                        </p:tgtEl>
                                        <p:attrNameLst>
                                          <p:attrName>ppt_y</p:attrName>
                                        </p:attrNameLst>
                                      </p:cBhvr>
                                      <p:tavLst>
                                        <p:tav tm="0">
                                          <p:val>
                                            <p:strVal val="1+#ppt_h/2"/>
                                          </p:val>
                                        </p:tav>
                                        <p:tav tm="100000">
                                          <p:val>
                                            <p:strVal val="#ppt_y"/>
                                          </p:val>
                                        </p:tav>
                                      </p:tavLst>
                                    </p:anim>
                                  </p:childTnLst>
                                </p:cTn>
                              </p:par>
                              <p:par>
                                <p:cTn id="11" presetID="42" presetClass="entr" presetSubtype="0" fill="hold"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1000"/>
                                        <p:tgtEl>
                                          <p:spTgt spid="39"/>
                                        </p:tgtEl>
                                      </p:cBhvr>
                                    </p:animEffect>
                                    <p:anim calcmode="lin" valueType="num">
                                      <p:cBhvr>
                                        <p:cTn id="14" dur="1000" fill="hold"/>
                                        <p:tgtEl>
                                          <p:spTgt spid="39"/>
                                        </p:tgtEl>
                                        <p:attrNameLst>
                                          <p:attrName>ppt_x</p:attrName>
                                        </p:attrNameLst>
                                      </p:cBhvr>
                                      <p:tavLst>
                                        <p:tav tm="0">
                                          <p:val>
                                            <p:strVal val="#ppt_x"/>
                                          </p:val>
                                        </p:tav>
                                        <p:tav tm="100000">
                                          <p:val>
                                            <p:strVal val="#ppt_x"/>
                                          </p:val>
                                        </p:tav>
                                      </p:tavLst>
                                    </p:anim>
                                    <p:anim calcmode="lin" valueType="num">
                                      <p:cBhvr>
                                        <p:cTn id="1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par>
                                <p:cTn id="22" presetID="1" presetClass="entr" presetSubtype="0" fill="hold" grpId="0" nodeType="withEffect">
                                  <p:stCondLst>
                                    <p:cond delay="0"/>
                                  </p:stCondLst>
                                  <p:childTnLst>
                                    <p:set>
                                      <p:cBhvr>
                                        <p:cTn id="23" dur="1" fill="hold">
                                          <p:stCondLst>
                                            <p:cond delay="0"/>
                                          </p:stCondLst>
                                        </p:cTn>
                                        <p:tgtEl>
                                          <p:spTgt spid="28"/>
                                        </p:tgtEl>
                                        <p:attrNameLst>
                                          <p:attrName>style.visibility</p:attrName>
                                        </p:attrNameLst>
                                      </p:cBhvr>
                                      <p:to>
                                        <p:strVal val="visible"/>
                                      </p:to>
                                    </p:set>
                                  </p:childTnLst>
                                </p:cTn>
                              </p:par>
                              <p:par>
                                <p:cTn id="24" presetID="42" presetClass="entr" presetSubtype="0" fill="hold" nodeType="withEffect">
                                  <p:stCondLst>
                                    <p:cond delay="0"/>
                                  </p:stCondLst>
                                  <p:childTnLst>
                                    <p:set>
                                      <p:cBhvr>
                                        <p:cTn id="25" dur="1" fill="hold">
                                          <p:stCondLst>
                                            <p:cond delay="0"/>
                                          </p:stCondLst>
                                        </p:cTn>
                                        <p:tgtEl>
                                          <p:spTgt spid="40"/>
                                        </p:tgtEl>
                                        <p:attrNameLst>
                                          <p:attrName>style.visibility</p:attrName>
                                        </p:attrNameLst>
                                      </p:cBhvr>
                                      <p:to>
                                        <p:strVal val="visible"/>
                                      </p:to>
                                    </p:set>
                                    <p:animEffect transition="in" filter="fade">
                                      <p:cBhvr>
                                        <p:cTn id="26" dur="1000"/>
                                        <p:tgtEl>
                                          <p:spTgt spid="40"/>
                                        </p:tgtEl>
                                      </p:cBhvr>
                                    </p:animEffect>
                                    <p:anim calcmode="lin" valueType="num">
                                      <p:cBhvr>
                                        <p:cTn id="27" dur="1000" fill="hold"/>
                                        <p:tgtEl>
                                          <p:spTgt spid="40"/>
                                        </p:tgtEl>
                                        <p:attrNameLst>
                                          <p:attrName>ppt_x</p:attrName>
                                        </p:attrNameLst>
                                      </p:cBhvr>
                                      <p:tavLst>
                                        <p:tav tm="0">
                                          <p:val>
                                            <p:strVal val="#ppt_x"/>
                                          </p:val>
                                        </p:tav>
                                        <p:tav tm="100000">
                                          <p:val>
                                            <p:strVal val="#ppt_x"/>
                                          </p:val>
                                        </p:tav>
                                      </p:tavLst>
                                    </p:anim>
                                    <p:anim calcmode="lin" valueType="num">
                                      <p:cBhvr>
                                        <p:cTn id="28" dur="1000" fill="hold"/>
                                        <p:tgtEl>
                                          <p:spTgt spid="40"/>
                                        </p:tgtEl>
                                        <p:attrNameLst>
                                          <p:attrName>ppt_y</p:attrName>
                                        </p:attrNameLst>
                                      </p:cBhvr>
                                      <p:tavLst>
                                        <p:tav tm="0">
                                          <p:val>
                                            <p:strVal val="#ppt_y+.1"/>
                                          </p:val>
                                        </p:tav>
                                        <p:tav tm="100000">
                                          <p:val>
                                            <p:strVal val="#ppt_y"/>
                                          </p:val>
                                        </p:tav>
                                      </p:tavLst>
                                    </p:anim>
                                  </p:childTnLst>
                                </p:cTn>
                              </p:par>
                              <p:par>
                                <p:cTn id="29" presetID="10" presetClass="exit" presetSubtype="0" fill="hold" nodeType="withEffect">
                                  <p:stCondLst>
                                    <p:cond delay="0"/>
                                  </p:stCondLst>
                                  <p:childTnLst>
                                    <p:animEffect transition="out" filter="fade">
                                      <p:cBhvr>
                                        <p:cTn id="30" dur="500"/>
                                        <p:tgtEl>
                                          <p:spTgt spid="39"/>
                                        </p:tgtEl>
                                      </p:cBhvr>
                                    </p:animEffect>
                                    <p:set>
                                      <p:cBhvr>
                                        <p:cTn id="31" dur="1" fill="hold">
                                          <p:stCondLst>
                                            <p:cond delay="499"/>
                                          </p:stCondLst>
                                        </p:cTn>
                                        <p:tgtEl>
                                          <p:spTgt spid="39"/>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24"/>
                                        </p:tgtEl>
                                        <p:attrNameLst>
                                          <p:attrName>style.visibility</p:attrName>
                                        </p:attrNameLst>
                                      </p:cBhvr>
                                      <p:to>
                                        <p:strVal val="visible"/>
                                      </p:to>
                                    </p:set>
                                    <p:anim calcmode="lin" valueType="num">
                                      <p:cBhvr additive="base">
                                        <p:cTn id="36" dur="500" fill="hold"/>
                                        <p:tgtEl>
                                          <p:spTgt spid="24"/>
                                        </p:tgtEl>
                                        <p:attrNameLst>
                                          <p:attrName>ppt_x</p:attrName>
                                        </p:attrNameLst>
                                      </p:cBhvr>
                                      <p:tavLst>
                                        <p:tav tm="0">
                                          <p:val>
                                            <p:strVal val="#ppt_x"/>
                                          </p:val>
                                        </p:tav>
                                        <p:tav tm="100000">
                                          <p:val>
                                            <p:strVal val="#ppt_x"/>
                                          </p:val>
                                        </p:tav>
                                      </p:tavLst>
                                    </p:anim>
                                    <p:anim calcmode="lin" valueType="num">
                                      <p:cBhvr additive="base">
                                        <p:cTn id="37" dur="500" fill="hold"/>
                                        <p:tgtEl>
                                          <p:spTgt spid="24"/>
                                        </p:tgtEl>
                                        <p:attrNameLst>
                                          <p:attrName>ppt_y</p:attrName>
                                        </p:attrNameLst>
                                      </p:cBhvr>
                                      <p:tavLst>
                                        <p:tav tm="0">
                                          <p:val>
                                            <p:strVal val="1+#ppt_h/2"/>
                                          </p:val>
                                        </p:tav>
                                        <p:tav tm="100000">
                                          <p:val>
                                            <p:strVal val="#ppt_y"/>
                                          </p:val>
                                        </p:tav>
                                      </p:tavLst>
                                    </p:anim>
                                  </p:childTnLst>
                                </p:cTn>
                              </p:par>
                              <p:par>
                                <p:cTn id="38" presetID="1" presetClass="entr" presetSubtype="0"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childTnLst>
                                </p:cTn>
                              </p:par>
                              <p:par>
                                <p:cTn id="40" presetID="42" presetClass="entr" presetSubtype="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1000"/>
                                        <p:tgtEl>
                                          <p:spTgt spid="41"/>
                                        </p:tgtEl>
                                      </p:cBhvr>
                                    </p:animEffect>
                                    <p:anim calcmode="lin" valueType="num">
                                      <p:cBhvr>
                                        <p:cTn id="43" dur="1000" fill="hold"/>
                                        <p:tgtEl>
                                          <p:spTgt spid="41"/>
                                        </p:tgtEl>
                                        <p:attrNameLst>
                                          <p:attrName>ppt_x</p:attrName>
                                        </p:attrNameLst>
                                      </p:cBhvr>
                                      <p:tavLst>
                                        <p:tav tm="0">
                                          <p:val>
                                            <p:strVal val="#ppt_x"/>
                                          </p:val>
                                        </p:tav>
                                        <p:tav tm="100000">
                                          <p:val>
                                            <p:strVal val="#ppt_x"/>
                                          </p:val>
                                        </p:tav>
                                      </p:tavLst>
                                    </p:anim>
                                    <p:anim calcmode="lin" valueType="num">
                                      <p:cBhvr>
                                        <p:cTn id="44" dur="1000" fill="hold"/>
                                        <p:tgtEl>
                                          <p:spTgt spid="41"/>
                                        </p:tgtEl>
                                        <p:attrNameLst>
                                          <p:attrName>ppt_y</p:attrName>
                                        </p:attrNameLst>
                                      </p:cBhvr>
                                      <p:tavLst>
                                        <p:tav tm="0">
                                          <p:val>
                                            <p:strVal val="#ppt_y+.1"/>
                                          </p:val>
                                        </p:tav>
                                        <p:tav tm="100000">
                                          <p:val>
                                            <p:strVal val="#ppt_y"/>
                                          </p:val>
                                        </p:tav>
                                      </p:tavLst>
                                    </p:anim>
                                  </p:childTnLst>
                                </p:cTn>
                              </p:par>
                              <p:par>
                                <p:cTn id="45" presetID="10" presetClass="exit" presetSubtype="0" fill="hold" nodeType="withEffect">
                                  <p:stCondLst>
                                    <p:cond delay="0"/>
                                  </p:stCondLst>
                                  <p:childTnLst>
                                    <p:animEffect transition="out" filter="fade">
                                      <p:cBhvr>
                                        <p:cTn id="46" dur="500"/>
                                        <p:tgtEl>
                                          <p:spTgt spid="40"/>
                                        </p:tgtEl>
                                      </p:cBhvr>
                                    </p:animEffect>
                                    <p:set>
                                      <p:cBhvr>
                                        <p:cTn id="47" dur="1" fill="hold">
                                          <p:stCondLst>
                                            <p:cond delay="499"/>
                                          </p:stCondLst>
                                        </p:cTn>
                                        <p:tgtEl>
                                          <p:spTgt spid="40"/>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additive="base">
                                        <p:cTn id="52" dur="500" fill="hold"/>
                                        <p:tgtEl>
                                          <p:spTgt spid="25"/>
                                        </p:tgtEl>
                                        <p:attrNameLst>
                                          <p:attrName>ppt_x</p:attrName>
                                        </p:attrNameLst>
                                      </p:cBhvr>
                                      <p:tavLst>
                                        <p:tav tm="0">
                                          <p:val>
                                            <p:strVal val="#ppt_x"/>
                                          </p:val>
                                        </p:tav>
                                        <p:tav tm="100000">
                                          <p:val>
                                            <p:strVal val="#ppt_x"/>
                                          </p:val>
                                        </p:tav>
                                      </p:tavLst>
                                    </p:anim>
                                    <p:anim calcmode="lin" valueType="num">
                                      <p:cBhvr additive="base">
                                        <p:cTn id="53" dur="500" fill="hold"/>
                                        <p:tgtEl>
                                          <p:spTgt spid="25"/>
                                        </p:tgtEl>
                                        <p:attrNameLst>
                                          <p:attrName>ppt_y</p:attrName>
                                        </p:attrNameLst>
                                      </p:cBhvr>
                                      <p:tavLst>
                                        <p:tav tm="0">
                                          <p:val>
                                            <p:strVal val="1+#ppt_h/2"/>
                                          </p:val>
                                        </p:tav>
                                        <p:tav tm="100000">
                                          <p:val>
                                            <p:strVal val="#ppt_y"/>
                                          </p:val>
                                        </p:tav>
                                      </p:tavLst>
                                    </p:anim>
                                  </p:childTnLst>
                                </p:cTn>
                              </p:par>
                              <p:par>
                                <p:cTn id="54" presetID="1" presetClass="entr" presetSubtype="0" fill="hold" grpId="0" nodeType="withEffect">
                                  <p:stCondLst>
                                    <p:cond delay="0"/>
                                  </p:stCondLst>
                                  <p:childTnLst>
                                    <p:set>
                                      <p:cBhvr>
                                        <p:cTn id="55" dur="1" fill="hold">
                                          <p:stCondLst>
                                            <p:cond delay="0"/>
                                          </p:stCondLst>
                                        </p:cTn>
                                        <p:tgtEl>
                                          <p:spTgt spid="37"/>
                                        </p:tgtEl>
                                        <p:attrNameLst>
                                          <p:attrName>style.visibility</p:attrName>
                                        </p:attrNameLst>
                                      </p:cBhvr>
                                      <p:to>
                                        <p:strVal val="visible"/>
                                      </p:to>
                                    </p:set>
                                  </p:childTnLst>
                                </p:cTn>
                              </p:par>
                              <p:par>
                                <p:cTn id="56" presetID="42" presetClass="entr" presetSubtype="0" fill="hold"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1000"/>
                                        <p:tgtEl>
                                          <p:spTgt spid="42"/>
                                        </p:tgtEl>
                                      </p:cBhvr>
                                    </p:animEffect>
                                    <p:anim calcmode="lin" valueType="num">
                                      <p:cBhvr>
                                        <p:cTn id="59" dur="1000" fill="hold"/>
                                        <p:tgtEl>
                                          <p:spTgt spid="42"/>
                                        </p:tgtEl>
                                        <p:attrNameLst>
                                          <p:attrName>ppt_x</p:attrName>
                                        </p:attrNameLst>
                                      </p:cBhvr>
                                      <p:tavLst>
                                        <p:tav tm="0">
                                          <p:val>
                                            <p:strVal val="#ppt_x"/>
                                          </p:val>
                                        </p:tav>
                                        <p:tav tm="100000">
                                          <p:val>
                                            <p:strVal val="#ppt_x"/>
                                          </p:val>
                                        </p:tav>
                                      </p:tavLst>
                                    </p:anim>
                                    <p:anim calcmode="lin" valueType="num">
                                      <p:cBhvr>
                                        <p:cTn id="60" dur="1000" fill="hold"/>
                                        <p:tgtEl>
                                          <p:spTgt spid="42"/>
                                        </p:tgtEl>
                                        <p:attrNameLst>
                                          <p:attrName>ppt_y</p:attrName>
                                        </p:attrNameLst>
                                      </p:cBhvr>
                                      <p:tavLst>
                                        <p:tav tm="0">
                                          <p:val>
                                            <p:strVal val="#ppt_y+.1"/>
                                          </p:val>
                                        </p:tav>
                                        <p:tav tm="100000">
                                          <p:val>
                                            <p:strVal val="#ppt_y"/>
                                          </p:val>
                                        </p:tav>
                                      </p:tavLst>
                                    </p:anim>
                                  </p:childTnLst>
                                </p:cTn>
                              </p:par>
                              <p:par>
                                <p:cTn id="61" presetID="10" presetClass="exit" presetSubtype="0" fill="hold" nodeType="withEffect">
                                  <p:stCondLst>
                                    <p:cond delay="0"/>
                                  </p:stCondLst>
                                  <p:childTnLst>
                                    <p:animEffect transition="out" filter="fade">
                                      <p:cBhvr>
                                        <p:cTn id="62" dur="500"/>
                                        <p:tgtEl>
                                          <p:spTgt spid="41"/>
                                        </p:tgtEl>
                                      </p:cBhvr>
                                    </p:animEffect>
                                    <p:set>
                                      <p:cBhvr>
                                        <p:cTn id="63" dur="1" fill="hold">
                                          <p:stCondLst>
                                            <p:cond delay="499"/>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p:bldP spid="22" grpId="0"/>
      <p:bldP spid="24" grpId="0"/>
      <p:bldP spid="25" grpId="0"/>
      <p:bldP spid="28" grpId="0" animBg="1"/>
      <p:bldP spid="29" grpId="0" animBg="1"/>
      <p:bldP spid="3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2" name="矩形 31"/>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3" name="矩形 32"/>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4" name="矩形 33"/>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5" name="矩形 34"/>
          <p:cNvSpPr/>
          <p:nvPr/>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6" name="矩形 35"/>
          <p:cNvSpPr/>
          <p:nvPr/>
        </p:nvSpPr>
        <p:spPr>
          <a:xfrm>
            <a:off x="7384122"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19" name="文本框 18"/>
          <p:cNvSpPr txBox="1"/>
          <p:nvPr/>
        </p:nvSpPr>
        <p:spPr>
          <a:xfrm>
            <a:off x="460375" y="914599"/>
            <a:ext cx="4176464" cy="307777"/>
          </a:xfrm>
          <a:prstGeom prst="rect">
            <a:avLst/>
          </a:prstGeom>
          <a:noFill/>
        </p:spPr>
        <p:txBody>
          <a:bodyPr wrap="square" rtlCol="0">
            <a:spAutoFit/>
          </a:bodyPr>
          <a:lstStyle/>
          <a:p>
            <a:r>
              <a:rPr lang="en-US" altLang="zh-CN" sz="1400" b="1" dirty="0" smtClean="0">
                <a:solidFill>
                  <a:srgbClr val="557771"/>
                </a:solidFill>
                <a:latin typeface="Times New Roman" panose="02020603050405020304" pitchFamily="18" charset="0"/>
                <a:cs typeface="Times New Roman" panose="02020603050405020304" pitchFamily="18" charset="0"/>
              </a:rPr>
              <a:t>YOLO(You Only Look Once)</a:t>
            </a:r>
            <a:endParaRPr lang="zh-CN" altLang="en-US" sz="1400" dirty="0">
              <a:solidFill>
                <a:srgbClr val="557771"/>
              </a:solidFill>
              <a:latin typeface="Times New Roman" panose="02020603050405020304" pitchFamily="18" charset="0"/>
              <a:cs typeface="Times New Roman" panose="02020603050405020304" pitchFamily="18" charset="0"/>
            </a:endParaRPr>
          </a:p>
        </p:txBody>
      </p:sp>
      <p:sp>
        <p:nvSpPr>
          <p:cNvPr id="21" name="矩形 20"/>
          <p:cNvSpPr/>
          <p:nvPr/>
        </p:nvSpPr>
        <p:spPr>
          <a:xfrm>
            <a:off x="4913050" y="174080"/>
            <a:ext cx="2420851" cy="307775"/>
          </a:xfrm>
          <a:prstGeom prst="rect">
            <a:avLst/>
          </a:prstGeom>
        </p:spPr>
        <p:txBody>
          <a:bodyPr wrap="none" lIns="91438" tIns="45719" rIns="91438" bIns="45719">
            <a:spAutoFit/>
          </a:bodyPr>
          <a:lstStyle/>
          <a:p>
            <a:r>
              <a:rPr lang="en-US" altLang="zh-CN" sz="1400" dirty="0" smtClean="0">
                <a:solidFill>
                  <a:prstClr val="white"/>
                </a:solidFill>
                <a:latin typeface="Times New Roman" panose="02020603050405020304" pitchFamily="18" charset="0"/>
                <a:cs typeface="Times New Roman" panose="02020603050405020304" pitchFamily="18" charset="0"/>
                <a:sym typeface="+mn-lt"/>
              </a:rPr>
              <a:t>Direct Regression Frameworks</a:t>
            </a:r>
            <a:endParaRPr lang="zh-CN" altLang="en-US" sz="1400" dirty="0">
              <a:solidFill>
                <a:prstClr val="white"/>
              </a:solidFill>
              <a:latin typeface="Times New Roman" panose="02020603050405020304" pitchFamily="18" charset="0"/>
              <a:cs typeface="Times New Roman" panose="02020603050405020304" pitchFamily="18" charset="0"/>
              <a:sym typeface="+mn-lt"/>
            </a:endParaRPr>
          </a:p>
        </p:txBody>
      </p:sp>
      <p:pic>
        <p:nvPicPr>
          <p:cNvPr id="22" name="图片 21"/>
          <p:cNvPicPr>
            <a:picLocks noChangeAspect="1"/>
          </p:cNvPicPr>
          <p:nvPr/>
        </p:nvPicPr>
        <p:blipFill>
          <a:blip r:embed="rId3"/>
          <a:stretch>
            <a:fillRect/>
          </a:stretch>
        </p:blipFill>
        <p:spPr>
          <a:xfrm>
            <a:off x="482473" y="1405900"/>
            <a:ext cx="7143750" cy="1581150"/>
          </a:xfrm>
          <a:prstGeom prst="rect">
            <a:avLst/>
          </a:prstGeom>
        </p:spPr>
      </p:pic>
      <p:sp>
        <p:nvSpPr>
          <p:cNvPr id="24" name="AutoShape 2" descr="http://image108.360doc.com/DownloadImg/2017/08/1010/108054660_2"/>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 name="矩形 1"/>
          <p:cNvSpPr/>
          <p:nvPr/>
        </p:nvSpPr>
        <p:spPr>
          <a:xfrm>
            <a:off x="544147" y="3291830"/>
            <a:ext cx="7023684" cy="523220"/>
          </a:xfrm>
          <a:prstGeom prst="rect">
            <a:avLst/>
          </a:prstGeom>
        </p:spPr>
        <p:txBody>
          <a:bodyPr wrap="square">
            <a:spAutoFit/>
          </a:bodyPr>
          <a:lstStyle/>
          <a:p>
            <a:r>
              <a:rPr lang="en-US" altLang="zh-CN" sz="1400" dirty="0" smtClean="0">
                <a:latin typeface="Times New Roman" panose="02020603050405020304" pitchFamily="18" charset="0"/>
                <a:cs typeface="Times New Roman" panose="02020603050405020304" pitchFamily="18" charset="0"/>
              </a:rPr>
              <a:t>YOLO </a:t>
            </a:r>
            <a:r>
              <a:rPr lang="en-US" altLang="zh-CN" sz="1400" dirty="0">
                <a:latin typeface="Times New Roman" panose="02020603050405020304" pitchFamily="18" charset="0"/>
                <a:cs typeface="Times New Roman" panose="02020603050405020304" pitchFamily="18" charset="0"/>
              </a:rPr>
              <a:t>divided the image into even grids </a:t>
            </a:r>
            <a:r>
              <a:rPr lang="en-US" altLang="zh-CN" sz="1400" dirty="0" smtClean="0">
                <a:latin typeface="Times New Roman" panose="02020603050405020304" pitchFamily="18" charset="0"/>
                <a:cs typeface="Times New Roman" panose="02020603050405020304" pitchFamily="18" charset="0"/>
              </a:rPr>
              <a:t>and simultaneously predicted </a:t>
            </a:r>
            <a:r>
              <a:rPr lang="en-US" altLang="zh-CN" sz="1400" dirty="0">
                <a:latin typeface="Times New Roman" panose="02020603050405020304" pitchFamily="18" charset="0"/>
                <a:cs typeface="Times New Roman" panose="02020603050405020304" pitchFamily="18" charset="0"/>
              </a:rPr>
              <a:t>the bounding boxes and </a:t>
            </a:r>
            <a:r>
              <a:rPr lang="en-US" altLang="zh-CN" sz="1400" dirty="0" smtClean="0">
                <a:latin typeface="Times New Roman" panose="02020603050405020304" pitchFamily="18" charset="0"/>
                <a:cs typeface="Times New Roman" panose="02020603050405020304" pitchFamily="18" charset="0"/>
              </a:rPr>
              <a:t>classification scores</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1904338"/>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30"/>
          <p:cNvSpPr txBox="1"/>
          <p:nvPr/>
        </p:nvSpPr>
        <p:spPr>
          <a:xfrm>
            <a:off x="539552" y="915567"/>
            <a:ext cx="2884183" cy="646329"/>
          </a:xfrm>
          <a:prstGeom prst="rect">
            <a:avLst/>
          </a:prstGeom>
          <a:noFill/>
        </p:spPr>
        <p:txBody>
          <a:bodyPr wrap="none" lIns="91438" tIns="45719" rIns="91438" bIns="45719" rtlCol="0">
            <a:spAutoFit/>
          </a:bodyPr>
          <a:lstStyle/>
          <a:p>
            <a:r>
              <a:rPr lang="en-US" altLang="zh-CN" b="1" dirty="0">
                <a:solidFill>
                  <a:prstClr val="black">
                    <a:lumMod val="65000"/>
                    <a:lumOff val="35000"/>
                  </a:prstClr>
                </a:solidFill>
                <a:latin typeface="Times New Roman" panose="02020603050405020304" pitchFamily="18" charset="0"/>
                <a:cs typeface="Times New Roman" panose="02020603050405020304" pitchFamily="18" charset="0"/>
                <a:sym typeface="+mn-lt"/>
              </a:rPr>
              <a:t>Object Detection </a:t>
            </a:r>
            <a:r>
              <a:rPr lang="en-US" altLang="zh-CN" b="1" dirty="0" smtClean="0">
                <a:solidFill>
                  <a:prstClr val="black">
                    <a:lumMod val="65000"/>
                    <a:lumOff val="35000"/>
                  </a:prstClr>
                </a:solidFill>
                <a:latin typeface="Times New Roman" panose="02020603050405020304" pitchFamily="18" charset="0"/>
                <a:cs typeface="Times New Roman" panose="02020603050405020304" pitchFamily="18" charset="0"/>
                <a:sym typeface="+mn-lt"/>
              </a:rPr>
              <a:t>in Videos</a:t>
            </a:r>
            <a:endParaRPr lang="en-US" altLang="zh-CN" b="1" dirty="0">
              <a:solidFill>
                <a:prstClr val="black">
                  <a:lumMod val="65000"/>
                  <a:lumOff val="35000"/>
                </a:prstClr>
              </a:solidFill>
              <a:latin typeface="Times New Roman" panose="02020603050405020304" pitchFamily="18" charset="0"/>
              <a:cs typeface="Times New Roman" panose="02020603050405020304" pitchFamily="18" charset="0"/>
              <a:sym typeface="+mn-lt"/>
            </a:endParaRPr>
          </a:p>
          <a:p>
            <a:endParaRPr lang="en-US" altLang="zh-CN" b="1" dirty="0">
              <a:solidFill>
                <a:prstClr val="black">
                  <a:lumMod val="65000"/>
                  <a:lumOff val="35000"/>
                </a:prstClr>
              </a:solidFill>
              <a:latin typeface="Times New Roman" panose="02020603050405020304" pitchFamily="18" charset="0"/>
              <a:cs typeface="Times New Roman" panose="02020603050405020304" pitchFamily="18" charset="0"/>
              <a:sym typeface="+mn-lt"/>
            </a:endParaRPr>
          </a:p>
        </p:txBody>
      </p:sp>
      <p:sp>
        <p:nvSpPr>
          <p:cNvPr id="30" name="矩形 29"/>
          <p:cNvSpPr/>
          <p:nvPr/>
        </p:nvSpPr>
        <p:spPr>
          <a:xfrm>
            <a:off x="6812459" y="154770"/>
            <a:ext cx="503660" cy="307775"/>
          </a:xfrm>
          <a:prstGeom prst="rect">
            <a:avLst/>
          </a:prstGeom>
        </p:spPr>
        <p:txBody>
          <a:bodyPr wrap="none" lIns="91438" tIns="45719" rIns="91438" bIns="45719">
            <a:spAutoFit/>
          </a:bodyPr>
          <a:lstStyle/>
          <a:p>
            <a:r>
              <a:rPr lang="en-US" altLang="zh-CN" sz="1400" dirty="0" smtClean="0">
                <a:solidFill>
                  <a:prstClr val="white"/>
                </a:solidFill>
                <a:latin typeface="Times New Roman" panose="02020603050405020304" pitchFamily="18" charset="0"/>
                <a:cs typeface="Times New Roman" panose="02020603050405020304" pitchFamily="18" charset="0"/>
                <a:sym typeface="+mn-lt"/>
              </a:rPr>
              <a:t>VID</a:t>
            </a:r>
            <a:endParaRPr lang="zh-CN" altLang="en-US" sz="1400" dirty="0">
              <a:solidFill>
                <a:prstClr val="white"/>
              </a:solidFill>
              <a:latin typeface="Times New Roman" panose="02020603050405020304" pitchFamily="18" charset="0"/>
              <a:cs typeface="Times New Roman" panose="02020603050405020304" pitchFamily="18" charset="0"/>
              <a:sym typeface="+mn-lt"/>
            </a:endParaRPr>
          </a:p>
        </p:txBody>
      </p:sp>
      <p:sp>
        <p:nvSpPr>
          <p:cNvPr id="31" name="矩形 30"/>
          <p:cNvSpPr/>
          <p:nvPr/>
        </p:nvSpPr>
        <p:spPr>
          <a:xfrm>
            <a:off x="8564756"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2" name="矩形 31"/>
          <p:cNvSpPr/>
          <p:nvPr/>
        </p:nvSpPr>
        <p:spPr>
          <a:xfrm>
            <a:off x="832900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3" name="矩形 32"/>
          <p:cNvSpPr/>
          <p:nvPr/>
        </p:nvSpPr>
        <p:spPr>
          <a:xfrm>
            <a:off x="8097732"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4" name="矩形 33"/>
          <p:cNvSpPr/>
          <p:nvPr/>
        </p:nvSpPr>
        <p:spPr>
          <a:xfrm>
            <a:off x="7861978"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5" name="矩形 34"/>
          <p:cNvSpPr/>
          <p:nvPr/>
        </p:nvSpPr>
        <p:spPr>
          <a:xfrm>
            <a:off x="7626223" y="258402"/>
            <a:ext cx="183709" cy="137782"/>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36" name="矩形 35"/>
          <p:cNvSpPr/>
          <p:nvPr/>
        </p:nvSpPr>
        <p:spPr>
          <a:xfrm>
            <a:off x="7384122" y="258402"/>
            <a:ext cx="183709" cy="137782"/>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a:endParaRPr lang="zh-CN" altLang="en-US" sz="1400">
              <a:solidFill>
                <a:prstClr val="white"/>
              </a:solidFill>
              <a:latin typeface="Times New Roman" panose="02020603050405020304" pitchFamily="18" charset="0"/>
              <a:cs typeface="Times New Roman" panose="02020603050405020304" pitchFamily="18" charset="0"/>
              <a:sym typeface="+mn-lt"/>
            </a:endParaRPr>
          </a:p>
        </p:txBody>
      </p:sp>
      <p:sp>
        <p:nvSpPr>
          <p:cNvPr id="50" name="直接连接符 44"/>
          <p:cNvSpPr>
            <a:spLocks noChangeShapeType="1"/>
          </p:cNvSpPr>
          <p:nvPr/>
        </p:nvSpPr>
        <p:spPr bwMode="auto">
          <a:xfrm>
            <a:off x="5292080" y="1456558"/>
            <a:ext cx="0" cy="2678414"/>
          </a:xfrm>
          <a:prstGeom prst="line">
            <a:avLst/>
          </a:prstGeom>
          <a:noFill/>
          <a:ln w="6350">
            <a:solidFill>
              <a:srgbClr val="262626"/>
            </a:solidFill>
            <a:miter lim="800000"/>
            <a:headEnd/>
            <a:tailEnd/>
          </a:ln>
          <a:extLst>
            <a:ext uri="{909E8E84-426E-40DD-AFC4-6F175D3DCCD1}">
              <a14:hiddenFill xmlns:a14="http://schemas.microsoft.com/office/drawing/2010/main">
                <a:noFill/>
              </a14:hiddenFill>
            </a:ext>
          </a:extLst>
        </p:spPr>
        <p:txBody>
          <a:bodyPr lIns="68579" tIns="34289" rIns="68579" bIns="34289"/>
          <a:lstStyle/>
          <a:p>
            <a:pPr fontAlgn="base">
              <a:spcBef>
                <a:spcPct val="0"/>
              </a:spcBef>
              <a:spcAft>
                <a:spcPct val="0"/>
              </a:spcAft>
              <a:buFont typeface="Arial" pitchFamily="34" charset="0"/>
              <a:buNone/>
            </a:pPr>
            <a:endParaRPr lang="zh-CN" altLang="en-US" smtClean="0">
              <a:solidFill>
                <a:srgbClr val="000000"/>
              </a:solidFill>
              <a:latin typeface="Times New Roman" panose="02020603050405020304" pitchFamily="18" charset="0"/>
              <a:cs typeface="Times New Roman" panose="02020603050405020304" pitchFamily="18" charset="0"/>
              <a:sym typeface="+mn-lt"/>
            </a:endParaRPr>
          </a:p>
        </p:txBody>
      </p:sp>
      <p:sp>
        <p:nvSpPr>
          <p:cNvPr id="62" name="文本框 56"/>
          <p:cNvSpPr>
            <a:spLocks noChangeArrowheads="1"/>
          </p:cNvSpPr>
          <p:nvPr/>
        </p:nvSpPr>
        <p:spPr bwMode="auto">
          <a:xfrm>
            <a:off x="5943434" y="1741802"/>
            <a:ext cx="1652411" cy="2769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90000"/>
              </a:lnSpc>
              <a:spcBef>
                <a:spcPts val="1000"/>
              </a:spcBef>
              <a:buChar char="•"/>
              <a:defRPr sz="2800">
                <a:solidFill>
                  <a:schemeClr val="tx1"/>
                </a:solidFill>
                <a:latin typeface="方正兰亭细黑_GBK" charset="-122"/>
                <a:ea typeface="宋体" pitchFamily="2" charset="-122"/>
                <a:sym typeface="方正兰亭细黑_GBK" charset="-122"/>
              </a:defRPr>
            </a:lvl1pPr>
            <a:lvl2pPr marL="742950" indent="-285750" eaLnBrk="0" hangingPunct="0">
              <a:lnSpc>
                <a:spcPct val="90000"/>
              </a:lnSpc>
              <a:spcBef>
                <a:spcPts val="500"/>
              </a:spcBef>
              <a:buChar char="•"/>
              <a:defRPr sz="2400">
                <a:solidFill>
                  <a:schemeClr val="tx1"/>
                </a:solidFill>
                <a:latin typeface="方正兰亭细黑_GBK" charset="-122"/>
                <a:ea typeface="宋体" pitchFamily="2" charset="-122"/>
                <a:sym typeface="方正兰亭细黑_GBK" charset="-122"/>
              </a:defRPr>
            </a:lvl2pPr>
            <a:lvl3pPr marL="1143000" indent="-228600" eaLnBrk="0" hangingPunct="0">
              <a:lnSpc>
                <a:spcPct val="90000"/>
              </a:lnSpc>
              <a:spcBef>
                <a:spcPts val="500"/>
              </a:spcBef>
              <a:buChar char="•"/>
              <a:defRPr sz="2000">
                <a:solidFill>
                  <a:schemeClr val="tx1"/>
                </a:solidFill>
                <a:latin typeface="方正兰亭细黑_GBK" charset="-122"/>
                <a:ea typeface="宋体" pitchFamily="2" charset="-122"/>
                <a:sym typeface="方正兰亭细黑_GBK" charset="-122"/>
              </a:defRPr>
            </a:lvl3pPr>
            <a:lvl4pPr marL="16002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4pPr>
            <a:lvl5pPr marL="20574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9pPr>
          </a:lstStyle>
          <a:p>
            <a:pPr eaLnBrk="1" fontAlgn="base" hangingPunct="1">
              <a:lnSpc>
                <a:spcPct val="100000"/>
              </a:lnSpc>
              <a:spcBef>
                <a:spcPct val="0"/>
              </a:spcBef>
              <a:spcAft>
                <a:spcPct val="0"/>
              </a:spcAft>
              <a:buFont typeface="Arial" pitchFamily="34" charset="0"/>
              <a:buNone/>
            </a:pPr>
            <a:r>
              <a:rPr lang="en-US" altLang="zh-CN" sz="1200" b="1" dirty="0" smtClean="0">
                <a:solidFill>
                  <a:srgbClr val="FFFFFF"/>
                </a:solidFill>
                <a:latin typeface="Times New Roman" panose="02020603050405020304" pitchFamily="18" charset="0"/>
                <a:ea typeface="+mn-ea"/>
                <a:cs typeface="Times New Roman" panose="02020603050405020304" pitchFamily="18" charset="0"/>
                <a:sym typeface="+mn-lt"/>
              </a:rPr>
              <a:t>Temporal Information</a:t>
            </a:r>
            <a:endParaRPr lang="zh-CN" altLang="en-US" sz="1200" b="1" dirty="0">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65" name="文本框 59"/>
          <p:cNvSpPr>
            <a:spLocks noChangeArrowheads="1"/>
          </p:cNvSpPr>
          <p:nvPr/>
        </p:nvSpPr>
        <p:spPr bwMode="auto">
          <a:xfrm>
            <a:off x="5972593" y="3003798"/>
            <a:ext cx="1803668" cy="2769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lnSpc>
                <a:spcPct val="90000"/>
              </a:lnSpc>
              <a:spcBef>
                <a:spcPts val="1000"/>
              </a:spcBef>
              <a:buChar char="•"/>
              <a:defRPr sz="2800">
                <a:solidFill>
                  <a:schemeClr val="tx1"/>
                </a:solidFill>
                <a:latin typeface="方正兰亭细黑_GBK" charset="-122"/>
                <a:ea typeface="宋体" pitchFamily="2" charset="-122"/>
                <a:sym typeface="方正兰亭细黑_GBK" charset="-122"/>
              </a:defRPr>
            </a:lvl1pPr>
            <a:lvl2pPr marL="742950" indent="-285750" eaLnBrk="0" hangingPunct="0">
              <a:lnSpc>
                <a:spcPct val="90000"/>
              </a:lnSpc>
              <a:spcBef>
                <a:spcPts val="500"/>
              </a:spcBef>
              <a:buChar char="•"/>
              <a:defRPr sz="2400">
                <a:solidFill>
                  <a:schemeClr val="tx1"/>
                </a:solidFill>
                <a:latin typeface="方正兰亭细黑_GBK" charset="-122"/>
                <a:ea typeface="宋体" pitchFamily="2" charset="-122"/>
                <a:sym typeface="方正兰亭细黑_GBK" charset="-122"/>
              </a:defRPr>
            </a:lvl2pPr>
            <a:lvl3pPr marL="1143000" indent="-228600" eaLnBrk="0" hangingPunct="0">
              <a:lnSpc>
                <a:spcPct val="90000"/>
              </a:lnSpc>
              <a:spcBef>
                <a:spcPts val="500"/>
              </a:spcBef>
              <a:buChar char="•"/>
              <a:defRPr sz="2000">
                <a:solidFill>
                  <a:schemeClr val="tx1"/>
                </a:solidFill>
                <a:latin typeface="方正兰亭细黑_GBK" charset="-122"/>
                <a:ea typeface="宋体" pitchFamily="2" charset="-122"/>
                <a:sym typeface="方正兰亭细黑_GBK" charset="-122"/>
              </a:defRPr>
            </a:lvl3pPr>
            <a:lvl4pPr marL="16002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4pPr>
            <a:lvl5pPr marL="2057400" indent="-228600" eaLnBrk="0" hangingPunct="0">
              <a:lnSpc>
                <a:spcPct val="90000"/>
              </a:lnSpc>
              <a:spcBef>
                <a:spcPts val="500"/>
              </a:spcBef>
              <a:buChar char="•"/>
              <a:defRPr>
                <a:solidFill>
                  <a:schemeClr val="tx1"/>
                </a:solidFill>
                <a:latin typeface="方正兰亭细黑_GBK" charset="-122"/>
                <a:ea typeface="宋体" pitchFamily="2" charset="-122"/>
                <a:sym typeface="方正兰亭细黑_GBK" charset="-122"/>
              </a:defRPr>
            </a:lvl5pPr>
            <a:lvl6pPr marL="25146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6pPr>
            <a:lvl7pPr marL="29718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7pPr>
            <a:lvl8pPr marL="34290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8pPr>
            <a:lvl9pPr marL="3886200" indent="-228600" eaLnBrk="0" fontAlgn="base" hangingPunct="0">
              <a:lnSpc>
                <a:spcPct val="90000"/>
              </a:lnSpc>
              <a:spcBef>
                <a:spcPts val="500"/>
              </a:spcBef>
              <a:spcAft>
                <a:spcPct val="0"/>
              </a:spcAft>
              <a:buFont typeface="Arial" pitchFamily="34" charset="0"/>
              <a:buChar char="•"/>
              <a:defRPr>
                <a:solidFill>
                  <a:schemeClr val="tx1"/>
                </a:solidFill>
                <a:latin typeface="方正兰亭细黑_GBK" charset="-122"/>
                <a:ea typeface="宋体" pitchFamily="2" charset="-122"/>
                <a:sym typeface="方正兰亭细黑_GBK" charset="-122"/>
              </a:defRPr>
            </a:lvl9pPr>
          </a:lstStyle>
          <a:p>
            <a:pPr eaLnBrk="1" fontAlgn="base" hangingPunct="1">
              <a:lnSpc>
                <a:spcPct val="100000"/>
              </a:lnSpc>
              <a:spcBef>
                <a:spcPct val="0"/>
              </a:spcBef>
              <a:spcAft>
                <a:spcPct val="0"/>
              </a:spcAft>
              <a:buFont typeface="Arial" pitchFamily="34" charset="0"/>
              <a:buNone/>
            </a:pPr>
            <a:r>
              <a:rPr lang="en-US" altLang="zh-CN" sz="1200" b="1" dirty="0" smtClean="0">
                <a:solidFill>
                  <a:srgbClr val="FFFFFF"/>
                </a:solidFill>
                <a:latin typeface="Times New Roman" panose="02020603050405020304" pitchFamily="18" charset="0"/>
                <a:ea typeface="+mn-ea"/>
                <a:cs typeface="Times New Roman" panose="02020603050405020304" pitchFamily="18" charset="0"/>
                <a:sym typeface="+mn-lt"/>
              </a:rPr>
              <a:t>Contextual Information</a:t>
            </a:r>
            <a:endParaRPr lang="zh-CN" altLang="en-US" sz="1200" b="1" dirty="0">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71" name="文本框 70"/>
          <p:cNvSpPr txBox="1"/>
          <p:nvPr/>
        </p:nvSpPr>
        <p:spPr>
          <a:xfrm>
            <a:off x="5894289" y="1055568"/>
            <a:ext cx="3463868" cy="307777"/>
          </a:xfrm>
          <a:prstGeom prst="rect">
            <a:avLst/>
          </a:prstGeom>
          <a:noFill/>
        </p:spPr>
        <p:txBody>
          <a:bodyPr wrap="square" rtlCol="0">
            <a:spAutoFit/>
          </a:bodyPr>
          <a:lstStyle/>
          <a:p>
            <a:r>
              <a:rPr lang="en-US" altLang="zh-CN" sz="1400" b="1" dirty="0" smtClean="0">
                <a:latin typeface="Times New Roman" panose="02020603050405020304" pitchFamily="18" charset="0"/>
                <a:cs typeface="Times New Roman" panose="02020603050405020304" pitchFamily="18" charset="0"/>
              </a:rPr>
              <a:t>Key Element</a:t>
            </a:r>
            <a:endParaRPr lang="zh-CN" altLang="en-US" sz="1400" b="1" dirty="0">
              <a:latin typeface="Times New Roman" panose="02020603050405020304" pitchFamily="18" charset="0"/>
              <a:cs typeface="Times New Roman" panose="02020603050405020304" pitchFamily="18" charset="0"/>
            </a:endParaRPr>
          </a:p>
        </p:txBody>
      </p:sp>
      <p:sp>
        <p:nvSpPr>
          <p:cNvPr id="2" name="文本框 1"/>
          <p:cNvSpPr txBox="1"/>
          <p:nvPr/>
        </p:nvSpPr>
        <p:spPr>
          <a:xfrm>
            <a:off x="683568" y="1973753"/>
            <a:ext cx="3384376" cy="369332"/>
          </a:xfrm>
          <a:prstGeom prst="rect">
            <a:avLst/>
          </a:prstGeom>
          <a:solidFill>
            <a:schemeClr val="bg1"/>
          </a:solidFill>
        </p:spPr>
        <p:txBody>
          <a:bodyPr wrap="square" rtlCol="0">
            <a:spAutoFit/>
          </a:bodyPr>
          <a:lstStyle/>
          <a:p>
            <a:endParaRPr lang="zh-CN" altLang="en-US" dirty="0"/>
          </a:p>
        </p:txBody>
      </p:sp>
      <p:sp>
        <p:nvSpPr>
          <p:cNvPr id="4" name="文本框 3"/>
          <p:cNvSpPr txBox="1"/>
          <p:nvPr/>
        </p:nvSpPr>
        <p:spPr>
          <a:xfrm>
            <a:off x="5879670" y="2108717"/>
            <a:ext cx="2940802" cy="577081"/>
          </a:xfrm>
          <a:prstGeom prst="rect">
            <a:avLst/>
          </a:prstGeom>
          <a:noFill/>
        </p:spPr>
        <p:txBody>
          <a:bodyPr wrap="square" rtlCol="0">
            <a:spAutoFit/>
          </a:bodyPr>
          <a:lstStyle/>
          <a:p>
            <a:r>
              <a:rPr lang="en-US" altLang="zh-CN" sz="1050" dirty="0">
                <a:latin typeface="Times New Roman" panose="02020603050405020304" pitchFamily="18" charset="0"/>
                <a:cs typeface="Times New Roman" panose="02020603050405020304" pitchFamily="18" charset="0"/>
              </a:rPr>
              <a:t>Detections </a:t>
            </a:r>
            <a:r>
              <a:rPr lang="en-US" altLang="zh-CN" sz="1050" dirty="0" smtClean="0">
                <a:latin typeface="Times New Roman" panose="02020603050405020304" pitchFamily="18" charset="0"/>
                <a:cs typeface="Times New Roman" panose="02020603050405020304" pitchFamily="18" charset="0"/>
              </a:rPr>
              <a:t>from still-image </a:t>
            </a:r>
            <a:r>
              <a:rPr lang="en-US" altLang="zh-CN" sz="1050" dirty="0">
                <a:latin typeface="Times New Roman" panose="02020603050405020304" pitchFamily="18" charset="0"/>
                <a:cs typeface="Times New Roman" panose="02020603050405020304" pitchFamily="18" charset="0"/>
              </a:rPr>
              <a:t>detectors contain large  </a:t>
            </a:r>
            <a:r>
              <a:rPr lang="en-US" altLang="zh-CN" sz="1050" dirty="0" smtClean="0">
                <a:latin typeface="Times New Roman" panose="02020603050405020304" pitchFamily="18" charset="0"/>
                <a:cs typeface="Times New Roman" panose="02020603050405020304" pitchFamily="18" charset="0"/>
              </a:rPr>
              <a:t>temporal </a:t>
            </a:r>
            <a:r>
              <a:rPr lang="en-US" altLang="zh-CN" sz="1050" dirty="0">
                <a:latin typeface="Times New Roman" panose="02020603050405020304" pitchFamily="18" charset="0"/>
                <a:cs typeface="Times New Roman" panose="02020603050405020304" pitchFamily="18" charset="0"/>
              </a:rPr>
              <a:t>fluctuations, because they </a:t>
            </a:r>
            <a:r>
              <a:rPr lang="en-US" altLang="zh-CN" sz="1050" dirty="0" smtClean="0">
                <a:latin typeface="Times New Roman" panose="02020603050405020304" pitchFamily="18" charset="0"/>
                <a:cs typeface="Times New Roman" panose="02020603050405020304" pitchFamily="18" charset="0"/>
              </a:rPr>
              <a:t>do not incorporate temporal </a:t>
            </a:r>
            <a:r>
              <a:rPr lang="en-US" altLang="zh-CN" sz="1050" dirty="0">
                <a:latin typeface="Times New Roman" panose="02020603050405020304" pitchFamily="18" charset="0"/>
                <a:cs typeface="Times New Roman" panose="02020603050405020304" pitchFamily="18" charset="0"/>
              </a:rPr>
              <a:t>consistency and constraints. </a:t>
            </a:r>
            <a:endParaRPr lang="zh-CN" altLang="en-US" sz="1050" dirty="0">
              <a:latin typeface="Times New Roman" panose="02020603050405020304" pitchFamily="18" charset="0"/>
              <a:cs typeface="Times New Roman" panose="02020603050405020304" pitchFamily="18" charset="0"/>
            </a:endParaRPr>
          </a:p>
        </p:txBody>
      </p:sp>
      <p:sp>
        <p:nvSpPr>
          <p:cNvPr id="19" name="文本框 18"/>
          <p:cNvSpPr txBox="1"/>
          <p:nvPr/>
        </p:nvSpPr>
        <p:spPr>
          <a:xfrm>
            <a:off x="5943434" y="3431170"/>
            <a:ext cx="2940802" cy="900246"/>
          </a:xfrm>
          <a:prstGeom prst="rect">
            <a:avLst/>
          </a:prstGeom>
          <a:noFill/>
        </p:spPr>
        <p:txBody>
          <a:bodyPr wrap="square" rtlCol="0">
            <a:spAutoFit/>
          </a:bodyPr>
          <a:lstStyle/>
          <a:p>
            <a:r>
              <a:rPr lang="en-US" altLang="zh-CN" sz="1050" dirty="0">
                <a:latin typeface="Times New Roman" panose="02020603050405020304" pitchFamily="18" charset="0"/>
                <a:cs typeface="Times New Roman" panose="02020603050405020304" pitchFamily="18" charset="0"/>
              </a:rPr>
              <a:t>Still-image </a:t>
            </a:r>
            <a:r>
              <a:rPr lang="en-US" altLang="zh-CN" sz="1050" dirty="0" smtClean="0">
                <a:latin typeface="Times New Roman" panose="02020603050405020304" pitchFamily="18" charset="0"/>
                <a:cs typeface="Times New Roman" panose="02020603050405020304" pitchFamily="18" charset="0"/>
              </a:rPr>
              <a:t>detectors may </a:t>
            </a:r>
            <a:r>
              <a:rPr lang="en-US" altLang="zh-CN" sz="1050" dirty="0">
                <a:latin typeface="Times New Roman" panose="02020603050405020304" pitchFamily="18" charset="0"/>
                <a:cs typeface="Times New Roman" panose="02020603050405020304" pitchFamily="18" charset="0"/>
              </a:rPr>
              <a:t>generate false </a:t>
            </a:r>
            <a:r>
              <a:rPr lang="en-US" altLang="zh-CN" sz="1050" dirty="0" smtClean="0">
                <a:latin typeface="Times New Roman" panose="02020603050405020304" pitchFamily="18" charset="0"/>
                <a:cs typeface="Times New Roman" panose="02020603050405020304" pitchFamily="18" charset="0"/>
              </a:rPr>
              <a:t>positives solely </a:t>
            </a:r>
            <a:r>
              <a:rPr lang="en-US" altLang="zh-CN" sz="1050" dirty="0">
                <a:latin typeface="Times New Roman" panose="02020603050405020304" pitchFamily="18" charset="0"/>
                <a:cs typeface="Times New Roman" panose="02020603050405020304" pitchFamily="18" charset="0"/>
              </a:rPr>
              <a:t>based the information on single </a:t>
            </a:r>
            <a:r>
              <a:rPr lang="en-US" altLang="zh-CN" sz="1050" dirty="0" smtClean="0">
                <a:latin typeface="Times New Roman" panose="02020603050405020304" pitchFamily="18" charset="0"/>
                <a:cs typeface="Times New Roman" panose="02020603050405020304" pitchFamily="18" charset="0"/>
              </a:rPr>
              <a:t>frames, while </a:t>
            </a:r>
            <a:r>
              <a:rPr lang="en-US" altLang="zh-CN" sz="1050" dirty="0">
                <a:latin typeface="Times New Roman" panose="02020603050405020304" pitchFamily="18" charset="0"/>
                <a:cs typeface="Times New Roman" panose="02020603050405020304" pitchFamily="18" charset="0"/>
              </a:rPr>
              <a:t>these false positives can be </a:t>
            </a:r>
            <a:r>
              <a:rPr lang="en-US" altLang="zh-CN" sz="1050" dirty="0" smtClean="0">
                <a:latin typeface="Times New Roman" panose="02020603050405020304" pitchFamily="18" charset="0"/>
                <a:cs typeface="Times New Roman" panose="02020603050405020304" pitchFamily="18" charset="0"/>
              </a:rPr>
              <a:t>distinguished considering </a:t>
            </a:r>
            <a:r>
              <a:rPr lang="en-US" altLang="zh-CN" sz="1050" dirty="0">
                <a:latin typeface="Times New Roman" panose="02020603050405020304" pitchFamily="18" charset="0"/>
                <a:cs typeface="Times New Roman" panose="02020603050405020304" pitchFamily="18" charset="0"/>
              </a:rPr>
              <a:t>the </a:t>
            </a:r>
            <a:r>
              <a:rPr lang="en-US" altLang="zh-CN" sz="1050" dirty="0" smtClean="0">
                <a:latin typeface="Times New Roman" panose="02020603050405020304" pitchFamily="18" charset="0"/>
                <a:cs typeface="Times New Roman" panose="02020603050405020304" pitchFamily="18" charset="0"/>
              </a:rPr>
              <a:t>context information </a:t>
            </a:r>
            <a:r>
              <a:rPr lang="en-US" altLang="zh-CN" sz="1050" dirty="0">
                <a:latin typeface="Times New Roman" panose="02020603050405020304" pitchFamily="18" charset="0"/>
                <a:cs typeface="Times New Roman" panose="02020603050405020304" pitchFamily="18" charset="0"/>
              </a:rPr>
              <a:t>of the whole video</a:t>
            </a:r>
            <a:endParaRPr lang="zh-CN" altLang="en-US" sz="1050" dirty="0">
              <a:latin typeface="Times New Roman" panose="02020603050405020304" pitchFamily="18" charset="0"/>
              <a:cs typeface="Times New Roman" panose="02020603050405020304" pitchFamily="18" charset="0"/>
            </a:endParaRPr>
          </a:p>
        </p:txBody>
      </p:sp>
      <p:sp>
        <p:nvSpPr>
          <p:cNvPr id="5" name="文本框 4"/>
          <p:cNvSpPr txBox="1"/>
          <p:nvPr/>
        </p:nvSpPr>
        <p:spPr>
          <a:xfrm>
            <a:off x="564907" y="3939154"/>
            <a:ext cx="3608680" cy="307777"/>
          </a:xfrm>
          <a:prstGeom prst="rect">
            <a:avLst/>
          </a:prstGeom>
          <a:noFill/>
        </p:spPr>
        <p:txBody>
          <a:bodyPr wrap="none" rtlCol="0">
            <a:spAutoFit/>
          </a:bodyPr>
          <a:lstStyle/>
          <a:p>
            <a:r>
              <a:rPr lang="en-US" altLang="zh-CN" sz="1400" b="1" dirty="0">
                <a:latin typeface="Times New Roman" panose="02020603050405020304" pitchFamily="18" charset="0"/>
                <a:cs typeface="Times New Roman" panose="02020603050405020304" pitchFamily="18" charset="0"/>
              </a:rPr>
              <a:t>Limitations of still-image detectors on </a:t>
            </a:r>
            <a:r>
              <a:rPr lang="en-US" altLang="zh-CN" sz="1400" b="1" dirty="0" smtClean="0">
                <a:latin typeface="Times New Roman" panose="02020603050405020304" pitchFamily="18" charset="0"/>
                <a:cs typeface="Times New Roman" panose="02020603050405020304" pitchFamily="18" charset="0"/>
              </a:rPr>
              <a:t>videos</a:t>
            </a:r>
            <a:endParaRPr lang="zh-CN" altLang="en-US" sz="1400" b="1" dirty="0">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4"/>
          <a:stretch>
            <a:fillRect/>
          </a:stretch>
        </p:blipFill>
        <p:spPr>
          <a:xfrm>
            <a:off x="0" y="1456558"/>
            <a:ext cx="5292080" cy="2247900"/>
          </a:xfrm>
          <a:prstGeom prst="rect">
            <a:avLst/>
          </a:prstGeom>
        </p:spPr>
      </p:pic>
      <p:graphicFrame>
        <p:nvGraphicFramePr>
          <p:cNvPr id="6" name="对象 5"/>
          <p:cNvGraphicFramePr>
            <a:graphicFrameLocks noChangeAspect="1"/>
          </p:cNvGraphicFramePr>
          <p:nvPr>
            <p:extLst>
              <p:ext uri="{D42A27DB-BD31-4B8C-83A1-F6EECF244321}">
                <p14:modId xmlns:p14="http://schemas.microsoft.com/office/powerpoint/2010/main" val="1981770920"/>
              </p:ext>
            </p:extLst>
          </p:nvPr>
        </p:nvGraphicFramePr>
        <p:xfrm>
          <a:off x="4285572" y="3888682"/>
          <a:ext cx="914400" cy="828675"/>
        </p:xfrm>
        <a:graphic>
          <a:graphicData uri="http://schemas.openxmlformats.org/presentationml/2006/ole">
            <mc:AlternateContent xmlns:mc="http://schemas.openxmlformats.org/markup-compatibility/2006">
              <mc:Choice xmlns:v="urn:schemas-microsoft-com:vml" Requires="v">
                <p:oleObj spid="_x0000_s1029" name="包装程序外壳对象" showAsIcon="1" r:id="rId5" imgW="914400" imgH="828720" progId="Package">
                  <p:embed/>
                </p:oleObj>
              </mc:Choice>
              <mc:Fallback>
                <p:oleObj name="包装程序外壳对象" showAsIcon="1" r:id="rId5" imgW="914400" imgH="828720" progId="Package">
                  <p:embed/>
                  <p:pic>
                    <p:nvPicPr>
                      <p:cNvPr id="0" name=""/>
                      <p:cNvPicPr/>
                      <p:nvPr/>
                    </p:nvPicPr>
                    <p:blipFill>
                      <a:blip r:embed="rId6"/>
                      <a:stretch>
                        <a:fillRect/>
                      </a:stretch>
                    </p:blipFill>
                    <p:spPr>
                      <a:xfrm>
                        <a:off x="4285572" y="3888682"/>
                        <a:ext cx="914400" cy="828675"/>
                      </a:xfrm>
                      <a:prstGeom prst="rect">
                        <a:avLst/>
                      </a:prstGeom>
                    </p:spPr>
                  </p:pic>
                </p:oleObj>
              </mc:Fallback>
            </mc:AlternateContent>
          </a:graphicData>
        </a:graphic>
      </p:graphicFrame>
    </p:spTree>
    <p:extLst>
      <p:ext uri="{BB962C8B-B14F-4D97-AF65-F5344CB8AC3E}">
        <p14:creationId xmlns:p14="http://schemas.microsoft.com/office/powerpoint/2010/main" val="3977322396"/>
      </p:ext>
    </p:extLst>
  </p:cSld>
  <p:clrMapOvr>
    <a:masterClrMapping/>
  </p:clrMapOvr>
  <p:transition spd="slow">
    <p:wip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00000"/>
        </a:solidFill>
        <a:effectLst/>
      </p:bgPr>
    </p:bg>
    <p:spTree>
      <p:nvGrpSpPr>
        <p:cNvPr id="1" name=""/>
        <p:cNvGrpSpPr/>
        <p:nvPr/>
      </p:nvGrpSpPr>
      <p:grpSpPr>
        <a:xfrm>
          <a:off x="0" y="0"/>
          <a:ext cx="0" cy="0"/>
          <a:chOff x="0" y="0"/>
          <a:chExt cx="0" cy="0"/>
        </a:xfrm>
      </p:grpSpPr>
      <p:sp>
        <p:nvSpPr>
          <p:cNvPr id="2" name="矩形 1"/>
          <p:cNvSpPr>
            <a:spLocks noChangeArrowheads="1"/>
          </p:cNvSpPr>
          <p:nvPr/>
        </p:nvSpPr>
        <p:spPr bwMode="auto">
          <a:xfrm>
            <a:off x="3156169" y="0"/>
            <a:ext cx="5960269"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7" tIns="34289" rIns="68577" bIns="3428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a:solidFill>
                  <a:srgbClr val="FFFFFF"/>
                </a:solidFill>
                <a:latin typeface="Times New Roman" panose="02020603050405020304" pitchFamily="18" charset="0"/>
                <a:ea typeface="+mn-ea"/>
                <a:cs typeface="Times New Roman" panose="02020603050405020304" pitchFamily="18" charset="0"/>
                <a:sym typeface="+mn-lt"/>
              </a:rPr>
              <a:t>Tublet Re-scoring</a:t>
            </a:r>
            <a:endParaRPr lang="en-US" altLang="zh-CN" dirty="0" err="1">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3" name="矩形 15"/>
          <p:cNvSpPr>
            <a:spLocks noChangeArrowheads="1"/>
          </p:cNvSpPr>
          <p:nvPr/>
        </p:nvSpPr>
        <p:spPr bwMode="auto">
          <a:xfrm>
            <a:off x="3006329" y="0"/>
            <a:ext cx="70247" cy="5143500"/>
          </a:xfrm>
          <a:prstGeom prst="rect">
            <a:avLst/>
          </a:prstGeom>
          <a:solidFill>
            <a:schemeClr val="bg1"/>
          </a:solidFill>
          <a:ln>
            <a:noFill/>
          </a:ln>
          <a:extLst>
            <a:ext uri="{91240B29-F687-4F45-9708-019B960494DF}">
              <a14:hiddenLine xmlns:a14="http://schemas.microsoft.com/office/drawing/2010/main" w="12700">
                <a:solidFill>
                  <a:srgbClr val="42719B"/>
                </a:solidFill>
                <a:bevel/>
                <a:headEnd/>
                <a:tailEnd/>
              </a14:hiddenLine>
            </a:ext>
          </a:extLst>
        </p:spPr>
        <p:txBody>
          <a:bodyPr lIns="68577" tIns="34289" rIns="68577" bIns="34289"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endParaRPr lang="zh-CN" altLang="zh-CN" smtClean="0">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4" name="文本框 52"/>
          <p:cNvSpPr>
            <a:spLocks noChangeArrowheads="1"/>
          </p:cNvSpPr>
          <p:nvPr/>
        </p:nvSpPr>
        <p:spPr bwMode="auto">
          <a:xfrm>
            <a:off x="395537" y="1275161"/>
            <a:ext cx="2502445" cy="6540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77" tIns="34289" rIns="68577" bIns="34289">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algn="ctr" eaLnBrk="1" fontAlgn="base" hangingPunct="1">
              <a:spcBef>
                <a:spcPct val="0"/>
              </a:spcBef>
              <a:spcAft>
                <a:spcPct val="0"/>
              </a:spcAft>
              <a:buFont typeface="Arial" pitchFamily="34" charset="0"/>
              <a:buNone/>
            </a:pPr>
            <a:r>
              <a:rPr lang="en-US" altLang="zh-CN" sz="3800" b="1" dirty="0" smtClean="0">
                <a:solidFill>
                  <a:srgbClr val="FFFFFF"/>
                </a:solidFill>
                <a:latin typeface="Times New Roman" panose="02020603050405020304" pitchFamily="18" charset="0"/>
                <a:ea typeface="+mn-ea"/>
                <a:cs typeface="Times New Roman" panose="02020603050405020304" pitchFamily="18" charset="0"/>
                <a:sym typeface="+mn-lt"/>
              </a:rPr>
              <a:t>Part 2</a:t>
            </a:r>
            <a:endParaRPr lang="zh-CN" altLang="en-US" sz="3800" b="1" dirty="0">
              <a:solidFill>
                <a:srgbClr val="FFFFFF"/>
              </a:solidFill>
              <a:latin typeface="Times New Roman" panose="02020603050405020304" pitchFamily="18" charset="0"/>
              <a:ea typeface="+mn-ea"/>
              <a:cs typeface="Times New Roman" panose="02020603050405020304" pitchFamily="18" charset="0"/>
              <a:sym typeface="+mn-lt"/>
            </a:endParaRPr>
          </a:p>
        </p:txBody>
      </p:sp>
      <p:sp>
        <p:nvSpPr>
          <p:cNvPr id="5" name="TextBox 23"/>
          <p:cNvSpPr txBox="1"/>
          <p:nvPr/>
        </p:nvSpPr>
        <p:spPr>
          <a:xfrm>
            <a:off x="3773159" y="1826933"/>
            <a:ext cx="2568330" cy="300080"/>
          </a:xfrm>
          <a:prstGeom prst="rect">
            <a:avLst/>
          </a:prstGeom>
          <a:noFill/>
        </p:spPr>
        <p:txBody>
          <a:bodyPr wrap="none" lIns="68579" tIns="34289" rIns="68579" bIns="34289" rtlCol="0">
            <a:spAutoFit/>
          </a:bodyPr>
          <a:lstStyle/>
          <a:p>
            <a:pPr marL="214308" indent="-214308">
              <a:buFont typeface="Wingdings" pitchFamily="2" charset="2"/>
              <a:buChar char="p"/>
            </a:pPr>
            <a:r>
              <a:rPr lang="en-US" altLang="zh-CN" sz="1500" dirty="0" smtClean="0">
                <a:solidFill>
                  <a:prstClr val="black">
                    <a:lumMod val="65000"/>
                    <a:lumOff val="35000"/>
                  </a:prstClr>
                </a:solidFill>
                <a:latin typeface="Times New Roman" panose="02020603050405020304" pitchFamily="18" charset="0"/>
                <a:cs typeface="Times New Roman" panose="02020603050405020304" pitchFamily="18" charset="0"/>
                <a:sym typeface="+mn-lt"/>
              </a:rPr>
              <a:t>Still-image </a:t>
            </a:r>
            <a:r>
              <a:rPr lang="en-US" altLang="zh-CN" sz="1500" dirty="0">
                <a:solidFill>
                  <a:prstClr val="black">
                    <a:lumMod val="65000"/>
                    <a:lumOff val="35000"/>
                  </a:prstClr>
                </a:solidFill>
                <a:latin typeface="Times New Roman" panose="02020603050405020304" pitchFamily="18" charset="0"/>
                <a:cs typeface="Times New Roman" panose="02020603050405020304" pitchFamily="18" charset="0"/>
                <a:sym typeface="+mn-lt"/>
              </a:rPr>
              <a:t>object detection</a:t>
            </a:r>
          </a:p>
        </p:txBody>
      </p:sp>
      <p:sp>
        <p:nvSpPr>
          <p:cNvPr id="6" name="TextBox 24"/>
          <p:cNvSpPr txBox="1"/>
          <p:nvPr/>
        </p:nvSpPr>
        <p:spPr>
          <a:xfrm>
            <a:off x="3773159" y="2127013"/>
            <a:ext cx="1906289" cy="1338826"/>
          </a:xfrm>
          <a:prstGeom prst="rect">
            <a:avLst/>
          </a:prstGeom>
          <a:noFill/>
        </p:spPr>
        <p:txBody>
          <a:bodyPr wrap="none" lIns="68579" tIns="34289" rIns="68579" bIns="34289" rtlCol="0">
            <a:spAutoFit/>
          </a:bodyPr>
          <a:lstStyle/>
          <a:p>
            <a:pPr marL="214308" indent="-214308">
              <a:lnSpc>
                <a:spcPct val="150000"/>
              </a:lnSpc>
              <a:buFont typeface="Wingdings" pitchFamily="2" charset="2"/>
              <a:buChar char="p"/>
            </a:pPr>
            <a:r>
              <a:rPr lang="en-US" altLang="zh-CN" sz="1500" dirty="0" smtClean="0">
                <a:solidFill>
                  <a:prstClr val="black">
                    <a:lumMod val="65000"/>
                    <a:lumOff val="35000"/>
                  </a:prstClr>
                </a:solidFill>
                <a:latin typeface="Times New Roman" panose="02020603050405020304" pitchFamily="18" charset="0"/>
                <a:cs typeface="Times New Roman" panose="02020603050405020304" pitchFamily="18" charset="0"/>
                <a:sym typeface="+mn-lt"/>
              </a:rPr>
              <a:t>MCS </a:t>
            </a:r>
            <a:r>
              <a:rPr lang="en-US" altLang="zh-CN" sz="1500" dirty="0">
                <a:solidFill>
                  <a:prstClr val="black">
                    <a:lumMod val="65000"/>
                    <a:lumOff val="35000"/>
                  </a:prstClr>
                </a:solidFill>
                <a:latin typeface="Times New Roman" panose="02020603050405020304" pitchFamily="18" charset="0"/>
                <a:cs typeface="Times New Roman" panose="02020603050405020304" pitchFamily="18" charset="0"/>
                <a:sym typeface="+mn-lt"/>
              </a:rPr>
              <a:t>and </a:t>
            </a:r>
            <a:r>
              <a:rPr lang="en-US" altLang="zh-CN" sz="1500" dirty="0" smtClean="0">
                <a:solidFill>
                  <a:prstClr val="black">
                    <a:lumMod val="65000"/>
                    <a:lumOff val="35000"/>
                  </a:prstClr>
                </a:solidFill>
                <a:latin typeface="Times New Roman" panose="02020603050405020304" pitchFamily="18" charset="0"/>
                <a:cs typeface="Times New Roman" panose="02020603050405020304" pitchFamily="18" charset="0"/>
                <a:sym typeface="+mn-lt"/>
              </a:rPr>
              <a:t>MGS</a:t>
            </a:r>
          </a:p>
          <a:p>
            <a:pPr marL="214308" indent="-214308">
              <a:lnSpc>
                <a:spcPct val="150000"/>
              </a:lnSpc>
              <a:buFont typeface="Wingdings" pitchFamily="2" charset="2"/>
              <a:buChar char="p"/>
            </a:pPr>
            <a:r>
              <a:rPr lang="en-US" altLang="zh-CN" sz="1500" dirty="0" err="1">
                <a:solidFill>
                  <a:prstClr val="black">
                    <a:lumMod val="65000"/>
                    <a:lumOff val="35000"/>
                  </a:prstClr>
                </a:solidFill>
                <a:latin typeface="Times New Roman" panose="02020603050405020304" pitchFamily="18" charset="0"/>
                <a:cs typeface="Times New Roman" panose="02020603050405020304" pitchFamily="18" charset="0"/>
                <a:sym typeface="+mn-lt"/>
              </a:rPr>
              <a:t>Tublet</a:t>
            </a:r>
            <a:r>
              <a:rPr lang="en-US" altLang="zh-CN" sz="1500" dirty="0">
                <a:solidFill>
                  <a:prstClr val="black">
                    <a:lumMod val="65000"/>
                    <a:lumOff val="35000"/>
                  </a:prstClr>
                </a:solidFill>
                <a:latin typeface="Times New Roman" panose="02020603050405020304" pitchFamily="18" charset="0"/>
                <a:cs typeface="Times New Roman" panose="02020603050405020304" pitchFamily="18" charset="0"/>
                <a:sym typeface="+mn-lt"/>
              </a:rPr>
              <a:t> </a:t>
            </a:r>
            <a:r>
              <a:rPr lang="en-US" altLang="zh-CN" sz="1500" dirty="0" smtClean="0">
                <a:solidFill>
                  <a:prstClr val="black">
                    <a:lumMod val="65000"/>
                    <a:lumOff val="35000"/>
                  </a:prstClr>
                </a:solidFill>
                <a:latin typeface="Times New Roman" panose="02020603050405020304" pitchFamily="18" charset="0"/>
                <a:cs typeface="Times New Roman" panose="02020603050405020304" pitchFamily="18" charset="0"/>
                <a:sym typeface="+mn-lt"/>
              </a:rPr>
              <a:t>Re-scoring</a:t>
            </a:r>
          </a:p>
          <a:p>
            <a:pPr marL="214308" indent="-214308">
              <a:lnSpc>
                <a:spcPct val="150000"/>
              </a:lnSpc>
              <a:buFont typeface="Wingdings" pitchFamily="2" charset="2"/>
              <a:buChar char="p"/>
            </a:pPr>
            <a:r>
              <a:rPr lang="en-US" altLang="zh-CN" sz="1500" dirty="0" smtClean="0">
                <a:solidFill>
                  <a:prstClr val="black">
                    <a:lumMod val="65000"/>
                    <a:lumOff val="35000"/>
                  </a:prstClr>
                </a:solidFill>
                <a:latin typeface="Times New Roman" panose="02020603050405020304" pitchFamily="18" charset="0"/>
                <a:cs typeface="Times New Roman" panose="02020603050405020304" pitchFamily="18" charset="0"/>
                <a:sym typeface="+mn-lt"/>
              </a:rPr>
              <a:t>Model Combination</a:t>
            </a:r>
            <a:endParaRPr lang="en-US" altLang="zh-CN" sz="1500" dirty="0">
              <a:solidFill>
                <a:prstClr val="black">
                  <a:lumMod val="65000"/>
                  <a:lumOff val="35000"/>
                </a:prstClr>
              </a:solidFill>
              <a:latin typeface="Times New Roman" panose="02020603050405020304" pitchFamily="18" charset="0"/>
              <a:cs typeface="Times New Roman" panose="02020603050405020304" pitchFamily="18" charset="0"/>
              <a:sym typeface="+mn-lt"/>
            </a:endParaRPr>
          </a:p>
          <a:p>
            <a:pPr marL="214308" indent="-214308">
              <a:buFont typeface="Wingdings" pitchFamily="2" charset="2"/>
              <a:buChar char="p"/>
            </a:pPr>
            <a:endParaRPr lang="en-US" altLang="zh-CN" sz="1500" dirty="0">
              <a:solidFill>
                <a:prstClr val="black">
                  <a:lumMod val="65000"/>
                  <a:lumOff val="35000"/>
                </a:prstClr>
              </a:solidFill>
              <a:latin typeface="Times New Roman" panose="02020603050405020304" pitchFamily="18" charset="0"/>
              <a:cs typeface="Times New Roman" panose="02020603050405020304" pitchFamily="18" charset="0"/>
              <a:sym typeface="+mn-lt"/>
            </a:endParaRPr>
          </a:p>
        </p:txBody>
      </p:sp>
      <p:sp>
        <p:nvSpPr>
          <p:cNvPr id="9" name="TextBox 4"/>
          <p:cNvSpPr txBox="1"/>
          <p:nvPr/>
        </p:nvSpPr>
        <p:spPr>
          <a:xfrm>
            <a:off x="3773160" y="1247149"/>
            <a:ext cx="3164969" cy="530915"/>
          </a:xfrm>
          <a:prstGeom prst="rect">
            <a:avLst/>
          </a:prstGeom>
          <a:noFill/>
        </p:spPr>
        <p:txBody>
          <a:bodyPr wrap="none" lIns="68580" tIns="34290" rIns="68580" bIns="34290" rtlCol="0">
            <a:spAutoFit/>
          </a:bodyPr>
          <a:lstStyle/>
          <a:p>
            <a:r>
              <a:rPr lang="en-US" altLang="zh-CN" sz="3000" dirty="0" smtClean="0">
                <a:solidFill>
                  <a:srgbClr val="C00000"/>
                </a:solidFill>
                <a:latin typeface="Times New Roman" panose="02020603050405020304" pitchFamily="18" charset="0"/>
                <a:cs typeface="Times New Roman" panose="02020603050405020304" pitchFamily="18" charset="0"/>
                <a:sym typeface="+mn-lt"/>
              </a:rPr>
              <a:t>Overall Framework</a:t>
            </a:r>
            <a:endParaRPr lang="zh-CN" altLang="en-US" sz="3000" dirty="0">
              <a:solidFill>
                <a:srgbClr val="C00000"/>
              </a:solidFill>
              <a:latin typeface="Times New Roman" panose="02020603050405020304" pitchFamily="18" charset="0"/>
              <a:cs typeface="Times New Roman" panose="02020603050405020304" pitchFamily="18" charset="0"/>
              <a:sym typeface="+mn-lt"/>
            </a:endParaRPr>
          </a:p>
        </p:txBody>
      </p:sp>
      <p:sp>
        <p:nvSpPr>
          <p:cNvPr id="10" name="矩形 9"/>
          <p:cNvSpPr/>
          <p:nvPr/>
        </p:nvSpPr>
        <p:spPr>
          <a:xfrm>
            <a:off x="3847830" y="3260316"/>
            <a:ext cx="5319000" cy="20046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68579" tIns="34289" rIns="68579" bIns="34289" rtlCol="0" anchor="ctr"/>
          <a:lstStyle/>
          <a:p>
            <a:pPr algn="ctr"/>
            <a:endParaRPr lang="zh-CN" altLang="en-US" dirty="0">
              <a:solidFill>
                <a:prstClr val="white"/>
              </a:solidFill>
              <a:latin typeface="Times New Roman" panose="02020603050405020304" pitchFamily="18" charset="0"/>
              <a:cs typeface="Times New Roman" panose="02020603050405020304" pitchFamily="18" charset="0"/>
              <a:sym typeface="+mn-lt"/>
            </a:endParaRPr>
          </a:p>
        </p:txBody>
      </p:sp>
    </p:spTree>
    <p:extLst>
      <p:ext uri="{BB962C8B-B14F-4D97-AF65-F5344CB8AC3E}">
        <p14:creationId xmlns:p14="http://schemas.microsoft.com/office/powerpoint/2010/main" val="338940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FDE"/>
        </a:solidFill>
        <a:ln>
          <a:noFill/>
        </a:ln>
      </a:spPr>
      <a:bodyPr rtlCol="0" anchor="ctr"/>
      <a:lstStyle>
        <a:defPPr algn="ctr">
          <a:defRPr>
            <a:solidFill>
              <a:prstClr val="white"/>
            </a:solidFill>
            <a:latin typeface="微软雅黑" pitchFamily="34" charset="-122"/>
            <a:ea typeface="微软雅黑"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FDE"/>
        </a:solidFill>
        <a:ln>
          <a:noFill/>
        </a:ln>
      </a:spPr>
      <a:bodyPr rtlCol="0" anchor="ctr"/>
      <a:lstStyle>
        <a:defPPr algn="ctr">
          <a:defRPr>
            <a:solidFill>
              <a:prstClr val="white"/>
            </a:solidFill>
            <a:latin typeface="微软雅黑" pitchFamily="34" charset="-122"/>
            <a:ea typeface="微软雅黑"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2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7FDE"/>
        </a:solidFill>
        <a:ln>
          <a:noFill/>
        </a:ln>
      </a:spPr>
      <a:bodyPr rtlCol="0" anchor="ctr"/>
      <a:lstStyle>
        <a:defPPr algn="ctr">
          <a:defRPr>
            <a:solidFill>
              <a:prstClr val="white"/>
            </a:solidFill>
            <a:latin typeface="微软雅黑" pitchFamily="34" charset="-122"/>
            <a:ea typeface="微软雅黑" pitchFamily="34" charset="-122"/>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5464</TotalTime>
  <Words>976</Words>
  <Application>Microsoft Office PowerPoint</Application>
  <PresentationFormat>全屏显示(16:9)</PresentationFormat>
  <Paragraphs>136</Paragraphs>
  <Slides>21</Slides>
  <Notes>15</Notes>
  <HiddenSlides>0</HiddenSlides>
  <MMClips>0</MMClips>
  <ScaleCrop>false</ScaleCrop>
  <HeadingPairs>
    <vt:vector size="8" baseType="variant">
      <vt:variant>
        <vt:lpstr>已用的字体</vt:lpstr>
      </vt:variant>
      <vt:variant>
        <vt:i4>7</vt:i4>
      </vt:variant>
      <vt:variant>
        <vt:lpstr>主题</vt:lpstr>
      </vt:variant>
      <vt:variant>
        <vt:i4>3</vt:i4>
      </vt:variant>
      <vt:variant>
        <vt:lpstr>嵌入 OLE 服务器</vt:lpstr>
      </vt:variant>
      <vt:variant>
        <vt:i4>1</vt:i4>
      </vt:variant>
      <vt:variant>
        <vt:lpstr>幻灯片标题</vt:lpstr>
      </vt:variant>
      <vt:variant>
        <vt:i4>21</vt:i4>
      </vt:variant>
    </vt:vector>
  </HeadingPairs>
  <TitlesOfParts>
    <vt:vector size="32" baseType="lpstr">
      <vt:lpstr>宋体</vt:lpstr>
      <vt:lpstr>微软雅黑</vt:lpstr>
      <vt:lpstr>Arial</vt:lpstr>
      <vt:lpstr>Calibri</vt:lpstr>
      <vt:lpstr>Cambria Math</vt:lpstr>
      <vt:lpstr>Times New Roman</vt:lpstr>
      <vt:lpstr>Wingdings</vt:lpstr>
      <vt:lpstr>Office 主题​​</vt:lpstr>
      <vt:lpstr>1_Office 主题​​</vt:lpstr>
      <vt:lpstr>2_Office 主题​​</vt:lpstr>
      <vt:lpstr>程序包</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my</dc:creator>
  <cp:lastModifiedBy>Windows User</cp:lastModifiedBy>
  <cp:revision>251</cp:revision>
  <dcterms:created xsi:type="dcterms:W3CDTF">2015-06-02T10:31:51Z</dcterms:created>
  <dcterms:modified xsi:type="dcterms:W3CDTF">2018-11-02T10:21:58Z</dcterms:modified>
</cp:coreProperties>
</file>