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9" r:id="rId4"/>
    <p:sldId id="261" r:id="rId5"/>
    <p:sldId id="286" r:id="rId6"/>
    <p:sldId id="262" r:id="rId7"/>
    <p:sldId id="263" r:id="rId8"/>
    <p:sldId id="264" r:id="rId9"/>
    <p:sldId id="288" r:id="rId10"/>
    <p:sldId id="266" r:id="rId11"/>
    <p:sldId id="289" r:id="rId12"/>
    <p:sldId id="290" r:id="rId13"/>
    <p:sldId id="268" r:id="rId14"/>
    <p:sldId id="291" r:id="rId15"/>
    <p:sldId id="269" r:id="rId16"/>
    <p:sldId id="292" r:id="rId17"/>
    <p:sldId id="29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92"/>
    <p:restoredTop sz="74883"/>
  </p:normalViewPr>
  <p:slideViewPr>
    <p:cSldViewPr snapToGrid="0" snapToObjects="1">
      <p:cViewPr varScale="1">
        <p:scale>
          <a:sx n="81" d="100"/>
          <a:sy n="81" d="100"/>
        </p:scale>
        <p:origin x="1200" y="184"/>
      </p:cViewPr>
      <p:guideLst/>
    </p:cSldViewPr>
  </p:slideViewPr>
  <p:notesTextViewPr>
    <p:cViewPr>
      <p:scale>
        <a:sx n="185" d="100"/>
        <a:sy n="185" d="100"/>
      </p:scale>
      <p:origin x="0" y="-1408"/>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730F8-84F8-0444-A4DD-4E22C1228DB8}" type="datetimeFigureOut">
              <a:t>2020/10/16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AE07C-26B0-2E41-B89A-1D033E4C7B9B}" type="slidenum">
              <a:t>‹#›</a:t>
            </a:fld>
            <a:endParaRPr kumimoji="1" lang="zh-CN" altLang="en-US"/>
          </a:p>
        </p:txBody>
      </p:sp>
    </p:spTree>
    <p:extLst>
      <p:ext uri="{BB962C8B-B14F-4D97-AF65-F5344CB8AC3E}">
        <p14:creationId xmlns:p14="http://schemas.microsoft.com/office/powerpoint/2010/main" val="104113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mn-lt"/>
                <a:ea typeface="+mn-ea"/>
                <a:cs typeface="+mn-cs"/>
              </a:rPr>
              <a:t>大家好，我是王崧玉，那么接下来由我来和大家分享一下近期我所学习的这这篇文章。</a:t>
            </a:r>
            <a:endParaRPr lang="en-US" altLang="zh-CN" sz="1200" b="0" i="0" kern="120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不像其他同学的文章主要围绕着在某方面的突破或者新算法的提出，我所阅读的这篇文章主要围绕着行人检测这一技术的发展和提升，梳理出技术的发展和所面对的挑战和进步，是一篇综述文章。</a:t>
            </a:r>
            <a:endParaRPr lang="en-US" altLang="zh-CN" sz="1200" b="0" i="0" kern="1200">
              <a:solidFill>
                <a:schemeClr val="tx1"/>
              </a:solidFill>
              <a:effectLst/>
              <a:latin typeface="+mn-lt"/>
              <a:ea typeface="+mn-ea"/>
              <a:cs typeface="+mn-cs"/>
            </a:endParaRPr>
          </a:p>
          <a:p>
            <a:endParaRPr lang="en-US" altLang="zh-CN" sz="1200" b="0" i="0" kern="1200">
              <a:solidFill>
                <a:schemeClr val="tx1"/>
              </a:solidFill>
              <a:effectLst/>
              <a:latin typeface="+mn-lt"/>
              <a:ea typeface="+mn-ea"/>
              <a:cs typeface="+mn-cs"/>
            </a:endParaRPr>
          </a:p>
          <a:p>
            <a:r>
              <a:rPr lang="zh-CN" altLang="en-US" sz="1200" b="0" i="0" kern="1200">
                <a:solidFill>
                  <a:schemeClr val="tx1"/>
                </a:solidFill>
                <a:effectLst/>
                <a:latin typeface="+mn-lt"/>
                <a:ea typeface="+mn-ea"/>
                <a:cs typeface="+mn-cs"/>
              </a:rPr>
              <a:t>那么接下来就开始了。</a:t>
            </a:r>
            <a:endParaRPr lang="en-US" altLang="zh-CN" sz="1200" b="0" i="0" kern="120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0EAE07C-26B0-2E41-B89A-1D033E4C7B9B}" type="slidenum">
              <a:t>1</a:t>
            </a:fld>
            <a:endParaRPr kumimoji="1" lang="zh-CN" altLang="en-US"/>
          </a:p>
        </p:txBody>
      </p:sp>
    </p:spTree>
    <p:extLst>
      <p:ext uri="{BB962C8B-B14F-4D97-AF65-F5344CB8AC3E}">
        <p14:creationId xmlns:p14="http://schemas.microsoft.com/office/powerpoint/2010/main" val="1297533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一些方法探索如何从多光谱图像中融合深层特征（如输入融合、特征融合和决策融合）。刘等。</a:t>
            </a:r>
            <a:r>
              <a:rPr kumimoji="1" lang="en-US" altLang="zh-CN"/>
              <a:t>[113]</a:t>
            </a:r>
            <a:r>
              <a:rPr kumimoji="1" lang="zh-CN" altLang="en-US"/>
              <a:t>利用深卷积神经网络对多光谱行人检测的有效性。比较了四种不同阶段的特征融合（低层次融合、中层融合、高层融合和分数融合）。结果表明，中间层融合（</a:t>
            </a:r>
            <a:r>
              <a:rPr kumimoji="1" lang="en" altLang="zh-CN"/>
              <a:t>highwayfusion</a:t>
            </a:r>
            <a:r>
              <a:rPr kumimoji="1" lang="zh-CN" altLang="en"/>
              <a:t>）</a:t>
            </a:r>
            <a:r>
              <a:rPr kumimoji="1" lang="zh-CN" altLang="en-US"/>
              <a:t>的检测性能最好</a:t>
            </a:r>
            <a:endParaRPr kumimoji="1" lang="en-US" altLang="zh-CN"/>
          </a:p>
          <a:p>
            <a:endParaRPr kumimoji="1" lang="en-US" altLang="zh-CN"/>
          </a:p>
          <a:p>
            <a:r>
              <a:rPr kumimoji="1" lang="en-US" altLang="zh-CN"/>
              <a:t>[98]</a:t>
            </a:r>
            <a:r>
              <a:rPr kumimoji="1" lang="zh-CN" altLang="en-US"/>
              <a:t>探索了一种多光谱行人检测的光照感知机制，通过使用预测的光照值对昼夜子网络的结果重新加权。</a:t>
            </a:r>
          </a:p>
        </p:txBody>
      </p:sp>
      <p:sp>
        <p:nvSpPr>
          <p:cNvPr id="4" name="灯片编号占位符 3"/>
          <p:cNvSpPr>
            <a:spLocks noGrp="1"/>
          </p:cNvSpPr>
          <p:nvPr>
            <p:ph type="sldNum" sz="quarter" idx="5"/>
          </p:nvPr>
        </p:nvSpPr>
        <p:spPr/>
        <p:txBody>
          <a:bodyPr/>
          <a:lstStyle/>
          <a:p>
            <a:fld id="{A0EAE07C-26B0-2E41-B89A-1D033E4C7B9B}" type="slidenum">
              <a:rPr lang="en-US" altLang="zh-CN"/>
              <a:t>10</a:t>
            </a:fld>
            <a:endParaRPr kumimoji="1" lang="zh-CN" altLang="en-US"/>
          </a:p>
        </p:txBody>
      </p:sp>
    </p:spTree>
    <p:extLst>
      <p:ext uri="{BB962C8B-B14F-4D97-AF65-F5344CB8AC3E}">
        <p14:creationId xmlns:p14="http://schemas.microsoft.com/office/powerpoint/2010/main" val="2568019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0EAE07C-26B0-2E41-B89A-1D033E4C7B9B}" type="slidenum">
              <a:rPr lang="en-US" altLang="zh-CN"/>
              <a:t>11</a:t>
            </a:fld>
            <a:endParaRPr kumimoji="1" lang="zh-CN" altLang="en-US"/>
          </a:p>
        </p:txBody>
      </p:sp>
    </p:spTree>
    <p:extLst>
      <p:ext uri="{BB962C8B-B14F-4D97-AF65-F5344CB8AC3E}">
        <p14:creationId xmlns:p14="http://schemas.microsoft.com/office/powerpoint/2010/main" val="3735456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实际上，在目前的算法训练中，提出的优秀的创新的算法是极其重要的，同时，数据集也是极为重要的，其重要性不亚于算法</a:t>
            </a:r>
            <a:endParaRPr kumimoji="1" lang="en-US" altLang="zh-CN"/>
          </a:p>
          <a:p>
            <a:endParaRPr kumimoji="1" lang="en-US" altLang="zh-CN"/>
          </a:p>
          <a:p>
            <a:r>
              <a:rPr kumimoji="1" lang="zh-CN" altLang="en-US"/>
              <a:t>早期的数据集相对来说较小，并且主要应用于手工设计特征的方法中</a:t>
            </a:r>
            <a:endParaRPr kumimoji="1" lang="en-US" altLang="zh-CN"/>
          </a:p>
          <a:p>
            <a:endParaRPr kumimoji="1" lang="en-US" altLang="zh-CN"/>
          </a:p>
          <a:p>
            <a:r>
              <a:rPr kumimoji="1" lang="zh-CN" altLang="en-US"/>
              <a:t>由于近年来硬件水平的提升，以前的数据集放到现在有些不够用了，现在的数据集相较于以往的数据集，首先数据量更大了，更提供了标准统一的训练数据以及测试数据</a:t>
            </a:r>
          </a:p>
        </p:txBody>
      </p:sp>
      <p:sp>
        <p:nvSpPr>
          <p:cNvPr id="4" name="灯片编号占位符 3"/>
          <p:cNvSpPr>
            <a:spLocks noGrp="1"/>
          </p:cNvSpPr>
          <p:nvPr>
            <p:ph type="sldNum" sz="quarter" idx="5"/>
          </p:nvPr>
        </p:nvSpPr>
        <p:spPr/>
        <p:txBody>
          <a:bodyPr/>
          <a:lstStyle/>
          <a:p>
            <a:fld id="{A0EAE07C-26B0-2E41-B89A-1D033E4C7B9B}" type="slidenum">
              <a:rPr lang="en-US" altLang="zh-CN"/>
              <a:t>12</a:t>
            </a:fld>
            <a:endParaRPr kumimoji="1" lang="zh-CN" altLang="en-US"/>
          </a:p>
        </p:txBody>
      </p:sp>
    </p:spTree>
    <p:extLst>
      <p:ext uri="{BB962C8B-B14F-4D97-AF65-F5344CB8AC3E}">
        <p14:creationId xmlns:p14="http://schemas.microsoft.com/office/powerpoint/2010/main" val="2825522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在给定检测置信度阈值的情况下，漏检率（</a:t>
            </a:r>
            <a:r>
              <a:rPr kumimoji="1" lang="en" altLang="zh-CN"/>
              <a:t>M</a:t>
            </a:r>
            <a:r>
              <a:rPr kumimoji="1" lang="zh-CN" altLang="en"/>
              <a:t>）</a:t>
            </a:r>
            <a:r>
              <a:rPr kumimoji="1" lang="zh-CN" altLang="en-US"/>
              <a:t>可由真阳性数（</a:t>
            </a:r>
            <a:r>
              <a:rPr kumimoji="1" lang="en" altLang="zh-CN"/>
              <a:t>Ntp</a:t>
            </a:r>
            <a:r>
              <a:rPr kumimoji="1" lang="zh-CN" altLang="en"/>
              <a:t>）</a:t>
            </a:r>
            <a:r>
              <a:rPr kumimoji="1" lang="zh-CN" altLang="en-US"/>
              <a:t>和基本真实数（</a:t>
            </a:r>
            <a:r>
              <a:rPr kumimoji="1" lang="en" altLang="zh-CN"/>
              <a:t>Ng</a:t>
            </a:r>
            <a:r>
              <a:rPr kumimoji="1" lang="zh-CN" altLang="en"/>
              <a:t>）</a:t>
            </a:r>
            <a:r>
              <a:rPr kumimoji="1" lang="zh-CN" altLang="en-US"/>
              <a:t>计算，如下所示：</a:t>
            </a:r>
            <a:endParaRPr kumimoji="1" lang="en-US" altLang="zh-CN"/>
          </a:p>
          <a:p>
            <a:r>
              <a:rPr kumimoji="1" lang="zh-CN" altLang="en-US"/>
              <a:t>通过漏检率，我们发现算法应该发现的</a:t>
            </a:r>
            <a:r>
              <a:rPr kumimoji="1" lang="en-US" altLang="zh-CN"/>
              <a:t>anchor</a:t>
            </a:r>
            <a:r>
              <a:rPr kumimoji="1" lang="zh-CN" altLang="en-US"/>
              <a:t>但是没有发现的，需要对算法进行改进</a:t>
            </a:r>
            <a:endParaRPr kumimoji="1" lang="en-US" altLang="zh-CN"/>
          </a:p>
          <a:p>
            <a:endParaRPr kumimoji="1" lang="en-US" altLang="zh-CN"/>
          </a:p>
          <a:p>
            <a:r>
              <a:rPr kumimoji="1" lang="zh-CN" altLang="en-US"/>
              <a:t>给定一个检测置信度阈值，召回率（</a:t>
            </a:r>
            <a:r>
              <a:rPr kumimoji="1" lang="en-US" altLang="zh-CN"/>
              <a:t>R</a:t>
            </a:r>
            <a:r>
              <a:rPr kumimoji="1" lang="zh-CN" altLang="en-US"/>
              <a:t>）可由真阳性数（</a:t>
            </a:r>
            <a:r>
              <a:rPr kumimoji="1" lang="en-US" altLang="zh-CN"/>
              <a:t>Ntp</a:t>
            </a:r>
            <a:r>
              <a:rPr kumimoji="1" lang="zh-CN" altLang="en-US"/>
              <a:t>）和基本真实数（</a:t>
            </a:r>
            <a:r>
              <a:rPr kumimoji="1" lang="en-US" altLang="zh-CN"/>
              <a:t>Ng</a:t>
            </a:r>
            <a:r>
              <a:rPr kumimoji="1" lang="zh-CN" altLang="en-US"/>
              <a:t>）计算，如下所示：</a:t>
            </a:r>
            <a:endParaRPr kumimoji="1" lang="en-US" altLang="zh-CN"/>
          </a:p>
          <a:p>
            <a:r>
              <a:rPr kumimoji="1" lang="zh-CN" altLang="en-US"/>
              <a:t>精度（</a:t>
            </a:r>
            <a:r>
              <a:rPr kumimoji="1" lang="en-US" altLang="zh-CN"/>
              <a:t>P</a:t>
            </a:r>
            <a:r>
              <a:rPr kumimoji="1" lang="zh-CN" altLang="en-US"/>
              <a:t>）可以通过真阳性数（</a:t>
            </a:r>
            <a:r>
              <a:rPr kumimoji="1" lang="en-US" altLang="zh-CN"/>
              <a:t>Ntp</a:t>
            </a:r>
            <a:r>
              <a:rPr kumimoji="1" lang="zh-CN" altLang="en-US"/>
              <a:t>）和所有检测到的边界框（</a:t>
            </a:r>
            <a:r>
              <a:rPr kumimoji="1" lang="en-US" altLang="zh-CN"/>
              <a:t>Nd</a:t>
            </a:r>
            <a:r>
              <a:rPr kumimoji="1" lang="zh-CN" altLang="en-US"/>
              <a:t>）的数量来计算：</a:t>
            </a:r>
            <a:endParaRPr kumimoji="1" lang="en-US" altLang="zh-CN"/>
          </a:p>
          <a:p>
            <a:r>
              <a:rPr kumimoji="1" lang="zh-CN" altLang="en-US"/>
              <a:t>通过改变检测置信度的阈值，可以将查全率与查全率的关系画成曲线。根据查全率曲线，计算平均精度，而平均精度反映了更高的检测性能。</a:t>
            </a:r>
            <a:endParaRPr kumimoji="1" lang="en-US" altLang="zh-CN"/>
          </a:p>
          <a:p>
            <a:endParaRPr kumimoji="1" lang="en-US" altLang="zh-CN"/>
          </a:p>
          <a:p>
            <a:r>
              <a:rPr kumimoji="1" lang="zh-CN" altLang="en-US"/>
              <a:t>最近提出的</a:t>
            </a:r>
            <a:r>
              <a:rPr kumimoji="1" lang="en-US" altLang="zh-CN"/>
              <a:t>Jaccard</a:t>
            </a:r>
            <a:r>
              <a:rPr kumimoji="1" lang="zh-CN" altLang="en-US"/>
              <a:t>指数（</a:t>
            </a:r>
            <a:r>
              <a:rPr kumimoji="1" lang="en-US" altLang="zh-CN"/>
              <a:t>JI</a:t>
            </a:r>
            <a:r>
              <a:rPr kumimoji="1" lang="zh-CN" altLang="en-US"/>
              <a:t>）表示检测结果与真实情况之间的重叠</a:t>
            </a:r>
            <a:r>
              <a:rPr kumimoji="1" lang="en-US" altLang="zh-CN"/>
              <a:t>[169]</a:t>
            </a:r>
            <a:r>
              <a:rPr kumimoji="1" lang="zh-CN" altLang="en-US"/>
              <a:t>，用于评估拥挤场景下的性能。给定置信阈值下的</a:t>
            </a:r>
            <a:r>
              <a:rPr kumimoji="1" lang="en-US" altLang="zh-CN"/>
              <a:t>Jaccard</a:t>
            </a:r>
            <a:r>
              <a:rPr kumimoji="1" lang="zh-CN" altLang="en-US"/>
              <a:t>指数得分</a:t>
            </a:r>
            <a:r>
              <a:rPr kumimoji="1" lang="en-US" altLang="zh-CN"/>
              <a:t>SJI</a:t>
            </a:r>
            <a:r>
              <a:rPr kumimoji="1" lang="zh-CN" altLang="en-US"/>
              <a:t>可计算为：</a:t>
            </a:r>
            <a:endParaRPr kumimoji="1" lang="en-US" altLang="zh-CN"/>
          </a:p>
        </p:txBody>
      </p:sp>
      <p:sp>
        <p:nvSpPr>
          <p:cNvPr id="4" name="灯片编号占位符 3"/>
          <p:cNvSpPr>
            <a:spLocks noGrp="1"/>
          </p:cNvSpPr>
          <p:nvPr>
            <p:ph type="sldNum" sz="quarter" idx="5"/>
          </p:nvPr>
        </p:nvSpPr>
        <p:spPr/>
        <p:txBody>
          <a:bodyPr/>
          <a:lstStyle/>
          <a:p>
            <a:fld id="{A0EAE07C-26B0-2E41-B89A-1D033E4C7B9B}" type="slidenum">
              <a:rPr lang="en-US" altLang="zh-CN"/>
              <a:t>13</a:t>
            </a:fld>
            <a:endParaRPr kumimoji="1" lang="zh-CN" altLang="en-US"/>
          </a:p>
        </p:txBody>
      </p:sp>
    </p:spTree>
    <p:extLst>
      <p:ext uri="{BB962C8B-B14F-4D97-AF65-F5344CB8AC3E}">
        <p14:creationId xmlns:p14="http://schemas.microsoft.com/office/powerpoint/2010/main" val="402503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交通和视频监控场景通常包含各种规模的步行街。图</a:t>
            </a:r>
            <a:r>
              <a:rPr kumimoji="1" lang="en-US" altLang="zh-CN"/>
              <a:t>9</a:t>
            </a:r>
            <a:r>
              <a:rPr kumimoji="1" lang="zh-CN" altLang="en-US"/>
              <a:t>示出了一些示例。大尺度和小尺度的行人表现出很高的类内差异。因此，使用单一的检测器来准确地检测不同尺度的行人是一个挑战。与大型行人相比，小型行人往往模糊嘈杂。因此，它们包含了有限的有用信息，用于小规模（小型）行人检测。针对行人检测中尺度变化的问题，进行了若干研究工作。</a:t>
            </a:r>
            <a:endParaRPr kumimoji="1" lang="en-US" altLang="zh-CN"/>
          </a:p>
          <a:p>
            <a:endParaRPr kumimoji="1" lang="en-US" altLang="zh-CN"/>
          </a:p>
          <a:p>
            <a:r>
              <a:rPr kumimoji="1" lang="zh-CN" altLang="en-US"/>
              <a:t>行人阻塞主要分为两种类型：类间闭塞和类内闭塞。当行人被其他非行人的物体（如树木、汽车、交通标志）挡住时，就会发生类间堵塞。相反，当行人被其他行人挡住时，会发生类内阻塞。类内遮挡也称为人群遮挡</a:t>
            </a:r>
            <a:r>
              <a:rPr kumimoji="1" lang="en-US" altLang="zh-CN"/>
              <a:t>[169]</a:t>
            </a:r>
            <a:r>
              <a:rPr kumimoji="1" lang="zh-CN" altLang="en-US"/>
              <a:t>。</a:t>
            </a:r>
            <a:endParaRPr kumimoji="1" lang="en-US" altLang="zh-CN"/>
          </a:p>
          <a:p>
            <a:endParaRPr kumimoji="1" lang="en-US" altLang="zh-CN"/>
          </a:p>
          <a:p>
            <a:r>
              <a:rPr kumimoji="1" lang="zh-CN" altLang="en-US"/>
              <a:t>现有的方法大多集中在特定类型的数据集上进行行人检测，不能保证所提出的方法对其他领域的数据集（如包含不同的场景或不同的天气）具有良好的泛化能力</a:t>
            </a:r>
            <a:r>
              <a:rPr kumimoji="1" lang="en-US" altLang="zh-CN"/>
              <a:t>[210]</a:t>
            </a:r>
            <a:r>
              <a:rPr kumimoji="1" lang="zh-CN" altLang="en-US"/>
              <a:t>。例如，在良好天气条件下训练的探测器在恶劣天气（如雾、雨和雪）下的性能往往不理想。因此，有必要解决行人检测中的域自适应问题。</a:t>
            </a:r>
          </a:p>
        </p:txBody>
      </p:sp>
      <p:sp>
        <p:nvSpPr>
          <p:cNvPr id="4" name="灯片编号占位符 3"/>
          <p:cNvSpPr>
            <a:spLocks noGrp="1"/>
          </p:cNvSpPr>
          <p:nvPr>
            <p:ph type="sldNum" sz="quarter" idx="5"/>
          </p:nvPr>
        </p:nvSpPr>
        <p:spPr/>
        <p:txBody>
          <a:bodyPr/>
          <a:lstStyle/>
          <a:p>
            <a:fld id="{A0EAE07C-26B0-2E41-B89A-1D033E4C7B9B}" type="slidenum">
              <a:rPr lang="en-US" altLang="zh-CN"/>
              <a:t>15</a:t>
            </a:fld>
            <a:endParaRPr kumimoji="1" lang="zh-CN" altLang="en-US"/>
          </a:p>
        </p:txBody>
      </p:sp>
    </p:spTree>
    <p:extLst>
      <p:ext uri="{BB962C8B-B14F-4D97-AF65-F5344CB8AC3E}">
        <p14:creationId xmlns:p14="http://schemas.microsoft.com/office/powerpoint/2010/main" val="2544828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0EAE07C-26B0-2E41-B89A-1D033E4C7B9B}" type="slidenum">
              <a:rPr lang="en-US" altLang="zh-CN"/>
              <a:t>16</a:t>
            </a:fld>
            <a:endParaRPr kumimoji="1" lang="zh-CN" altLang="en-US"/>
          </a:p>
        </p:txBody>
      </p:sp>
    </p:spTree>
    <p:extLst>
      <p:ext uri="{BB962C8B-B14F-4D97-AF65-F5344CB8AC3E}">
        <p14:creationId xmlns:p14="http://schemas.microsoft.com/office/powerpoint/2010/main" val="1712525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整体的发展基本上是从手工设计特征，再进行机器学习训练分类器；到深度学习特征表示，再去训练分类器来检测到目标，也是目标检测这一大类的整体方向</a:t>
            </a:r>
          </a:p>
        </p:txBody>
      </p:sp>
      <p:sp>
        <p:nvSpPr>
          <p:cNvPr id="4" name="灯片编号占位符 3"/>
          <p:cNvSpPr>
            <a:spLocks noGrp="1"/>
          </p:cNvSpPr>
          <p:nvPr>
            <p:ph type="sldNum" sz="quarter" idx="5"/>
          </p:nvPr>
        </p:nvSpPr>
        <p:spPr/>
        <p:txBody>
          <a:bodyPr/>
          <a:lstStyle/>
          <a:p>
            <a:fld id="{A0EAE07C-26B0-2E41-B89A-1D033E4C7B9B}" type="slidenum">
              <a:t>17</a:t>
            </a:fld>
            <a:endParaRPr kumimoji="1" lang="zh-CN" altLang="en-US"/>
          </a:p>
        </p:txBody>
      </p:sp>
    </p:spTree>
    <p:extLst>
      <p:ext uri="{BB962C8B-B14F-4D97-AF65-F5344CB8AC3E}">
        <p14:creationId xmlns:p14="http://schemas.microsoft.com/office/powerpoint/2010/main" val="93305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这篇文章主要分为</a:t>
            </a:r>
            <a:r>
              <a:rPr kumimoji="1" lang="en-US" altLang="zh-CN"/>
              <a:t>6</a:t>
            </a:r>
            <a:r>
              <a:rPr kumimoji="1" lang="zh-CN" altLang="en-US"/>
              <a:t>个部分，第一部分介绍了行人检测的背景和意义，第二部分介绍了在可见光下的行人检测，与之对应的，第三部分介绍了在一些不可见光，即夜晚的情况下，加入红外线等的探测方法，接下来是有关数据集和行人检测方法评测方法的总结，最后是行人检测这一方法目前还面临的挑战</a:t>
            </a:r>
            <a:endParaRPr kumimoji="1" lang="en-US" altLang="zh-CN"/>
          </a:p>
          <a:p>
            <a:endParaRPr kumimoji="1" lang="en-US" altLang="zh-CN"/>
          </a:p>
          <a:p>
            <a:r>
              <a:rPr kumimoji="1" lang="en-US" altLang="zh-CN"/>
              <a:t>2.visible-light</a:t>
            </a:r>
            <a:r>
              <a:rPr kumimoji="1" lang="zh-CN" altLang="en-US"/>
              <a:t> </a:t>
            </a:r>
            <a:r>
              <a:rPr kumimoji="1" lang="en-US" altLang="zh-CN"/>
              <a:t>camera</a:t>
            </a:r>
          </a:p>
          <a:p>
            <a:r>
              <a:rPr kumimoji="1" lang="en-US" altLang="zh-CN"/>
              <a:t>3.visible-light</a:t>
            </a:r>
            <a:r>
              <a:rPr kumimoji="1" lang="zh-CN" altLang="en-US"/>
              <a:t> </a:t>
            </a:r>
            <a:r>
              <a:rPr kumimoji="1" lang="en-US" altLang="zh-CN"/>
              <a:t>&amp;&amp;</a:t>
            </a:r>
            <a:r>
              <a:rPr kumimoji="1" lang="zh-CN" altLang="en-US"/>
              <a:t> </a:t>
            </a:r>
            <a:r>
              <a:rPr kumimoji="1" lang="en-US" altLang="zh-CN"/>
              <a:t>infrared</a:t>
            </a:r>
            <a:r>
              <a:rPr kumimoji="1" lang="zh-CN" altLang="en-US"/>
              <a:t> </a:t>
            </a:r>
            <a:r>
              <a:rPr kumimoji="1" lang="en-US" altLang="zh-CN"/>
              <a:t>camera</a:t>
            </a:r>
            <a:endParaRPr kumimoji="1" lang="zh-CN" altLang="en-US"/>
          </a:p>
        </p:txBody>
      </p:sp>
      <p:sp>
        <p:nvSpPr>
          <p:cNvPr id="4" name="灯片编号占位符 3"/>
          <p:cNvSpPr>
            <a:spLocks noGrp="1"/>
          </p:cNvSpPr>
          <p:nvPr>
            <p:ph type="sldNum" sz="quarter" idx="5"/>
          </p:nvPr>
        </p:nvSpPr>
        <p:spPr/>
        <p:txBody>
          <a:bodyPr/>
          <a:lstStyle/>
          <a:p>
            <a:fld id="{A0EAE07C-26B0-2E41-B89A-1D033E4C7B9B}" type="slidenum">
              <a:t>2</a:t>
            </a:fld>
            <a:endParaRPr kumimoji="1" lang="zh-CN" altLang="en-US"/>
          </a:p>
        </p:txBody>
      </p:sp>
    </p:spTree>
    <p:extLst>
      <p:ext uri="{BB962C8B-B14F-4D97-AF65-F5344CB8AC3E}">
        <p14:creationId xmlns:p14="http://schemas.microsoft.com/office/powerpoint/2010/main" val="20755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0EAE07C-26B0-2E41-B89A-1D033E4C7B9B}" type="slidenum">
              <a:rPr lang="en-US" altLang="zh-CN"/>
              <a:t>3</a:t>
            </a:fld>
            <a:endParaRPr kumimoji="1" lang="zh-CN" altLang="en-US"/>
          </a:p>
        </p:txBody>
      </p:sp>
    </p:spTree>
    <p:extLst>
      <p:ext uri="{BB962C8B-B14F-4D97-AF65-F5344CB8AC3E}">
        <p14:creationId xmlns:p14="http://schemas.microsoft.com/office/powerpoint/2010/main" val="1131243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1.</a:t>
            </a:r>
            <a:r>
              <a:rPr kumimoji="1" lang="zh-CN" altLang="en-US"/>
              <a:t>行人重检测，人物搜索</a:t>
            </a:r>
            <a:r>
              <a:rPr kumimoji="1" lang="en-US" altLang="zh-CN"/>
              <a:t> </a:t>
            </a:r>
          </a:p>
          <a:p>
            <a:endParaRPr lang="en-US" altLang="zh-CN" sz="1200" b="0" i="0" kern="1200">
              <a:solidFill>
                <a:schemeClr val="tx1"/>
              </a:solidFill>
              <a:effectLst/>
              <a:latin typeface="+mn-lt"/>
              <a:ea typeface="+mn-ea"/>
              <a:cs typeface="+mn-cs"/>
            </a:endParaRPr>
          </a:p>
          <a:p>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行人检测要解决的问题是：找出图像或视频帧中所有的行人，包括位置和大小，一般用矩形框表示，和人脸检测类似，这也是典型的目标检测问题。</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由于人体具有相当的柔性，因此会有各种姿态和形状，其外观受穿着，姿态，视角等影响非常大，另外还面临着遮挡 、光照等因素的影响，这使得行人检测成为计算机视觉领域中一个极具挑战性的课题。</a:t>
            </a:r>
            <a:endParaRPr kumimoji="1" lang="zh-CN" altLang="en-US"/>
          </a:p>
          <a:p>
            <a:endParaRPr kumimoji="1" lang="en-US" altLang="zh-CN"/>
          </a:p>
          <a:p>
            <a:r>
              <a:rPr kumimoji="1" lang="en-US" altLang="zh-CN"/>
              <a:t>3.</a:t>
            </a:r>
            <a:r>
              <a:rPr kumimoji="1" lang="zh-CN" altLang="en-US"/>
              <a:t>手工设计特征，通过深度学习学习潜在的深层特征，以及两者结合的方法 </a:t>
            </a:r>
            <a:endParaRPr kumimoji="1" lang="en-US" altLang="zh-CN"/>
          </a:p>
          <a:p>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step1:</a:t>
            </a:r>
            <a:r>
              <a:rPr kumimoji="1" lang="zh-CN" altLang="en-US"/>
              <a:t>从输入图像中提取出潜在的行人，常用方法比如说有滑动窗口</a:t>
            </a:r>
            <a:r>
              <a:rPr kumimoji="1" lang="en-US" altLang="zh-CN"/>
              <a:t>(SW)</a:t>
            </a:r>
            <a:r>
              <a:rPr kumimoji="1" lang="zh-CN" altLang="en-US"/>
              <a:t>，使用贪心算法，从输入图像的左上角到图像的右下角，以一个固定大小的窗口来滑动扫描；或者是使用一些低级特征，比如颜色，边缘等等来提取潜在的行人；再到现在直接使用深度学习，比如</a:t>
            </a:r>
            <a:r>
              <a:rPr lang="en" altLang="zh-CN" sz="1200" kern="1200">
                <a:solidFill>
                  <a:schemeClr val="tx1"/>
                </a:solidFill>
                <a:effectLst/>
                <a:latin typeface="+mn-lt"/>
                <a:ea typeface="+mn-ea"/>
                <a:cs typeface="+mn-cs"/>
              </a:rPr>
              <a:t>region proposal network (RPN) </a:t>
            </a:r>
            <a:r>
              <a:rPr lang="zh-CN" altLang="en" sz="1200" kern="1200">
                <a:solidFill>
                  <a:schemeClr val="tx1"/>
                </a:solidFill>
                <a:effectLst/>
                <a:latin typeface="+mn-lt"/>
                <a:ea typeface="+mn-ea"/>
                <a:cs typeface="+mn-cs"/>
              </a:rPr>
              <a:t>等等</a:t>
            </a:r>
            <a:r>
              <a:rPr lang="zh-CN" altLang="en-US" sz="1200" kern="1200">
                <a:solidFill>
                  <a:schemeClr val="tx1"/>
                </a:solidFill>
                <a:effectLst/>
                <a:latin typeface="+mn-lt"/>
                <a:ea typeface="+mn-ea"/>
                <a:cs typeface="+mn-cs"/>
              </a:rPr>
              <a:t>深度学习方法，</a:t>
            </a:r>
            <a:r>
              <a:rPr kumimoji="1" lang="zh-CN" altLang="en-US"/>
              <a:t>来学习行人的深度特征，提取目标，有很多的方法来得到潜在目标</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a:solidFill>
                  <a:schemeClr val="tx1"/>
                </a:solidFill>
                <a:effectLst/>
                <a:latin typeface="+mn-lt"/>
                <a:ea typeface="+mn-ea"/>
                <a:cs typeface="+mn-cs"/>
              </a:rPr>
              <a:t>step</a:t>
            </a:r>
            <a:r>
              <a:rPr lang="en-US" altLang="zh-CN" sz="1200" kern="1200">
                <a:solidFill>
                  <a:schemeClr val="tx1"/>
                </a:solidFill>
                <a:effectLst/>
                <a:latin typeface="+mn-lt"/>
                <a:ea typeface="+mn-ea"/>
                <a:cs typeface="+mn-cs"/>
              </a:rPr>
              <a:t>2:</a:t>
            </a:r>
            <a:r>
              <a:rPr lang="zh-CN" altLang="en" sz="1200" kern="1200">
                <a:solidFill>
                  <a:schemeClr val="tx1"/>
                </a:solidFill>
                <a:effectLst/>
                <a:latin typeface="+mn-lt"/>
                <a:ea typeface="+mn-ea"/>
                <a:cs typeface="+mn-cs"/>
              </a:rPr>
              <a:t>最关键</a:t>
            </a:r>
            <a:r>
              <a:rPr lang="zh-CN" altLang="en-US" sz="1200" kern="1200">
                <a:solidFill>
                  <a:schemeClr val="tx1"/>
                </a:solidFill>
                <a:effectLst/>
                <a:latin typeface="+mn-lt"/>
                <a:ea typeface="+mn-ea"/>
                <a:cs typeface="+mn-cs"/>
              </a:rPr>
              <a:t>的一步，这一步的目的是利用辨别性的特征来表现出待定的目标，这里分为两类：一类是手工设计的特征，比较出名的便是</a:t>
            </a:r>
            <a:r>
              <a:rPr lang="en-US" altLang="zh-CN" sz="1200" kern="1200">
                <a:solidFill>
                  <a:schemeClr val="tx1"/>
                </a:solidFill>
                <a:effectLst/>
                <a:latin typeface="+mn-lt"/>
                <a:ea typeface="+mn-ea"/>
                <a:cs typeface="+mn-cs"/>
              </a:rPr>
              <a:t>2005</a:t>
            </a:r>
            <a:r>
              <a:rPr lang="zh-CN" altLang="en-US" sz="1200" kern="1200">
                <a:solidFill>
                  <a:schemeClr val="tx1"/>
                </a:solidFill>
                <a:effectLst/>
                <a:latin typeface="+mn-lt"/>
                <a:ea typeface="+mn-ea"/>
                <a:cs typeface="+mn-cs"/>
              </a:rPr>
              <a:t>年提出的</a:t>
            </a:r>
            <a:r>
              <a:rPr lang="en-US" altLang="zh-CN" sz="1200" kern="1200">
                <a:solidFill>
                  <a:schemeClr val="tx1"/>
                </a:solidFill>
                <a:effectLst/>
                <a:latin typeface="+mn-lt"/>
                <a:ea typeface="+mn-ea"/>
                <a:cs typeface="+mn-cs"/>
              </a:rPr>
              <a:t>HOG</a:t>
            </a:r>
            <a:r>
              <a:rPr lang="zh-CN" altLang="en-US" sz="1200" kern="1200">
                <a:solidFill>
                  <a:schemeClr val="tx1"/>
                </a:solidFill>
                <a:effectLst/>
                <a:latin typeface="+mn-lt"/>
                <a:ea typeface="+mn-ea"/>
                <a:cs typeface="+mn-cs"/>
              </a:rPr>
              <a:t>特征，在后面我们会介绍到；另一类则是根据深度学习学习出来的深度特征</a:t>
            </a: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effectLst/>
                <a:latin typeface="+mn-lt"/>
                <a:ea typeface="+mn-ea"/>
                <a:cs typeface="+mn-cs"/>
              </a:rPr>
              <a:t>step3:</a:t>
            </a:r>
            <a:r>
              <a:rPr lang="zh-CN" altLang="en-US" sz="1200" kern="1200">
                <a:solidFill>
                  <a:schemeClr val="tx1"/>
                </a:solidFill>
                <a:effectLst/>
                <a:latin typeface="+mn-lt"/>
                <a:ea typeface="+mn-ea"/>
                <a:cs typeface="+mn-cs"/>
              </a:rPr>
              <a:t>基于从待定目标中提取的特征，对这些目标进行分类，正类就是</a:t>
            </a:r>
            <a:r>
              <a:rPr kumimoji="1" lang="zh-CN" altLang="en-US" sz="1200" kern="1200">
                <a:solidFill>
                  <a:schemeClr val="tx1"/>
                </a:solidFill>
                <a:effectLst/>
                <a:latin typeface="+mn-lt"/>
                <a:ea typeface="+mn-ea"/>
                <a:cs typeface="+mn-cs"/>
              </a:rPr>
              <a:t>行人，而负类则是背景，手动设计特征使用的方法有</a:t>
            </a:r>
            <a:r>
              <a:rPr kumimoji="1" lang="en-US" altLang="zh-CN" sz="1200" kern="1200">
                <a:solidFill>
                  <a:schemeClr val="tx1"/>
                </a:solidFill>
                <a:effectLst/>
                <a:latin typeface="+mn-lt"/>
                <a:ea typeface="+mn-ea"/>
                <a:cs typeface="+mn-cs"/>
              </a:rPr>
              <a:t>SVM</a:t>
            </a:r>
            <a:r>
              <a:rPr kumimoji="1" lang="zh-CN" altLang="en-US" sz="1200" kern="1200">
                <a:solidFill>
                  <a:schemeClr val="tx1"/>
                </a:solidFill>
                <a:effectLst/>
                <a:latin typeface="+mn-lt"/>
                <a:ea typeface="+mn-ea"/>
                <a:cs typeface="+mn-cs"/>
              </a:rPr>
              <a:t>，</a:t>
            </a:r>
            <a:r>
              <a:rPr kumimoji="1" lang="en-US" altLang="zh-CN" sz="1200" kern="1200">
                <a:solidFill>
                  <a:schemeClr val="tx1"/>
                </a:solidFill>
                <a:effectLst/>
                <a:latin typeface="+mn-lt"/>
                <a:ea typeface="+mn-ea"/>
                <a:cs typeface="+mn-cs"/>
              </a:rPr>
              <a:t>boosting</a:t>
            </a:r>
            <a:r>
              <a:rPr kumimoji="1" lang="zh-CN" altLang="en-US" sz="1200" kern="1200">
                <a:solidFill>
                  <a:schemeClr val="tx1"/>
                </a:solidFill>
                <a:effectLst/>
                <a:latin typeface="+mn-lt"/>
                <a:ea typeface="+mn-ea"/>
                <a:cs typeface="+mn-cs"/>
              </a:rPr>
              <a:t>等等；深度学习下的特征分类有以</a:t>
            </a:r>
            <a:r>
              <a:rPr kumimoji="1" lang="en-US" altLang="zh-CN" sz="1200" kern="1200">
                <a:solidFill>
                  <a:schemeClr val="tx1"/>
                </a:solidFill>
                <a:effectLst/>
                <a:latin typeface="+mn-lt"/>
                <a:ea typeface="+mn-ea"/>
                <a:cs typeface="+mn-cs"/>
              </a:rPr>
              <a:t>softMax</a:t>
            </a:r>
            <a:r>
              <a:rPr kumimoji="1" lang="zh-CN" altLang="en-US" sz="1200" kern="1200">
                <a:solidFill>
                  <a:schemeClr val="tx1"/>
                </a:solidFill>
                <a:effectLst/>
                <a:latin typeface="+mn-lt"/>
                <a:ea typeface="+mn-ea"/>
                <a:cs typeface="+mn-cs"/>
              </a:rPr>
              <a:t>为代表的分类方法</a:t>
            </a:r>
            <a:endParaRPr kumimoji="1"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kern="1200">
                <a:solidFill>
                  <a:schemeClr val="tx1"/>
                </a:solidFill>
                <a:effectLst/>
                <a:latin typeface="+mn-lt"/>
                <a:ea typeface="+mn-ea"/>
                <a:cs typeface="+mn-cs"/>
              </a:rPr>
              <a:t>step4:</a:t>
            </a:r>
            <a:r>
              <a:rPr kumimoji="1" lang="zh-CN" altLang="en-US" sz="1200" kern="1200">
                <a:solidFill>
                  <a:schemeClr val="tx1"/>
                </a:solidFill>
                <a:effectLst/>
                <a:latin typeface="+mn-lt"/>
                <a:ea typeface="+mn-ea"/>
                <a:cs typeface="+mn-cs"/>
              </a:rPr>
              <a:t>通过特定的算法，比如</a:t>
            </a:r>
            <a:r>
              <a:rPr kumimoji="1" lang="en-US" altLang="zh-CN" sz="1200" kern="1200">
                <a:solidFill>
                  <a:schemeClr val="tx1"/>
                </a:solidFill>
                <a:effectLst/>
                <a:latin typeface="+mn-lt"/>
                <a:ea typeface="+mn-ea"/>
                <a:cs typeface="+mn-cs"/>
              </a:rPr>
              <a:t>NMS</a:t>
            </a:r>
            <a:r>
              <a:rPr kumimoji="1" lang="zh-CN" altLang="en-US" sz="1200" kern="1200">
                <a:solidFill>
                  <a:schemeClr val="tx1"/>
                </a:solidFill>
                <a:effectLst/>
                <a:latin typeface="+mn-lt"/>
                <a:ea typeface="+mn-ea"/>
                <a:cs typeface="+mn-cs"/>
              </a:rPr>
              <a:t>，</a:t>
            </a:r>
            <a:r>
              <a:rPr kumimoji="1" lang="en-US" altLang="zh-CN" sz="1200" kern="1200">
                <a:solidFill>
                  <a:schemeClr val="tx1"/>
                </a:solidFill>
                <a:effectLst/>
                <a:latin typeface="+mn-lt"/>
                <a:ea typeface="+mn-ea"/>
                <a:cs typeface="+mn-cs"/>
              </a:rPr>
              <a:t>non-maximum suppression</a:t>
            </a:r>
            <a:r>
              <a:rPr kumimoji="1" lang="zh-CN" altLang="en-US" sz="1200" kern="1200">
                <a:solidFill>
                  <a:schemeClr val="tx1"/>
                </a:solidFill>
                <a:effectLst/>
                <a:latin typeface="+mn-lt"/>
                <a:ea typeface="+mn-ea"/>
                <a:cs typeface="+mn-cs"/>
              </a:rPr>
              <a:t>，非最大化抑制，来去除掉多余的检测框，留下最合适的红框，来标注出来行人目标</a:t>
            </a:r>
            <a:endParaRPr lang="en" altLang="zh-CN"/>
          </a:p>
        </p:txBody>
      </p:sp>
      <p:sp>
        <p:nvSpPr>
          <p:cNvPr id="4" name="灯片编号占位符 3"/>
          <p:cNvSpPr>
            <a:spLocks noGrp="1"/>
          </p:cNvSpPr>
          <p:nvPr>
            <p:ph type="sldNum" sz="quarter" idx="5"/>
          </p:nvPr>
        </p:nvSpPr>
        <p:spPr/>
        <p:txBody>
          <a:bodyPr/>
          <a:lstStyle/>
          <a:p>
            <a:fld id="{A0EAE07C-26B0-2E41-B89A-1D033E4C7B9B}" type="slidenum">
              <a:t>4</a:t>
            </a:fld>
            <a:endParaRPr kumimoji="1" lang="zh-CN" altLang="en-US"/>
          </a:p>
        </p:txBody>
      </p:sp>
    </p:spTree>
    <p:extLst>
      <p:ext uri="{BB962C8B-B14F-4D97-AF65-F5344CB8AC3E}">
        <p14:creationId xmlns:p14="http://schemas.microsoft.com/office/powerpoint/2010/main" val="1732969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那么当我们在做有关行人目标检测的时候，需要获得从传感器，比如摄像头之类的东西获得可分析的数据。显然，从可见光下的行人检测显然和夜晚时候的行人检测有一定的方法和方式上的区别。那么首先我们从单光谱，也就是从可见光下的行人检测开始介绍。</a:t>
            </a:r>
          </a:p>
        </p:txBody>
      </p:sp>
      <p:sp>
        <p:nvSpPr>
          <p:cNvPr id="4" name="灯片编号占位符 3"/>
          <p:cNvSpPr>
            <a:spLocks noGrp="1"/>
          </p:cNvSpPr>
          <p:nvPr>
            <p:ph type="sldNum" sz="quarter" idx="5"/>
          </p:nvPr>
        </p:nvSpPr>
        <p:spPr/>
        <p:txBody>
          <a:bodyPr/>
          <a:lstStyle/>
          <a:p>
            <a:fld id="{A0EAE07C-26B0-2E41-B89A-1D033E4C7B9B}" type="slidenum">
              <a:t>5</a:t>
            </a:fld>
            <a:endParaRPr kumimoji="1" lang="zh-CN" altLang="en-US"/>
          </a:p>
        </p:txBody>
      </p:sp>
    </p:spTree>
    <p:extLst>
      <p:ext uri="{BB962C8B-B14F-4D97-AF65-F5344CB8AC3E}">
        <p14:creationId xmlns:p14="http://schemas.microsoft.com/office/powerpoint/2010/main" val="6365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对于这种可见光下的行人检测，也是有两种不同的方式</a:t>
            </a:r>
            <a:endParaRPr kumimoji="1" lang="en-US" altLang="zh-CN"/>
          </a:p>
          <a:p>
            <a:r>
              <a:rPr kumimoji="1" lang="zh-CN" altLang="en-US"/>
              <a:t>首先在比较久远一点的时间，</a:t>
            </a:r>
            <a:r>
              <a:rPr kumimoji="1" lang="en-US" altLang="zh-CN"/>
              <a:t>0</a:t>
            </a:r>
            <a:r>
              <a:rPr kumimoji="1" lang="zh-CN" altLang="en-US"/>
              <a:t>几年的时候，深度学习还没有被提出来，这时候主要是依靠手动设计出特征，再进行分类；那么近些年来深度学习的崛起，我们通过深度学习，学习出特征，再分类，进行行人的检测</a:t>
            </a:r>
            <a:endParaRPr kumimoji="1" lang="en-US" altLang="zh-CN"/>
          </a:p>
        </p:txBody>
      </p:sp>
      <p:sp>
        <p:nvSpPr>
          <p:cNvPr id="4" name="灯片编号占位符 3"/>
          <p:cNvSpPr>
            <a:spLocks noGrp="1"/>
          </p:cNvSpPr>
          <p:nvPr>
            <p:ph type="sldNum" sz="quarter" idx="5"/>
          </p:nvPr>
        </p:nvSpPr>
        <p:spPr/>
        <p:txBody>
          <a:bodyPr/>
          <a:lstStyle/>
          <a:p>
            <a:fld id="{A0EAE07C-26B0-2E41-B89A-1D033E4C7B9B}" type="slidenum">
              <a:t>6</a:t>
            </a:fld>
            <a:endParaRPr kumimoji="1" lang="zh-CN" altLang="en-US"/>
          </a:p>
        </p:txBody>
      </p:sp>
    </p:spTree>
    <p:extLst>
      <p:ext uri="{BB962C8B-B14F-4D97-AF65-F5344CB8AC3E}">
        <p14:creationId xmlns:p14="http://schemas.microsoft.com/office/powerpoint/2010/main" val="2886475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a:t>HOG+SVM</a:t>
            </a:r>
            <a:r>
              <a:rPr kumimoji="1" lang="zh-CN" altLang="en-US"/>
              <a:t>：</a:t>
            </a:r>
            <a:r>
              <a:rPr kumimoji="1" lang="en-US" altLang="zh-CN"/>
              <a:t>2005</a:t>
            </a:r>
            <a:r>
              <a:rPr kumimoji="1" lang="zh-CN" altLang="en-US"/>
              <a:t>年提出，</a:t>
            </a:r>
            <a:r>
              <a:rPr lang="zh-CN" altLang="en-US" sz="1200" b="0" i="0" kern="1200">
                <a:solidFill>
                  <a:schemeClr val="tx1"/>
                </a:solidFill>
                <a:effectLst/>
                <a:latin typeface="+mn-lt"/>
                <a:ea typeface="+mn-ea"/>
                <a:cs typeface="+mn-cs"/>
              </a:rPr>
              <a:t>梯度方向直方图</a:t>
            </a:r>
            <a:r>
              <a:rPr lang="en-US" altLang="zh-CN" sz="1200" b="0" i="0" kern="1200">
                <a:solidFill>
                  <a:schemeClr val="tx1"/>
                </a:solidFill>
                <a:effectLst/>
                <a:latin typeface="+mn-lt"/>
                <a:ea typeface="+mn-ea"/>
                <a:cs typeface="+mn-cs"/>
              </a:rPr>
              <a:t>(</a:t>
            </a:r>
            <a:r>
              <a:rPr lang="en" altLang="zh-CN" sz="1200" b="0" i="0" kern="1200">
                <a:solidFill>
                  <a:schemeClr val="tx1"/>
                </a:solidFill>
                <a:effectLst/>
                <a:latin typeface="+mn-lt"/>
                <a:ea typeface="+mn-ea"/>
                <a:cs typeface="+mn-cs"/>
              </a:rPr>
              <a:t>HOG</a:t>
            </a:r>
            <a:r>
              <a:rPr lang="en-US" altLang="zh-CN" sz="1200" b="0" i="0" kern="1200">
                <a:solidFill>
                  <a:schemeClr val="tx1"/>
                </a:solidFill>
                <a:effectLst/>
                <a:latin typeface="+mn-lt"/>
                <a:ea typeface="+mn-ea"/>
                <a:cs typeface="+mn-cs"/>
              </a:rPr>
              <a:t>:Histogram of oriented</a:t>
            </a:r>
            <a:r>
              <a:rPr lang="zh-CN" altLang="en-US" sz="1200" b="0" i="0" kern="1200">
                <a:solidFill>
                  <a:schemeClr val="tx1"/>
                </a:solidFill>
                <a:effectLst/>
                <a:latin typeface="+mn-lt"/>
                <a:ea typeface="+mn-ea"/>
                <a:cs typeface="+mn-cs"/>
              </a:rPr>
              <a:t> </a:t>
            </a:r>
            <a:r>
              <a:rPr lang="en-US" altLang="zh-CN" sz="1200" b="0" i="0" kern="1200">
                <a:solidFill>
                  <a:schemeClr val="tx1"/>
                </a:solidFill>
                <a:effectLst/>
                <a:latin typeface="+mn-lt"/>
                <a:ea typeface="+mn-ea"/>
                <a:cs typeface="+mn-cs"/>
              </a:rPr>
              <a:t>gradients</a:t>
            </a:r>
            <a:r>
              <a:rPr lang="en"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是一种边缘特征，它利用了边缘的朝向和强度信息，后来被广泛应用于车辆检测，车牌检测等视觉目标检测问题。</a:t>
            </a:r>
            <a:r>
              <a:rPr lang="en" altLang="zh-CN" sz="1200" b="0" i="0" kern="1200">
                <a:solidFill>
                  <a:schemeClr val="tx1"/>
                </a:solidFill>
                <a:effectLst/>
                <a:latin typeface="+mn-lt"/>
                <a:ea typeface="+mn-ea"/>
                <a:cs typeface="+mn-cs"/>
              </a:rPr>
              <a:t>HOG</a:t>
            </a:r>
            <a:r>
              <a:rPr lang="zh-CN" altLang="en-US" sz="1200" b="0" i="0" kern="1200">
                <a:solidFill>
                  <a:schemeClr val="tx1"/>
                </a:solidFill>
                <a:effectLst/>
                <a:latin typeface="+mn-lt"/>
                <a:ea typeface="+mn-ea"/>
                <a:cs typeface="+mn-cs"/>
              </a:rPr>
              <a:t>的做法是固定大小的图像先计算梯度，然后进行网格划分，计算每个点处的梯度朝向和强度，然后形成网格内的所有像素的梯度方向分分布直方图，最后汇总起来，形成整个直方图特征。</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训练给定正、负训练样本，首先提取手工特征（如</a:t>
            </a:r>
            <a:r>
              <a:rPr lang="en-US" altLang="zh-CN" sz="1200" b="0" i="0" kern="1200">
                <a:solidFill>
                  <a:schemeClr val="tx1"/>
                </a:solidFill>
                <a:effectLst/>
                <a:latin typeface="+mn-lt"/>
                <a:ea typeface="+mn-ea"/>
                <a:cs typeface="+mn-cs"/>
              </a:rPr>
              <a:t>HOG</a:t>
            </a:r>
            <a:r>
              <a:rPr lang="zh-CN" altLang="en-US" sz="1200" b="0" i="0" kern="1200">
                <a:solidFill>
                  <a:schemeClr val="tx1"/>
                </a:solidFill>
                <a:effectLst/>
                <a:latin typeface="+mn-lt"/>
                <a:ea typeface="+mn-ea"/>
                <a:cs typeface="+mn-cs"/>
              </a:rPr>
              <a:t>）来表示这些样本。在提取特征的基础上，利用浅层分类器（</a:t>
            </a:r>
            <a:r>
              <a:rPr lang="en-US" altLang="zh-CN" sz="1200" b="0" i="0" kern="1200">
                <a:solidFill>
                  <a:schemeClr val="tx1"/>
                </a:solidFill>
                <a:effectLst/>
                <a:latin typeface="+mn-lt"/>
                <a:ea typeface="+mn-ea"/>
                <a:cs typeface="+mn-cs"/>
              </a:rPr>
              <a:t>boosting</a:t>
            </a:r>
            <a:r>
              <a:rPr lang="zh-CN" altLang="en-US" sz="1200" b="0" i="0" kern="1200">
                <a:solidFill>
                  <a:schemeClr val="tx1"/>
                </a:solidFill>
                <a:effectLst/>
                <a:latin typeface="+mn-lt"/>
                <a:ea typeface="+mn-ea"/>
                <a:cs typeface="+mn-cs"/>
              </a:rPr>
              <a:t>或</a:t>
            </a:r>
            <a:r>
              <a:rPr lang="en-US" altLang="zh-CN" sz="1200" b="0" i="0" kern="1200">
                <a:solidFill>
                  <a:schemeClr val="tx1"/>
                </a:solidFill>
                <a:effectLst/>
                <a:latin typeface="+mn-lt"/>
                <a:ea typeface="+mn-ea"/>
                <a:cs typeface="+mn-cs"/>
              </a:rPr>
              <a:t>SVM</a:t>
            </a:r>
            <a:r>
              <a:rPr lang="zh-CN" altLang="en-US" sz="1200" b="0" i="0" kern="1200">
                <a:solidFill>
                  <a:schemeClr val="tx1"/>
                </a:solidFill>
                <a:effectLst/>
                <a:latin typeface="+mn-lt"/>
                <a:ea typeface="+mn-ea"/>
                <a:cs typeface="+mn-cs"/>
              </a:rPr>
              <a:t>）学习行人检测器，以区分行人检测器中的正类和负类。为了提高行人检测性能，通常采用</a:t>
            </a:r>
            <a:r>
              <a:rPr lang="en-US" altLang="zh-CN" sz="1200" b="0" i="0" kern="1200">
                <a:solidFill>
                  <a:schemeClr val="tx1"/>
                </a:solidFill>
                <a:effectLst/>
                <a:latin typeface="+mn-lt"/>
                <a:ea typeface="+mn-ea"/>
                <a:cs typeface="+mn-cs"/>
              </a:rPr>
              <a:t>bootstrap technique[184]</a:t>
            </a:r>
            <a:r>
              <a:rPr lang="zh-CN" altLang="en-US" sz="1200" b="0" i="0" kern="1200">
                <a:solidFill>
                  <a:schemeClr val="tx1"/>
                </a:solidFill>
                <a:effectLst/>
                <a:latin typeface="+mn-lt"/>
                <a:ea typeface="+mn-ea"/>
                <a:cs typeface="+mn-cs"/>
              </a:rPr>
              <a:t>在多个训练迭代中选择硬样本，将当前迭代中的硬负样本聚合到下一个训练迭代中。通常，正样本和负样本（面片）由基于滑动窗口的检测方案生成，在训练图像上具有固定的窗口大小（例如，</a:t>
            </a:r>
            <a:r>
              <a:rPr lang="en-US" altLang="zh-CN" sz="1200" b="0" i="0" kern="1200">
                <a:solidFill>
                  <a:schemeClr val="tx1"/>
                </a:solidFill>
                <a:effectLst/>
                <a:latin typeface="+mn-lt"/>
                <a:ea typeface="+mn-ea"/>
                <a:cs typeface="+mn-cs"/>
              </a:rPr>
              <a:t>128×64</a:t>
            </a:r>
            <a:r>
              <a:rPr lang="zh-CN" altLang="en-US" sz="1200" b="0" i="0" kern="1200">
                <a:solidFill>
                  <a:schemeClr val="tx1"/>
                </a:solidFill>
                <a:effectLst/>
                <a:latin typeface="+mn-lt"/>
                <a:ea typeface="+mn-ea"/>
                <a:cs typeface="+mn-cs"/>
              </a:rPr>
              <a:t>像素）。然后使用经过训练的行人检测器对未看到的测试图像中的行人实例进行分类</a:t>
            </a:r>
            <a:r>
              <a:rPr lang="en-US" altLang="zh-CN" sz="1200" b="0" i="0" kern="1200">
                <a:solidFill>
                  <a:schemeClr val="tx1"/>
                </a:solidFill>
                <a:effectLst/>
                <a:latin typeface="+mn-lt"/>
                <a:ea typeface="+mn-ea"/>
                <a:cs typeface="+mn-cs"/>
              </a:rPr>
              <a:t>/</a:t>
            </a:r>
            <a:r>
              <a:rPr lang="zh-CN" altLang="en-US" sz="1200" b="0" i="0" kern="1200">
                <a:solidFill>
                  <a:schemeClr val="tx1"/>
                </a:solidFill>
                <a:effectLst/>
                <a:latin typeface="+mn-lt"/>
                <a:ea typeface="+mn-ea"/>
                <a:cs typeface="+mn-cs"/>
              </a:rPr>
              <a:t>检测。</a:t>
            </a: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由于速度过慢，使用</a:t>
            </a:r>
            <a:r>
              <a:rPr kumimoji="1" lang="en-US" altLang="zh-CN"/>
              <a:t>HOG+AdaBoost</a:t>
            </a:r>
            <a:endParaRPr kumimoji="1" lang="en-US" altLang="zh-CN"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b="0" i="0" kern="1200">
                <a:solidFill>
                  <a:schemeClr val="tx1"/>
                </a:solidFill>
                <a:effectLst/>
                <a:latin typeface="+mn-lt"/>
                <a:ea typeface="+mn-ea"/>
                <a:cs typeface="+mn-cs"/>
              </a:rPr>
              <a:t>对光照和小量的空间平移不敏感；由于只关注了物体的边缘和形状信息，很难处理遮挡问题</a:t>
            </a:r>
            <a:endParaRPr kumimoji="1" lang="zh-CN" altLang="en-US"/>
          </a:p>
          <a:p>
            <a:endParaRPr kumimoji="1" lang="en-US" altLang="zh-CN"/>
          </a:p>
        </p:txBody>
      </p:sp>
      <p:sp>
        <p:nvSpPr>
          <p:cNvPr id="4" name="灯片编号占位符 3"/>
          <p:cNvSpPr>
            <a:spLocks noGrp="1"/>
          </p:cNvSpPr>
          <p:nvPr>
            <p:ph type="sldNum" sz="quarter" idx="5"/>
          </p:nvPr>
        </p:nvSpPr>
        <p:spPr/>
        <p:txBody>
          <a:bodyPr/>
          <a:lstStyle/>
          <a:p>
            <a:fld id="{A0EAE07C-26B0-2E41-B89A-1D033E4C7B9B}" type="slidenum">
              <a:t>7</a:t>
            </a:fld>
            <a:endParaRPr kumimoji="1" lang="zh-CN" altLang="en-US"/>
          </a:p>
        </p:txBody>
      </p:sp>
    </p:spTree>
    <p:extLst>
      <p:ext uri="{BB962C8B-B14F-4D97-AF65-F5344CB8AC3E}">
        <p14:creationId xmlns:p14="http://schemas.microsoft.com/office/powerpoint/2010/main" val="258896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采用经典机器学习的方法虽然取得了不错的成绩，但是还是存在一些问题</a:t>
            </a:r>
            <a:endParaRPr kumimoji="1" lang="en-US" altLang="zh-CN"/>
          </a:p>
          <a:p>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对于外观，视角，姿态各异的行人检测精度还是不高</a:t>
            </a:r>
          </a:p>
          <a:p>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提取的特征在特征空间中的分布不够紧凑</a:t>
            </a:r>
          </a:p>
          <a:p>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分类器的性能受训练样本的影响较大</a:t>
            </a:r>
          </a:p>
          <a:p>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离线训练时的负样本无法涵盖所有真实应用场景的情况</a:t>
            </a:r>
            <a:endParaRPr kumimoji="1" lang="en-US" altLang="zh-CN"/>
          </a:p>
          <a:p>
            <a:endParaRPr kumimoji="1" lang="en-US" altLang="zh-CN"/>
          </a:p>
          <a:p>
            <a:r>
              <a:rPr kumimoji="1" lang="zh-CN" altLang="en-US"/>
              <a:t>在给定正样本和负样本的情况下，从预训练的</a:t>
            </a:r>
            <a:r>
              <a:rPr kumimoji="1" lang="en-US" altLang="zh-CN"/>
              <a:t>CNN</a:t>
            </a:r>
            <a:r>
              <a:rPr kumimoji="1" lang="zh-CN" altLang="en-US"/>
              <a:t>中提取深层特征。在此基础上，采用浅层分类器（</a:t>
            </a:r>
            <a:r>
              <a:rPr kumimoji="1" lang="en-US" altLang="zh-CN"/>
              <a:t>boosting</a:t>
            </a:r>
            <a:r>
              <a:rPr kumimoji="1" lang="zh-CN" altLang="en-US"/>
              <a:t>或</a:t>
            </a:r>
            <a:r>
              <a:rPr kumimoji="1" lang="en-US" altLang="zh-CN"/>
              <a:t>SVM</a:t>
            </a:r>
            <a:r>
              <a:rPr kumimoji="1" lang="zh-CN" altLang="en-US"/>
              <a:t>）结合</a:t>
            </a:r>
            <a:r>
              <a:rPr kumimoji="1" lang="en-US" altLang="zh-CN"/>
              <a:t>bootstrap</a:t>
            </a:r>
            <a:r>
              <a:rPr kumimoji="1" lang="zh-CN" altLang="en-US"/>
              <a:t>技术对行人检测器进行学习。基于滑动窗口或基于低层特征的建议生成方法生成训练样本</a:t>
            </a:r>
            <a:endParaRPr kumimoji="1" lang="en-US" altLang="zh-CN"/>
          </a:p>
          <a:p>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a:solidFill>
                  <a:schemeClr val="tx1"/>
                </a:solidFill>
                <a:effectLst/>
                <a:latin typeface="+mn-lt"/>
                <a:ea typeface="+mn-ea"/>
                <a:cs typeface="+mn-cs"/>
              </a:rPr>
              <a:t>首先基于低层特征的方案生成方法被用来生成一些候选方案。基于这些候选方案，在特定的行人数据集上以端到端的方式（包括特征提取和方案分类）训练具有完全连接和</a:t>
            </a:r>
            <a:r>
              <a:rPr lang="en" altLang="zh-CN" sz="1200" b="0" i="0" u="none" strike="noStrike" kern="1200">
                <a:solidFill>
                  <a:schemeClr val="tx1"/>
                </a:solidFill>
                <a:effectLst/>
                <a:latin typeface="+mn-lt"/>
                <a:ea typeface="+mn-ea"/>
                <a:cs typeface="+mn-cs"/>
              </a:rPr>
              <a:t>softmax</a:t>
            </a:r>
            <a:r>
              <a:rPr lang="zh-CN" altLang="en-US" sz="1200" b="0" i="0" u="none" strike="noStrike" kern="1200">
                <a:solidFill>
                  <a:schemeClr val="tx1"/>
                </a:solidFill>
                <a:effectLst/>
                <a:latin typeface="+mn-lt"/>
                <a:ea typeface="+mn-ea"/>
                <a:cs typeface="+mn-cs"/>
              </a:rPr>
              <a:t>层的</a:t>
            </a:r>
            <a:r>
              <a:rPr lang="en" altLang="zh-CN" sz="1200" b="0" i="0" u="none" strike="noStrike" kern="1200">
                <a:solidFill>
                  <a:schemeClr val="tx1"/>
                </a:solidFill>
                <a:effectLst/>
                <a:latin typeface="+mn-lt"/>
                <a:ea typeface="+mn-ea"/>
                <a:cs typeface="+mn-cs"/>
              </a:rPr>
              <a:t>CNN</a:t>
            </a:r>
            <a:r>
              <a:rPr lang="zh-CN" altLang="en" sz="1200" b="0" i="0" u="none" strike="noStrike" kern="1200">
                <a:solidFill>
                  <a:schemeClr val="tx1"/>
                </a:solidFill>
                <a:effectLst/>
                <a:latin typeface="+mn-lt"/>
                <a:ea typeface="+mn-ea"/>
                <a:cs typeface="+mn-cs"/>
              </a:rPr>
              <a:t>。</a:t>
            </a:r>
            <a:endParaRPr kumimoji="1" lang="en-US" altLang="zh-CN"/>
          </a:p>
          <a:p>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纯</a:t>
            </a:r>
            <a:r>
              <a:rPr kumimoji="1" lang="en-US" altLang="zh-CN"/>
              <a:t>CNN:</a:t>
            </a:r>
            <a:r>
              <a:rPr kumimoji="1" lang="zh-CN" altLang="en-US"/>
              <a:t> 包括了特征提取和分类器的训练，是端到端的方式。</a:t>
            </a:r>
            <a:r>
              <a:rPr lang="zh-CN" altLang="en-US" sz="1200" kern="1200">
                <a:solidFill>
                  <a:schemeClr val="tx1"/>
                </a:solidFill>
                <a:effectLst/>
                <a:latin typeface="+mn-lt"/>
                <a:ea typeface="+mn-ea"/>
                <a:cs typeface="+mn-cs"/>
              </a:rPr>
              <a:t>因为</a:t>
            </a:r>
            <a:r>
              <a:rPr lang="en-US" altLang="zh-CN" sz="1200" kern="1200">
                <a:solidFill>
                  <a:schemeClr val="tx1"/>
                </a:solidFill>
                <a:effectLst/>
                <a:latin typeface="+mn-lt"/>
                <a:ea typeface="+mn-ea"/>
                <a:cs typeface="+mn-cs"/>
              </a:rPr>
              <a:t>CNN</a:t>
            </a:r>
            <a:r>
              <a:rPr lang="zh-CN" altLang="en-US" sz="1200" kern="1200">
                <a:solidFill>
                  <a:schemeClr val="tx1"/>
                </a:solidFill>
                <a:effectLst/>
                <a:latin typeface="+mn-lt"/>
                <a:ea typeface="+mn-ea"/>
                <a:cs typeface="+mn-cs"/>
              </a:rPr>
              <a:t>最终是对每个像素点进行概率预测，进行分类，所以相较于以前的方法，有了很大的提升。</a:t>
            </a:r>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A0EAE07C-26B0-2E41-B89A-1D033E4C7B9B}" type="slidenum">
              <a:t>8</a:t>
            </a:fld>
            <a:endParaRPr kumimoji="1" lang="zh-CN" altLang="en-US"/>
          </a:p>
        </p:txBody>
      </p:sp>
    </p:spTree>
    <p:extLst>
      <p:ext uri="{BB962C8B-B14F-4D97-AF65-F5344CB8AC3E}">
        <p14:creationId xmlns:p14="http://schemas.microsoft.com/office/powerpoint/2010/main" val="103277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在</a:t>
            </a:r>
            <a:r>
              <a:rPr kumimoji="1" lang="en-US" altLang="zh-CN"/>
              <a:t>visible-light</a:t>
            </a:r>
            <a:r>
              <a:rPr kumimoji="1" lang="zh-CN" altLang="en-US"/>
              <a:t>的情况下做行人检测，但是这种情况对于一些有关光照强度变化的场景可能效果并不太好，比如夜晚的情况，那么这时候就需要一些新的算法来进行针对性的改进。</a:t>
            </a:r>
            <a:endParaRPr kumimoji="1" lang="en-US" altLang="zh-CN"/>
          </a:p>
          <a:p>
            <a:endParaRPr kumimoji="1" lang="en-US" altLang="zh-CN"/>
          </a:p>
          <a:p>
            <a:r>
              <a:rPr kumimoji="1" lang="zh-CN" altLang="en-US"/>
              <a:t>单个光谱图像中的行人检测方法。然而，单光谱行人检测对光照变化的鲁棒性不强。例如，彩色摄像机在夜间无法获取行人的有用信息。因此，多光谱行人检测在自动驾驶和视频监控中变得非常重要，因为彩色和热图像可以提供互补的视觉信息。表</a:t>
            </a:r>
            <a:r>
              <a:rPr kumimoji="1" lang="en-US" altLang="zh-CN"/>
              <a:t>3</a:t>
            </a:r>
            <a:r>
              <a:rPr kumimoji="1" lang="zh-CN" altLang="en-US"/>
              <a:t>总结了</a:t>
            </a:r>
            <a:r>
              <a:rPr kumimoji="1" lang="en-US" altLang="zh-CN"/>
              <a:t>12</a:t>
            </a:r>
            <a:r>
              <a:rPr kumimoji="1" lang="zh-CN" altLang="en-US"/>
              <a:t>种多光谱行人检测的典型方法。</a:t>
            </a:r>
          </a:p>
        </p:txBody>
      </p:sp>
      <p:sp>
        <p:nvSpPr>
          <p:cNvPr id="4" name="灯片编号占位符 3"/>
          <p:cNvSpPr>
            <a:spLocks noGrp="1"/>
          </p:cNvSpPr>
          <p:nvPr>
            <p:ph type="sldNum" sz="quarter" idx="5"/>
          </p:nvPr>
        </p:nvSpPr>
        <p:spPr/>
        <p:txBody>
          <a:bodyPr/>
          <a:lstStyle/>
          <a:p>
            <a:fld id="{A0EAE07C-26B0-2E41-B89A-1D033E4C7B9B}" type="slidenum">
              <a:rPr lang="en-US" altLang="zh-CN"/>
              <a:t>9</a:t>
            </a:fld>
            <a:endParaRPr kumimoji="1" lang="zh-CN" altLang="en-US"/>
          </a:p>
        </p:txBody>
      </p:sp>
    </p:spTree>
    <p:extLst>
      <p:ext uri="{BB962C8B-B14F-4D97-AF65-F5344CB8AC3E}">
        <p14:creationId xmlns:p14="http://schemas.microsoft.com/office/powerpoint/2010/main" val="332632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10/16/20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10/16/20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10/16/20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10/16/20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15.sv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CC273-0F29-D04B-8D69-D1224A2E4A73}"/>
              </a:ext>
            </a:extLst>
          </p:cNvPr>
          <p:cNvSpPr>
            <a:spLocks noGrp="1"/>
          </p:cNvSpPr>
          <p:nvPr>
            <p:ph type="ctrTitle"/>
          </p:nvPr>
        </p:nvSpPr>
        <p:spPr>
          <a:xfrm>
            <a:off x="1122744" y="802298"/>
            <a:ext cx="10914927" cy="2541431"/>
          </a:xfrm>
        </p:spPr>
        <p:txBody>
          <a:bodyPr>
            <a:normAutofit fontScale="90000"/>
          </a:bodyPr>
          <a:lstStyle/>
          <a:p>
            <a:pPr algn="ctr"/>
            <a:r>
              <a:rPr lang="en" altLang="zh-CN" cap="none"/>
              <a:t>From Handcrafted To Deep Features For Pedestrian Detection: A Survey </a:t>
            </a:r>
            <a:endParaRPr kumimoji="1" lang="zh-CN" altLang="en-US" cap="none"/>
          </a:p>
        </p:txBody>
      </p:sp>
      <p:sp>
        <p:nvSpPr>
          <p:cNvPr id="3" name="副标题 2">
            <a:extLst>
              <a:ext uri="{FF2B5EF4-FFF2-40B4-BE49-F238E27FC236}">
                <a16:creationId xmlns:a16="http://schemas.microsoft.com/office/drawing/2014/main" id="{1609092F-55D4-CC4E-85A8-2522A0A9BF77}"/>
              </a:ext>
            </a:extLst>
          </p:cNvPr>
          <p:cNvSpPr>
            <a:spLocks noGrp="1"/>
          </p:cNvSpPr>
          <p:nvPr>
            <p:ph type="subTitle" idx="1"/>
          </p:nvPr>
        </p:nvSpPr>
        <p:spPr>
          <a:xfrm>
            <a:off x="2417780" y="3531204"/>
            <a:ext cx="8637072" cy="2036219"/>
          </a:xfrm>
        </p:spPr>
        <p:txBody>
          <a:bodyPr>
            <a:normAutofit fontScale="77500" lnSpcReduction="20000"/>
          </a:bodyPr>
          <a:lstStyle/>
          <a:p>
            <a:pPr algn="ctr"/>
            <a:r>
              <a:rPr kumimoji="1" lang="en-US" altLang="zh-CN" sz="2400" cap="none"/>
              <a:t>arXiv 2020</a:t>
            </a:r>
          </a:p>
          <a:p>
            <a:pPr algn="ctr"/>
            <a:r>
              <a:rPr lang="en" altLang="zh-CN" sz="2400" cap="none"/>
              <a:t>Jiale Cao, Yanwei Pang, </a:t>
            </a:r>
            <a:r>
              <a:rPr lang="en" altLang="zh-CN" sz="2400" i="1" cap="none"/>
              <a:t>Senoir Member, IEEE, </a:t>
            </a:r>
            <a:r>
              <a:rPr lang="en" altLang="zh-CN" sz="2400" cap="none"/>
              <a:t>Jin Xie, Fahad Shahbaz Khan, And Ling Shao, </a:t>
            </a:r>
            <a:r>
              <a:rPr lang="en" altLang="zh-CN" sz="2400" i="1" cap="none"/>
              <a:t>Senoir Member, IEEE </a:t>
            </a:r>
          </a:p>
          <a:p>
            <a:pPr algn="ctr"/>
            <a:r>
              <a:rPr lang="zh-CN" altLang="en" sz="2400" cap="none"/>
              <a:t>汇报人</a:t>
            </a:r>
            <a:r>
              <a:rPr lang="zh-CN" altLang="en-US" sz="2400" cap="none"/>
              <a:t>：王崧玉</a:t>
            </a:r>
            <a:endParaRPr lang="en-US" altLang="zh-CN" sz="2400" cap="none"/>
          </a:p>
          <a:p>
            <a:pPr algn="ctr"/>
            <a:r>
              <a:rPr lang="zh-CN" altLang="en-US" sz="2400" cap="none"/>
              <a:t>学号：</a:t>
            </a:r>
            <a:r>
              <a:rPr lang="en-US" altLang="zh-CN" sz="2400" cap="none"/>
              <a:t>20210240253</a:t>
            </a:r>
            <a:endParaRPr lang="en" altLang="zh-CN" sz="2400" cap="none"/>
          </a:p>
          <a:p>
            <a:pPr algn="ctr"/>
            <a:endParaRPr kumimoji="1" lang="zh-CN" altLang="en-US" sz="2400" cap="none"/>
          </a:p>
        </p:txBody>
      </p:sp>
      <p:pic>
        <p:nvPicPr>
          <p:cNvPr id="5" name="图片 4">
            <a:extLst>
              <a:ext uri="{FF2B5EF4-FFF2-40B4-BE49-F238E27FC236}">
                <a16:creationId xmlns:a16="http://schemas.microsoft.com/office/drawing/2014/main" id="{318B3E13-584F-F84D-B5F7-9C26C1A529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
        <p:nvSpPr>
          <p:cNvPr id="6" name="文本框 5">
            <a:extLst>
              <a:ext uri="{FF2B5EF4-FFF2-40B4-BE49-F238E27FC236}">
                <a16:creationId xmlns:a16="http://schemas.microsoft.com/office/drawing/2014/main" id="{7D41E2A2-5D41-244C-B2D6-61EA95D22980}"/>
              </a:ext>
            </a:extLst>
          </p:cNvPr>
          <p:cNvSpPr txBox="1"/>
          <p:nvPr/>
        </p:nvSpPr>
        <p:spPr>
          <a:xfrm>
            <a:off x="-312516" y="3831220"/>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914673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p:txBody>
          <a:bodyPr/>
          <a:lstStyle/>
          <a:p>
            <a:endParaRPr kumimoji="1" lang="zh-CN" altLang="en-US"/>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pic>
        <p:nvPicPr>
          <p:cNvPr id="8" name="图片 7" descr="表格&#10;&#10;描述已自动生成">
            <a:extLst>
              <a:ext uri="{FF2B5EF4-FFF2-40B4-BE49-F238E27FC236}">
                <a16:creationId xmlns:a16="http://schemas.microsoft.com/office/drawing/2014/main" id="{8BD208BD-1A77-2343-8464-76DA81B92E1E}"/>
              </a:ext>
            </a:extLst>
          </p:cNvPr>
          <p:cNvPicPr>
            <a:picLocks noChangeAspect="1"/>
          </p:cNvPicPr>
          <p:nvPr/>
        </p:nvPicPr>
        <p:blipFill>
          <a:blip r:embed="rId4"/>
          <a:stretch>
            <a:fillRect/>
          </a:stretch>
        </p:blipFill>
        <p:spPr>
          <a:xfrm>
            <a:off x="-40147" y="2439836"/>
            <a:ext cx="12272294" cy="2970364"/>
          </a:xfrm>
          <a:prstGeom prst="rect">
            <a:avLst/>
          </a:prstGeom>
        </p:spPr>
      </p:pic>
    </p:spTree>
    <p:extLst>
      <p:ext uri="{BB962C8B-B14F-4D97-AF65-F5344CB8AC3E}">
        <p14:creationId xmlns:p14="http://schemas.microsoft.com/office/powerpoint/2010/main" val="1539088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a:xfrm>
            <a:off x="1294362" y="2996979"/>
            <a:ext cx="9603275" cy="1049235"/>
          </a:xfrm>
        </p:spPr>
        <p:txBody>
          <a:bodyPr>
            <a:normAutofit fontScale="90000"/>
          </a:bodyPr>
          <a:lstStyle/>
          <a:p>
            <a:pPr algn="ctr"/>
            <a:r>
              <a:rPr kumimoji="1" lang="en-US" altLang="zh-CN" sz="7200" cap="none"/>
              <a:t>Dataset</a:t>
            </a:r>
            <a:r>
              <a:rPr kumimoji="1" lang="zh-CN" altLang="en-US" sz="7200" cap="none"/>
              <a:t> </a:t>
            </a:r>
            <a:r>
              <a:rPr kumimoji="1" lang="en-US" altLang="zh-CN" sz="7200" cap="none"/>
              <a:t>and</a:t>
            </a:r>
            <a:r>
              <a:rPr kumimoji="1" lang="zh-CN" altLang="en-US" sz="7200" cap="none"/>
              <a:t> </a:t>
            </a:r>
            <a:r>
              <a:rPr kumimoji="1" lang="en-US" altLang="zh-CN" sz="7200" cap="none"/>
              <a:t>Evaluation</a:t>
            </a:r>
            <a:endParaRPr kumimoji="1" lang="zh-CN" altLang="en-US" sz="7200" cap="none"/>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Tree>
    <p:extLst>
      <p:ext uri="{BB962C8B-B14F-4D97-AF65-F5344CB8AC3E}">
        <p14:creationId xmlns:p14="http://schemas.microsoft.com/office/powerpoint/2010/main" val="262707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8C7B1-8D33-B245-808B-EF4D52AE2CA3}"/>
              </a:ext>
            </a:extLst>
          </p:cNvPr>
          <p:cNvSpPr>
            <a:spLocks noGrp="1"/>
          </p:cNvSpPr>
          <p:nvPr>
            <p:ph type="title"/>
          </p:nvPr>
        </p:nvSpPr>
        <p:spPr/>
        <p:txBody>
          <a:bodyPr/>
          <a:lstStyle/>
          <a:p>
            <a:r>
              <a:rPr kumimoji="1" lang="en-US" altLang="zh-CN" cap="none"/>
              <a:t>Dataset</a:t>
            </a:r>
            <a:endParaRPr kumimoji="1" lang="zh-CN" altLang="en-US" cap="none"/>
          </a:p>
        </p:txBody>
      </p:sp>
      <p:sp>
        <p:nvSpPr>
          <p:cNvPr id="3" name="内容占位符 2">
            <a:extLst>
              <a:ext uri="{FF2B5EF4-FFF2-40B4-BE49-F238E27FC236}">
                <a16:creationId xmlns:a16="http://schemas.microsoft.com/office/drawing/2014/main" id="{9FD74503-EA81-DC4A-9853-3A76091ED754}"/>
              </a:ext>
            </a:extLst>
          </p:cNvPr>
          <p:cNvSpPr>
            <a:spLocks noGrp="1"/>
          </p:cNvSpPr>
          <p:nvPr>
            <p:ph idx="1"/>
          </p:nvPr>
        </p:nvSpPr>
        <p:spPr/>
        <p:txBody>
          <a:bodyPr>
            <a:normAutofit/>
          </a:bodyPr>
          <a:lstStyle/>
          <a:p>
            <a:r>
              <a:rPr kumimoji="1" lang="en-US" altLang="zh-CN" sz="3200"/>
              <a:t>Earlier</a:t>
            </a:r>
            <a:r>
              <a:rPr kumimoji="1" lang="zh-CN" altLang="en-US" sz="3200"/>
              <a:t> </a:t>
            </a:r>
            <a:r>
              <a:rPr kumimoji="1" lang="en-US" altLang="zh-CN" sz="3200"/>
              <a:t>Pedestrian</a:t>
            </a:r>
            <a:r>
              <a:rPr kumimoji="1" lang="zh-CN" altLang="en-US" sz="3200"/>
              <a:t> </a:t>
            </a:r>
            <a:r>
              <a:rPr kumimoji="1" lang="en-US" altLang="zh-CN" sz="3200"/>
              <a:t>Datasets</a:t>
            </a:r>
            <a:br>
              <a:rPr kumimoji="1" lang="en-US" altLang="zh-CN" sz="3200"/>
            </a:br>
            <a:r>
              <a:rPr kumimoji="1" lang="en-US" altLang="zh-CN" sz="3200"/>
              <a:t>MIT</a:t>
            </a:r>
            <a:r>
              <a:rPr kumimoji="1" lang="zh-CN" altLang="en-US" sz="3200"/>
              <a:t> </a:t>
            </a:r>
            <a:r>
              <a:rPr kumimoji="1" lang="en-US" altLang="zh-CN" sz="3200"/>
              <a:t>INRIA</a:t>
            </a:r>
            <a:r>
              <a:rPr kumimoji="1" lang="zh-CN" altLang="en-US" sz="3200"/>
              <a:t> </a:t>
            </a:r>
            <a:r>
              <a:rPr kumimoji="1" lang="en-US" altLang="zh-CN" sz="3200"/>
              <a:t>ETH</a:t>
            </a:r>
            <a:r>
              <a:rPr kumimoji="1" lang="zh-CN" altLang="en-US" sz="3200"/>
              <a:t> </a:t>
            </a:r>
            <a:r>
              <a:rPr kumimoji="1" lang="en-US" altLang="zh-CN" sz="3200"/>
              <a:t>TUD-Brussels</a:t>
            </a:r>
            <a:r>
              <a:rPr kumimoji="1" lang="zh-CN" altLang="en-US" sz="3200"/>
              <a:t> </a:t>
            </a:r>
            <a:r>
              <a:rPr kumimoji="1" lang="en-US" altLang="zh-CN" sz="3200"/>
              <a:t>Daimler</a:t>
            </a:r>
          </a:p>
          <a:p>
            <a:r>
              <a:rPr kumimoji="1" lang="en-US" altLang="zh-CN" sz="3200"/>
              <a:t>Morden</a:t>
            </a:r>
            <a:r>
              <a:rPr kumimoji="1" lang="zh-CN" altLang="en-US" sz="3200"/>
              <a:t> </a:t>
            </a:r>
            <a:r>
              <a:rPr kumimoji="1" lang="en-US" altLang="zh-CN" sz="3200"/>
              <a:t>Pedestrian</a:t>
            </a:r>
            <a:r>
              <a:rPr kumimoji="1" lang="zh-CN" altLang="en-US" sz="3200"/>
              <a:t> </a:t>
            </a:r>
            <a:r>
              <a:rPr kumimoji="1" lang="en-US" altLang="zh-CN" sz="3200"/>
              <a:t>Datasets</a:t>
            </a:r>
            <a:br>
              <a:rPr kumimoji="1" lang="en-US" altLang="zh-CN" sz="3200"/>
            </a:br>
            <a:r>
              <a:rPr kumimoji="1" lang="en-US" altLang="zh-CN" sz="3200"/>
              <a:t>Caltech</a:t>
            </a:r>
            <a:r>
              <a:rPr kumimoji="1" lang="zh-CN" altLang="en-US" sz="3200"/>
              <a:t> </a:t>
            </a:r>
            <a:r>
              <a:rPr kumimoji="1" lang="en-US" altLang="zh-CN" sz="3200"/>
              <a:t>KITTTI</a:t>
            </a:r>
            <a:r>
              <a:rPr kumimoji="1" lang="zh-CN" altLang="en-US" sz="3200"/>
              <a:t> </a:t>
            </a:r>
            <a:r>
              <a:rPr kumimoji="1" lang="en-US" altLang="zh-CN" sz="3200"/>
              <a:t>Citypersons</a:t>
            </a:r>
            <a:r>
              <a:rPr kumimoji="1" lang="zh-CN" altLang="en-US" sz="3200"/>
              <a:t> </a:t>
            </a:r>
            <a:r>
              <a:rPr kumimoji="1" lang="en-US" altLang="zh-CN" sz="3200"/>
              <a:t>CrowdHuman</a:t>
            </a:r>
            <a:r>
              <a:rPr kumimoji="1" lang="zh-CN" altLang="en-US" sz="3200"/>
              <a:t> </a:t>
            </a:r>
            <a:r>
              <a:rPr kumimoji="1" lang="en-US" altLang="zh-CN" sz="3200"/>
              <a:t>EuroCity</a:t>
            </a:r>
            <a:r>
              <a:rPr kumimoji="1" lang="zh-CN" altLang="en-US" sz="3200"/>
              <a:t> </a:t>
            </a:r>
            <a:r>
              <a:rPr kumimoji="1" lang="en-US" altLang="zh-CN" sz="3200"/>
              <a:t>persons</a:t>
            </a:r>
            <a:r>
              <a:rPr kumimoji="1" lang="zh-CN" altLang="en-US" sz="3200"/>
              <a:t> </a:t>
            </a:r>
            <a:r>
              <a:rPr kumimoji="1" lang="en-US" altLang="zh-CN" sz="3200"/>
              <a:t>NightOwls</a:t>
            </a:r>
            <a:r>
              <a:rPr kumimoji="1" lang="zh-CN" altLang="en-US" sz="3200"/>
              <a:t> </a:t>
            </a:r>
            <a:r>
              <a:rPr kumimoji="1" lang="en-US" altLang="zh-CN" sz="3200"/>
              <a:t>WiderPerson</a:t>
            </a:r>
          </a:p>
        </p:txBody>
      </p:sp>
    </p:spTree>
    <p:extLst>
      <p:ext uri="{BB962C8B-B14F-4D97-AF65-F5344CB8AC3E}">
        <p14:creationId xmlns:p14="http://schemas.microsoft.com/office/powerpoint/2010/main" val="2560236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p:txBody>
          <a:bodyPr/>
          <a:lstStyle/>
          <a:p>
            <a:r>
              <a:rPr kumimoji="1" lang="en-US" altLang="zh-CN" cap="none"/>
              <a:t>Evaluation</a:t>
            </a:r>
            <a:r>
              <a:rPr kumimoji="1" lang="zh-CN" altLang="en-US" cap="none"/>
              <a:t> </a:t>
            </a:r>
            <a:r>
              <a:rPr kumimoji="1" lang="en-US" altLang="zh-CN" cap="none"/>
              <a:t>metrics</a:t>
            </a:r>
            <a:endParaRPr kumimoji="1" lang="zh-CN" altLang="en-US" cap="none"/>
          </a:p>
        </p:txBody>
      </p:sp>
      <p:sp>
        <p:nvSpPr>
          <p:cNvPr id="3" name="内容占位符 2">
            <a:extLst>
              <a:ext uri="{FF2B5EF4-FFF2-40B4-BE49-F238E27FC236}">
                <a16:creationId xmlns:a16="http://schemas.microsoft.com/office/drawing/2014/main" id="{F1204E89-3B45-7A4C-9E40-8F01D12A9766}"/>
              </a:ext>
            </a:extLst>
          </p:cNvPr>
          <p:cNvSpPr>
            <a:spLocks noGrp="1"/>
          </p:cNvSpPr>
          <p:nvPr>
            <p:ph idx="1"/>
          </p:nvPr>
        </p:nvSpPr>
        <p:spPr/>
        <p:txBody>
          <a:bodyPr>
            <a:normAutofit/>
          </a:bodyPr>
          <a:lstStyle/>
          <a:p>
            <a:r>
              <a:rPr lang="en" altLang="zh-CN" sz="2800"/>
              <a:t>Log</a:t>
            </a:r>
            <a:r>
              <a:rPr lang="en-US" altLang="zh-CN" sz="2800"/>
              <a:t>-average</a:t>
            </a:r>
            <a:r>
              <a:rPr lang="zh-CN" altLang="en-US" sz="2800"/>
              <a:t>  </a:t>
            </a:r>
            <a:r>
              <a:rPr lang="en-US" altLang="zh-CN" sz="2800"/>
              <a:t>miss</a:t>
            </a:r>
            <a:r>
              <a:rPr lang="zh-CN" altLang="en-US" sz="2800"/>
              <a:t> </a:t>
            </a:r>
            <a:r>
              <a:rPr lang="en-US" altLang="zh-CN" sz="2800"/>
              <a:t>rage(MR)</a:t>
            </a:r>
            <a:br>
              <a:rPr lang="en-US" altLang="zh-CN" sz="2800"/>
            </a:br>
            <a:r>
              <a:rPr lang="en" altLang="zh-CN"/>
              <a:t>M = 1 − Ntp/Ng</a:t>
            </a:r>
            <a:endParaRPr lang="en-US" altLang="zh-CN" sz="2800"/>
          </a:p>
          <a:p>
            <a:r>
              <a:rPr lang="en-US" altLang="zh-CN" sz="2800"/>
              <a:t>Average precision(AP)</a:t>
            </a:r>
            <a:br>
              <a:rPr lang="en-US" altLang="zh-CN" sz="2800"/>
            </a:br>
            <a:r>
              <a:rPr lang="en" altLang="zh-CN"/>
              <a:t>R = Ntp/Ng. </a:t>
            </a:r>
            <a:br>
              <a:rPr lang="en" altLang="zh-CN"/>
            </a:br>
            <a:r>
              <a:rPr lang="en" altLang="zh-CN"/>
              <a:t>P</a:t>
            </a:r>
            <a:r>
              <a:rPr lang="zh-CN" altLang="en-US"/>
              <a:t> </a:t>
            </a:r>
            <a:r>
              <a:rPr lang="en" altLang="zh-CN"/>
              <a:t>=</a:t>
            </a:r>
            <a:r>
              <a:rPr lang="zh-CN" altLang="en-US"/>
              <a:t> </a:t>
            </a:r>
            <a:r>
              <a:rPr lang="en" altLang="zh-CN"/>
              <a:t>Ntp/Nd</a:t>
            </a:r>
            <a:endParaRPr lang="en-US" altLang="zh-CN" sz="2800"/>
          </a:p>
          <a:p>
            <a:r>
              <a:rPr lang="en-US" altLang="zh-CN" sz="2800"/>
              <a:t>Jaccard index(JI)</a:t>
            </a:r>
            <a:br>
              <a:rPr lang="en-US" altLang="zh-CN" sz="2800"/>
            </a:br>
            <a:endParaRPr lang="en" altLang="zh-CN" sz="2800"/>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pic>
        <p:nvPicPr>
          <p:cNvPr id="11" name="图片 10">
            <a:extLst>
              <a:ext uri="{FF2B5EF4-FFF2-40B4-BE49-F238E27FC236}">
                <a16:creationId xmlns:a16="http://schemas.microsoft.com/office/drawing/2014/main" id="{6E4E57B3-C0DC-FE41-AB3A-D9A339C9350E}"/>
              </a:ext>
            </a:extLst>
          </p:cNvPr>
          <p:cNvPicPr>
            <a:picLocks noChangeAspect="1"/>
          </p:cNvPicPr>
          <p:nvPr/>
        </p:nvPicPr>
        <p:blipFill>
          <a:blip r:embed="rId4"/>
          <a:stretch>
            <a:fillRect/>
          </a:stretch>
        </p:blipFill>
        <p:spPr>
          <a:xfrm>
            <a:off x="1634881" y="4988438"/>
            <a:ext cx="3365500" cy="622300"/>
          </a:xfrm>
          <a:prstGeom prst="rect">
            <a:avLst/>
          </a:prstGeom>
        </p:spPr>
      </p:pic>
    </p:spTree>
    <p:extLst>
      <p:ext uri="{BB962C8B-B14F-4D97-AF65-F5344CB8AC3E}">
        <p14:creationId xmlns:p14="http://schemas.microsoft.com/office/powerpoint/2010/main" val="347267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a:xfrm>
            <a:off x="1294362" y="2996979"/>
            <a:ext cx="9603275" cy="1049235"/>
          </a:xfrm>
        </p:spPr>
        <p:txBody>
          <a:bodyPr>
            <a:normAutofit fontScale="90000"/>
          </a:bodyPr>
          <a:lstStyle/>
          <a:p>
            <a:pPr algn="ctr"/>
            <a:r>
              <a:rPr kumimoji="1" lang="en-US" altLang="zh-CN" sz="7200" cap="none"/>
              <a:t>Challenges</a:t>
            </a:r>
            <a:endParaRPr kumimoji="1" lang="zh-CN" altLang="en-US" sz="7200" cap="none"/>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Tree>
    <p:extLst>
      <p:ext uri="{BB962C8B-B14F-4D97-AF65-F5344CB8AC3E}">
        <p14:creationId xmlns:p14="http://schemas.microsoft.com/office/powerpoint/2010/main" val="418843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F1204E89-3B45-7A4C-9E40-8F01D12A9766}"/>
              </a:ext>
            </a:extLst>
          </p:cNvPr>
          <p:cNvSpPr>
            <a:spLocks noGrp="1"/>
          </p:cNvSpPr>
          <p:nvPr>
            <p:ph idx="1"/>
          </p:nvPr>
        </p:nvSpPr>
        <p:spPr/>
        <p:txBody>
          <a:bodyPr/>
          <a:lstStyle/>
          <a:p>
            <a:r>
              <a:rPr kumimoji="1" lang="en-US" altLang="zh-CN"/>
              <a:t>Scale</a:t>
            </a:r>
            <a:r>
              <a:rPr kumimoji="1" lang="zh-CN" altLang="en-US"/>
              <a:t> </a:t>
            </a:r>
            <a:r>
              <a:rPr kumimoji="1" lang="en-US" altLang="zh-CN"/>
              <a:t>variance</a:t>
            </a:r>
            <a:br>
              <a:rPr kumimoji="1" lang="en-US" altLang="zh-CN"/>
            </a:br>
            <a:endParaRPr kumimoji="1" lang="en-US" altLang="zh-CN"/>
          </a:p>
          <a:p>
            <a:endParaRPr kumimoji="1" lang="en-US" altLang="zh-CN"/>
          </a:p>
          <a:p>
            <a:endParaRPr kumimoji="1" lang="en-US" altLang="zh-CN"/>
          </a:p>
          <a:p>
            <a:r>
              <a:rPr kumimoji="1" lang="en-US" altLang="zh-CN"/>
              <a:t>Occlusion</a:t>
            </a:r>
          </a:p>
          <a:p>
            <a:r>
              <a:rPr kumimoji="1" lang="en-US" altLang="zh-CN"/>
              <a:t>Domain</a:t>
            </a:r>
            <a:r>
              <a:rPr kumimoji="1" lang="zh-CN" altLang="en-US"/>
              <a:t> </a:t>
            </a:r>
            <a:r>
              <a:rPr kumimoji="1" lang="en-US" altLang="zh-CN"/>
              <a:t>adaptation</a:t>
            </a:r>
            <a:endParaRPr kumimoji="1" lang="zh-CN" altLang="en-US"/>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pic>
        <p:nvPicPr>
          <p:cNvPr id="6" name="图片 5" descr="人走在路上&#10;&#10;描述已自动生成">
            <a:extLst>
              <a:ext uri="{FF2B5EF4-FFF2-40B4-BE49-F238E27FC236}">
                <a16:creationId xmlns:a16="http://schemas.microsoft.com/office/drawing/2014/main" id="{572620C9-7B7E-914B-9519-1F6EC13EC15B}"/>
              </a:ext>
            </a:extLst>
          </p:cNvPr>
          <p:cNvPicPr>
            <a:picLocks noChangeAspect="1"/>
          </p:cNvPicPr>
          <p:nvPr/>
        </p:nvPicPr>
        <p:blipFill>
          <a:blip r:embed="rId4"/>
          <a:stretch>
            <a:fillRect/>
          </a:stretch>
        </p:blipFill>
        <p:spPr>
          <a:xfrm>
            <a:off x="1717114" y="2369438"/>
            <a:ext cx="4851400" cy="1371600"/>
          </a:xfrm>
          <a:prstGeom prst="rect">
            <a:avLst/>
          </a:prstGeom>
        </p:spPr>
      </p:pic>
    </p:spTree>
    <p:extLst>
      <p:ext uri="{BB962C8B-B14F-4D97-AF65-F5344CB8AC3E}">
        <p14:creationId xmlns:p14="http://schemas.microsoft.com/office/powerpoint/2010/main" val="52956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a:xfrm>
            <a:off x="1294362" y="2996979"/>
            <a:ext cx="9603275" cy="1049235"/>
          </a:xfrm>
        </p:spPr>
        <p:txBody>
          <a:bodyPr>
            <a:normAutofit fontScale="90000"/>
          </a:bodyPr>
          <a:lstStyle/>
          <a:p>
            <a:pPr algn="ctr"/>
            <a:r>
              <a:rPr kumimoji="1" lang="en-US" altLang="zh-CN" sz="7200" cap="none"/>
              <a:t>Conclusion</a:t>
            </a:r>
            <a:endParaRPr kumimoji="1" lang="zh-CN" altLang="en-US" sz="7200" cap="none"/>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Tree>
    <p:extLst>
      <p:ext uri="{BB962C8B-B14F-4D97-AF65-F5344CB8AC3E}">
        <p14:creationId xmlns:p14="http://schemas.microsoft.com/office/powerpoint/2010/main" val="221209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52C2F6D-031C-054A-B867-7BC661FB45AF}"/>
              </a:ext>
            </a:extLst>
          </p:cNvPr>
          <p:cNvSpPr>
            <a:spLocks noGrp="1"/>
          </p:cNvSpPr>
          <p:nvPr>
            <p:ph type="title"/>
          </p:nvPr>
        </p:nvSpPr>
        <p:spPr>
          <a:xfrm>
            <a:off x="1451579" y="804519"/>
            <a:ext cx="9603275" cy="1049235"/>
          </a:xfrm>
        </p:spPr>
        <p:txBody>
          <a:bodyPr>
            <a:normAutofit/>
          </a:bodyPr>
          <a:lstStyle/>
          <a:p>
            <a:endParaRPr lang="zh-CN" altLang="en-US"/>
          </a:p>
        </p:txBody>
      </p:sp>
      <p:sp>
        <p:nvSpPr>
          <p:cNvPr id="3" name="内容占位符 2">
            <a:extLst>
              <a:ext uri="{FF2B5EF4-FFF2-40B4-BE49-F238E27FC236}">
                <a16:creationId xmlns:a16="http://schemas.microsoft.com/office/drawing/2014/main" id="{F1204E89-3B45-7A4C-9E40-8F01D12A9766}"/>
              </a:ext>
            </a:extLst>
          </p:cNvPr>
          <p:cNvSpPr>
            <a:spLocks noGrp="1"/>
          </p:cNvSpPr>
          <p:nvPr>
            <p:ph idx="1"/>
          </p:nvPr>
        </p:nvSpPr>
        <p:spPr>
          <a:xfrm>
            <a:off x="1451579" y="2015732"/>
            <a:ext cx="4174339" cy="3450613"/>
          </a:xfrm>
        </p:spPr>
        <p:txBody>
          <a:bodyPr>
            <a:normAutofit/>
          </a:bodyPr>
          <a:lstStyle/>
          <a:p>
            <a:r>
              <a:rPr kumimoji="1" lang="en-US" altLang="zh-CN"/>
              <a:t>Introduction</a:t>
            </a:r>
          </a:p>
          <a:p>
            <a:r>
              <a:rPr kumimoji="1" lang="en-US" altLang="zh-CN"/>
              <a:t>Single-spectral</a:t>
            </a:r>
            <a:r>
              <a:rPr kumimoji="1" lang="zh-CN" altLang="en-US"/>
              <a:t> </a:t>
            </a:r>
            <a:r>
              <a:rPr kumimoji="1" lang="en-US" altLang="zh-CN"/>
              <a:t>Pedestrian</a:t>
            </a:r>
            <a:r>
              <a:rPr kumimoji="1" lang="zh-CN" altLang="en-US"/>
              <a:t> </a:t>
            </a:r>
            <a:r>
              <a:rPr kumimoji="1" lang="en-US" altLang="zh-CN"/>
              <a:t>Detection</a:t>
            </a:r>
          </a:p>
          <a:p>
            <a:r>
              <a:rPr kumimoji="1" lang="en-US" altLang="zh-CN"/>
              <a:t>Multiple-spectral</a:t>
            </a:r>
            <a:r>
              <a:rPr kumimoji="1" lang="zh-CN" altLang="en-US"/>
              <a:t> </a:t>
            </a:r>
            <a:r>
              <a:rPr kumimoji="1" lang="en-US" altLang="zh-CN"/>
              <a:t>Pedestrian</a:t>
            </a:r>
            <a:r>
              <a:rPr kumimoji="1" lang="zh-CN" altLang="en-US"/>
              <a:t> </a:t>
            </a:r>
            <a:r>
              <a:rPr kumimoji="1" lang="en-US" altLang="zh-CN"/>
              <a:t>Detection</a:t>
            </a:r>
          </a:p>
          <a:p>
            <a:r>
              <a:rPr kumimoji="1" lang="en-US" altLang="zh-CN"/>
              <a:t>Dataset</a:t>
            </a:r>
            <a:r>
              <a:rPr kumimoji="1" lang="zh-CN" altLang="en-US"/>
              <a:t> </a:t>
            </a:r>
            <a:r>
              <a:rPr kumimoji="1" lang="en-US" altLang="zh-CN"/>
              <a:t>and</a:t>
            </a:r>
            <a:r>
              <a:rPr kumimoji="1" lang="zh-CN" altLang="en-US"/>
              <a:t> </a:t>
            </a:r>
            <a:r>
              <a:rPr kumimoji="1" lang="en-US" altLang="zh-CN"/>
              <a:t>Evaluation</a:t>
            </a:r>
          </a:p>
          <a:p>
            <a:r>
              <a:rPr kumimoji="1" lang="en-US" altLang="zh-CN"/>
              <a:t>Challenges</a:t>
            </a:r>
            <a:endParaRPr kumimoji="1" lang="zh-CN" altLang="en-US"/>
          </a:p>
        </p:txBody>
      </p:sp>
      <p:grpSp>
        <p:nvGrpSpPr>
          <p:cNvPr id="23" name="Group 22">
            <a:extLst>
              <a:ext uri="{FF2B5EF4-FFF2-40B4-BE49-F238E27FC236}">
                <a16:creationId xmlns:a16="http://schemas.microsoft.com/office/drawing/2014/main" id="{CB43B178-1CC9-4F95-A027-8894F8A8C1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24" name="Rectangle 23">
              <a:extLst>
                <a:ext uri="{FF2B5EF4-FFF2-40B4-BE49-F238E27FC236}">
                  <a16:creationId xmlns:a16="http://schemas.microsoft.com/office/drawing/2014/main" id="{E451565F-E408-4067-B2CD-7D43E82F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2ABC56-3191-433F-9463-70A73398D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 name="图形 9" descr="上一步">
            <a:extLst>
              <a:ext uri="{FF2B5EF4-FFF2-40B4-BE49-F238E27FC236}">
                <a16:creationId xmlns:a16="http://schemas.microsoft.com/office/drawing/2014/main" id="{B5C9E31D-45B4-4B4D-A17D-7027CFD664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7228576" y="2594778"/>
            <a:ext cx="2221445" cy="2221445"/>
          </a:xfrm>
          <a:prstGeom prst="rect">
            <a:avLst/>
          </a:prstGeom>
        </p:spPr>
      </p:pic>
      <p:pic>
        <p:nvPicPr>
          <p:cNvPr id="14" name="图形 13" descr="3D 眼镜">
            <a:extLst>
              <a:ext uri="{FF2B5EF4-FFF2-40B4-BE49-F238E27FC236}">
                <a16:creationId xmlns:a16="http://schemas.microsoft.com/office/drawing/2014/main" id="{BAE43D40-7CC4-2B4D-AECA-26EE1C103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95714" y="2279899"/>
            <a:ext cx="471494" cy="471494"/>
          </a:xfrm>
          <a:prstGeom prst="rect">
            <a:avLst/>
          </a:prstGeom>
        </p:spPr>
      </p:pic>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
        <p:nvSpPr>
          <p:cNvPr id="12" name="文本框 11">
            <a:extLst>
              <a:ext uri="{FF2B5EF4-FFF2-40B4-BE49-F238E27FC236}">
                <a16:creationId xmlns:a16="http://schemas.microsoft.com/office/drawing/2014/main" id="{51D62727-D0BC-7F49-9728-C8F3226D864F}"/>
              </a:ext>
            </a:extLst>
          </p:cNvPr>
          <p:cNvSpPr txBox="1"/>
          <p:nvPr/>
        </p:nvSpPr>
        <p:spPr>
          <a:xfrm>
            <a:off x="6879621" y="2166618"/>
            <a:ext cx="3860800" cy="584775"/>
          </a:xfrm>
          <a:prstGeom prst="rect">
            <a:avLst/>
          </a:prstGeom>
          <a:noFill/>
        </p:spPr>
        <p:txBody>
          <a:bodyPr wrap="square" rtlCol="0">
            <a:spAutoFit/>
          </a:bodyPr>
          <a:lstStyle/>
          <a:p>
            <a:pPr>
              <a:spcAft>
                <a:spcPts val="600"/>
              </a:spcAft>
            </a:pPr>
            <a:r>
              <a:rPr kumimoji="1" lang="en-US" altLang="zh-CN" sz="3200"/>
              <a:t>Handcrafted</a:t>
            </a:r>
            <a:r>
              <a:rPr kumimoji="1" lang="zh-CN" altLang="en-US" sz="3200"/>
              <a:t> </a:t>
            </a:r>
            <a:r>
              <a:rPr kumimoji="1" lang="en-US" altLang="zh-CN" sz="3200"/>
              <a:t>features</a:t>
            </a:r>
            <a:endParaRPr kumimoji="1" lang="zh-CN" altLang="en-US" sz="3200"/>
          </a:p>
        </p:txBody>
      </p:sp>
      <p:sp>
        <p:nvSpPr>
          <p:cNvPr id="18" name="文本框 17">
            <a:extLst>
              <a:ext uri="{FF2B5EF4-FFF2-40B4-BE49-F238E27FC236}">
                <a16:creationId xmlns:a16="http://schemas.microsoft.com/office/drawing/2014/main" id="{E6EB4CE5-9D74-7C41-92B3-99EFF6A2FAB6}"/>
              </a:ext>
            </a:extLst>
          </p:cNvPr>
          <p:cNvSpPr txBox="1"/>
          <p:nvPr/>
        </p:nvSpPr>
        <p:spPr>
          <a:xfrm>
            <a:off x="7574790" y="4682891"/>
            <a:ext cx="3190240" cy="584775"/>
          </a:xfrm>
          <a:prstGeom prst="rect">
            <a:avLst/>
          </a:prstGeom>
          <a:noFill/>
        </p:spPr>
        <p:txBody>
          <a:bodyPr wrap="square" rtlCol="0">
            <a:spAutoFit/>
          </a:bodyPr>
          <a:lstStyle/>
          <a:p>
            <a:pPr>
              <a:spcAft>
                <a:spcPts val="600"/>
              </a:spcAft>
            </a:pPr>
            <a:r>
              <a:rPr kumimoji="1" lang="en-US" altLang="zh-CN" sz="3200"/>
              <a:t>Deep</a:t>
            </a:r>
            <a:r>
              <a:rPr kumimoji="1" lang="zh-CN" altLang="en-US" sz="3200"/>
              <a:t> </a:t>
            </a:r>
            <a:r>
              <a:rPr kumimoji="1" lang="en-US" altLang="zh-CN" sz="3200"/>
              <a:t>features</a:t>
            </a:r>
            <a:endParaRPr kumimoji="1" lang="zh-CN" altLang="en-US" sz="3200"/>
          </a:p>
        </p:txBody>
      </p:sp>
      <p:pic>
        <p:nvPicPr>
          <p:cNvPr id="20" name="图形 19" descr="3D 眼镜">
            <a:extLst>
              <a:ext uri="{FF2B5EF4-FFF2-40B4-BE49-F238E27FC236}">
                <a16:creationId xmlns:a16="http://schemas.microsoft.com/office/drawing/2014/main" id="{ACDB6443-1479-764D-96A7-61D1B3D0F29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68711" y="4743014"/>
            <a:ext cx="561492" cy="561492"/>
          </a:xfrm>
          <a:prstGeom prst="rect">
            <a:avLst/>
          </a:prstGeom>
        </p:spPr>
      </p:pic>
    </p:spTree>
    <p:extLst>
      <p:ext uri="{BB962C8B-B14F-4D97-AF65-F5344CB8AC3E}">
        <p14:creationId xmlns:p14="http://schemas.microsoft.com/office/powerpoint/2010/main" val="152182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a:xfrm>
            <a:off x="1294362" y="3099484"/>
            <a:ext cx="9603275" cy="1049235"/>
          </a:xfrm>
        </p:spPr>
        <p:txBody>
          <a:bodyPr>
            <a:normAutofit/>
          </a:bodyPr>
          <a:lstStyle/>
          <a:p>
            <a:pPr algn="ctr"/>
            <a:r>
              <a:rPr kumimoji="1" lang="en-US" altLang="zh-CN" sz="6600" cap="none"/>
              <a:t>Thanks!</a:t>
            </a:r>
            <a:endParaRPr kumimoji="1" lang="zh-CN" altLang="en-US" sz="6600" cap="none"/>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Tree>
    <p:extLst>
      <p:ext uri="{BB962C8B-B14F-4D97-AF65-F5344CB8AC3E}">
        <p14:creationId xmlns:p14="http://schemas.microsoft.com/office/powerpoint/2010/main" val="124998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p:txBody>
          <a:bodyPr/>
          <a:lstStyle/>
          <a:p>
            <a:r>
              <a:rPr kumimoji="1" lang="en-US" altLang="zh-CN"/>
              <a:t>contents</a:t>
            </a:r>
            <a:endParaRPr kumimoji="1" lang="zh-CN" altLang="en-US"/>
          </a:p>
        </p:txBody>
      </p:sp>
      <p:sp>
        <p:nvSpPr>
          <p:cNvPr id="3" name="内容占位符 2">
            <a:extLst>
              <a:ext uri="{FF2B5EF4-FFF2-40B4-BE49-F238E27FC236}">
                <a16:creationId xmlns:a16="http://schemas.microsoft.com/office/drawing/2014/main" id="{F1204E89-3B45-7A4C-9E40-8F01D12A9766}"/>
              </a:ext>
            </a:extLst>
          </p:cNvPr>
          <p:cNvSpPr>
            <a:spLocks noGrp="1"/>
          </p:cNvSpPr>
          <p:nvPr>
            <p:ph idx="1"/>
          </p:nvPr>
        </p:nvSpPr>
        <p:spPr>
          <a:xfrm>
            <a:off x="1451579" y="2015732"/>
            <a:ext cx="9603275" cy="4037749"/>
          </a:xfrm>
        </p:spPr>
        <p:txBody>
          <a:bodyPr>
            <a:normAutofit fontScale="92500" lnSpcReduction="10000"/>
          </a:bodyPr>
          <a:lstStyle/>
          <a:p>
            <a:r>
              <a:rPr kumimoji="1" lang="en-US" altLang="zh-CN" sz="3600"/>
              <a:t>Introduction</a:t>
            </a:r>
          </a:p>
          <a:p>
            <a:r>
              <a:rPr kumimoji="1" lang="en-US" altLang="zh-CN" sz="3600"/>
              <a:t>Single-spectral</a:t>
            </a:r>
            <a:r>
              <a:rPr kumimoji="1" lang="zh-CN" altLang="en-US" sz="3600"/>
              <a:t> </a:t>
            </a:r>
            <a:r>
              <a:rPr kumimoji="1" lang="en-US" altLang="zh-CN" sz="3600"/>
              <a:t>Pedestrian</a:t>
            </a:r>
            <a:r>
              <a:rPr kumimoji="1" lang="zh-CN" altLang="en-US" sz="3600"/>
              <a:t> </a:t>
            </a:r>
            <a:r>
              <a:rPr kumimoji="1" lang="en-US" altLang="zh-CN" sz="3600"/>
              <a:t>Detection</a:t>
            </a:r>
          </a:p>
          <a:p>
            <a:r>
              <a:rPr kumimoji="1" lang="en-US" altLang="zh-CN" sz="3600"/>
              <a:t>Multiple-spectral</a:t>
            </a:r>
            <a:r>
              <a:rPr kumimoji="1" lang="zh-CN" altLang="en-US" sz="3600"/>
              <a:t> </a:t>
            </a:r>
            <a:r>
              <a:rPr kumimoji="1" lang="en-US" altLang="zh-CN" sz="3600"/>
              <a:t>Pedestrian</a:t>
            </a:r>
            <a:r>
              <a:rPr kumimoji="1" lang="zh-CN" altLang="en-US" sz="3600"/>
              <a:t> </a:t>
            </a:r>
            <a:r>
              <a:rPr kumimoji="1" lang="en-US" altLang="zh-CN" sz="3600"/>
              <a:t>Detection</a:t>
            </a:r>
          </a:p>
          <a:p>
            <a:r>
              <a:rPr kumimoji="1" lang="en-US" altLang="zh-CN" sz="3600"/>
              <a:t>Dataset</a:t>
            </a:r>
            <a:r>
              <a:rPr kumimoji="1" lang="zh-CN" altLang="en-US" sz="3600"/>
              <a:t> </a:t>
            </a:r>
            <a:r>
              <a:rPr kumimoji="1" lang="en-US" altLang="zh-CN" sz="3600"/>
              <a:t>and</a:t>
            </a:r>
            <a:r>
              <a:rPr kumimoji="1" lang="zh-CN" altLang="en-US" sz="3600"/>
              <a:t> </a:t>
            </a:r>
            <a:r>
              <a:rPr kumimoji="1" lang="en-US" altLang="zh-CN" sz="3600"/>
              <a:t>Evaluation</a:t>
            </a:r>
          </a:p>
          <a:p>
            <a:r>
              <a:rPr kumimoji="1" lang="en-US" altLang="zh-CN" sz="3600"/>
              <a:t>Challenges</a:t>
            </a:r>
          </a:p>
          <a:p>
            <a:r>
              <a:rPr kumimoji="1" lang="en-US" altLang="zh-CN" sz="3600"/>
              <a:t>Conclusion</a:t>
            </a:r>
            <a:endParaRPr kumimoji="1" lang="zh-CN" altLang="en-US" sz="3600"/>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Tree>
    <p:extLst>
      <p:ext uri="{BB962C8B-B14F-4D97-AF65-F5344CB8AC3E}">
        <p14:creationId xmlns:p14="http://schemas.microsoft.com/office/powerpoint/2010/main" val="235462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a:xfrm>
            <a:off x="1294362" y="2996979"/>
            <a:ext cx="9603275" cy="1049235"/>
          </a:xfrm>
        </p:spPr>
        <p:txBody>
          <a:bodyPr>
            <a:normAutofit fontScale="90000"/>
          </a:bodyPr>
          <a:lstStyle/>
          <a:p>
            <a:pPr algn="ctr"/>
            <a:r>
              <a:rPr kumimoji="1" lang="en-US" altLang="zh-CN" sz="7200" cap="none"/>
              <a:t>Introduction</a:t>
            </a:r>
            <a:endParaRPr kumimoji="1" lang="zh-CN" altLang="en-US" sz="7200" cap="none"/>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Tree>
    <p:extLst>
      <p:ext uri="{BB962C8B-B14F-4D97-AF65-F5344CB8AC3E}">
        <p14:creationId xmlns:p14="http://schemas.microsoft.com/office/powerpoint/2010/main" val="332778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p:txBody>
          <a:bodyPr/>
          <a:lstStyle/>
          <a:p>
            <a:pPr algn="ctr"/>
            <a:r>
              <a:rPr kumimoji="1" lang="en-US" altLang="zh-CN" cap="none"/>
              <a:t>A</a:t>
            </a:r>
            <a:r>
              <a:rPr kumimoji="1" lang="zh-CN" altLang="en-US" cap="none"/>
              <a:t> </a:t>
            </a:r>
            <a:r>
              <a:rPr kumimoji="1" lang="en-US" altLang="zh-CN" cap="none"/>
              <a:t>Comprehensive</a:t>
            </a:r>
            <a:r>
              <a:rPr kumimoji="1" lang="zh-CN" altLang="en-US" cap="none"/>
              <a:t> </a:t>
            </a:r>
            <a:r>
              <a:rPr kumimoji="1" lang="en-US" altLang="zh-CN" cap="none"/>
              <a:t>Survey</a:t>
            </a:r>
            <a:r>
              <a:rPr kumimoji="1" lang="zh-CN" altLang="en-US" cap="none"/>
              <a:t> </a:t>
            </a:r>
            <a:r>
              <a:rPr kumimoji="1" lang="en-US" altLang="zh-CN" cap="none"/>
              <a:t>On</a:t>
            </a:r>
            <a:r>
              <a:rPr kumimoji="1" lang="zh-CN" altLang="en-US" cap="none"/>
              <a:t> </a:t>
            </a:r>
            <a:r>
              <a:rPr kumimoji="1" lang="en-US" altLang="zh-CN" cap="none"/>
              <a:t>Recent</a:t>
            </a:r>
            <a:r>
              <a:rPr kumimoji="1" lang="zh-CN" altLang="en-US" cap="none"/>
              <a:t> </a:t>
            </a:r>
            <a:r>
              <a:rPr kumimoji="1" lang="en-US" altLang="zh-CN" cap="none"/>
              <a:t>Advances</a:t>
            </a:r>
            <a:r>
              <a:rPr kumimoji="1" lang="zh-CN" altLang="en-US" cap="none"/>
              <a:t> </a:t>
            </a:r>
            <a:r>
              <a:rPr kumimoji="1" lang="en-US" altLang="zh-CN" cap="none"/>
              <a:t>In</a:t>
            </a:r>
            <a:r>
              <a:rPr kumimoji="1" lang="zh-CN" altLang="en-US" cap="none"/>
              <a:t> </a:t>
            </a:r>
            <a:r>
              <a:rPr kumimoji="1" lang="en-US" altLang="zh-CN" cap="none"/>
              <a:t>Pedestrian</a:t>
            </a:r>
            <a:r>
              <a:rPr kumimoji="1" lang="zh-CN" altLang="en-US" cap="none"/>
              <a:t> </a:t>
            </a:r>
            <a:r>
              <a:rPr kumimoji="1" lang="en-US" altLang="zh-CN" cap="none"/>
              <a:t>Detection</a:t>
            </a:r>
            <a:endParaRPr kumimoji="1" lang="zh-CN" altLang="en-US" cap="none"/>
          </a:p>
        </p:txBody>
      </p:sp>
      <p:sp>
        <p:nvSpPr>
          <p:cNvPr id="3" name="内容占位符 2">
            <a:extLst>
              <a:ext uri="{FF2B5EF4-FFF2-40B4-BE49-F238E27FC236}">
                <a16:creationId xmlns:a16="http://schemas.microsoft.com/office/drawing/2014/main" id="{F1204E89-3B45-7A4C-9E40-8F01D12A9766}"/>
              </a:ext>
            </a:extLst>
          </p:cNvPr>
          <p:cNvSpPr>
            <a:spLocks noGrp="1"/>
          </p:cNvSpPr>
          <p:nvPr>
            <p:ph idx="1"/>
          </p:nvPr>
        </p:nvSpPr>
        <p:spPr/>
        <p:txBody>
          <a:bodyPr>
            <a:normAutofit/>
          </a:bodyPr>
          <a:lstStyle/>
          <a:p>
            <a:r>
              <a:rPr kumimoji="1" lang="en-US" altLang="zh-CN"/>
              <a:t>One of the</a:t>
            </a:r>
            <a:r>
              <a:rPr kumimoji="1" lang="zh-CN" altLang="en-US"/>
              <a:t> </a:t>
            </a:r>
            <a:r>
              <a:rPr kumimoji="1" lang="en-US" altLang="zh-CN"/>
              <a:t>most</a:t>
            </a:r>
            <a:r>
              <a:rPr kumimoji="1" lang="zh-CN" altLang="en-US"/>
              <a:t> </a:t>
            </a:r>
            <a:r>
              <a:rPr kumimoji="1" lang="en-US" altLang="zh-CN"/>
              <a:t>fundamental</a:t>
            </a:r>
            <a:r>
              <a:rPr kumimoji="1" lang="zh-CN" altLang="en-US"/>
              <a:t> </a:t>
            </a:r>
            <a:r>
              <a:rPr kumimoji="1" lang="en-US" altLang="zh-CN"/>
              <a:t>problems</a:t>
            </a:r>
            <a:r>
              <a:rPr kumimoji="1" lang="zh-CN" altLang="en-US"/>
              <a:t> </a:t>
            </a:r>
            <a:r>
              <a:rPr kumimoji="1" lang="en-US" altLang="zh-CN"/>
              <a:t>with</a:t>
            </a:r>
            <a:r>
              <a:rPr kumimoji="1" lang="zh-CN" altLang="en-US"/>
              <a:t> </a:t>
            </a:r>
            <a:r>
              <a:rPr kumimoji="1" lang="en-US" altLang="zh-CN"/>
              <a:t>a</a:t>
            </a:r>
            <a:r>
              <a:rPr kumimoji="1" lang="zh-CN" altLang="en-US"/>
              <a:t> </a:t>
            </a:r>
            <a:r>
              <a:rPr kumimoji="1" lang="en-US" altLang="zh-CN"/>
              <a:t>wide</a:t>
            </a:r>
            <a:r>
              <a:rPr kumimoji="1" lang="zh-CN" altLang="en-US"/>
              <a:t> </a:t>
            </a:r>
            <a:r>
              <a:rPr kumimoji="1" lang="en-US" altLang="zh-CN"/>
              <a:t>range</a:t>
            </a:r>
            <a:r>
              <a:rPr kumimoji="1" lang="zh-CN" altLang="en-US"/>
              <a:t> </a:t>
            </a:r>
            <a:r>
              <a:rPr kumimoji="1" lang="en-US" altLang="zh-CN"/>
              <a:t>of</a:t>
            </a:r>
            <a:r>
              <a:rPr kumimoji="1" lang="zh-CN" altLang="en-US"/>
              <a:t> </a:t>
            </a:r>
            <a:r>
              <a:rPr kumimoji="1" lang="en-US" altLang="zh-CN"/>
              <a:t>real-world-applications</a:t>
            </a:r>
          </a:p>
          <a:p>
            <a:r>
              <a:rPr kumimoji="1" lang="en-US" altLang="zh-CN"/>
              <a:t>Aims</a:t>
            </a:r>
            <a:r>
              <a:rPr kumimoji="1" lang="zh-CN" altLang="en-US"/>
              <a:t> </a:t>
            </a:r>
            <a:r>
              <a:rPr kumimoji="1" lang="en-US" altLang="zh-CN"/>
              <a:t>to</a:t>
            </a:r>
            <a:r>
              <a:rPr kumimoji="1" lang="zh-CN" altLang="en-US"/>
              <a:t> </a:t>
            </a:r>
            <a:r>
              <a:rPr kumimoji="1" lang="en-US" altLang="zh-CN"/>
              <a:t>accurately</a:t>
            </a:r>
            <a:r>
              <a:rPr kumimoji="1" lang="zh-CN" altLang="en-US"/>
              <a:t> </a:t>
            </a:r>
            <a:r>
              <a:rPr kumimoji="1" lang="en-US" altLang="zh-CN"/>
              <a:t>localize</a:t>
            </a:r>
            <a:r>
              <a:rPr kumimoji="1" lang="zh-CN" altLang="en-US"/>
              <a:t> </a:t>
            </a:r>
            <a:r>
              <a:rPr kumimoji="1" lang="en-US" altLang="zh-CN"/>
              <a:t>and</a:t>
            </a:r>
            <a:r>
              <a:rPr kumimoji="1" lang="zh-CN" altLang="en-US"/>
              <a:t> </a:t>
            </a:r>
            <a:r>
              <a:rPr kumimoji="1" lang="en-US" altLang="zh-CN"/>
              <a:t>classify</a:t>
            </a:r>
            <a:r>
              <a:rPr kumimoji="1" lang="zh-CN" altLang="en-US"/>
              <a:t> </a:t>
            </a:r>
            <a:r>
              <a:rPr kumimoji="1" lang="en-US" altLang="zh-CN"/>
              <a:t>all</a:t>
            </a:r>
            <a:r>
              <a:rPr kumimoji="1" lang="zh-CN" altLang="en-US"/>
              <a:t> </a:t>
            </a:r>
            <a:r>
              <a:rPr kumimoji="1" lang="en-US" altLang="zh-CN"/>
              <a:t>pedestrian</a:t>
            </a:r>
            <a:r>
              <a:rPr kumimoji="1" lang="zh-CN" altLang="en-US"/>
              <a:t> </a:t>
            </a:r>
            <a:r>
              <a:rPr kumimoji="1" lang="en-US" altLang="zh-CN"/>
              <a:t>instance</a:t>
            </a:r>
            <a:r>
              <a:rPr kumimoji="1" lang="zh-CN" altLang="en-US"/>
              <a:t> </a:t>
            </a:r>
            <a:r>
              <a:rPr kumimoji="1" lang="en-US" altLang="zh-CN"/>
              <a:t>in</a:t>
            </a:r>
            <a:r>
              <a:rPr kumimoji="1" lang="zh-CN" altLang="en-US"/>
              <a:t> </a:t>
            </a:r>
            <a:r>
              <a:rPr kumimoji="1" lang="en-US" altLang="zh-CN"/>
              <a:t>a</a:t>
            </a:r>
            <a:r>
              <a:rPr kumimoji="1" lang="zh-CN" altLang="en-US"/>
              <a:t> </a:t>
            </a:r>
            <a:r>
              <a:rPr kumimoji="1" lang="en-US" altLang="zh-CN"/>
              <a:t>given</a:t>
            </a:r>
            <a:r>
              <a:rPr kumimoji="1" lang="zh-CN" altLang="en-US"/>
              <a:t> </a:t>
            </a:r>
            <a:r>
              <a:rPr kumimoji="1" lang="en-US" altLang="zh-CN"/>
              <a:t>image</a:t>
            </a:r>
          </a:p>
          <a:p>
            <a:r>
              <a:rPr kumimoji="1" lang="en-US" altLang="zh-CN"/>
              <a:t>Pedestrian</a:t>
            </a:r>
            <a:r>
              <a:rPr kumimoji="1" lang="zh-CN" altLang="en-US"/>
              <a:t> </a:t>
            </a:r>
            <a:r>
              <a:rPr kumimoji="1" lang="en-US" altLang="zh-CN"/>
              <a:t>detection</a:t>
            </a:r>
            <a:r>
              <a:rPr kumimoji="1" lang="zh-CN" altLang="en-US"/>
              <a:t> </a:t>
            </a:r>
            <a:r>
              <a:rPr kumimoji="1" lang="en-US" altLang="zh-CN"/>
              <a:t>methods:</a:t>
            </a:r>
            <a:r>
              <a:rPr kumimoji="1" lang="zh-CN" altLang="en-US"/>
              <a:t> </a:t>
            </a:r>
            <a:r>
              <a:rPr kumimoji="1" lang="en-US" altLang="zh-CN"/>
              <a:t>handcrafted, deep learning and hybrid</a:t>
            </a:r>
            <a:r>
              <a:rPr kumimoji="1" lang="zh-CN" altLang="en-US"/>
              <a:t> </a:t>
            </a:r>
            <a:r>
              <a:rPr kumimoji="1" lang="en-US" altLang="zh-CN"/>
              <a:t>approachs</a:t>
            </a:r>
          </a:p>
          <a:p>
            <a:r>
              <a:rPr kumimoji="1" lang="en-US" altLang="zh-CN"/>
              <a:t>Five</a:t>
            </a:r>
            <a:r>
              <a:rPr kumimoji="1" lang="zh-CN" altLang="en-US"/>
              <a:t> </a:t>
            </a:r>
            <a:r>
              <a:rPr kumimoji="1" lang="en-US" altLang="zh-CN"/>
              <a:t>consecutive</a:t>
            </a:r>
            <a:r>
              <a:rPr kumimoji="1" lang="zh-CN" altLang="en-US"/>
              <a:t> </a:t>
            </a:r>
            <a:r>
              <a:rPr kumimoji="1" lang="en-US" altLang="zh-CN"/>
              <a:t>steps:</a:t>
            </a:r>
            <a:endParaRPr kumimoji="1" lang="zh-CN" altLang="en-US"/>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pic>
        <p:nvPicPr>
          <p:cNvPr id="1025" name="Picture 1" descr="page3image65946848">
            <a:extLst>
              <a:ext uri="{FF2B5EF4-FFF2-40B4-BE49-F238E27FC236}">
                <a16:creationId xmlns:a16="http://schemas.microsoft.com/office/drawing/2014/main" id="{22C49B93-C838-DC44-9270-A7C783372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150" y="4040865"/>
            <a:ext cx="6489700" cy="17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8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a:xfrm>
            <a:off x="1294362" y="2996979"/>
            <a:ext cx="9603275" cy="1049235"/>
          </a:xfrm>
        </p:spPr>
        <p:txBody>
          <a:bodyPr>
            <a:noAutofit/>
          </a:bodyPr>
          <a:lstStyle/>
          <a:p>
            <a:pPr algn="ctr"/>
            <a:r>
              <a:rPr kumimoji="1" lang="en-US" altLang="zh-CN" sz="4800" cap="none"/>
              <a:t>Single-spectral</a:t>
            </a:r>
            <a:r>
              <a:rPr kumimoji="1" lang="zh-CN" altLang="en-US" sz="4800" cap="none"/>
              <a:t> </a:t>
            </a:r>
            <a:r>
              <a:rPr kumimoji="1" lang="en-US" altLang="zh-CN" sz="4800" cap="none"/>
              <a:t>Pedestrian</a:t>
            </a:r>
            <a:r>
              <a:rPr kumimoji="1" lang="zh-CN" altLang="en-US" sz="4800" cap="none"/>
              <a:t> </a:t>
            </a:r>
            <a:r>
              <a:rPr kumimoji="1" lang="en-US" altLang="zh-CN" sz="4800" cap="none"/>
              <a:t>Detection</a:t>
            </a:r>
            <a:endParaRPr kumimoji="1" lang="zh-CN" altLang="en-US" sz="4800" cap="none"/>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Tree>
    <p:extLst>
      <p:ext uri="{BB962C8B-B14F-4D97-AF65-F5344CB8AC3E}">
        <p14:creationId xmlns:p14="http://schemas.microsoft.com/office/powerpoint/2010/main" val="248145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pic>
        <p:nvPicPr>
          <p:cNvPr id="2051" name="Picture 3" descr="page3image65952880">
            <a:extLst>
              <a:ext uri="{FF2B5EF4-FFF2-40B4-BE49-F238E27FC236}">
                <a16:creationId xmlns:a16="http://schemas.microsoft.com/office/drawing/2014/main" id="{31BE2451-9259-CC40-A874-E3DEF7545C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541" y="804519"/>
            <a:ext cx="8932917" cy="505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05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pic>
        <p:nvPicPr>
          <p:cNvPr id="3074" name="Picture 2">
            <a:extLst>
              <a:ext uri="{FF2B5EF4-FFF2-40B4-BE49-F238E27FC236}">
                <a16:creationId xmlns:a16="http://schemas.microsoft.com/office/drawing/2014/main" id="{01AB3758-EC75-EA46-9C31-CD48CBA03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050" y="2038350"/>
            <a:ext cx="9867900" cy="2781300"/>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1">
            <a:extLst>
              <a:ext uri="{FF2B5EF4-FFF2-40B4-BE49-F238E27FC236}">
                <a16:creationId xmlns:a16="http://schemas.microsoft.com/office/drawing/2014/main" id="{A29471C0-AEFB-3745-838B-3DAE65A49098}"/>
              </a:ext>
            </a:extLst>
          </p:cNvPr>
          <p:cNvSpPr>
            <a:spLocks noGrp="1"/>
          </p:cNvSpPr>
          <p:nvPr>
            <p:ph type="title"/>
          </p:nvPr>
        </p:nvSpPr>
        <p:spPr>
          <a:xfrm>
            <a:off x="1451579" y="804519"/>
            <a:ext cx="9603275" cy="1049235"/>
          </a:xfrm>
        </p:spPr>
        <p:txBody>
          <a:bodyPr/>
          <a:lstStyle/>
          <a:p>
            <a:r>
              <a:rPr kumimoji="1" lang="en-US" altLang="zh-CN"/>
              <a:t>Hog+Svm</a:t>
            </a:r>
            <a:endParaRPr kumimoji="1" lang="zh-CN" altLang="en-US"/>
          </a:p>
        </p:txBody>
      </p:sp>
    </p:spTree>
    <p:extLst>
      <p:ext uri="{BB962C8B-B14F-4D97-AF65-F5344CB8AC3E}">
        <p14:creationId xmlns:p14="http://schemas.microsoft.com/office/powerpoint/2010/main" val="2885293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p:txBody>
          <a:bodyPr/>
          <a:lstStyle/>
          <a:p>
            <a:r>
              <a:rPr kumimoji="1" lang="en-US" altLang="zh-CN"/>
              <a:t>CNN</a:t>
            </a:r>
            <a:endParaRPr kumimoji="1" lang="zh-CN" altLang="en-US"/>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pic>
        <p:nvPicPr>
          <p:cNvPr id="4097" name="Picture 1" descr="page7image65705456">
            <a:extLst>
              <a:ext uri="{FF2B5EF4-FFF2-40B4-BE49-F238E27FC236}">
                <a16:creationId xmlns:a16="http://schemas.microsoft.com/office/drawing/2014/main" id="{5B5B4538-1477-B643-904F-34C6898BC7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87" y="2800622"/>
            <a:ext cx="12055413" cy="150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21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607ED2-174D-DB4F-BCC7-89F2E2C6A722}"/>
              </a:ext>
            </a:extLst>
          </p:cNvPr>
          <p:cNvSpPr>
            <a:spLocks noGrp="1"/>
          </p:cNvSpPr>
          <p:nvPr>
            <p:ph type="title"/>
          </p:nvPr>
        </p:nvSpPr>
        <p:spPr>
          <a:xfrm>
            <a:off x="1294362" y="2996979"/>
            <a:ext cx="9603275" cy="1049235"/>
          </a:xfrm>
        </p:spPr>
        <p:txBody>
          <a:bodyPr>
            <a:noAutofit/>
          </a:bodyPr>
          <a:lstStyle/>
          <a:p>
            <a:pPr algn="ctr"/>
            <a:r>
              <a:rPr kumimoji="1" lang="en-US" altLang="zh-CN" sz="4400" cap="none"/>
              <a:t>Multiple-spectral</a:t>
            </a:r>
            <a:r>
              <a:rPr kumimoji="1" lang="zh-CN" altLang="en-US" sz="4400" cap="none"/>
              <a:t> </a:t>
            </a:r>
            <a:r>
              <a:rPr kumimoji="1" lang="en-US" altLang="zh-CN" sz="4400" cap="none"/>
              <a:t>Pedestrian</a:t>
            </a:r>
            <a:r>
              <a:rPr kumimoji="1" lang="zh-CN" altLang="en-US" sz="4400" cap="none"/>
              <a:t> </a:t>
            </a:r>
            <a:r>
              <a:rPr kumimoji="1" lang="en-US" altLang="zh-CN" sz="4400" cap="none"/>
              <a:t>Detection</a:t>
            </a:r>
            <a:endParaRPr kumimoji="1" lang="zh-CN" altLang="en-US" sz="4400" cap="none"/>
          </a:p>
        </p:txBody>
      </p:sp>
      <p:pic>
        <p:nvPicPr>
          <p:cNvPr id="4" name="图片 3">
            <a:extLst>
              <a:ext uri="{FF2B5EF4-FFF2-40B4-BE49-F238E27FC236}">
                <a16:creationId xmlns:a16="http://schemas.microsoft.com/office/drawing/2014/main" id="{CE337C85-F4B3-F64B-92EB-29C5F08A0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48" y="162693"/>
            <a:ext cx="643098" cy="641826"/>
          </a:xfrm>
          <a:prstGeom prst="rect">
            <a:avLst/>
          </a:prstGeom>
        </p:spPr>
      </p:pic>
    </p:spTree>
    <p:extLst>
      <p:ext uri="{BB962C8B-B14F-4D97-AF65-F5344CB8AC3E}">
        <p14:creationId xmlns:p14="http://schemas.microsoft.com/office/powerpoint/2010/main" val="4248160274"/>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2345</Words>
  <Application>Microsoft Macintosh PowerPoint</Application>
  <PresentationFormat>宽屏</PresentationFormat>
  <Paragraphs>130</Paragraphs>
  <Slides>18</Slides>
  <Notes>16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Arial</vt:lpstr>
      <vt:lpstr>Gill Sans MT</vt:lpstr>
      <vt:lpstr>画廊</vt:lpstr>
      <vt:lpstr>From Handcrafted To Deep Features For Pedestrian Detection: A Survey </vt:lpstr>
      <vt:lpstr>contents</vt:lpstr>
      <vt:lpstr>Introduction</vt:lpstr>
      <vt:lpstr>A Comprehensive Survey On Recent Advances In Pedestrian Detection</vt:lpstr>
      <vt:lpstr>Single-spectral Pedestrian Detection</vt:lpstr>
      <vt:lpstr>PowerPoint 演示文稿</vt:lpstr>
      <vt:lpstr>Hog+Svm</vt:lpstr>
      <vt:lpstr>CNN</vt:lpstr>
      <vt:lpstr>Multiple-spectral Pedestrian Detection</vt:lpstr>
      <vt:lpstr>PowerPoint 演示文稿</vt:lpstr>
      <vt:lpstr>Dataset and Evaluation</vt:lpstr>
      <vt:lpstr>Dataset</vt:lpstr>
      <vt:lpstr>Evaluation metrics</vt:lpstr>
      <vt:lpstr>Challenges</vt:lpstr>
      <vt:lpstr>PowerPoint 演示文稿</vt:lpstr>
      <vt:lpstr>Conclusion</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Handcrafted To Deep Features For Pedestrian Detection: A Survey </dc:title>
  <dc:creator>崧玉 王</dc:creator>
  <cp:lastModifiedBy>崧玉 王</cp:lastModifiedBy>
  <cp:revision>26</cp:revision>
  <dcterms:created xsi:type="dcterms:W3CDTF">2020-10-15T04:48:22Z</dcterms:created>
  <dcterms:modified xsi:type="dcterms:W3CDTF">2020-10-16T11:07:53Z</dcterms:modified>
</cp:coreProperties>
</file>