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37"/>
  </p:handoutMasterIdLst>
  <p:sldIdLst>
    <p:sldId id="256" r:id="rId3"/>
    <p:sldId id="269" r:id="rId4"/>
    <p:sldId id="270" r:id="rId5"/>
    <p:sldId id="287" r:id="rId6"/>
    <p:sldId id="294" r:id="rId7"/>
    <p:sldId id="289" r:id="rId8"/>
    <p:sldId id="290" r:id="rId9"/>
    <p:sldId id="292" r:id="rId10"/>
    <p:sldId id="291" r:id="rId11"/>
    <p:sldId id="293" r:id="rId12"/>
    <p:sldId id="288" r:id="rId14"/>
    <p:sldId id="316" r:id="rId15"/>
    <p:sldId id="337" r:id="rId16"/>
    <p:sldId id="318" r:id="rId17"/>
    <p:sldId id="334" r:id="rId18"/>
    <p:sldId id="335" r:id="rId19"/>
    <p:sldId id="336" r:id="rId20"/>
    <p:sldId id="338" r:id="rId21"/>
    <p:sldId id="340" r:id="rId22"/>
    <p:sldId id="342" r:id="rId23"/>
    <p:sldId id="362" r:id="rId24"/>
    <p:sldId id="341" r:id="rId25"/>
    <p:sldId id="339" r:id="rId26"/>
    <p:sldId id="271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28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B74"/>
    <a:srgbClr val="2A5989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984808"/>
            <a:ext cx="9144000" cy="1811411"/>
          </a:xfrm>
        </p:spPr>
        <p:txBody>
          <a:bodyPr anchor="b"/>
          <a:lstStyle>
            <a:lvl1pPr algn="ctr">
              <a:defRPr sz="6000">
                <a:solidFill>
                  <a:srgbClr val="2A598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183386"/>
            <a:ext cx="9144000" cy="446649"/>
          </a:xfrm>
        </p:spPr>
        <p:txBody>
          <a:bodyPr/>
          <a:lstStyle>
            <a:lvl1pPr marL="0" indent="0" algn="ctr">
              <a:buNone/>
              <a:defRPr sz="2400">
                <a:latin typeface="MingLiU-ExtB" panose="02020500000000000000" charset="-120"/>
                <a:ea typeface="MingLiU-ExtB" panose="02020500000000000000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B0DF-9E95-4FF5-9934-3B6869D759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431323" y="3441007"/>
            <a:ext cx="3319975" cy="0"/>
          </a:xfrm>
          <a:prstGeom prst="line">
            <a:avLst/>
          </a:prstGeom>
          <a:ln w="19050">
            <a:solidFill>
              <a:srgbClr val="2A5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90" y="1631333"/>
            <a:ext cx="1476220" cy="14805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B0DF-9E95-4FF5-9934-3B6869D759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B0DF-9E95-4FF5-9934-3B6869D759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1488" y="365125"/>
            <a:ext cx="10352312" cy="1325563"/>
          </a:xfrm>
        </p:spPr>
        <p:txBody>
          <a:bodyPr/>
          <a:lstStyle>
            <a:lvl1pPr>
              <a:defRPr>
                <a:solidFill>
                  <a:srgbClr val="2A598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anose="05000000000000000000" pitchFamily="2" charset="2"/>
              <a:buChar char="n"/>
              <a:defRPr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800100" indent="-342900">
              <a:buFont typeface="Wingdings" panose="05000000000000000000" pitchFamily="2" charset="2"/>
              <a:buChar char="n"/>
              <a:defRPr>
                <a:latin typeface="MingLiU-ExtB" panose="02020500000000000000" charset="-120"/>
                <a:ea typeface="MingLiU-ExtB" panose="02020500000000000000" charset="-120"/>
              </a:defRPr>
            </a:lvl2pPr>
            <a:lvl3pPr marL="1257300" indent="-342900">
              <a:buFont typeface="Wingdings" panose="05000000000000000000" pitchFamily="2" charset="2"/>
              <a:buChar char="n"/>
              <a:defRPr>
                <a:latin typeface="MingLiU-ExtB" panose="02020500000000000000" charset="-120"/>
                <a:ea typeface="MingLiU-ExtB" panose="02020500000000000000" charset="-120"/>
              </a:defRPr>
            </a:lvl3pPr>
            <a:lvl4pPr marL="1657350" indent="-285750">
              <a:buFont typeface="Wingdings" panose="05000000000000000000" pitchFamily="2" charset="2"/>
              <a:buChar char="n"/>
              <a:defRPr>
                <a:latin typeface="MingLiU-ExtB" panose="02020500000000000000" charset="-120"/>
                <a:ea typeface="MingLiU-ExtB" panose="02020500000000000000" charset="-120"/>
              </a:defRPr>
            </a:lvl4pPr>
            <a:lvl5pPr marL="2114550" indent="-285750">
              <a:buFont typeface="Wingdings" panose="05000000000000000000" pitchFamily="2" charset="2"/>
              <a:buChar char="n"/>
              <a:defRPr>
                <a:latin typeface="MingLiU-ExtB" panose="02020500000000000000" charset="-120"/>
                <a:ea typeface="MingLiU-ExtB" panose="02020500000000000000" charset="-12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B0DF-9E95-4FF5-9934-3B6869D759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38201" y="478972"/>
            <a:ext cx="163286" cy="972457"/>
          </a:xfrm>
          <a:prstGeom prst="rect">
            <a:avLst/>
          </a:prstGeom>
          <a:solidFill>
            <a:srgbClr val="2A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1486" y="1709738"/>
            <a:ext cx="10345964" cy="2852737"/>
          </a:xfrm>
        </p:spPr>
        <p:txBody>
          <a:bodyPr anchor="b"/>
          <a:lstStyle>
            <a:lvl1pPr>
              <a:defRPr sz="6000">
                <a:solidFill>
                  <a:srgbClr val="1E4B74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B0DF-9E95-4FF5-9934-3B6869D759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38200" y="3487965"/>
            <a:ext cx="163286" cy="972457"/>
          </a:xfrm>
          <a:prstGeom prst="rect">
            <a:avLst/>
          </a:prstGeom>
          <a:solidFill>
            <a:srgbClr val="2A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B0DF-9E95-4FF5-9934-3B6869D759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B0DF-9E95-4FF5-9934-3B6869D759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B0DF-9E95-4FF5-9934-3B6869D759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B0DF-9E95-4FF5-9934-3B6869D759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B0DF-9E95-4FF5-9934-3B6869D759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B0DF-9E95-4FF5-9934-3B6869D759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8B0DF-9E95-4FF5-9934-3B6869D759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1765-28EA-41EE-8360-4DCDA7AD8B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467735"/>
            <a:ext cx="9144000" cy="1464310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</a:rPr>
              <a:t>Towards High Performance </a:t>
            </a:r>
            <a:br>
              <a:rPr lang="zh-CN" altLang="en-US" sz="44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</a:rPr>
              <a:t>Video Object Detection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61335" y="5302250"/>
            <a:ext cx="9144000" cy="1170940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作者：Xizhou Zhu, Jifeng Dai, Lu Yuan, Yichen Wei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来源：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CVPR18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汇报人：王唐宇 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19210240179</a:t>
            </a:r>
            <a:endParaRPr lang="en-US" altLang="zh-CN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7528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图像目标检测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345629" y="2359726"/>
            <a:ext cx="1046759" cy="900000"/>
          </a:xfrm>
          <a:custGeom>
            <a:avLst/>
            <a:gdLst>
              <a:gd name="connsiteX0" fmla="*/ 0 w 1046759"/>
              <a:gd name="connsiteY0" fmla="*/ 0 h 900000"/>
              <a:gd name="connsiteX1" fmla="*/ 900000 w 1046759"/>
              <a:gd name="connsiteY1" fmla="*/ 0 h 900000"/>
              <a:gd name="connsiteX2" fmla="*/ 900000 w 1046759"/>
              <a:gd name="connsiteY2" fmla="*/ 303241 h 900000"/>
              <a:gd name="connsiteX3" fmla="*/ 1046759 w 1046759"/>
              <a:gd name="connsiteY3" fmla="*/ 450000 h 900000"/>
              <a:gd name="connsiteX4" fmla="*/ 900000 w 1046759"/>
              <a:gd name="connsiteY4" fmla="*/ 596759 h 900000"/>
              <a:gd name="connsiteX5" fmla="*/ 900000 w 1046759"/>
              <a:gd name="connsiteY5" fmla="*/ 900000 h 900000"/>
              <a:gd name="connsiteX6" fmla="*/ 0 w 1046759"/>
              <a:gd name="connsiteY6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759" h="900000">
                <a:moveTo>
                  <a:pt x="0" y="0"/>
                </a:moveTo>
                <a:lnTo>
                  <a:pt x="900000" y="0"/>
                </a:lnTo>
                <a:lnTo>
                  <a:pt x="900000" y="303241"/>
                </a:lnTo>
                <a:lnTo>
                  <a:pt x="1046759" y="450000"/>
                </a:lnTo>
                <a:lnTo>
                  <a:pt x="900000" y="596759"/>
                </a:lnTo>
                <a:lnTo>
                  <a:pt x="900000" y="900000"/>
                </a:lnTo>
                <a:lnTo>
                  <a:pt x="0" y="900000"/>
                </a:lnTo>
                <a:close/>
              </a:path>
            </a:pathLst>
          </a:cu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i="1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4000" i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2253" y="2517841"/>
            <a:ext cx="32651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feature network</a:t>
            </a:r>
            <a:endParaRPr lang="zh-CN" altLang="en-US" sz="32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3345629" y="4627796"/>
            <a:ext cx="1046759" cy="900000"/>
          </a:xfrm>
          <a:custGeom>
            <a:avLst/>
            <a:gdLst>
              <a:gd name="connsiteX0" fmla="*/ 0 w 1046759"/>
              <a:gd name="connsiteY0" fmla="*/ 0 h 900000"/>
              <a:gd name="connsiteX1" fmla="*/ 900000 w 1046759"/>
              <a:gd name="connsiteY1" fmla="*/ 0 h 900000"/>
              <a:gd name="connsiteX2" fmla="*/ 900000 w 1046759"/>
              <a:gd name="connsiteY2" fmla="*/ 303241 h 900000"/>
              <a:gd name="connsiteX3" fmla="*/ 1046759 w 1046759"/>
              <a:gd name="connsiteY3" fmla="*/ 450000 h 900000"/>
              <a:gd name="connsiteX4" fmla="*/ 900000 w 1046759"/>
              <a:gd name="connsiteY4" fmla="*/ 596759 h 900000"/>
              <a:gd name="connsiteX5" fmla="*/ 900000 w 1046759"/>
              <a:gd name="connsiteY5" fmla="*/ 900000 h 900000"/>
              <a:gd name="connsiteX6" fmla="*/ 0 w 1046759"/>
              <a:gd name="connsiteY6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759" h="900000">
                <a:moveTo>
                  <a:pt x="0" y="0"/>
                </a:moveTo>
                <a:lnTo>
                  <a:pt x="900000" y="0"/>
                </a:lnTo>
                <a:lnTo>
                  <a:pt x="900000" y="303241"/>
                </a:lnTo>
                <a:lnTo>
                  <a:pt x="1046759" y="450000"/>
                </a:lnTo>
                <a:lnTo>
                  <a:pt x="900000" y="596759"/>
                </a:lnTo>
                <a:lnTo>
                  <a:pt x="900000" y="900000"/>
                </a:lnTo>
                <a:lnTo>
                  <a:pt x="0" y="900000"/>
                </a:lnTo>
                <a:close/>
              </a:path>
            </a:pathLst>
          </a:cu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i="1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4000" i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82253" y="4785911"/>
            <a:ext cx="37280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detection network</a:t>
            </a:r>
            <a:endParaRPr lang="zh-CN" altLang="en-US" sz="32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08660" y="31496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稀疏特征传播</a:t>
            </a:r>
            <a:endParaRPr lang="zh-CN" altLang="en-US" dirty="0" smtClean="0"/>
          </a:p>
        </p:txBody>
      </p:sp>
      <p:sp>
        <p:nvSpPr>
          <p:cNvPr id="7" name="六边形 6"/>
          <p:cNvSpPr>
            <a:spLocks noChangeAspect="1"/>
          </p:cNvSpPr>
          <p:nvPr/>
        </p:nvSpPr>
        <p:spPr>
          <a:xfrm rot="5400000">
            <a:off x="1582953" y="1905163"/>
            <a:ext cx="900000" cy="775863"/>
          </a:xfrm>
          <a:prstGeom prst="hexagon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六边形 9"/>
          <p:cNvSpPr>
            <a:spLocks noChangeAspect="1"/>
          </p:cNvSpPr>
          <p:nvPr/>
        </p:nvSpPr>
        <p:spPr>
          <a:xfrm rot="5400000">
            <a:off x="1582953" y="3560610"/>
            <a:ext cx="900000" cy="775863"/>
          </a:xfrm>
          <a:prstGeom prst="hexagon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99973" y="2031900"/>
            <a:ext cx="659204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首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次引入关键帧概念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1110" y="3514090"/>
            <a:ext cx="4620895" cy="8686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715" y="5311140"/>
            <a:ext cx="4639945" cy="681355"/>
          </a:xfrm>
          <a:prstGeom prst="rect">
            <a:avLst/>
          </a:prstGeom>
        </p:spPr>
      </p:pic>
      <p:sp>
        <p:nvSpPr>
          <p:cNvPr id="8" name="六边形 7"/>
          <p:cNvSpPr>
            <a:spLocks noChangeAspect="1"/>
          </p:cNvSpPr>
          <p:nvPr/>
        </p:nvSpPr>
        <p:spPr>
          <a:xfrm rot="5400000">
            <a:off x="1582953" y="5263678"/>
            <a:ext cx="900000" cy="775863"/>
          </a:xfrm>
          <a:prstGeom prst="hexagon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855" y="910590"/>
            <a:ext cx="2712720" cy="2042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08660" y="31496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密集特征聚合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六边形 6"/>
          <p:cNvSpPr>
            <a:spLocks noChangeAspect="1"/>
          </p:cNvSpPr>
          <p:nvPr/>
        </p:nvSpPr>
        <p:spPr>
          <a:xfrm rot="5400000">
            <a:off x="1582953" y="1905163"/>
            <a:ext cx="900000" cy="775863"/>
          </a:xfrm>
          <a:prstGeom prst="hexagon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六边形 9"/>
          <p:cNvSpPr>
            <a:spLocks noChangeAspect="1"/>
          </p:cNvSpPr>
          <p:nvPr/>
        </p:nvSpPr>
        <p:spPr>
          <a:xfrm rot="5400000">
            <a:off x="1582953" y="3560610"/>
            <a:ext cx="900000" cy="775863"/>
          </a:xfrm>
          <a:prstGeom prst="hexagon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99973" y="2031900"/>
            <a:ext cx="659204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首次引入时间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特征聚合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概念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六边形 7"/>
          <p:cNvSpPr>
            <a:spLocks noChangeAspect="1"/>
          </p:cNvSpPr>
          <p:nvPr/>
        </p:nvSpPr>
        <p:spPr>
          <a:xfrm rot="5400000">
            <a:off x="1582953" y="5263678"/>
            <a:ext cx="900000" cy="775863"/>
          </a:xfrm>
          <a:prstGeom prst="hexagon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9715" y="3318510"/>
            <a:ext cx="6809105" cy="1260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715" y="5020310"/>
            <a:ext cx="6487795" cy="12630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335" y="1055370"/>
            <a:ext cx="2484120" cy="1767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高性能视频目标检测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7204" y="3988621"/>
            <a:ext cx="2088000" cy="450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52261" y="3988621"/>
            <a:ext cx="2088000" cy="450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22703" y="3988621"/>
            <a:ext cx="2088000" cy="450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直角三角形 11"/>
          <p:cNvSpPr>
            <a:spLocks noChangeAspect="1"/>
          </p:cNvSpPr>
          <p:nvPr/>
        </p:nvSpPr>
        <p:spPr>
          <a:xfrm rot="18900000">
            <a:off x="2523204" y="4324645"/>
            <a:ext cx="216000" cy="216000"/>
          </a:xfrm>
          <a:prstGeom prst="rtTriangle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直角三角形 12"/>
          <p:cNvSpPr>
            <a:spLocks noChangeAspect="1"/>
          </p:cNvSpPr>
          <p:nvPr/>
        </p:nvSpPr>
        <p:spPr>
          <a:xfrm rot="18900000">
            <a:off x="5988241" y="4324645"/>
            <a:ext cx="216000" cy="216000"/>
          </a:xfrm>
          <a:prstGeom prst="rtTriangle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直角三角形 13"/>
          <p:cNvSpPr>
            <a:spLocks noChangeAspect="1"/>
          </p:cNvSpPr>
          <p:nvPr/>
        </p:nvSpPr>
        <p:spPr>
          <a:xfrm rot="18900000">
            <a:off x="9365995" y="4324646"/>
            <a:ext cx="216000" cy="216000"/>
          </a:xfrm>
          <a:prstGeom prst="rtTriangle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24585" y="5104765"/>
            <a:ext cx="301244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特征的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稀疏递归传播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24985" y="5104765"/>
            <a:ext cx="354266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空间自适应的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局部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特征更新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82585" y="5104765"/>
            <a:ext cx="298323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时域自适应的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关键帧调度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87244" y="1900621"/>
            <a:ext cx="2087960" cy="2088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latin typeface="微软雅黑" panose="020B0503020204020204" charset="-122"/>
                <a:ea typeface="微软雅黑" panose="020B0503020204020204" charset="-122"/>
              </a:rPr>
              <a:t>①</a:t>
            </a:r>
            <a:endParaRPr lang="zh-CN" altLang="en-US" sz="5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52301" y="1900621"/>
            <a:ext cx="2087960" cy="2088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latin typeface="微软雅黑" panose="020B0503020204020204" charset="-122"/>
                <a:ea typeface="微软雅黑" panose="020B0503020204020204" charset="-122"/>
              </a:rPr>
              <a:t>②</a:t>
            </a:r>
            <a:endParaRPr lang="zh-CN" altLang="en-US" sz="5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30015" y="1900621"/>
            <a:ext cx="2087960" cy="2088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latin typeface="微软雅黑" panose="020B0503020204020204" charset="-122"/>
                <a:ea typeface="微软雅黑" panose="020B0503020204020204" charset="-122"/>
              </a:rPr>
              <a:t>③</a:t>
            </a:r>
            <a:endParaRPr lang="zh-CN" altLang="en-US" sz="5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08660" y="31496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高性能视频</a:t>
            </a:r>
            <a:b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目标检测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8270" y="289560"/>
            <a:ext cx="6271260" cy="6278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08660" y="31496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特征的稀疏递归传播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六边形 9"/>
          <p:cNvSpPr>
            <a:spLocks noChangeAspect="1"/>
          </p:cNvSpPr>
          <p:nvPr/>
        </p:nvSpPr>
        <p:spPr>
          <a:xfrm rot="5400000">
            <a:off x="1582953" y="3171355"/>
            <a:ext cx="900000" cy="775863"/>
          </a:xfrm>
          <a:prstGeom prst="hexagon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六边形 7"/>
          <p:cNvSpPr>
            <a:spLocks noChangeAspect="1"/>
          </p:cNvSpPr>
          <p:nvPr/>
        </p:nvSpPr>
        <p:spPr>
          <a:xfrm rot="5400000">
            <a:off x="1582953" y="5063653"/>
            <a:ext cx="900000" cy="775863"/>
          </a:xfrm>
          <a:prstGeom prst="hexagon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2545" y="701040"/>
            <a:ext cx="2712720" cy="20421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450" y="1150620"/>
            <a:ext cx="2689860" cy="15925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570" y="3227705"/>
            <a:ext cx="6880225" cy="9620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270" y="5081905"/>
            <a:ext cx="4520565" cy="73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08660" y="31496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空间自适应的局部特征更新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六边形 6"/>
          <p:cNvSpPr>
            <a:spLocks noChangeAspect="1"/>
          </p:cNvSpPr>
          <p:nvPr/>
        </p:nvSpPr>
        <p:spPr>
          <a:xfrm rot="5400000">
            <a:off x="1582953" y="1905163"/>
            <a:ext cx="900000" cy="775863"/>
          </a:xfrm>
          <a:prstGeom prst="hexagon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六边形 9"/>
          <p:cNvSpPr>
            <a:spLocks noChangeAspect="1"/>
          </p:cNvSpPr>
          <p:nvPr/>
        </p:nvSpPr>
        <p:spPr>
          <a:xfrm rot="5400000">
            <a:off x="1582953" y="3560610"/>
            <a:ext cx="900000" cy="775863"/>
          </a:xfrm>
          <a:prstGeom prst="hexagon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六边形 7"/>
          <p:cNvSpPr>
            <a:spLocks noChangeAspect="1"/>
          </p:cNvSpPr>
          <p:nvPr/>
        </p:nvSpPr>
        <p:spPr>
          <a:xfrm rot="5400000">
            <a:off x="1582953" y="5263678"/>
            <a:ext cx="900000" cy="775863"/>
          </a:xfrm>
          <a:prstGeom prst="hexagon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6770" y="1260475"/>
            <a:ext cx="2484120" cy="17678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295" y="1450975"/>
            <a:ext cx="2621280" cy="15773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872105" y="2032635"/>
            <a:ext cx="4124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引入时间一致性Q</a:t>
            </a:r>
            <a:r>
              <a:rPr lang="zh-CN" altLang="en-US" sz="2800" baseline="-25000" dirty="0" smtClean="0">
                <a:latin typeface="微软雅黑" panose="020B0503020204020204" charset="-122"/>
                <a:ea typeface="微软雅黑" panose="020B0503020204020204" charset="-122"/>
              </a:rPr>
              <a:t>k→i</a:t>
            </a:r>
            <a:endParaRPr lang="zh-CN" altLang="en-US" sz="2800" baseline="-25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055" y="3379470"/>
            <a:ext cx="6807835" cy="7067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115" y="5295900"/>
            <a:ext cx="4605020" cy="7118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115" y="4086225"/>
            <a:ext cx="500634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08660" y="31496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时域自适应的关键帧调度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六边形 9"/>
          <p:cNvSpPr>
            <a:spLocks noChangeAspect="1"/>
          </p:cNvSpPr>
          <p:nvPr/>
        </p:nvSpPr>
        <p:spPr>
          <a:xfrm rot="5400000">
            <a:off x="1462938" y="4290860"/>
            <a:ext cx="900000" cy="775863"/>
          </a:xfrm>
          <a:prstGeom prst="hexagon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7030" y="1337310"/>
            <a:ext cx="2674620" cy="19126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820" y="1843405"/>
            <a:ext cx="2567940" cy="13792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215" y="4293870"/>
            <a:ext cx="5748020" cy="835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08660" y="31496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时域自适应的关键帧调度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" y="1850390"/>
            <a:ext cx="11940540" cy="381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高性能视频</a:t>
            </a:r>
            <a:b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目标检测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5570" y="365125"/>
            <a:ext cx="7328535" cy="604012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4827905" y="2480945"/>
            <a:ext cx="958215" cy="32893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5482590" y="4854575"/>
            <a:ext cx="1227455" cy="38925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3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2" b="16502"/>
          <a:stretch>
            <a:fillRect/>
          </a:stretch>
        </p:blipFill>
        <p:spPr/>
      </p:pic>
      <p:sp>
        <p:nvSpPr>
          <p:cNvPr id="11" name="圆角矩形 10"/>
          <p:cNvSpPr/>
          <p:nvPr/>
        </p:nvSpPr>
        <p:spPr>
          <a:xfrm>
            <a:off x="0" y="2870200"/>
            <a:ext cx="6502399" cy="1089061"/>
          </a:xfrm>
          <a:prstGeom prst="roundRect">
            <a:avLst>
              <a:gd name="adj" fmla="val 0"/>
            </a:avLst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手动输入 9"/>
          <p:cNvSpPr/>
          <p:nvPr/>
        </p:nvSpPr>
        <p:spPr>
          <a:xfrm rot="16200000" flipH="1">
            <a:off x="5201024" y="-132977"/>
            <a:ext cx="6858000" cy="7123953"/>
          </a:xfrm>
          <a:prstGeom prst="flowChartManualInpu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0" y="2576811"/>
            <a:ext cx="5570071" cy="1800000"/>
          </a:xfrm>
        </p:spPr>
        <p:txBody>
          <a:bodyPr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引 言</a:t>
            </a:r>
            <a:endParaRPr lang="zh-CN" altLang="en-US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56723" y="-1518701"/>
            <a:ext cx="4084773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0" dirty="0" smtClean="0">
                <a:solidFill>
                  <a:srgbClr val="004F8A"/>
                </a:solidFill>
              </a:rPr>
              <a:t>1</a:t>
            </a:r>
            <a:endParaRPr lang="zh-CN" altLang="en-US" sz="60000" dirty="0">
              <a:solidFill>
                <a:srgbClr val="004F8A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2971800"/>
            <a:ext cx="5892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0" y="3873500"/>
            <a:ext cx="568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高性能视频</a:t>
            </a:r>
            <a:b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目标检测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6055" y="1462405"/>
            <a:ext cx="7552055" cy="474218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4948555" y="2191385"/>
            <a:ext cx="1216660" cy="33909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高性能视频</a:t>
            </a:r>
            <a:b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目标检测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" y="2959100"/>
            <a:ext cx="11899900" cy="2037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网络结构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7204" y="3988621"/>
            <a:ext cx="2088000" cy="450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52261" y="3988621"/>
            <a:ext cx="2088000" cy="450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22703" y="3988621"/>
            <a:ext cx="2088000" cy="450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直角三角形 11"/>
          <p:cNvSpPr>
            <a:spLocks noChangeAspect="1"/>
          </p:cNvSpPr>
          <p:nvPr/>
        </p:nvSpPr>
        <p:spPr>
          <a:xfrm rot="18900000">
            <a:off x="2523204" y="4324645"/>
            <a:ext cx="216000" cy="216000"/>
          </a:xfrm>
          <a:prstGeom prst="rtTriangle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直角三角形 12"/>
          <p:cNvSpPr>
            <a:spLocks noChangeAspect="1"/>
          </p:cNvSpPr>
          <p:nvPr/>
        </p:nvSpPr>
        <p:spPr>
          <a:xfrm rot="18900000">
            <a:off x="5988241" y="4324645"/>
            <a:ext cx="216000" cy="216000"/>
          </a:xfrm>
          <a:prstGeom prst="rtTriangle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直角三角形 13"/>
          <p:cNvSpPr>
            <a:spLocks noChangeAspect="1"/>
          </p:cNvSpPr>
          <p:nvPr/>
        </p:nvSpPr>
        <p:spPr>
          <a:xfrm rot="18900000">
            <a:off x="9365995" y="4324646"/>
            <a:ext cx="216000" cy="216000"/>
          </a:xfrm>
          <a:prstGeom prst="rtTriangle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24585" y="5104765"/>
            <a:ext cx="301244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FlowNet：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Flying chairs数据集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24985" y="5104765"/>
            <a:ext cx="354266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ResNet101：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ImageNet分类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82585" y="5104765"/>
            <a:ext cx="298323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R-FCN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87244" y="1900621"/>
            <a:ext cx="2087960" cy="2088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光流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网络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52301" y="1900621"/>
            <a:ext cx="2087960" cy="2088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特征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网络</a:t>
            </a:r>
            <a:endParaRPr lang="zh-CN" altLang="en-US" sz="5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30015" y="1900621"/>
            <a:ext cx="2087960" cy="2088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网络</a:t>
            </a:r>
            <a:endParaRPr lang="zh-CN" altLang="en-US" sz="5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3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2" b="16502"/>
          <a:stretch>
            <a:fillRect/>
          </a:stretch>
        </p:blipFill>
        <p:spPr/>
      </p:pic>
      <p:sp>
        <p:nvSpPr>
          <p:cNvPr id="11" name="圆角矩形 10"/>
          <p:cNvSpPr/>
          <p:nvPr/>
        </p:nvSpPr>
        <p:spPr>
          <a:xfrm>
            <a:off x="0" y="2870200"/>
            <a:ext cx="6502399" cy="1089061"/>
          </a:xfrm>
          <a:prstGeom prst="roundRect">
            <a:avLst>
              <a:gd name="adj" fmla="val 0"/>
            </a:avLst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手动输入 9"/>
          <p:cNvSpPr/>
          <p:nvPr/>
        </p:nvSpPr>
        <p:spPr>
          <a:xfrm rot="16200000" flipH="1">
            <a:off x="5201024" y="-132977"/>
            <a:ext cx="6858000" cy="7123953"/>
          </a:xfrm>
          <a:prstGeom prst="flowChartManualInpu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0" y="2529186"/>
            <a:ext cx="5570071" cy="1800000"/>
          </a:xfrm>
        </p:spPr>
        <p:txBody>
          <a:bodyPr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 验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56723" y="-1518701"/>
            <a:ext cx="4084773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0" dirty="0" smtClean="0">
                <a:solidFill>
                  <a:srgbClr val="004F8A"/>
                </a:solidFill>
              </a:rPr>
              <a:t>3</a:t>
            </a:r>
            <a:endParaRPr lang="zh-CN" altLang="en-US" sz="60000" dirty="0">
              <a:solidFill>
                <a:srgbClr val="004F8A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2971800"/>
            <a:ext cx="5892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0" y="3873500"/>
            <a:ext cx="568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1095824" y="2120331"/>
            <a:ext cx="1046759" cy="900000"/>
          </a:xfrm>
          <a:custGeom>
            <a:avLst/>
            <a:gdLst>
              <a:gd name="connsiteX0" fmla="*/ 0 w 1046759"/>
              <a:gd name="connsiteY0" fmla="*/ 0 h 900000"/>
              <a:gd name="connsiteX1" fmla="*/ 900000 w 1046759"/>
              <a:gd name="connsiteY1" fmla="*/ 0 h 900000"/>
              <a:gd name="connsiteX2" fmla="*/ 900000 w 1046759"/>
              <a:gd name="connsiteY2" fmla="*/ 303241 h 900000"/>
              <a:gd name="connsiteX3" fmla="*/ 1046759 w 1046759"/>
              <a:gd name="connsiteY3" fmla="*/ 450000 h 900000"/>
              <a:gd name="connsiteX4" fmla="*/ 900000 w 1046759"/>
              <a:gd name="connsiteY4" fmla="*/ 596759 h 900000"/>
              <a:gd name="connsiteX5" fmla="*/ 900000 w 1046759"/>
              <a:gd name="connsiteY5" fmla="*/ 900000 h 900000"/>
              <a:gd name="connsiteX6" fmla="*/ 0 w 1046759"/>
              <a:gd name="connsiteY6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759" h="900000">
                <a:moveTo>
                  <a:pt x="0" y="0"/>
                </a:moveTo>
                <a:lnTo>
                  <a:pt x="900000" y="0"/>
                </a:lnTo>
                <a:lnTo>
                  <a:pt x="900000" y="303241"/>
                </a:lnTo>
                <a:lnTo>
                  <a:pt x="1046759" y="450000"/>
                </a:lnTo>
                <a:lnTo>
                  <a:pt x="900000" y="596759"/>
                </a:lnTo>
                <a:lnTo>
                  <a:pt x="900000" y="900000"/>
                </a:lnTo>
                <a:lnTo>
                  <a:pt x="0" y="900000"/>
                </a:lnTo>
                <a:close/>
              </a:path>
            </a:pathLst>
          </a:cu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i="1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4000" i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42583" y="2039686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</a:rPr>
              <a:t>训练集</a:t>
            </a:r>
            <a:endParaRPr lang="zh-CN" altLang="en-US" sz="28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490" y="2609215"/>
            <a:ext cx="405320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ImageNet VID 3862个片段，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25-30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FPS,30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类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标题 3"/>
          <p:cNvSpPr>
            <a:spLocks noGrp="1"/>
          </p:cNvSpPr>
          <p:nvPr>
            <p:ph type="title"/>
          </p:nvPr>
        </p:nvSpPr>
        <p:spPr>
          <a:xfrm>
            <a:off x="966919" y="510785"/>
            <a:ext cx="10257975" cy="9144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实验条件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6096000" y="2115593"/>
            <a:ext cx="1046759" cy="900000"/>
          </a:xfrm>
          <a:custGeom>
            <a:avLst/>
            <a:gdLst>
              <a:gd name="connsiteX0" fmla="*/ 0 w 1046759"/>
              <a:gd name="connsiteY0" fmla="*/ 0 h 900000"/>
              <a:gd name="connsiteX1" fmla="*/ 900000 w 1046759"/>
              <a:gd name="connsiteY1" fmla="*/ 0 h 900000"/>
              <a:gd name="connsiteX2" fmla="*/ 900000 w 1046759"/>
              <a:gd name="connsiteY2" fmla="*/ 303241 h 900000"/>
              <a:gd name="connsiteX3" fmla="*/ 1046759 w 1046759"/>
              <a:gd name="connsiteY3" fmla="*/ 450000 h 900000"/>
              <a:gd name="connsiteX4" fmla="*/ 900000 w 1046759"/>
              <a:gd name="connsiteY4" fmla="*/ 596759 h 900000"/>
              <a:gd name="connsiteX5" fmla="*/ 900000 w 1046759"/>
              <a:gd name="connsiteY5" fmla="*/ 900000 h 900000"/>
              <a:gd name="connsiteX6" fmla="*/ 0 w 1046759"/>
              <a:gd name="connsiteY6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759" h="900000">
                <a:moveTo>
                  <a:pt x="0" y="0"/>
                </a:moveTo>
                <a:lnTo>
                  <a:pt x="900000" y="0"/>
                </a:lnTo>
                <a:lnTo>
                  <a:pt x="900000" y="303241"/>
                </a:lnTo>
                <a:lnTo>
                  <a:pt x="1046759" y="450000"/>
                </a:lnTo>
                <a:lnTo>
                  <a:pt x="900000" y="596759"/>
                </a:lnTo>
                <a:lnTo>
                  <a:pt x="900000" y="900000"/>
                </a:lnTo>
                <a:lnTo>
                  <a:pt x="0" y="900000"/>
                </a:lnTo>
                <a:close/>
              </a:path>
            </a:pathLst>
          </a:cu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i="1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4000" i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42759" y="2039393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</a:rPr>
              <a:t>验证集</a:t>
            </a:r>
            <a:endParaRPr lang="zh-CN" altLang="en-US" sz="28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142759" y="2609385"/>
            <a:ext cx="3953417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ImageNet VID 555个片段，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25-30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FPS,30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类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1095824" y="4388401"/>
            <a:ext cx="1046759" cy="900000"/>
          </a:xfrm>
          <a:custGeom>
            <a:avLst/>
            <a:gdLst>
              <a:gd name="connsiteX0" fmla="*/ 0 w 1046759"/>
              <a:gd name="connsiteY0" fmla="*/ 0 h 900000"/>
              <a:gd name="connsiteX1" fmla="*/ 900000 w 1046759"/>
              <a:gd name="connsiteY1" fmla="*/ 0 h 900000"/>
              <a:gd name="connsiteX2" fmla="*/ 900000 w 1046759"/>
              <a:gd name="connsiteY2" fmla="*/ 303241 h 900000"/>
              <a:gd name="connsiteX3" fmla="*/ 1046759 w 1046759"/>
              <a:gd name="connsiteY3" fmla="*/ 450000 h 900000"/>
              <a:gd name="connsiteX4" fmla="*/ 900000 w 1046759"/>
              <a:gd name="connsiteY4" fmla="*/ 596759 h 900000"/>
              <a:gd name="connsiteX5" fmla="*/ 900000 w 1046759"/>
              <a:gd name="connsiteY5" fmla="*/ 900000 h 900000"/>
              <a:gd name="connsiteX6" fmla="*/ 0 w 1046759"/>
              <a:gd name="connsiteY6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759" h="900000">
                <a:moveTo>
                  <a:pt x="0" y="0"/>
                </a:moveTo>
                <a:lnTo>
                  <a:pt x="900000" y="0"/>
                </a:lnTo>
                <a:lnTo>
                  <a:pt x="900000" y="303241"/>
                </a:lnTo>
                <a:lnTo>
                  <a:pt x="1046759" y="450000"/>
                </a:lnTo>
                <a:lnTo>
                  <a:pt x="900000" y="596759"/>
                </a:lnTo>
                <a:lnTo>
                  <a:pt x="900000" y="900000"/>
                </a:lnTo>
                <a:lnTo>
                  <a:pt x="0" y="900000"/>
                </a:lnTo>
                <a:close/>
              </a:path>
            </a:pathLst>
          </a:cu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i="1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4000" i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142583" y="4318551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</a:rPr>
              <a:t>训练方式</a:t>
            </a:r>
            <a:endParaRPr lang="zh-CN" altLang="en-US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42583" y="4938073"/>
            <a:ext cx="3953417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SGD训练，12万次迭代，4个GPU，每个GPU持有一个mini-batch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6096000" y="4388401"/>
            <a:ext cx="1046759" cy="900000"/>
          </a:xfrm>
          <a:custGeom>
            <a:avLst/>
            <a:gdLst>
              <a:gd name="connsiteX0" fmla="*/ 0 w 1046759"/>
              <a:gd name="connsiteY0" fmla="*/ 0 h 900000"/>
              <a:gd name="connsiteX1" fmla="*/ 900000 w 1046759"/>
              <a:gd name="connsiteY1" fmla="*/ 0 h 900000"/>
              <a:gd name="connsiteX2" fmla="*/ 900000 w 1046759"/>
              <a:gd name="connsiteY2" fmla="*/ 303241 h 900000"/>
              <a:gd name="connsiteX3" fmla="*/ 1046759 w 1046759"/>
              <a:gd name="connsiteY3" fmla="*/ 450000 h 900000"/>
              <a:gd name="connsiteX4" fmla="*/ 900000 w 1046759"/>
              <a:gd name="connsiteY4" fmla="*/ 596759 h 900000"/>
              <a:gd name="connsiteX5" fmla="*/ 900000 w 1046759"/>
              <a:gd name="connsiteY5" fmla="*/ 900000 h 900000"/>
              <a:gd name="connsiteX6" fmla="*/ 0 w 1046759"/>
              <a:gd name="connsiteY6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759" h="900000">
                <a:moveTo>
                  <a:pt x="0" y="0"/>
                </a:moveTo>
                <a:lnTo>
                  <a:pt x="900000" y="0"/>
                </a:lnTo>
                <a:lnTo>
                  <a:pt x="900000" y="303241"/>
                </a:lnTo>
                <a:lnTo>
                  <a:pt x="1046759" y="450000"/>
                </a:lnTo>
                <a:lnTo>
                  <a:pt x="900000" y="596759"/>
                </a:lnTo>
                <a:lnTo>
                  <a:pt x="900000" y="900000"/>
                </a:lnTo>
                <a:lnTo>
                  <a:pt x="0" y="900000"/>
                </a:lnTo>
                <a:close/>
              </a:path>
            </a:pathLst>
          </a:cu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i="1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zh-CN" altLang="en-US" sz="4000" i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142759" y="4318551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</a:rPr>
              <a:t>图像大小</a:t>
            </a:r>
            <a:endParaRPr lang="zh-CN" altLang="en-US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42759" y="4938073"/>
            <a:ext cx="395341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图像识别网络中600像素，flow网络中300像素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3"/>
          <p:cNvSpPr>
            <a:spLocks noGrp="1"/>
          </p:cNvSpPr>
          <p:nvPr>
            <p:ph type="title"/>
          </p:nvPr>
        </p:nvSpPr>
        <p:spPr>
          <a:xfrm>
            <a:off x="966919" y="510785"/>
            <a:ext cx="10257975" cy="9144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实验结果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1085" y="1588135"/>
            <a:ext cx="10069830" cy="4516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3"/>
          <p:cNvSpPr>
            <a:spLocks noGrp="1"/>
          </p:cNvSpPr>
          <p:nvPr>
            <p:ph type="title"/>
          </p:nvPr>
        </p:nvSpPr>
        <p:spPr>
          <a:xfrm>
            <a:off x="966919" y="510785"/>
            <a:ext cx="10257975" cy="9144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实验结果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1410" y="1716405"/>
            <a:ext cx="9948545" cy="4403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3"/>
          <p:cNvSpPr>
            <a:spLocks noGrp="1"/>
          </p:cNvSpPr>
          <p:nvPr>
            <p:ph type="title"/>
          </p:nvPr>
        </p:nvSpPr>
        <p:spPr>
          <a:xfrm>
            <a:off x="966919" y="510785"/>
            <a:ext cx="10257975" cy="9144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实验结果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035" y="1640840"/>
            <a:ext cx="10107295" cy="4584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3"/>
          <p:cNvSpPr>
            <a:spLocks noGrp="1"/>
          </p:cNvSpPr>
          <p:nvPr>
            <p:ph type="title"/>
          </p:nvPr>
        </p:nvSpPr>
        <p:spPr>
          <a:xfrm>
            <a:off x="966919" y="510785"/>
            <a:ext cx="10257975" cy="9144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实验结果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360" y="1537335"/>
            <a:ext cx="10495280" cy="4661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3"/>
          <p:cNvSpPr>
            <a:spLocks noGrp="1"/>
          </p:cNvSpPr>
          <p:nvPr>
            <p:ph type="title"/>
          </p:nvPr>
        </p:nvSpPr>
        <p:spPr>
          <a:xfrm>
            <a:off x="966919" y="510785"/>
            <a:ext cx="10257975" cy="9144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实验结果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620" y="1502410"/>
            <a:ext cx="10906125" cy="4841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7528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75865" y="2038985"/>
            <a:ext cx="762000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图像目标检测技术已经十分成熟，然而人们对于视频目标检测技术的关注较少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75865" y="3670935"/>
            <a:ext cx="762000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视频由多帧图像构成，但是不能完全按照图像目标检测的方法来对视频进行检测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六边形 6"/>
          <p:cNvSpPr>
            <a:spLocks noChangeAspect="1"/>
          </p:cNvSpPr>
          <p:nvPr/>
        </p:nvSpPr>
        <p:spPr>
          <a:xfrm rot="5400000">
            <a:off x="1447698" y="2127413"/>
            <a:ext cx="900000" cy="775863"/>
          </a:xfrm>
          <a:prstGeom prst="hexagon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六边形 2"/>
          <p:cNvSpPr>
            <a:spLocks noChangeAspect="1"/>
          </p:cNvSpPr>
          <p:nvPr/>
        </p:nvSpPr>
        <p:spPr>
          <a:xfrm rot="5400000">
            <a:off x="1447698" y="3759365"/>
            <a:ext cx="900000" cy="775863"/>
          </a:xfrm>
          <a:prstGeom prst="hexagon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3"/>
          <p:cNvSpPr>
            <a:spLocks noGrp="1"/>
          </p:cNvSpPr>
          <p:nvPr>
            <p:ph type="title"/>
          </p:nvPr>
        </p:nvSpPr>
        <p:spPr>
          <a:xfrm>
            <a:off x="966919" y="510785"/>
            <a:ext cx="10257975" cy="9144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实验结果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0" y="1351915"/>
            <a:ext cx="10706735" cy="4989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3"/>
          <p:cNvSpPr>
            <a:spLocks noGrp="1"/>
          </p:cNvSpPr>
          <p:nvPr>
            <p:ph type="title"/>
          </p:nvPr>
        </p:nvSpPr>
        <p:spPr>
          <a:xfrm>
            <a:off x="966919" y="510785"/>
            <a:ext cx="10257975" cy="9144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实验结果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" y="1363980"/>
            <a:ext cx="11183620" cy="5059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3"/>
          <p:cNvSpPr>
            <a:spLocks noGrp="1"/>
          </p:cNvSpPr>
          <p:nvPr>
            <p:ph type="title"/>
          </p:nvPr>
        </p:nvSpPr>
        <p:spPr>
          <a:xfrm>
            <a:off x="966919" y="510785"/>
            <a:ext cx="10257975" cy="9144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实验结果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4305" y="1424940"/>
            <a:ext cx="9344025" cy="4982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337836" y="1629000"/>
            <a:ext cx="3600000" cy="3600000"/>
          </a:xfrm>
          <a:prstGeom prst="ellipse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19509" y="2828835"/>
            <a:ext cx="3236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</a:rPr>
              <a:t>THANKS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97836" y="2828835"/>
            <a:ext cx="28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697836" y="4029164"/>
            <a:ext cx="28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4436036" y="1743300"/>
            <a:ext cx="3403600" cy="34036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1095824" y="2120331"/>
            <a:ext cx="1046759" cy="900000"/>
          </a:xfrm>
          <a:custGeom>
            <a:avLst/>
            <a:gdLst>
              <a:gd name="connsiteX0" fmla="*/ 0 w 1046759"/>
              <a:gd name="connsiteY0" fmla="*/ 0 h 900000"/>
              <a:gd name="connsiteX1" fmla="*/ 900000 w 1046759"/>
              <a:gd name="connsiteY1" fmla="*/ 0 h 900000"/>
              <a:gd name="connsiteX2" fmla="*/ 900000 w 1046759"/>
              <a:gd name="connsiteY2" fmla="*/ 303241 h 900000"/>
              <a:gd name="connsiteX3" fmla="*/ 1046759 w 1046759"/>
              <a:gd name="connsiteY3" fmla="*/ 450000 h 900000"/>
              <a:gd name="connsiteX4" fmla="*/ 900000 w 1046759"/>
              <a:gd name="connsiteY4" fmla="*/ 596759 h 900000"/>
              <a:gd name="connsiteX5" fmla="*/ 900000 w 1046759"/>
              <a:gd name="connsiteY5" fmla="*/ 900000 h 900000"/>
              <a:gd name="connsiteX6" fmla="*/ 0 w 1046759"/>
              <a:gd name="connsiteY6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759" h="900000">
                <a:moveTo>
                  <a:pt x="0" y="0"/>
                </a:moveTo>
                <a:lnTo>
                  <a:pt x="900000" y="0"/>
                </a:lnTo>
                <a:lnTo>
                  <a:pt x="900000" y="303241"/>
                </a:lnTo>
                <a:lnTo>
                  <a:pt x="1046759" y="450000"/>
                </a:lnTo>
                <a:lnTo>
                  <a:pt x="900000" y="596759"/>
                </a:lnTo>
                <a:lnTo>
                  <a:pt x="900000" y="900000"/>
                </a:lnTo>
                <a:lnTo>
                  <a:pt x="0" y="900000"/>
                </a:lnTo>
                <a:close/>
              </a:path>
            </a:pathLst>
          </a:cu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i="1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4000" i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32448" y="2278446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计算消耗过大</a:t>
            </a:r>
            <a:endParaRPr lang="zh-CN" altLang="en-US" sz="32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标题 3"/>
          <p:cNvSpPr>
            <a:spLocks noGrp="1"/>
          </p:cNvSpPr>
          <p:nvPr>
            <p:ph type="title"/>
          </p:nvPr>
        </p:nvSpPr>
        <p:spPr>
          <a:xfrm>
            <a:off x="838014" y="550790"/>
            <a:ext cx="10257975" cy="9144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</a:t>
            </a:r>
            <a:endParaRPr lang="zh-CN" altLang="en-US" dirty="0"/>
          </a:p>
        </p:txBody>
      </p:sp>
      <p:sp>
        <p:nvSpPr>
          <p:cNvPr id="25" name="任意多边形 24"/>
          <p:cNvSpPr/>
          <p:nvPr/>
        </p:nvSpPr>
        <p:spPr>
          <a:xfrm>
            <a:off x="6096000" y="2115593"/>
            <a:ext cx="1046759" cy="900000"/>
          </a:xfrm>
          <a:custGeom>
            <a:avLst/>
            <a:gdLst>
              <a:gd name="connsiteX0" fmla="*/ 0 w 1046759"/>
              <a:gd name="connsiteY0" fmla="*/ 0 h 900000"/>
              <a:gd name="connsiteX1" fmla="*/ 900000 w 1046759"/>
              <a:gd name="connsiteY1" fmla="*/ 0 h 900000"/>
              <a:gd name="connsiteX2" fmla="*/ 900000 w 1046759"/>
              <a:gd name="connsiteY2" fmla="*/ 303241 h 900000"/>
              <a:gd name="connsiteX3" fmla="*/ 1046759 w 1046759"/>
              <a:gd name="connsiteY3" fmla="*/ 450000 h 900000"/>
              <a:gd name="connsiteX4" fmla="*/ 900000 w 1046759"/>
              <a:gd name="connsiteY4" fmla="*/ 596759 h 900000"/>
              <a:gd name="connsiteX5" fmla="*/ 900000 w 1046759"/>
              <a:gd name="connsiteY5" fmla="*/ 900000 h 900000"/>
              <a:gd name="connsiteX6" fmla="*/ 0 w 1046759"/>
              <a:gd name="connsiteY6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759" h="900000">
                <a:moveTo>
                  <a:pt x="0" y="0"/>
                </a:moveTo>
                <a:lnTo>
                  <a:pt x="900000" y="0"/>
                </a:lnTo>
                <a:lnTo>
                  <a:pt x="900000" y="303241"/>
                </a:lnTo>
                <a:lnTo>
                  <a:pt x="1046759" y="450000"/>
                </a:lnTo>
                <a:lnTo>
                  <a:pt x="900000" y="596759"/>
                </a:lnTo>
                <a:lnTo>
                  <a:pt x="900000" y="900000"/>
                </a:lnTo>
                <a:lnTo>
                  <a:pt x="0" y="900000"/>
                </a:lnTo>
                <a:close/>
              </a:path>
            </a:pathLst>
          </a:cu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i="1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4000" i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51979" y="2027328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视频特有的动态模糊，</a:t>
            </a:r>
            <a:endParaRPr lang="zh-CN" altLang="en-US" sz="3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失焦，罕见姿势等</a:t>
            </a:r>
            <a:endParaRPr lang="zh-CN" altLang="en-US" sz="32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1095824" y="4388401"/>
            <a:ext cx="1046759" cy="900000"/>
          </a:xfrm>
          <a:custGeom>
            <a:avLst/>
            <a:gdLst>
              <a:gd name="connsiteX0" fmla="*/ 0 w 1046759"/>
              <a:gd name="connsiteY0" fmla="*/ 0 h 900000"/>
              <a:gd name="connsiteX1" fmla="*/ 900000 w 1046759"/>
              <a:gd name="connsiteY1" fmla="*/ 0 h 900000"/>
              <a:gd name="connsiteX2" fmla="*/ 900000 w 1046759"/>
              <a:gd name="connsiteY2" fmla="*/ 303241 h 900000"/>
              <a:gd name="connsiteX3" fmla="*/ 1046759 w 1046759"/>
              <a:gd name="connsiteY3" fmla="*/ 450000 h 900000"/>
              <a:gd name="connsiteX4" fmla="*/ 900000 w 1046759"/>
              <a:gd name="connsiteY4" fmla="*/ 596759 h 900000"/>
              <a:gd name="connsiteX5" fmla="*/ 900000 w 1046759"/>
              <a:gd name="connsiteY5" fmla="*/ 900000 h 900000"/>
              <a:gd name="connsiteX6" fmla="*/ 0 w 1046759"/>
              <a:gd name="connsiteY6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759" h="900000">
                <a:moveTo>
                  <a:pt x="0" y="0"/>
                </a:moveTo>
                <a:lnTo>
                  <a:pt x="900000" y="0"/>
                </a:lnTo>
                <a:lnTo>
                  <a:pt x="900000" y="303241"/>
                </a:lnTo>
                <a:lnTo>
                  <a:pt x="1046759" y="450000"/>
                </a:lnTo>
                <a:lnTo>
                  <a:pt x="900000" y="596759"/>
                </a:lnTo>
                <a:lnTo>
                  <a:pt x="900000" y="900000"/>
                </a:lnTo>
                <a:lnTo>
                  <a:pt x="0" y="900000"/>
                </a:lnTo>
                <a:close/>
              </a:path>
            </a:pathLst>
          </a:cu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i="1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4000" i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32448" y="4300136"/>
            <a:ext cx="3027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相邻的多帧</a:t>
            </a:r>
            <a:endParaRPr lang="zh-CN" altLang="en-US" sz="3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图像具有相似性</a:t>
            </a:r>
            <a:endParaRPr lang="zh-CN" altLang="en-US" sz="32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3"/>
          <p:cNvSpPr>
            <a:spLocks noGrp="1"/>
          </p:cNvSpPr>
          <p:nvPr>
            <p:ph type="title"/>
          </p:nvPr>
        </p:nvSpPr>
        <p:spPr>
          <a:xfrm>
            <a:off x="838014" y="550790"/>
            <a:ext cx="10257975" cy="9144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5720" y="1464945"/>
            <a:ext cx="7020560" cy="4760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7528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92395" y="2177415"/>
            <a:ext cx="303149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3200" dirty="0" smtClean="0">
                <a:latin typeface="微软雅黑" panose="020B0503020204020204" charset="-122"/>
                <a:ea typeface="微软雅黑" panose="020B0503020204020204" charset="-122"/>
              </a:rPr>
              <a:t>稀疏特征传播（</a:t>
            </a:r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</a:rPr>
              <a:t>DFF</a:t>
            </a:r>
            <a:r>
              <a:rPr lang="zh-CN" sz="32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sz="32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92395" y="3809365"/>
            <a:ext cx="303149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3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密集特征聚合（</a:t>
            </a:r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FGFA</a:t>
            </a:r>
            <a:r>
              <a:rPr lang="zh-CN" sz="3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sz="32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六边形 6"/>
          <p:cNvSpPr>
            <a:spLocks noChangeAspect="1"/>
          </p:cNvSpPr>
          <p:nvPr/>
        </p:nvSpPr>
        <p:spPr>
          <a:xfrm rot="5400000">
            <a:off x="4061993" y="2327438"/>
            <a:ext cx="900000" cy="775863"/>
          </a:xfrm>
          <a:prstGeom prst="hexagon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六边形 2"/>
          <p:cNvSpPr>
            <a:spLocks noChangeAspect="1"/>
          </p:cNvSpPr>
          <p:nvPr/>
        </p:nvSpPr>
        <p:spPr>
          <a:xfrm rot="5400000">
            <a:off x="4061993" y="3959390"/>
            <a:ext cx="900000" cy="775863"/>
          </a:xfrm>
          <a:prstGeom prst="hexagon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7204" y="3988621"/>
            <a:ext cx="2088000" cy="450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52261" y="3988621"/>
            <a:ext cx="2088000" cy="450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22703" y="3988621"/>
            <a:ext cx="2088000" cy="450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直角三角形 11"/>
          <p:cNvSpPr>
            <a:spLocks noChangeAspect="1"/>
          </p:cNvSpPr>
          <p:nvPr/>
        </p:nvSpPr>
        <p:spPr>
          <a:xfrm rot="18900000">
            <a:off x="2523204" y="4324645"/>
            <a:ext cx="216000" cy="216000"/>
          </a:xfrm>
          <a:prstGeom prst="rtTriangle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直角三角形 12"/>
          <p:cNvSpPr>
            <a:spLocks noChangeAspect="1"/>
          </p:cNvSpPr>
          <p:nvPr/>
        </p:nvSpPr>
        <p:spPr>
          <a:xfrm rot="18900000">
            <a:off x="5988241" y="4324645"/>
            <a:ext cx="216000" cy="216000"/>
          </a:xfrm>
          <a:prstGeom prst="rtTriangle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直角三角形 13"/>
          <p:cNvSpPr>
            <a:spLocks noChangeAspect="1"/>
          </p:cNvSpPr>
          <p:nvPr/>
        </p:nvSpPr>
        <p:spPr>
          <a:xfrm rot="18900000">
            <a:off x="9365995" y="4324646"/>
            <a:ext cx="216000" cy="216000"/>
          </a:xfrm>
          <a:prstGeom prst="rtTriangle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24585" y="5104765"/>
            <a:ext cx="301244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特征的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稀疏递归传播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24985" y="5104765"/>
            <a:ext cx="354266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空间自适应的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局部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特征更新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82585" y="5104765"/>
            <a:ext cx="298323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时域自适应的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关键帧调度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87244" y="1900621"/>
            <a:ext cx="2087960" cy="2088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latin typeface="微软雅黑" panose="020B0503020204020204" charset="-122"/>
                <a:ea typeface="微软雅黑" panose="020B0503020204020204" charset="-122"/>
              </a:rPr>
              <a:t>①</a:t>
            </a:r>
            <a:endParaRPr lang="zh-CN" altLang="en-US" sz="5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52301" y="1900621"/>
            <a:ext cx="2087960" cy="2088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latin typeface="微软雅黑" panose="020B0503020204020204" charset="-122"/>
                <a:ea typeface="微软雅黑" panose="020B0503020204020204" charset="-122"/>
              </a:rPr>
              <a:t>②</a:t>
            </a:r>
            <a:endParaRPr lang="zh-CN" altLang="en-US" sz="5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30015" y="1900621"/>
            <a:ext cx="2087960" cy="2088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latin typeface="微软雅黑" panose="020B0503020204020204" charset="-122"/>
                <a:ea typeface="微软雅黑" panose="020B0503020204020204" charset="-122"/>
              </a:rPr>
              <a:t>③</a:t>
            </a:r>
            <a:endParaRPr lang="zh-CN" altLang="en-US" sz="5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贡献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64435" y="2890520"/>
            <a:ext cx="72637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77.8% mAP score at speed of 15.22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frame per second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3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2" b="16502"/>
          <a:stretch>
            <a:fillRect/>
          </a:stretch>
        </p:blipFill>
        <p:spPr/>
      </p:pic>
      <p:sp>
        <p:nvSpPr>
          <p:cNvPr id="11" name="圆角矩形 10"/>
          <p:cNvSpPr/>
          <p:nvPr/>
        </p:nvSpPr>
        <p:spPr>
          <a:xfrm>
            <a:off x="0" y="2870200"/>
            <a:ext cx="6502399" cy="1089061"/>
          </a:xfrm>
          <a:prstGeom prst="roundRect">
            <a:avLst>
              <a:gd name="adj" fmla="val 0"/>
            </a:avLst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手动输入 9"/>
          <p:cNvSpPr/>
          <p:nvPr/>
        </p:nvSpPr>
        <p:spPr>
          <a:xfrm rot="16200000" flipH="1">
            <a:off x="5201024" y="-132977"/>
            <a:ext cx="6858000" cy="7123953"/>
          </a:xfrm>
          <a:prstGeom prst="flowChartManualInpu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0" y="2576811"/>
            <a:ext cx="5570071" cy="1800000"/>
          </a:xfrm>
        </p:spPr>
        <p:txBody>
          <a:bodyPr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理论知识</a:t>
            </a:r>
            <a:endParaRPr lang="zh-CN" altLang="en-US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56723" y="-1518701"/>
            <a:ext cx="4084773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0" dirty="0" smtClean="0">
                <a:solidFill>
                  <a:srgbClr val="004F8A"/>
                </a:solidFill>
              </a:rPr>
              <a:t>2</a:t>
            </a:r>
            <a:endParaRPr lang="zh-CN" altLang="en-US" sz="60000" dirty="0">
              <a:solidFill>
                <a:srgbClr val="004F8A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2971800"/>
            <a:ext cx="5892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0" y="3873500"/>
            <a:ext cx="568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830</Words>
  <Application>WPS 演示</Application>
  <PresentationFormat>宽屏</PresentationFormat>
  <Paragraphs>188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</vt:lpstr>
      <vt:lpstr>宋体</vt:lpstr>
      <vt:lpstr>Wingdings</vt:lpstr>
      <vt:lpstr>华文中宋</vt:lpstr>
      <vt:lpstr>MingLiU-ExtB</vt:lpstr>
      <vt:lpstr>微软雅黑</vt:lpstr>
      <vt:lpstr>Calibri</vt:lpstr>
      <vt:lpstr>Arial Unicode MS</vt:lpstr>
      <vt:lpstr>Calibri Light</vt:lpstr>
      <vt:lpstr>Office 主题</vt:lpstr>
      <vt:lpstr>Towards High Performance  Video Object Detection</vt:lpstr>
      <vt:lpstr>引 言</vt:lpstr>
      <vt:lpstr>背景</vt:lpstr>
      <vt:lpstr>背景</vt:lpstr>
      <vt:lpstr>背景</vt:lpstr>
      <vt:lpstr>背景</vt:lpstr>
      <vt:lpstr>背景</vt:lpstr>
      <vt:lpstr>贡献</vt:lpstr>
      <vt:lpstr>理论知识</vt:lpstr>
      <vt:lpstr>图像目标检测</vt:lpstr>
      <vt:lpstr>稀疏特征传播</vt:lpstr>
      <vt:lpstr>密集特征聚合</vt:lpstr>
      <vt:lpstr>高性能视频目标检测</vt:lpstr>
      <vt:lpstr>高性能视频 目标检测</vt:lpstr>
      <vt:lpstr>特征的稀疏递归传播</vt:lpstr>
      <vt:lpstr>空间自适应的局部特征更新</vt:lpstr>
      <vt:lpstr>时域自适应的关键帧调度</vt:lpstr>
      <vt:lpstr>时域自适应的关键帧调度</vt:lpstr>
      <vt:lpstr>高性能视频 目标检测</vt:lpstr>
      <vt:lpstr>高性能视频 目标检测</vt:lpstr>
      <vt:lpstr>高性能视频 目标检测</vt:lpstr>
      <vt:lpstr>网络结构</vt:lpstr>
      <vt:lpstr>实 验</vt:lpstr>
      <vt:lpstr>实验条件</vt:lpstr>
      <vt:lpstr>实验结果</vt:lpstr>
      <vt:lpstr>实验结果</vt:lpstr>
      <vt:lpstr>实验结果</vt:lpstr>
      <vt:lpstr>实验结果</vt:lpstr>
      <vt:lpstr>实验结果</vt:lpstr>
      <vt:lpstr>实验结果</vt:lpstr>
      <vt:lpstr>实验结果</vt:lpstr>
      <vt:lpstr>实验结果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Max Wu</dc:creator>
  <cp:lastModifiedBy>Runninginthestorm</cp:lastModifiedBy>
  <cp:revision>62</cp:revision>
  <dcterms:created xsi:type="dcterms:W3CDTF">2015-03-05T15:31:00Z</dcterms:created>
  <dcterms:modified xsi:type="dcterms:W3CDTF">2019-10-25T12:32:18Z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