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sldIdLst>
    <p:sldId id="256" r:id="rId2"/>
    <p:sldId id="259" r:id="rId3"/>
    <p:sldId id="285" r:id="rId4"/>
    <p:sldId id="257" r:id="rId5"/>
    <p:sldId id="292" r:id="rId6"/>
    <p:sldId id="265" r:id="rId7"/>
    <p:sldId id="266" r:id="rId8"/>
    <p:sldId id="286" r:id="rId9"/>
    <p:sldId id="287" r:id="rId10"/>
    <p:sldId id="267" r:id="rId11"/>
    <p:sldId id="268" r:id="rId12"/>
    <p:sldId id="279" r:id="rId13"/>
    <p:sldId id="290" r:id="rId14"/>
    <p:sldId id="280" r:id="rId15"/>
    <p:sldId id="281" r:id="rId16"/>
    <p:sldId id="282" r:id="rId17"/>
    <p:sldId id="269" r:id="rId18"/>
    <p:sldId id="271" r:id="rId19"/>
    <p:sldId id="291" r:id="rId20"/>
    <p:sldId id="272" r:id="rId21"/>
    <p:sldId id="288" r:id="rId22"/>
    <p:sldId id="275" r:id="rId23"/>
    <p:sldId id="289" r:id="rId24"/>
    <p:sldId id="276" r:id="rId25"/>
    <p:sldId id="278" r:id="rId26"/>
    <p:sldId id="277" r:id="rId27"/>
    <p:sldId id="25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o Kun" initials="DK" lastIdx="1" clrIdx="0">
    <p:extLst>
      <p:ext uri="{19B8F6BF-5375-455C-9EA6-DF929625EA0E}">
        <p15:presenceInfo xmlns:p15="http://schemas.microsoft.com/office/powerpoint/2012/main" userId="559a1b3b39a3dd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6FC"/>
    <a:srgbClr val="1E4B74"/>
    <a:srgbClr val="2A5989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390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9-22T18:40:06.841" idx="1">
    <p:pos x="7152" y="1521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FD0BD-723B-4CA9-B7EC-A0A2595928F5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EED90321-1D10-4819-AB81-3E5E6D9861A8}">
      <dgm:prSet phldrT="[文本]"/>
      <dgm:spPr>
        <a:noFill/>
        <a:ln w="57150">
          <a:solidFill>
            <a:srgbClr val="2A5989"/>
          </a:solidFill>
        </a:ln>
      </dgm:spPr>
      <dgm:t>
        <a:bodyPr/>
        <a:lstStyle/>
        <a:p>
          <a:r>
            <a:rPr lang="zh-CN" altLang="en-US" dirty="0">
              <a:latin typeface="华文中宋" panose="02010600040101010101" pitchFamily="2" charset="-122"/>
              <a:ea typeface="华文中宋" panose="02010600040101010101" pitchFamily="2" charset="-122"/>
            </a:rPr>
            <a:t>首先</a:t>
          </a:r>
        </a:p>
      </dgm:t>
    </dgm:pt>
    <dgm:pt modelId="{4D8A97F2-B5F2-4049-8FB8-7B137BC56BC0}" type="parTrans" cxnId="{B5D17EF0-6FFA-4E80-B939-EDD35ACACE9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894A852-0D84-44FF-9B60-1F807C192D23}" type="sibTrans" cxnId="{B5D17EF0-6FFA-4E80-B939-EDD35ACACE9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63970355-12DE-4CF6-BC92-0966F7D0AD4F}">
      <dgm:prSet phldrT="[文本]"/>
      <dgm:spPr>
        <a:noFill/>
        <a:ln w="57150">
          <a:solidFill>
            <a:srgbClr val="2A5989"/>
          </a:solidFill>
        </a:ln>
      </dgm:spPr>
      <dgm:t>
        <a:bodyPr/>
        <a:lstStyle/>
        <a:p>
          <a:r>
            <a:rPr lang="zh-CN" altLang="en-US" dirty="0">
              <a:latin typeface="华文中宋" panose="02010600040101010101" pitchFamily="2" charset="-122"/>
              <a:ea typeface="华文中宋" panose="02010600040101010101" pitchFamily="2" charset="-122"/>
            </a:rPr>
            <a:t>其次</a:t>
          </a:r>
        </a:p>
      </dgm:t>
    </dgm:pt>
    <dgm:pt modelId="{B01E7A7E-2E8E-4D0E-8F16-8FE632403FF0}" type="parTrans" cxnId="{EC2051F4-37C5-489B-A497-73BB8523A3B3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008456B-D40A-4548-9CAD-B4DD758A0354}" type="sibTrans" cxnId="{EC2051F4-37C5-489B-A497-73BB8523A3B3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490880D5-EC07-4892-BC12-46BB25E95D6B}">
      <dgm:prSet phldrT="[文本]"/>
      <dgm:spPr>
        <a:noFill/>
        <a:ln w="57150">
          <a:solidFill>
            <a:srgbClr val="2A5989"/>
          </a:solidFill>
        </a:ln>
      </dgm:spPr>
      <dgm:t>
        <a:bodyPr/>
        <a:lstStyle/>
        <a:p>
          <a:r>
            <a:rPr lang="zh-CN" altLang="en-US" dirty="0">
              <a:latin typeface="华文中宋" panose="02010600040101010101" pitchFamily="2" charset="-122"/>
              <a:ea typeface="华文中宋" panose="02010600040101010101" pitchFamily="2" charset="-122"/>
            </a:rPr>
            <a:t>然后</a:t>
          </a:r>
        </a:p>
      </dgm:t>
    </dgm:pt>
    <dgm:pt modelId="{83FC58AC-3C49-48C2-8F11-782A7E34C0D9}" type="parTrans" cxnId="{AF761268-4ACA-4A62-B486-D8336D8108E7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FF7A560-36F7-4B8E-9B5E-40CD573C9A77}" type="sibTrans" cxnId="{AF761268-4ACA-4A62-B486-D8336D8108E7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226BEACF-24B8-484A-9E61-FF5CFD8ABFA4}">
      <dgm:prSet phldrT="[文本]"/>
      <dgm:spPr>
        <a:noFill/>
        <a:ln w="57150">
          <a:solidFill>
            <a:srgbClr val="2A5989"/>
          </a:solidFill>
        </a:ln>
      </dgm:spPr>
      <dgm:t>
        <a:bodyPr/>
        <a:lstStyle/>
        <a:p>
          <a:r>
            <a:rPr lang="zh-CN" altLang="en-US" dirty="0">
              <a:latin typeface="华文中宋" panose="02010600040101010101" pitchFamily="2" charset="-122"/>
              <a:ea typeface="华文中宋" panose="02010600040101010101" pitchFamily="2" charset="-122"/>
            </a:rPr>
            <a:t>最后</a:t>
          </a:r>
        </a:p>
      </dgm:t>
    </dgm:pt>
    <dgm:pt modelId="{5D61BD70-788E-4D6A-9F79-0DC1A0D3C47F}" type="parTrans" cxnId="{EFCA5DEE-27B6-44A3-AA8E-F21960EC925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DB17C23D-28E5-44EC-A8BF-A422C8D6725F}" type="sibTrans" cxnId="{EFCA5DEE-27B6-44A3-AA8E-F21960EC9259}">
      <dgm:prSet/>
      <dgm:spPr/>
      <dgm:t>
        <a:bodyPr/>
        <a:lstStyle/>
        <a:p>
          <a:endParaRPr lang="zh-CN" altLang="en-US">
            <a:latin typeface="华文中宋" panose="02010600040101010101" pitchFamily="2" charset="-122"/>
            <a:ea typeface="华文中宋" panose="02010600040101010101" pitchFamily="2" charset="-122"/>
          </a:endParaRPr>
        </a:p>
      </dgm:t>
    </dgm:pt>
    <dgm:pt modelId="{F959765D-6604-4371-B786-903ED397D812}" type="pres">
      <dgm:prSet presAssocID="{908FD0BD-723B-4CA9-B7EC-A0A2595928F5}" presName="Name0" presStyleCnt="0">
        <dgm:presLayoutVars>
          <dgm:dir/>
          <dgm:animLvl val="lvl"/>
          <dgm:resizeHandles val="exact"/>
        </dgm:presLayoutVars>
      </dgm:prSet>
      <dgm:spPr/>
    </dgm:pt>
    <dgm:pt modelId="{3F3F587E-E65E-4F2F-9F7E-934AB61CFC80}" type="pres">
      <dgm:prSet presAssocID="{EED90321-1D10-4819-AB81-3E5E6D9861A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06DEDAA-CE83-4F32-9C14-911B90A933F8}" type="pres">
      <dgm:prSet presAssocID="{D894A852-0D84-44FF-9B60-1F807C192D23}" presName="parTxOnlySpace" presStyleCnt="0"/>
      <dgm:spPr/>
    </dgm:pt>
    <dgm:pt modelId="{56B2C5EF-2178-4AD5-8FA4-5FB9A548BBFD}" type="pres">
      <dgm:prSet presAssocID="{63970355-12DE-4CF6-BC92-0966F7D0AD4F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6557ED2-24B9-4C9B-9F05-628DD70A2281}" type="pres">
      <dgm:prSet presAssocID="{D008456B-D40A-4548-9CAD-B4DD758A0354}" presName="parTxOnlySpace" presStyleCnt="0"/>
      <dgm:spPr/>
    </dgm:pt>
    <dgm:pt modelId="{07FDC341-6598-4713-B1E3-F857A6A105C2}" type="pres">
      <dgm:prSet presAssocID="{490880D5-EC07-4892-BC12-46BB25E95D6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45C6570-F111-45FA-A2A1-B67AB06D4852}" type="pres">
      <dgm:prSet presAssocID="{FFF7A560-36F7-4B8E-9B5E-40CD573C9A77}" presName="parTxOnlySpace" presStyleCnt="0"/>
      <dgm:spPr/>
    </dgm:pt>
    <dgm:pt modelId="{5D09D523-A050-4B1C-8D33-375D8F5DAC88}" type="pres">
      <dgm:prSet presAssocID="{226BEACF-24B8-484A-9E61-FF5CFD8ABFA4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0057E3A-6100-4413-BBB5-C3D616205AF6}" type="presOf" srcId="{226BEACF-24B8-484A-9E61-FF5CFD8ABFA4}" destId="{5D09D523-A050-4B1C-8D33-375D8F5DAC88}" srcOrd="0" destOrd="0" presId="urn:microsoft.com/office/officeart/2005/8/layout/chevron1"/>
    <dgm:cxn modelId="{2CCA7460-CA8A-42E2-9629-67C9448EEDFE}" type="presOf" srcId="{908FD0BD-723B-4CA9-B7EC-A0A2595928F5}" destId="{F959765D-6604-4371-B786-903ED397D812}" srcOrd="0" destOrd="0" presId="urn:microsoft.com/office/officeart/2005/8/layout/chevron1"/>
    <dgm:cxn modelId="{AF761268-4ACA-4A62-B486-D8336D8108E7}" srcId="{908FD0BD-723B-4CA9-B7EC-A0A2595928F5}" destId="{490880D5-EC07-4892-BC12-46BB25E95D6B}" srcOrd="2" destOrd="0" parTransId="{83FC58AC-3C49-48C2-8F11-782A7E34C0D9}" sibTransId="{FFF7A560-36F7-4B8E-9B5E-40CD573C9A77}"/>
    <dgm:cxn modelId="{9CACE55A-9DE2-4B24-B911-5DB6CDB1712A}" type="presOf" srcId="{490880D5-EC07-4892-BC12-46BB25E95D6B}" destId="{07FDC341-6598-4713-B1E3-F857A6A105C2}" srcOrd="0" destOrd="0" presId="urn:microsoft.com/office/officeart/2005/8/layout/chevron1"/>
    <dgm:cxn modelId="{1CE3618C-A71F-4ABF-A2E6-4295055D874E}" type="presOf" srcId="{EED90321-1D10-4819-AB81-3E5E6D9861A8}" destId="{3F3F587E-E65E-4F2F-9F7E-934AB61CFC80}" srcOrd="0" destOrd="0" presId="urn:microsoft.com/office/officeart/2005/8/layout/chevron1"/>
    <dgm:cxn modelId="{C992D9D0-85B7-4DDD-A509-A42574C5714C}" type="presOf" srcId="{63970355-12DE-4CF6-BC92-0966F7D0AD4F}" destId="{56B2C5EF-2178-4AD5-8FA4-5FB9A548BBFD}" srcOrd="0" destOrd="0" presId="urn:microsoft.com/office/officeart/2005/8/layout/chevron1"/>
    <dgm:cxn modelId="{EFCA5DEE-27B6-44A3-AA8E-F21960EC9259}" srcId="{908FD0BD-723B-4CA9-B7EC-A0A2595928F5}" destId="{226BEACF-24B8-484A-9E61-FF5CFD8ABFA4}" srcOrd="3" destOrd="0" parTransId="{5D61BD70-788E-4D6A-9F79-0DC1A0D3C47F}" sibTransId="{DB17C23D-28E5-44EC-A8BF-A422C8D6725F}"/>
    <dgm:cxn modelId="{B5D17EF0-6FFA-4E80-B939-EDD35ACACE99}" srcId="{908FD0BD-723B-4CA9-B7EC-A0A2595928F5}" destId="{EED90321-1D10-4819-AB81-3E5E6D9861A8}" srcOrd="0" destOrd="0" parTransId="{4D8A97F2-B5F2-4049-8FB8-7B137BC56BC0}" sibTransId="{D894A852-0D84-44FF-9B60-1F807C192D23}"/>
    <dgm:cxn modelId="{EC2051F4-37C5-489B-A497-73BB8523A3B3}" srcId="{908FD0BD-723B-4CA9-B7EC-A0A2595928F5}" destId="{63970355-12DE-4CF6-BC92-0966F7D0AD4F}" srcOrd="1" destOrd="0" parTransId="{B01E7A7E-2E8E-4D0E-8F16-8FE632403FF0}" sibTransId="{D008456B-D40A-4548-9CAD-B4DD758A0354}"/>
    <dgm:cxn modelId="{E8508539-2E3E-4BF5-94AB-2B03F19DFEBD}" type="presParOf" srcId="{F959765D-6604-4371-B786-903ED397D812}" destId="{3F3F587E-E65E-4F2F-9F7E-934AB61CFC80}" srcOrd="0" destOrd="0" presId="urn:microsoft.com/office/officeart/2005/8/layout/chevron1"/>
    <dgm:cxn modelId="{5D7E1F74-40CB-4DBE-AF31-92FC5F3A474A}" type="presParOf" srcId="{F959765D-6604-4371-B786-903ED397D812}" destId="{D06DEDAA-CE83-4F32-9C14-911B90A933F8}" srcOrd="1" destOrd="0" presId="urn:microsoft.com/office/officeart/2005/8/layout/chevron1"/>
    <dgm:cxn modelId="{3D227D8A-B7F0-4CFC-BF6D-661189036685}" type="presParOf" srcId="{F959765D-6604-4371-B786-903ED397D812}" destId="{56B2C5EF-2178-4AD5-8FA4-5FB9A548BBFD}" srcOrd="2" destOrd="0" presId="urn:microsoft.com/office/officeart/2005/8/layout/chevron1"/>
    <dgm:cxn modelId="{527A307E-C57D-41CC-BF13-77D94E5088E2}" type="presParOf" srcId="{F959765D-6604-4371-B786-903ED397D812}" destId="{66557ED2-24B9-4C9B-9F05-628DD70A2281}" srcOrd="3" destOrd="0" presId="urn:microsoft.com/office/officeart/2005/8/layout/chevron1"/>
    <dgm:cxn modelId="{FCEE8687-8AA5-473A-8213-0982430FA2BF}" type="presParOf" srcId="{F959765D-6604-4371-B786-903ED397D812}" destId="{07FDC341-6598-4713-B1E3-F857A6A105C2}" srcOrd="4" destOrd="0" presId="urn:microsoft.com/office/officeart/2005/8/layout/chevron1"/>
    <dgm:cxn modelId="{A7E3E5C8-3BEB-417A-8763-56BE3D75E7C5}" type="presParOf" srcId="{F959765D-6604-4371-B786-903ED397D812}" destId="{645C6570-F111-45FA-A2A1-B67AB06D4852}" srcOrd="5" destOrd="0" presId="urn:microsoft.com/office/officeart/2005/8/layout/chevron1"/>
    <dgm:cxn modelId="{4383C254-B309-48D7-AB71-97EECF9AE9F0}" type="presParOf" srcId="{F959765D-6604-4371-B786-903ED397D812}" destId="{5D09D523-A050-4B1C-8D33-375D8F5DAC88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F587E-E65E-4F2F-9F7E-934AB61CFC80}">
      <dsp:nvSpPr>
        <dsp:cNvPr id="0" name=""/>
        <dsp:cNvSpPr/>
      </dsp:nvSpPr>
      <dsp:spPr>
        <a:xfrm>
          <a:off x="5203" y="469596"/>
          <a:ext cx="3028943" cy="1211577"/>
        </a:xfrm>
        <a:prstGeom prst="chevron">
          <a:avLst/>
        </a:prstGeom>
        <a:noFill/>
        <a:ln w="57150" cap="flat" cmpd="sng" algn="ctr">
          <a:solidFill>
            <a:srgbClr val="2A5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首先</a:t>
          </a:r>
        </a:p>
      </dsp:txBody>
      <dsp:txXfrm>
        <a:off x="610992" y="469596"/>
        <a:ext cx="1817366" cy="1211577"/>
      </dsp:txXfrm>
    </dsp:sp>
    <dsp:sp modelId="{56B2C5EF-2178-4AD5-8FA4-5FB9A548BBFD}">
      <dsp:nvSpPr>
        <dsp:cNvPr id="0" name=""/>
        <dsp:cNvSpPr/>
      </dsp:nvSpPr>
      <dsp:spPr>
        <a:xfrm>
          <a:off x="2731252" y="469596"/>
          <a:ext cx="3028943" cy="1211577"/>
        </a:xfrm>
        <a:prstGeom prst="chevron">
          <a:avLst/>
        </a:prstGeom>
        <a:noFill/>
        <a:ln w="57150" cap="flat" cmpd="sng" algn="ctr">
          <a:solidFill>
            <a:srgbClr val="2A5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其次</a:t>
          </a:r>
        </a:p>
      </dsp:txBody>
      <dsp:txXfrm>
        <a:off x="3337041" y="469596"/>
        <a:ext cx="1817366" cy="1211577"/>
      </dsp:txXfrm>
    </dsp:sp>
    <dsp:sp modelId="{07FDC341-6598-4713-B1E3-F857A6A105C2}">
      <dsp:nvSpPr>
        <dsp:cNvPr id="0" name=""/>
        <dsp:cNvSpPr/>
      </dsp:nvSpPr>
      <dsp:spPr>
        <a:xfrm>
          <a:off x="5457302" y="469596"/>
          <a:ext cx="3028943" cy="1211577"/>
        </a:xfrm>
        <a:prstGeom prst="chevron">
          <a:avLst/>
        </a:prstGeom>
        <a:noFill/>
        <a:ln w="57150" cap="flat" cmpd="sng" algn="ctr">
          <a:solidFill>
            <a:srgbClr val="2A5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然后</a:t>
          </a:r>
        </a:p>
      </dsp:txBody>
      <dsp:txXfrm>
        <a:off x="6063091" y="469596"/>
        <a:ext cx="1817366" cy="1211577"/>
      </dsp:txXfrm>
    </dsp:sp>
    <dsp:sp modelId="{5D09D523-A050-4B1C-8D33-375D8F5DAC88}">
      <dsp:nvSpPr>
        <dsp:cNvPr id="0" name=""/>
        <dsp:cNvSpPr/>
      </dsp:nvSpPr>
      <dsp:spPr>
        <a:xfrm>
          <a:off x="8183351" y="469596"/>
          <a:ext cx="3028943" cy="1211577"/>
        </a:xfrm>
        <a:prstGeom prst="chevron">
          <a:avLst/>
        </a:prstGeom>
        <a:noFill/>
        <a:ln w="57150" cap="flat" cmpd="sng" algn="ctr">
          <a:solidFill>
            <a:srgbClr val="2A598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030" tIns="78677" rIns="78677" bIns="78677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9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最后</a:t>
          </a:r>
        </a:p>
      </dsp:txBody>
      <dsp:txXfrm>
        <a:off x="8789140" y="469596"/>
        <a:ext cx="1817366" cy="1211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0E86-D0E7-4F05-829A-03990E972C65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C2B04-E37B-4787-987D-B1A77A44C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45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6565-D53F-4D36-A36A-C6EBEAC278CE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4431323" y="3441007"/>
            <a:ext cx="3319975" cy="0"/>
          </a:xfrm>
          <a:prstGeom prst="line">
            <a:avLst/>
          </a:prstGeom>
          <a:ln w="19050">
            <a:solidFill>
              <a:srgbClr val="2A59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890" y="1631333"/>
            <a:ext cx="1476220" cy="14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8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D474D-EA32-4275-8A0D-F1B653EB557F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10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A7618-9851-4830-9CB3-780369658CFD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74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7356-47CC-47E5-A8C4-1EE46B11B519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1" y="478972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719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7E8E-1138-4133-B614-B8EFA435799D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38200" y="3487965"/>
            <a:ext cx="163286" cy="972457"/>
          </a:xfrm>
          <a:prstGeom prst="rect">
            <a:avLst/>
          </a:prstGeom>
          <a:solidFill>
            <a:srgbClr val="2A5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14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87559-4E14-4088-B588-85A67B9F6D10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16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F325-B705-4FC6-8965-F41DFA83060A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2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EBA4-5002-466D-9B7A-95E8EF5CBD45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0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BBBB-56B1-4651-8CF5-D0813D9B4C69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3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E2DFB-C770-4B4E-BB45-2E1CF63A74C1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8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702D6-0592-45C4-8C77-F5C402A51580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 cap="flat">
            <a:solidFill>
              <a:srgbClr val="2A5989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07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DAD9F-32D8-45AC-9F78-6D72599F4B20}" type="datetime1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01765-28EA-41EE-8360-4DCDA7AD8B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82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00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4357" y="2842945"/>
            <a:ext cx="10964562" cy="1739981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A Hierarchical Deep Architecture and Mini-Batch Selection Method For Joint Traffic Sign and Light Detection</a:t>
            </a:r>
            <a:endParaRPr lang="zh-CN" altLang="en-US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91048" y="4769708"/>
            <a:ext cx="9144000" cy="757881"/>
          </a:xfrm>
        </p:spPr>
        <p:txBody>
          <a:bodyPr>
            <a:normAutofit fontScale="47500" lnSpcReduction="20000"/>
          </a:bodyPr>
          <a:lstStyle/>
          <a:p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Alex D.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Pon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Oles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Andrienko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Ali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Harakeh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and Steven L.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Waslander</a:t>
            </a:r>
            <a:endParaRPr lang="en-US" altLang="zh-CN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Mechanical and Mechatronics Engineering Department University Of Waterloo </a:t>
            </a:r>
            <a:r>
              <a:rPr lang="en-US" altLang="zh-CN" b="1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Waterloo</a:t>
            </a:r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ON Canada</a:t>
            </a:r>
          </a:p>
          <a:p>
            <a:r>
              <a:rPr lang="en-US" altLang="zh-CN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15th Conference on Computer and Robot Vision (CRV)</a:t>
            </a:r>
          </a:p>
          <a:p>
            <a:endParaRPr lang="zh-CN" altLang="en-US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51669" y="5714371"/>
            <a:ext cx="265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汇报人：刀坤</a:t>
            </a:r>
            <a:endParaRPr lang="en-US" altLang="zh-CN" dirty="0"/>
          </a:p>
          <a:p>
            <a:r>
              <a:rPr lang="zh-CN" altLang="en-US" dirty="0"/>
              <a:t>学号：</a:t>
            </a:r>
            <a:r>
              <a:rPr lang="en-US" altLang="zh-CN" dirty="0"/>
              <a:t>19210240078</a:t>
            </a:r>
          </a:p>
          <a:p>
            <a:r>
              <a:rPr lang="en-US" altLang="zh-CN" dirty="0"/>
              <a:t>2019/11/01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84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网络模型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2297" y="1334530"/>
            <a:ext cx="10515600" cy="496741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105665" y="1506022"/>
            <a:ext cx="635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RPN           +             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二级分类</a:t>
            </a:r>
            <a:endParaRPr lang="zh-CN" altLang="en-US" dirty="0"/>
          </a:p>
        </p:txBody>
      </p:sp>
      <p:sp>
        <p:nvSpPr>
          <p:cNvPr id="6" name="下箭头 5"/>
          <p:cNvSpPr/>
          <p:nvPr/>
        </p:nvSpPr>
        <p:spPr>
          <a:xfrm>
            <a:off x="4728519" y="1862180"/>
            <a:ext cx="230659" cy="617838"/>
          </a:xfrm>
          <a:prstGeom prst="down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7681784" y="1862180"/>
            <a:ext cx="230659" cy="617838"/>
          </a:xfrm>
          <a:prstGeom prst="downArrow">
            <a:avLst/>
          </a:prstGeom>
          <a:solidFill>
            <a:srgbClr val="F596F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468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1433" y="875142"/>
            <a:ext cx="6170140" cy="570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Conv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层：首先使用一组基础的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conv+relu+pooling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层提取图像的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。该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被共享用于后续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层和全连接层；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zh-CN" altLang="en-US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RPN(Region Proposal Network)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网络用于生成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。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层通过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softmax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判断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anchor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属于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positive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或者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negative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，再利用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bounding box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回归修正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anchor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获得精确的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；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RoI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Pooling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：该层收集输入的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，综合这些信息后提取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 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，送入后续全连接层；</a:t>
            </a: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分类：利用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 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计算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的类别，同时再次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bounding box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回归获得检测框最终的精确位置。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856" y="1484742"/>
            <a:ext cx="4577921" cy="473578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16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Faster R-CNN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RPN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4352" y="5908455"/>
            <a:ext cx="442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Faster R-CNN</a:t>
            </a:r>
            <a:r>
              <a:rPr lang="zh-CN" altLang="en-US" dirty="0"/>
              <a:t>网络</a:t>
            </a: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732" y="1374864"/>
            <a:ext cx="9717667" cy="501542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9E4A23-E951-47C3-88E6-954D192D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34" y="1495697"/>
            <a:ext cx="9323237" cy="19965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83D3A5A-5A03-4839-BDF2-E46A151308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782" y="2353404"/>
            <a:ext cx="819150" cy="6286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8660B8-DBB9-45C7-A719-40F1700D9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01" y="1519661"/>
            <a:ext cx="4086600" cy="714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C726BE-403A-4983-9923-F073AAF51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400" y="2879678"/>
            <a:ext cx="3086100" cy="933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6EA930E-14F0-47AC-9F11-1FF8CCBDE1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5823" y="3139557"/>
            <a:ext cx="713996" cy="35269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C475096-75B5-4D7E-AB84-61AC61A485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170" y="1373918"/>
            <a:ext cx="3433160" cy="20824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3858820-2EC8-41D3-99E3-A7E77E6058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6152" y="2144472"/>
            <a:ext cx="1562100" cy="704850"/>
          </a:xfrm>
          <a:prstGeom prst="rect">
            <a:avLst/>
          </a:prstGeom>
        </p:spPr>
      </p:pic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5CD523D-4395-4DE4-941E-99E2F970F45A}"/>
              </a:ext>
            </a:extLst>
          </p:cNvPr>
          <p:cNvCxnSpPr>
            <a:cxnSpLocks/>
          </p:cNvCxnSpPr>
          <p:nvPr/>
        </p:nvCxnSpPr>
        <p:spPr>
          <a:xfrm>
            <a:off x="5192486" y="2353404"/>
            <a:ext cx="52184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8F6C01E-26FA-4F24-8B34-2F211770FCFA}"/>
              </a:ext>
            </a:extLst>
          </p:cNvPr>
          <p:cNvCxnSpPr/>
          <p:nvPr/>
        </p:nvCxnSpPr>
        <p:spPr>
          <a:xfrm>
            <a:off x="5714330" y="2353404"/>
            <a:ext cx="0" cy="119969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16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Anchor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33215" y="4738688"/>
                <a:ext cx="9786551" cy="1155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Anchor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是大小和尺寸固定的候选框。论文中用到的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anchor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有三种面积和三种比例，三种尺寸分别是小（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128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）中（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256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）大（</a:t>
                </a:r>
                <a:r>
                  <a:rPr lang="en-US" altLang="zh-CN" sz="1600" dirty="0">
                    <a:ea typeface="Microsoft YaHei U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512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），三个比例分别是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1:1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1:2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2:1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，共有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9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种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anchor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。</a:t>
                </a:r>
                <a:endParaRPr lang="en-US" altLang="zh-CN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 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Feature map(60*40)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的每一个点都会生成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9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个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anchor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，所以会一共生成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60*40*9=21600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个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anchor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5" y="4738688"/>
                <a:ext cx="9786551" cy="1155701"/>
              </a:xfrm>
              <a:prstGeom prst="rect">
                <a:avLst/>
              </a:prstGeom>
              <a:blipFill>
                <a:blip r:embed="rId2"/>
                <a:stretch>
                  <a:fillRect l="-312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utoShape 8" descr="[公式]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54762" y="1690688"/>
            <a:ext cx="3029529" cy="26229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79" y="1650702"/>
            <a:ext cx="2796782" cy="2606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685" y="1561500"/>
            <a:ext cx="3079264" cy="2881311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859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RPN(Region Proposal Networks)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357" y="1580657"/>
            <a:ext cx="8017351" cy="22378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458994" y="1729343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rpn_cls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69431" y="2721554"/>
            <a:ext cx="126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rpn_bbox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9357" y="5069400"/>
            <a:ext cx="114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 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进入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后，先经过一次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kernel_size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=3*3,padding = 1,stride = 1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的卷积，特征图大小依然是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60*40*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512-d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；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rpn_cls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60*40*512-d 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⊕  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1*1*512*18 ==&gt; 60*40*9*2 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，逐点对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 9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anchor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进行二分类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(positive / negative)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、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rpn_bbox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60*40*512-d 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⊕  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1*1*512*36==&gt;60*40*9*4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，逐点回归计算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9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个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anchor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的四个坐标。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760" y="2502987"/>
            <a:ext cx="4076906" cy="27012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269178" y="2234526"/>
            <a:ext cx="125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k=9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5916" y="3474490"/>
            <a:ext cx="508819" cy="153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867033" y="3459152"/>
                <a:ext cx="78658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80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51</m:t>
                      </m:r>
                      <m:r>
                        <a:rPr lang="en-US" altLang="zh-CN" sz="800" i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sz="8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800" i="1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r>
                        <a:rPr lang="en-US" altLang="zh-CN" sz="800" b="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 </m:t>
                      </m:r>
                      <m:r>
                        <a:rPr lang="en-US" altLang="zh-CN" sz="800" i="1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𝑑</m:t>
                      </m:r>
                    </m:oMath>
                  </m:oMathPara>
                </a14:m>
                <a:endParaRPr lang="zh-CN" altLang="en-US" sz="600" dirty="0">
                  <a:solidFill>
                    <a:schemeClr val="bg2">
                      <a:lumMod val="1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3" y="3459152"/>
                <a:ext cx="786583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45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ROI pooling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724650" cy="3962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282249" y="1952530"/>
            <a:ext cx="4651547" cy="2263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将每个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对应的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区域等分为 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pooled_w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*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pooled_h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(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如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:7*7)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的网格，对网格的每一份都进行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max pooling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处理，使得大小不同的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输出都是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pooled_w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* 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pooled_h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固定大小，实现了固定长度输出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作为后续全连接层的输入。</a:t>
            </a:r>
          </a:p>
        </p:txBody>
      </p:sp>
      <p:sp>
        <p:nvSpPr>
          <p:cNvPr id="14" name="AutoShape 8" descr="[公式]"/>
          <p:cNvSpPr>
            <a:spLocks noChangeAspect="1" noChangeArrowheads="1"/>
          </p:cNvSpPr>
          <p:nvPr/>
        </p:nvSpPr>
        <p:spPr bwMode="auto">
          <a:xfrm>
            <a:off x="2190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79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全连接层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30201" y="4110681"/>
            <a:ext cx="11396132" cy="1525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通过全连接和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softmax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proposal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进行具体类别的分类，再次对 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进行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bounding box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回归，获取更高精度的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bounding box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坐标。例：</a:t>
            </a:r>
            <a:endParaRPr lang="en-US" altLang="zh-CN" sz="16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假设我们从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上提取了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300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（超参数）个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，经过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RoI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pooling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层之后，全连接层的输入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batch_size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=300,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每个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proposal feature map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的大小是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7*7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*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512-d,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对特征图进行全连接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, 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利用</a:t>
            </a:r>
            <a:r>
              <a:rPr lang="en-US" altLang="zh-CN" sz="16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Softmax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Loss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和 </a:t>
            </a:r>
            <a:r>
              <a:rPr lang="en-US" altLang="zh-CN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smooth L1 Loss</a:t>
            </a:r>
            <a:r>
              <a:rPr lang="zh-CN" altLang="en-US" sz="16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完成分类和位置回归。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485" y="1483688"/>
            <a:ext cx="9406050" cy="195340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227437" y="1787083"/>
            <a:ext cx="17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[batch size, 512, 7, 7 ]</a:t>
            </a:r>
            <a:endParaRPr lang="zh-CN" altLang="en-US" sz="1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712823" y="1142916"/>
            <a:ext cx="17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[batch size, 50, 4 ]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4823254" y="3331847"/>
            <a:ext cx="17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[batch size,50 ]</a:t>
            </a:r>
            <a:endParaRPr lang="zh-CN" altLang="en-US" sz="1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182386" y="1686222"/>
            <a:ext cx="177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[batch size, 4096 ]</a:t>
            </a:r>
            <a:endParaRPr lang="zh-CN" altLang="en-US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46" y="636309"/>
            <a:ext cx="1592718" cy="510584"/>
          </a:xfrm>
          <a:prstGeom prst="rect">
            <a:avLst/>
          </a:prstGeo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025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二级分类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868" y="1484742"/>
            <a:ext cx="4616488" cy="38292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45198" y="5898292"/>
            <a:ext cx="111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该论文分类层</a:t>
            </a:r>
            <a:r>
              <a:rPr lang="en-US" altLang="zh-CN" dirty="0"/>
              <a:t>						  			Faster R-CNN</a:t>
            </a:r>
            <a:r>
              <a:rPr lang="zh-CN" altLang="en-US" dirty="0"/>
              <a:t>分类层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681" y="2583195"/>
            <a:ext cx="6061890" cy="21782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7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LOSS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函数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488" y="1488000"/>
            <a:ext cx="10572674" cy="281588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982" y="1626332"/>
            <a:ext cx="4552950" cy="22002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932" y="1649499"/>
            <a:ext cx="4638675" cy="2695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128488" y="4178662"/>
                <a:ext cx="10951615" cy="2319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 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分类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输出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𝑡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回归输出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分类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gt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, 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回归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gt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；</a:t>
                </a:r>
                <a:endParaRPr lang="en-US" altLang="zh-CN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子类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分类输出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>
                                <a:latin typeface="Cambria Math" panose="02040503050406030204" pitchFamily="18" charset="0"/>
                                <a:ea typeface="Microsoft YaHei UI Light" panose="020B0502040204020203" pitchFamily="34" charset="-122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子类</m:t>
                    </m:r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分类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gt</m:t>
                    </m:r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父类分类正确为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1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，否则为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0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Sup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proposal 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是否为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positive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；</a:t>
                </a:r>
                <a:endParaRPr lang="en-US" altLang="zh-CN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𝑡𝑜𝑡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RPN 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的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proposal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数；</a:t>
                </a:r>
                <a:endParaRPr lang="en-US" altLang="zh-CN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 </m:t>
                        </m:r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+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positive  proposal 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数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,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 dirty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 </m:t>
                        </m:r>
                        <m:r>
                          <a:rPr lang="en-US" altLang="zh-CN" sz="1600" dirty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600" dirty="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𝑐𝑙𝑠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: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cross-entrofy loss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𝐿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𝑙𝑜𝑐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: smooth – L1 loss , </a:t>
                </a:r>
                <a14:m>
                  <m:oMath xmlns:m="http://schemas.openxmlformats.org/officeDocument/2006/math"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𝜆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为平衡因子。</m:t>
                    </m:r>
                  </m:oMath>
                </a14:m>
                <a:endParaRPr lang="en-US" altLang="zh-CN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488" y="4178662"/>
                <a:ext cx="10951615" cy="2319866"/>
              </a:xfrm>
              <a:prstGeom prst="rect">
                <a:avLst/>
              </a:prstGeom>
              <a:blipFill>
                <a:blip r:embed="rId5"/>
                <a:stretch>
                  <a:fillRect b="-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7864" y="1441666"/>
            <a:ext cx="1111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		 Faster R-CNN</a:t>
            </a:r>
            <a:r>
              <a:rPr lang="zh-CN" altLang="en-US" dirty="0"/>
              <a:t> </a:t>
            </a:r>
            <a:r>
              <a:rPr lang="en-US" altLang="zh-CN" dirty="0"/>
              <a:t>loss:										</a:t>
            </a:r>
            <a:r>
              <a:rPr lang="zh-CN" altLang="en-US" dirty="0"/>
              <a:t>该论文</a:t>
            </a:r>
            <a:r>
              <a:rPr lang="en-US" altLang="zh-CN" dirty="0"/>
              <a:t>loss: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0" y="5298498"/>
            <a:ext cx="4023709" cy="922100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42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数据重叠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157" y="1765343"/>
            <a:ext cx="10675230" cy="470959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3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目录</a:t>
            </a: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867566844"/>
              </p:ext>
            </p:extLst>
          </p:nvPr>
        </p:nvGraphicFramePr>
        <p:xfrm>
          <a:off x="625141" y="1603420"/>
          <a:ext cx="11217499" cy="2150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椭圆 6"/>
          <p:cNvSpPr/>
          <p:nvPr/>
        </p:nvSpPr>
        <p:spPr>
          <a:xfrm>
            <a:off x="879141" y="3760631"/>
            <a:ext cx="1159098" cy="1159098"/>
          </a:xfrm>
          <a:prstGeom prst="ellipse">
            <a:avLst/>
          </a:prstGeom>
          <a:noFill/>
          <a:ln w="38100">
            <a:solidFill>
              <a:srgbClr val="2A5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研究意义</a:t>
            </a:r>
          </a:p>
        </p:txBody>
      </p:sp>
      <p:sp>
        <p:nvSpPr>
          <p:cNvPr id="15" name="椭圆 14"/>
          <p:cNvSpPr/>
          <p:nvPr/>
        </p:nvSpPr>
        <p:spPr>
          <a:xfrm>
            <a:off x="4285716" y="3766606"/>
            <a:ext cx="1159098" cy="1159098"/>
          </a:xfrm>
          <a:prstGeom prst="ellipse">
            <a:avLst/>
          </a:prstGeom>
          <a:noFill/>
          <a:ln w="38100">
            <a:solidFill>
              <a:srgbClr val="2A5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模型介绍</a:t>
            </a:r>
          </a:p>
        </p:txBody>
      </p:sp>
      <p:sp>
        <p:nvSpPr>
          <p:cNvPr id="16" name="椭圆 15"/>
          <p:cNvSpPr/>
          <p:nvPr/>
        </p:nvSpPr>
        <p:spPr>
          <a:xfrm>
            <a:off x="6904218" y="3741892"/>
            <a:ext cx="1159098" cy="1159098"/>
          </a:xfrm>
          <a:prstGeom prst="ellipse">
            <a:avLst/>
          </a:prstGeom>
          <a:noFill/>
          <a:ln w="38100">
            <a:solidFill>
              <a:srgbClr val="2A5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实验配置</a:t>
            </a:r>
          </a:p>
        </p:txBody>
      </p:sp>
      <p:sp>
        <p:nvSpPr>
          <p:cNvPr id="14" name="椭圆 13"/>
          <p:cNvSpPr/>
          <p:nvPr/>
        </p:nvSpPr>
        <p:spPr>
          <a:xfrm>
            <a:off x="9603675" y="3833388"/>
            <a:ext cx="1159098" cy="1159098"/>
          </a:xfrm>
          <a:prstGeom prst="ellipse">
            <a:avLst/>
          </a:prstGeom>
          <a:noFill/>
          <a:ln w="38100">
            <a:solidFill>
              <a:srgbClr val="2A5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实验结果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89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数据重叠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790" y="1480773"/>
            <a:ext cx="6505575" cy="1581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7054" y="5642918"/>
                <a:ext cx="10515600" cy="417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l-GR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ℬ</m:t>
                        </m:r>
                      </m:e>
                      <m:sub/>
                    </m:sSub>
                  </m:oMath>
                </a14:m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 ：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RPN 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的</a:t>
                </a:r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proposal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集合，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𝐺</m:t>
                    </m:r>
                    <m:r>
                      <a:rPr lang="en-US" altLang="zh-CN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 </m:t>
                    </m:r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bonding box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的</a:t>
                </a:r>
                <a:r>
                  <a:rPr lang="en-US" altLang="zh-CN" sz="1600" dirty="0" err="1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gt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ℬ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+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positive  proposal</a:t>
                </a:r>
                <a:r>
                  <a:rPr lang="zh-CN" altLang="en-US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ℬ</m:t>
                        </m:r>
                      </m:e>
                      <m:sub>
                        <m:r>
                          <a:rPr lang="en-US" altLang="zh-CN" sz="1600">
                            <a:latin typeface="Cambria Math" panose="02040503050406030204" pitchFamily="18" charset="0"/>
                            <a:ea typeface="Microsoft YaHei UI Light" panose="020B0502040204020203" pitchFamily="34" charset="-122"/>
                          </a:rPr>
                          <m:t>−</m:t>
                        </m:r>
                      </m:sub>
                    </m:sSub>
                    <m:r>
                      <a:rPr lang="zh-CN" altLang="en-US" sz="1600">
                        <a:latin typeface="Cambria Math" panose="02040503050406030204" pitchFamily="18" charset="0"/>
                        <a:ea typeface="Microsoft YaHei UI Light" panose="020B0502040204020203" pitchFamily="34" charset="-122"/>
                      </a:rPr>
                      <m:t>：</m:t>
                    </m:r>
                  </m:oMath>
                </a14:m>
                <a:r>
                  <a:rPr lang="en-US" altLang="zh-CN" sz="1600" dirty="0">
                    <a:latin typeface="Microsoft YaHei UI Light" panose="020B0502040204020203" pitchFamily="34" charset="-122"/>
                    <a:ea typeface="Microsoft YaHei UI Light" panose="020B0502040204020203" pitchFamily="34" charset="-122"/>
                  </a:rPr>
                  <a:t>negative  proposal </a:t>
                </a:r>
                <a:endParaRPr lang="zh-CN" altLang="en-US" sz="1600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54" y="5642918"/>
                <a:ext cx="10515600" cy="417037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/>
          <a:srcRect r="9266"/>
          <a:stretch/>
        </p:blipFill>
        <p:spPr>
          <a:xfrm>
            <a:off x="2893991" y="3341430"/>
            <a:ext cx="6404018" cy="1524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416909" y="1684381"/>
            <a:ext cx="17876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r>
              <a:rPr lang="en-US" altLang="zh-CN" dirty="0"/>
              <a:t>Faster RCNN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本论文：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（三）实验配置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274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RPN proposal = 50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框架：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Tensorflow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模型：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ResNet-50 + Faster R-CNN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Optimizer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SGD + momentum = 0.9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GPU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NVIDIA GeForce GTX 1080 </a:t>
            </a:r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Ti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GPU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其他超参数为框架默认值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052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（四）实验结果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77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State-of-the-Art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900" y="1804086"/>
            <a:ext cx="10744200" cy="3707027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718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与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Tsinghua-</a:t>
            </a:r>
            <a:r>
              <a:rPr lang="en-US" altLang="zh-CN" sz="32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Tencent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State-of-the-Art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对比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667" y="1566029"/>
            <a:ext cx="6949074" cy="406041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22508" y="4020064"/>
            <a:ext cx="3031524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0.015s/</a:t>
            </a:r>
            <a:r>
              <a:rPr lang="zh-CN" altLang="en-US" dirty="0">
                <a:solidFill>
                  <a:srgbClr val="FF0000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帧！</a:t>
            </a:r>
            <a:endParaRPr lang="en-US" altLang="zh-CN" dirty="0">
              <a:solidFill>
                <a:srgbClr val="FF0000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44248" y="2739081"/>
            <a:ext cx="3031524" cy="457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0.6s/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帧！本文模型的</a:t>
            </a:r>
            <a:r>
              <a:rPr lang="en-US" altLang="zh-CN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40</a:t>
            </a:r>
            <a:r>
              <a:rPr lang="zh-CN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倍</a:t>
            </a:r>
            <a:endParaRPr lang="en-US" altLang="zh-CN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202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Ablation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研究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4742"/>
            <a:ext cx="10515600" cy="3173104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 flipV="1">
            <a:off x="1058333" y="3175000"/>
            <a:ext cx="10312400" cy="423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1058333" y="3217333"/>
            <a:ext cx="1" cy="18626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058333" y="5080000"/>
            <a:ext cx="10295467" cy="84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1353800" y="3175000"/>
            <a:ext cx="16933" cy="19134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17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7039" y="2934688"/>
            <a:ext cx="9144000" cy="2387600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r>
              <a:rPr lang="zh-CN" altLang="en-US" dirty="0"/>
              <a:t>谢谢！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70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（一）研究意义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09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交通标志、灯识别现状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车载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GPU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数量及电力供应限制和较高的算力、实时性要求的冲突；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缺少同时标注了交通标志和交通灯公开数据集；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联合不同数据集训练和数据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overlapping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的冲突。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712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</a:t>
            </a:r>
            <a:r>
              <a:rPr lang="en-US" altLang="zh-CN" sz="32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overlapping</a:t>
            </a:r>
            <a:endParaRPr lang="zh-CN" altLang="en-US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9021" r="50027"/>
          <a:stretch/>
        </p:blipFill>
        <p:spPr>
          <a:xfrm>
            <a:off x="2586445" y="1424168"/>
            <a:ext cx="6368143" cy="5114744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6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交通灯数据集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6049" cy="435133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LaRA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：图像分辨率低、评价机制不适用；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LISA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：某些较小的交通灯未标注、测试集标注和图像存在部分不一致；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Bosch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：包含较多富有挑战性的较小的交通灯，提供了标准的评估程序。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endParaRPr lang="zh-CN" altLang="en-US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3D9469-4198-4B9E-8496-DCCA181AF4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8"/>
          <a:stretch/>
        </p:blipFill>
        <p:spPr>
          <a:xfrm>
            <a:off x="9207654" y="3376748"/>
            <a:ext cx="595748" cy="4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8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交通标志数据集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GTSDB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：实际场景中交通标志裁剪后的图像，图像中仅包含小部分道路场景；仅包含四类标志；已有很多算法实现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100%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的精度；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Tsinghua-Tencent 100K: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包含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45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类国内的常见交通标志；由汽车采集得到真实道路场景图像；有标准的评估程序，很多较新的算法都在该数据集上进行了评估，便于算法比较。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9E4BEB-7B2E-4B53-8B29-0F5EF191BF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8"/>
          <a:stretch/>
        </p:blipFill>
        <p:spPr>
          <a:xfrm>
            <a:off x="10677225" y="4001294"/>
            <a:ext cx="595748" cy="49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2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zh-CN" altLang="en-US" sz="32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作者宣称的贡献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设计了分级网络，先检测大类（灯或标志），再预测子类；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解决了联合数据集带来的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overlapping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问题；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是第一个能同时检测交通灯和标志的模型，并在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Bosch 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数据集优于</a:t>
            </a:r>
            <a:r>
              <a:rPr lang="en-US" altLang="zh-CN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state-of-the-art</a:t>
            </a:r>
            <a:r>
              <a:rPr lang="zh-CN" altLang="en-US" sz="2000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效果。</a:t>
            </a:r>
            <a:endParaRPr lang="en-US" altLang="zh-CN" sz="2000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marL="0" indent="0">
              <a:buNone/>
            </a:pP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2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（二）模型介绍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01765-28EA-41EE-8360-4DCDA7AD8B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7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1450</TotalTime>
  <Words>958</Words>
  <Application>Microsoft Office PowerPoint</Application>
  <PresentationFormat>宽屏</PresentationFormat>
  <Paragraphs>138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Microsoft YaHei UI</vt:lpstr>
      <vt:lpstr>Microsoft YaHei UI Light</vt:lpstr>
      <vt:lpstr>等线</vt:lpstr>
      <vt:lpstr>华文中宋</vt:lpstr>
      <vt:lpstr>宋体</vt:lpstr>
      <vt:lpstr>Arial</vt:lpstr>
      <vt:lpstr>Calibri</vt:lpstr>
      <vt:lpstr>Calibri Light</vt:lpstr>
      <vt:lpstr>Cambria Math</vt:lpstr>
      <vt:lpstr>Office Theme</vt:lpstr>
      <vt:lpstr>A Hierarchical Deep Architecture and Mini-Batch Selection Method For Joint Traffic Sign and Light Detection</vt:lpstr>
      <vt:lpstr> 目录</vt:lpstr>
      <vt:lpstr> （一）研究意义</vt:lpstr>
      <vt:lpstr>  交通标志、灯识别现状</vt:lpstr>
      <vt:lpstr> 数据overlapping</vt:lpstr>
      <vt:lpstr> 交通灯数据集</vt:lpstr>
      <vt:lpstr> 交通标志数据集</vt:lpstr>
      <vt:lpstr> 作者宣称的贡献</vt:lpstr>
      <vt:lpstr> （二）模型介绍</vt:lpstr>
      <vt:lpstr> 网络模型</vt:lpstr>
      <vt:lpstr> Faster R-CNN</vt:lpstr>
      <vt:lpstr> Faster R-CNN 与 RPN</vt:lpstr>
      <vt:lpstr> Anchor</vt:lpstr>
      <vt:lpstr> RPN(Region Proposal Networks)</vt:lpstr>
      <vt:lpstr> ROI pooling</vt:lpstr>
      <vt:lpstr> 全连接层</vt:lpstr>
      <vt:lpstr> 二级分类</vt:lpstr>
      <vt:lpstr> LOSS函数</vt:lpstr>
      <vt:lpstr> 数据重叠</vt:lpstr>
      <vt:lpstr> 数据重叠</vt:lpstr>
      <vt:lpstr> （三）实验配置</vt:lpstr>
      <vt:lpstr> 实验配置</vt:lpstr>
      <vt:lpstr> （四）实验结果</vt:lpstr>
      <vt:lpstr> 与  State-of-the-Art 对比</vt:lpstr>
      <vt:lpstr> 与  Tsinghua-Tencent State-of-the-Art 对比</vt:lpstr>
      <vt:lpstr> Ablation 研究</vt:lpstr>
      <vt:lpstr>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Max Wu</dc:creator>
  <cp:lastModifiedBy>kun dao</cp:lastModifiedBy>
  <cp:revision>181</cp:revision>
  <dcterms:created xsi:type="dcterms:W3CDTF">2015-03-05T15:31:05Z</dcterms:created>
  <dcterms:modified xsi:type="dcterms:W3CDTF">2019-11-01T11:03:32Z</dcterms:modified>
</cp:coreProperties>
</file>