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39" r:id="rId2"/>
    <p:sldId id="590" r:id="rId3"/>
    <p:sldId id="566" r:id="rId4"/>
    <p:sldId id="583" r:id="rId5"/>
    <p:sldId id="582" r:id="rId6"/>
    <p:sldId id="584" r:id="rId7"/>
    <p:sldId id="586" r:id="rId8"/>
    <p:sldId id="593" r:id="rId9"/>
    <p:sldId id="573" r:id="rId10"/>
    <p:sldId id="594" r:id="rId11"/>
    <p:sldId id="587" r:id="rId12"/>
    <p:sldId id="589" r:id="rId13"/>
    <p:sldId id="588" r:id="rId14"/>
    <p:sldId id="591" r:id="rId15"/>
    <p:sldId id="592" r:id="rId16"/>
    <p:sldId id="567" r:id="rId17"/>
    <p:sldId id="595" r:id="rId18"/>
    <p:sldId id="585" r:id="rId19"/>
    <p:sldId id="540" r:id="rId20"/>
  </p:sldIdLst>
  <p:sldSz cx="9144000" cy="6858000" type="overhead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206"/>
    <a:srgbClr val="FF5050"/>
    <a:srgbClr val="8D1003"/>
    <a:srgbClr val="87090C"/>
    <a:srgbClr val="861C0A"/>
    <a:srgbClr val="CC0000"/>
    <a:srgbClr val="7030A0"/>
    <a:srgbClr val="00FF00"/>
    <a:srgbClr val="7D2A13"/>
    <a:srgbClr val="813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2" autoAdjust="0"/>
    <p:restoredTop sz="67665" autoAdjust="0"/>
  </p:normalViewPr>
  <p:slideViewPr>
    <p:cSldViewPr>
      <p:cViewPr varScale="1">
        <p:scale>
          <a:sx n="85" d="100"/>
          <a:sy n="85" d="100"/>
        </p:scale>
        <p:origin x="196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4184" y="8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5367871-4809-49ED-9F6A-336D8B8B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010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297042F-320E-4DE3-B236-26846AC29D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062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a_learning_(computer_science)#cite_note-sch1987-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eta-data" TargetMode="External"/><Relationship Id="rId5" Type="http://schemas.openxmlformats.org/officeDocument/2006/relationships/hyperlink" Target="https://en.wikipedia.org/wiki/Machine_learning" TargetMode="External"/><Relationship Id="rId4" Type="http://schemas.openxmlformats.org/officeDocument/2006/relationships/hyperlink" Target="https://en.wikipedia.org/wiki/Meta_learning_(computer_science)#cite_note-scholarpedia-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E9BD49-6FC2-4178-9D29-D0C8FD94C26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53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1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该搜索空间固定了神经网络的总体结构，通过超参数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控制网络的深度，如中间的图所示，每个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之间的连接采用残差结构，该搜索空间只搜索对应的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Normal Cell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Reduction Cell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的结构，企图找到最适合本任务的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Normal Cell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Reduction Cell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结构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hidden 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突变；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operations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突变；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64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实验时间越长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5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2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29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11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E0782-6CA7-4EC4-A1EE-A07C825E0FE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Meta learning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[1]</a:t>
            </a:r>
            <a:r>
              <a:rPr lang="en-US" altLang="zh-CN" sz="1200" b="0" i="0" u="none" strike="noStrike" kern="1200" baseline="300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[2]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is a subfield of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5" tooltip="Machine learning"/>
              </a:rPr>
              <a:t>machine learning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where automatic learning algorithms are applied on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6" tooltip="Meta-data"/>
              </a:rPr>
              <a:t>metadata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about machine learning experiments.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learning to learn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2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网络架构搜索，我们关注的网络的结构，例如一个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中，卷积多少层，</a:t>
            </a:r>
            <a:r>
              <a:rPr lang="en-US" altLang="zh-CN" dirty="0" smtClean="0"/>
              <a:t>filter size</a:t>
            </a:r>
            <a:r>
              <a:rPr lang="zh-CN" altLang="en-US" dirty="0" smtClean="0"/>
              <a:t>多大，</a:t>
            </a:r>
            <a:r>
              <a:rPr lang="en-US" altLang="zh-CN" dirty="0" smtClean="0"/>
              <a:t>pooling layer</a:t>
            </a:r>
            <a:r>
              <a:rPr lang="zh-CN" altLang="en-US" dirty="0" smtClean="0"/>
              <a:t>在那一层，等等。</a:t>
            </a:r>
            <a:endParaRPr lang="en-US" altLang="zh-CN" dirty="0" smtClean="0"/>
          </a:p>
          <a:p>
            <a:r>
              <a:rPr lang="zh-CN" altLang="en-US" dirty="0" smtClean="0"/>
              <a:t>而不是关注学习率，</a:t>
            </a:r>
            <a:r>
              <a:rPr lang="en-US" altLang="zh-CN" dirty="0" err="1" smtClean="0"/>
              <a:t>weight_decay</a:t>
            </a:r>
            <a:r>
              <a:rPr lang="zh-CN" altLang="en-US" dirty="0" smtClean="0"/>
              <a:t>等这些超参数。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7042F-320E-4DE3-B236-26846AC29D8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3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遗传算法是一种通用的优化算法，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0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7042F-320E-4DE3-B236-26846AC29D8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8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We will present evidence that the </a:t>
            </a:r>
            <a:r>
              <a:rPr lang="en-US" altLang="zh-CN" sz="1200" b="1" dirty="0" smtClean="0"/>
              <a:t>finite lifetimes of aging evolution can give better results </a:t>
            </a:r>
            <a:r>
              <a:rPr lang="en-US" altLang="zh-CN" sz="1200" dirty="0" smtClean="0"/>
              <a:t>than direct tournament selection, while retaining its efficiency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具体而言，</a:t>
            </a:r>
            <a:endParaRPr lang="en-US" altLang="zh-CN" dirty="0" smtClean="0"/>
          </a:p>
          <a:p>
            <a:r>
              <a:rPr lang="zh-CN" altLang="en-US" dirty="0" smtClean="0"/>
              <a:t>算法具体步骤如下随机初始化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个神经网络结构，将其加入到队列中，形成一个种群，</a:t>
            </a:r>
            <a:endParaRPr lang="en-US" altLang="zh-CN" dirty="0" smtClean="0"/>
          </a:p>
          <a:p>
            <a:r>
              <a:rPr lang="zh-CN" altLang="en-US" dirty="0" smtClean="0"/>
              <a:t>并进行训练对种群进行采样，选择</a:t>
            </a:r>
            <a:r>
              <a:rPr lang="en-US" altLang="zh-CN" dirty="0" smtClean="0"/>
              <a:t>S</a:t>
            </a:r>
            <a:r>
              <a:rPr lang="zh-CN" altLang="en-US" dirty="0" smtClean="0"/>
              <a:t>个神经网络采样得到</a:t>
            </a:r>
            <a:r>
              <a:rPr lang="en-US" altLang="zh-CN" dirty="0" smtClean="0"/>
              <a:t>S</a:t>
            </a:r>
            <a:r>
              <a:rPr lang="zh-CN" altLang="en-US" dirty="0" smtClean="0"/>
              <a:t>个神经网络，</a:t>
            </a:r>
            <a:endParaRPr lang="en-US" altLang="zh-CN" dirty="0" smtClean="0"/>
          </a:p>
          <a:p>
            <a:r>
              <a:rPr lang="zh-CN" altLang="en-US" dirty="0" smtClean="0"/>
              <a:t>选择其中准确率最高的神经网络作为父母</a:t>
            </a:r>
            <a:endParaRPr lang="en-US" altLang="zh-CN" dirty="0" smtClean="0"/>
          </a:p>
          <a:p>
            <a:r>
              <a:rPr lang="zh-CN" altLang="en-US" dirty="0" smtClean="0"/>
              <a:t>对其进行演化（变异）操作，</a:t>
            </a:r>
            <a:r>
              <a:rPr lang="zh-CN" altLang="en-US" b="1" dirty="0" smtClean="0"/>
              <a:t>获得新的神经网络结构，训练该网络</a:t>
            </a:r>
            <a:r>
              <a:rPr lang="zh-CN" altLang="en-US" dirty="0" smtClean="0"/>
              <a:t>，将其加入到种群中，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即队列的最右侧去除种群中年龄“最大”的神经网络，其实就是队列最左边的元素回到步骤二，循环一定次数该算法中的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的值自行指定</a:t>
            </a:r>
            <a:r>
              <a:rPr lang="en-US" altLang="zh-CN" dirty="0" smtClean="0"/>
              <a:t>Aging evolution</a:t>
            </a:r>
            <a:r>
              <a:rPr lang="zh-CN" altLang="en-US" dirty="0" smtClean="0"/>
              <a:t>算法模拟了自然界中的物种繁衍的操作自然界中，表现优异的个体往往更加容易留下后代。</a:t>
            </a:r>
            <a:r>
              <a:rPr lang="en-US" altLang="zh-CN" dirty="0" smtClean="0"/>
              <a:t>Aging evolution</a:t>
            </a:r>
            <a:r>
              <a:rPr lang="zh-CN" altLang="en-US" dirty="0" smtClean="0"/>
              <a:t>算法通过采样形成一个候选集，选择候选集中准确率最高的神经网络（表现最优异的个体）进行繁衍，以此模拟这个过程在自然界中，年轻的个体相比于年老的个体一般具有更好的潜能，更有可能留下后代。</a:t>
            </a:r>
            <a:r>
              <a:rPr lang="en-US" altLang="zh-CN" dirty="0" smtClean="0"/>
              <a:t>Aging evolution</a:t>
            </a:r>
            <a:r>
              <a:rPr lang="zh-CN" altLang="en-US" dirty="0" smtClean="0"/>
              <a:t>算法每次会去除种群中一个最老的个体，并加入一个新个体，以此模拟这个过程在自然界中，后代往往会遗传父母的一些特征，并在此基础上进行变异。</a:t>
            </a:r>
            <a:r>
              <a:rPr lang="en-US" altLang="zh-CN" dirty="0" smtClean="0"/>
              <a:t>Aging evolution</a:t>
            </a:r>
            <a:r>
              <a:rPr lang="zh-CN" altLang="en-US" dirty="0" smtClean="0"/>
              <a:t>算法选定一个神经网络，对该神经网络进行</a:t>
            </a:r>
            <a:r>
              <a:rPr lang="en-US" altLang="zh-CN" dirty="0" smtClean="0"/>
              <a:t>MUTATE</a:t>
            </a:r>
            <a:r>
              <a:rPr lang="zh-CN" altLang="en-US" dirty="0" smtClean="0"/>
              <a:t>操作，得到的新神经网络的结构既有与父母神经网络相同的部分（遗传），又有不同的部分（变异），以此模拟这个过程</a:t>
            </a:r>
          </a:p>
          <a:p>
            <a:r>
              <a:rPr lang="en-US" altLang="zh-CN" dirty="0" smtClean="0"/>
              <a:t>————————————————</a:t>
            </a:r>
          </a:p>
          <a:p>
            <a:r>
              <a:rPr lang="zh-CN" altLang="en-US" dirty="0" smtClean="0"/>
              <a:t>版权声明：本文为</a:t>
            </a:r>
            <a:r>
              <a:rPr lang="en-US" altLang="zh-CN" dirty="0" smtClean="0"/>
              <a:t>CSDN</a:t>
            </a:r>
            <a:r>
              <a:rPr lang="zh-CN" altLang="en-US" dirty="0" smtClean="0"/>
              <a:t>博主「菜到怀疑人生」的原创文章，遵循 </a:t>
            </a:r>
            <a:r>
              <a:rPr lang="en-US" altLang="zh-CN" dirty="0" smtClean="0"/>
              <a:t>CC 4.0 BY-SA </a:t>
            </a:r>
            <a:r>
              <a:rPr lang="zh-CN" altLang="en-US" dirty="0" smtClean="0"/>
              <a:t>版权协议，转载请附上原文出处链接及本声明。</a:t>
            </a:r>
          </a:p>
          <a:p>
            <a:r>
              <a:rPr lang="zh-CN" altLang="en-US" dirty="0" smtClean="0"/>
              <a:t>原文链接：</a:t>
            </a:r>
            <a:r>
              <a:rPr lang="en-US" altLang="zh-CN" dirty="0" smtClean="0"/>
              <a:t>https://blog.csdn.net/dhaiuda/article/details/93337707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3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搜索空间：对应一个优化问题可能的解的范围，我们的算法应该在什么范围内去找解。。。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 use a common </a:t>
            </a:r>
            <a:r>
              <a:rPr lang="en-US" altLang="zh-CN" b="1" dirty="0" smtClean="0"/>
              <a:t>heuristic</a:t>
            </a:r>
            <a:r>
              <a:rPr lang="en-US" altLang="zh-CN" dirty="0" smtClean="0"/>
              <a:t> to double the number of filters in the output whenever the spatial activation size is reduced in order to maintain roughly constant hidden state dimension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5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1. Select a hidden state from hi, hi−1 or from the set of hidden</a:t>
            </a:r>
          </a:p>
          <a:p>
            <a:r>
              <a:rPr lang="en-US" altLang="zh-CN" dirty="0" smtClean="0"/>
              <a:t>states created in previous blocks.</a:t>
            </a:r>
          </a:p>
          <a:p>
            <a:r>
              <a:rPr lang="en-US" altLang="zh-CN" dirty="0" smtClean="0"/>
              <a:t>Step 2. Select a second hidden state from the same options as in Step 1.</a:t>
            </a:r>
          </a:p>
          <a:p>
            <a:r>
              <a:rPr lang="en-US" altLang="zh-CN" dirty="0" smtClean="0"/>
              <a:t>Step 3. Select an operation to apply to the hidden state selected in Step 1.</a:t>
            </a:r>
          </a:p>
          <a:p>
            <a:r>
              <a:rPr lang="en-US" altLang="zh-CN" dirty="0" smtClean="0"/>
              <a:t>Step 4. Select an operation to apply to the hidden state selected in Step 2.</a:t>
            </a:r>
          </a:p>
          <a:p>
            <a:r>
              <a:rPr lang="en-US" altLang="zh-CN" dirty="0" smtClean="0"/>
              <a:t>Step 5. Select a method to combine the outputs of Step 3 and 4 to create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a new hidden state.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其实由多组操作（</a:t>
            </a:r>
            <a:r>
              <a:rPr lang="en-US" altLang="zh-CN" dirty="0" smtClean="0"/>
              <a:t>op</a:t>
            </a:r>
            <a:r>
              <a:rPr lang="zh-CN" altLang="en-US" dirty="0" smtClean="0"/>
              <a:t>）组成，例如池化、卷积操作等，关于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的例子可以查看右图，紫色方块表示隐藏状态，其实就是特征图。一个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的构造过程如下：</a:t>
            </a:r>
            <a:r>
              <a:rPr lang="zh-CN" altLang="en-US" b="1" dirty="0" smtClean="0"/>
              <a:t>一个</a:t>
            </a:r>
            <a:r>
              <a:rPr lang="en-US" altLang="zh-CN" b="1" dirty="0" smtClean="0"/>
              <a:t>Cell</a:t>
            </a:r>
            <a:r>
              <a:rPr lang="zh-CN" altLang="en-US" b="1" dirty="0" smtClean="0"/>
              <a:t>一开始只有两个隐藏状态，即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，定义</a:t>
            </a:r>
            <a:r>
              <a:rPr lang="en-US" altLang="zh-CN" dirty="0" smtClean="0"/>
              <a:t>pairwise combination</a:t>
            </a:r>
            <a:r>
              <a:rPr lang="zh-CN" altLang="en-US" dirty="0" smtClean="0"/>
              <a:t>操作的次数</a:t>
            </a:r>
            <a:r>
              <a:rPr lang="zh-CN" altLang="en-US" b="1" dirty="0" smtClean="0"/>
              <a:t>随机选择两个隐藏状态</a:t>
            </a:r>
            <a:r>
              <a:rPr lang="zh-CN" altLang="en-US" dirty="0" smtClean="0"/>
              <a:t>，对这两个隐藏状态施加</a:t>
            </a:r>
            <a:r>
              <a:rPr lang="en-US" altLang="zh-CN" dirty="0" smtClean="0"/>
              <a:t>pairwise combination</a:t>
            </a:r>
            <a:r>
              <a:rPr lang="zh-CN" altLang="en-US" dirty="0" smtClean="0"/>
              <a:t>操作，从而得到新的隐藏状态重复步骤二，直到用完</a:t>
            </a:r>
            <a:r>
              <a:rPr lang="en-US" altLang="zh-CN" dirty="0" smtClean="0"/>
              <a:t>pairwise combination</a:t>
            </a:r>
            <a:r>
              <a:rPr lang="zh-CN" altLang="en-US" dirty="0" smtClean="0"/>
              <a:t>操作次数。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最后，所有未使用过的隐藏状态将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concat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在一起，例如图中的隐藏状态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6</a:t>
            </a:r>
            <a:endParaRPr lang="zh-CN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3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在两种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之中我们有很多可选的操作，都是之前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骨干网络设计过程中的一些步骤。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 stride</a:t>
            </a:r>
          </a:p>
          <a:p>
            <a:endParaRPr lang="en-US" altLang="zh-CN" dirty="0" smtClean="0"/>
          </a:p>
          <a:p>
            <a:r>
              <a:rPr lang="en-US" altLang="zh-CN" b="1" dirty="0" err="1" smtClean="0"/>
              <a:t>depthwise</a:t>
            </a:r>
            <a:r>
              <a:rPr lang="en-US" altLang="zh-CN" b="1" dirty="0" smtClean="0"/>
              <a:t>-separable </a:t>
            </a:r>
            <a:r>
              <a:rPr lang="en-US" altLang="zh-CN" b="1" dirty="0" err="1" smtClean="0"/>
              <a:t>conv</a:t>
            </a: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01375-6607-4516-8E0A-1FEC1765CE4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4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>
            <a:spLocks noChangeArrowheads="1"/>
          </p:cNvSpPr>
          <p:nvPr userDrawn="1"/>
        </p:nvSpPr>
        <p:spPr bwMode="ltGray">
          <a:xfrm>
            <a:off x="3175" y="6597650"/>
            <a:ext cx="9144000" cy="26035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3852863" y="6597650"/>
            <a:ext cx="2447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© 2019 </a:t>
            </a:r>
            <a:r>
              <a:rPr lang="en-US" altLang="zh-CN" sz="10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Fudan</a:t>
            </a:r>
            <a:r>
              <a:rPr lang="en-US" altLang="zh-CN" sz="1000" dirty="0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 University </a:t>
            </a:r>
            <a:endParaRPr lang="en-US" altLang="zh-CN" sz="10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4581525"/>
            <a:ext cx="6985000" cy="685800"/>
          </a:xfrm>
        </p:spPr>
        <p:txBody>
          <a:bodyPr/>
          <a:lstStyle>
            <a:lvl1pPr algn="ctr">
              <a:defRPr sz="4000">
                <a:latin typeface="Arial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47738" y="5876925"/>
            <a:ext cx="6937375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6799263" y="6453337"/>
            <a:ext cx="2133600" cy="334814"/>
          </a:xfrm>
        </p:spPr>
        <p:txBody>
          <a:bodyPr/>
          <a:lstStyle>
            <a:lvl1pPr>
              <a:defRPr>
                <a:solidFill>
                  <a:srgbClr val="447EC4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6A5324F-E936-486E-B2DE-11EAA820D9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38" descr="head-mid1">
            <a:extLst>
              <a:ext uri="{FF2B5EF4-FFF2-40B4-BE49-F238E27FC236}">
                <a16:creationId xmlns:a16="http://schemas.microsoft.com/office/drawing/2014/main" id="{696B7CCD-C949-4559-AEA1-D79FC0293E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2000" contrast="-6000"/>
          </a:blip>
          <a:srcRect l="2789" t="10370" r="83119" b="12093"/>
          <a:stretch/>
        </p:blipFill>
        <p:spPr bwMode="auto">
          <a:xfrm>
            <a:off x="6696" y="0"/>
            <a:ext cx="576064" cy="5120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10F32-DD6D-4AD5-8B45-CE3A04C541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7DE72-52C4-4E1A-A356-832A350F56F1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534496"/>
          </a:xfrm>
        </p:spPr>
        <p:txBody>
          <a:bodyPr vert="eaVert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534496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E625B-FDC3-49AD-A171-54E9F049B5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E87AF-CD32-47F5-9367-6F5F71B21997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68604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6C8E-63ED-4DEC-8207-F4A5CE823453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  <p:pic>
        <p:nvPicPr>
          <p:cNvPr id="7" name="Picture 38" descr="head-mid1">
            <a:extLst>
              <a:ext uri="{FF2B5EF4-FFF2-40B4-BE49-F238E27FC236}">
                <a16:creationId xmlns:a16="http://schemas.microsoft.com/office/drawing/2014/main" id="{696B7CCD-C949-4559-AEA1-D79FC0293E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2000" contrast="-6000"/>
          </a:blip>
          <a:srcRect l="2789" t="10370" r="83119" b="12093"/>
          <a:stretch/>
        </p:blipFill>
        <p:spPr bwMode="auto">
          <a:xfrm>
            <a:off x="0" y="0"/>
            <a:ext cx="576064" cy="5120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7505"/>
            <a:ext cx="8229600" cy="5173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E904F-C1B8-4BFB-8BE9-6F205E86D3D5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3575" y="6537325"/>
            <a:ext cx="2895600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5F80-4863-407D-9753-150FDA01CB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Picture 38" descr="head-mid1">
            <a:extLst>
              <a:ext uri="{FF2B5EF4-FFF2-40B4-BE49-F238E27FC236}">
                <a16:creationId xmlns:a16="http://schemas.microsoft.com/office/drawing/2014/main" id="{696B7CCD-C949-4559-AEA1-D79FC0293E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2000" contrast="-6000"/>
          </a:blip>
          <a:srcRect l="2789" t="10370" r="83119" b="12093"/>
          <a:stretch/>
        </p:blipFill>
        <p:spPr bwMode="auto">
          <a:xfrm>
            <a:off x="0" y="0"/>
            <a:ext cx="576064" cy="51205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73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73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5F92F-2CBF-45F7-B07F-5B1C8FE779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100F2-4504-4CB0-8AEF-46BB25E714B6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-20891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4D05C-424A-4267-8D28-E063427AFA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15334-9876-4E74-9922-53976FFACC86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0CB1E-8078-48D7-B464-DE3CE3F59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3F2AF-74EA-4C8D-BA20-7489F2B7ECC5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04875-F8FD-491E-BA5D-317366384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33950-0497-4045-B75B-AA450569632B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936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00A9B-3AA1-4F55-8868-E252BB9287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BFCA-F985-4410-B262-A8A8D6EBD1F9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25F5D-00E3-4052-8511-ED474C3358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808311" cy="3206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22338-961F-4472-8A76-EEEB33E3F4B7}" type="datetime1">
              <a:rPr lang="en-US" altLang="zh-CN" smtClean="0"/>
              <a:pPr>
                <a:defRPr/>
              </a:pPr>
              <a:t>11/15/2019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37"/>
          <p:cNvSpPr>
            <a:spLocks noChangeArrowheads="1"/>
          </p:cNvSpPr>
          <p:nvPr/>
        </p:nvSpPr>
        <p:spPr bwMode="gray">
          <a:xfrm>
            <a:off x="0" y="0"/>
            <a:ext cx="9144000" cy="540000"/>
          </a:xfrm>
          <a:prstGeom prst="rect">
            <a:avLst/>
          </a:prstGeom>
          <a:solidFill>
            <a:srgbClr val="1A36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0" y="531649"/>
            <a:ext cx="9144000" cy="73025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302" y="6537325"/>
            <a:ext cx="2808311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5D8F95C3-EECD-4B72-A1C0-E6EDEF86FAEB}" type="datetime1">
              <a:rPr lang="en-US" altLang="zh-CN" smtClean="0"/>
              <a:pPr>
                <a:defRPr/>
              </a:pPr>
              <a:t>11/15/2019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597650"/>
            <a:ext cx="21336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8FA148BE-9108-4655-B444-B84C5812C5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11188" y="-27384"/>
            <a:ext cx="780097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B159E35-1CC2-4FA7-A513-CC2223FD970D}"/>
              </a:ext>
            </a:extLst>
          </p:cNvPr>
          <p:cNvSpPr/>
          <p:nvPr userDrawn="1"/>
        </p:nvSpPr>
        <p:spPr>
          <a:xfrm>
            <a:off x="3851920" y="6596390"/>
            <a:ext cx="18165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© 2019 </a:t>
            </a:r>
            <a:r>
              <a:rPr lang="en-US" altLang="zh-CN" sz="1100" dirty="0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zh-CN" sz="11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Fudan</a:t>
            </a:r>
            <a:r>
              <a:rPr lang="en-US" altLang="zh-CN" sz="1100" dirty="0" smtClean="0">
                <a:solidFill>
                  <a:schemeClr val="tx1">
                    <a:lumMod val="75000"/>
                  </a:schemeClr>
                </a:solidFill>
                <a:latin typeface="Arial" charset="0"/>
              </a:rPr>
              <a:t> University </a:t>
            </a:r>
            <a:endParaRPr lang="en-US" altLang="zh-CN" sz="1100" dirty="0">
              <a:solidFill>
                <a:schemeClr val="tx1">
                  <a:lumMod val="75000"/>
                </a:schemeClr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393292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947245"/>
            <a:ext cx="8026151" cy="1362075"/>
          </a:xfrm>
        </p:spPr>
        <p:txBody>
          <a:bodyPr/>
          <a:lstStyle/>
          <a:p>
            <a:pPr algn="ctr" eaLnBrk="1" hangingPunct="1">
              <a:lnSpc>
                <a:spcPct val="85000"/>
              </a:lnSpc>
              <a:spcBef>
                <a:spcPct val="20000"/>
              </a:spcBef>
            </a:pPr>
            <a:r>
              <a:rPr kumimoji="1" lang="zh-CN" altLang="en-US" sz="2400" cap="none" dirty="0" smtClean="0">
                <a:solidFill>
                  <a:srgbClr val="000000"/>
                </a:solidFill>
                <a:latin typeface="Arial"/>
                <a:ea typeface="楷体_GB2312" pitchFamily="49" charset="-122"/>
                <a:cs typeface="+mn-cs"/>
              </a:rPr>
              <a:t>陈  挺</a:t>
            </a:r>
            <a:r>
              <a:rPr kumimoji="1" lang="en-US" altLang="zh-CN" sz="2400" cap="none" dirty="0" smtClean="0">
                <a:solidFill>
                  <a:srgbClr val="000000"/>
                </a:solidFill>
                <a:latin typeface="Arial"/>
                <a:ea typeface="楷体_GB2312" pitchFamily="49" charset="-122"/>
                <a:cs typeface="+mn-cs"/>
              </a:rPr>
              <a:t/>
            </a:r>
            <a:br>
              <a:rPr kumimoji="1" lang="en-US" altLang="zh-CN" sz="2400" cap="none" dirty="0" smtClean="0">
                <a:solidFill>
                  <a:srgbClr val="000000"/>
                </a:solidFill>
                <a:latin typeface="Arial"/>
                <a:ea typeface="楷体_GB2312" pitchFamily="49" charset="-122"/>
                <a:cs typeface="+mn-cs"/>
              </a:rPr>
            </a:br>
            <a:endParaRPr kumimoji="1" lang="en-US" altLang="zh-CN" sz="2400" cap="none" dirty="0">
              <a:solidFill>
                <a:srgbClr val="000000"/>
              </a:solidFill>
              <a:latin typeface="Arial"/>
              <a:ea typeface="楷体_GB2312" pitchFamily="49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9592" y="1933362"/>
            <a:ext cx="7215238" cy="2071702"/>
          </a:xfrm>
        </p:spPr>
        <p:txBody>
          <a:bodyPr/>
          <a:lstStyle/>
          <a:p>
            <a:pPr algn="ctr"/>
            <a:r>
              <a:rPr lang="en-US" altLang="zh-CN" sz="4000" dirty="0"/>
              <a:t>Regularized Evolution for Image Classifier Architecture </a:t>
            </a:r>
            <a:r>
              <a:rPr lang="en-US" altLang="zh-CN" sz="4000" dirty="0" smtClean="0"/>
              <a:t>Search</a:t>
            </a:r>
            <a:endParaRPr lang="zh-CN" altLang="en-US" sz="4000" b="1" dirty="0">
              <a:latin typeface="Comic Sans MS" pitchFamily="66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NASNet</a:t>
            </a:r>
            <a:r>
              <a:rPr lang="en-US" altLang="zh-CN" dirty="0"/>
              <a:t> search space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1640" y="630041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Zoph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Barret, et al. “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Transferable Architectures for Scalable Image Recognition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CNN inner structure example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468" t="8029" r="7507"/>
          <a:stretch/>
        </p:blipFill>
        <p:spPr>
          <a:xfrm>
            <a:off x="497297" y="1196752"/>
            <a:ext cx="8028756" cy="478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space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8746" r="7287"/>
          <a:stretch/>
        </p:blipFill>
        <p:spPr>
          <a:xfrm>
            <a:off x="659381" y="1196752"/>
            <a:ext cx="3456384" cy="3312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3758" r="3852" b="10969"/>
          <a:stretch/>
        </p:blipFill>
        <p:spPr>
          <a:xfrm>
            <a:off x="4283968" y="1196752"/>
            <a:ext cx="4663360" cy="1538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NASnet</a:t>
            </a:r>
            <a:r>
              <a:rPr lang="en-US" altLang="zh-CN" b="1" dirty="0" smtClean="0">
                <a:solidFill>
                  <a:srgbClr val="FF0000"/>
                </a:solidFill>
              </a:rPr>
              <a:t> search space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1640" y="630041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Zoph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Barret, et al. “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Transferable Architectures for Scalable Image Recognition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52020" y="3212976"/>
            <a:ext cx="3348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Why</a:t>
            </a:r>
            <a:r>
              <a:rPr lang="en-US" altLang="zh-CN" b="1" dirty="0" smtClean="0">
                <a:solidFill>
                  <a:srgbClr val="FF0000"/>
                </a:solidFill>
              </a:rPr>
              <a:t> limited search space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dirty="0"/>
              <a:t>Restricted computing </a:t>
            </a:r>
            <a:r>
              <a:rPr lang="en-US" altLang="zh-CN" dirty="0" smtClean="0"/>
              <a:t>resource;</a:t>
            </a:r>
          </a:p>
          <a:p>
            <a:r>
              <a:rPr lang="en-US" altLang="zh-CN" dirty="0" smtClean="0"/>
              <a:t>High experiment time;</a:t>
            </a:r>
          </a:p>
          <a:p>
            <a:r>
              <a:rPr lang="en-US" altLang="zh-CN" dirty="0" smtClean="0"/>
              <a:t>….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91580" y="486916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/>
              <a:t>normal&amp;reduction</a:t>
            </a:r>
            <a:r>
              <a:rPr lang="en-US" altLang="zh-CN" b="1" dirty="0"/>
              <a:t> cell </a:t>
            </a:r>
            <a:r>
              <a:rPr lang="en-US" altLang="zh-CN" b="1" dirty="0" smtClean="0">
                <a:solidFill>
                  <a:srgbClr val="FF0000"/>
                </a:solidFill>
              </a:rPr>
              <a:t>effective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r>
              <a:rPr lang="en-US" altLang="zh-CN" dirty="0"/>
              <a:t>empirical rule… </a:t>
            </a:r>
            <a:endParaRPr lang="en-US" altLang="zh-CN" dirty="0" smtClean="0"/>
          </a:p>
          <a:p>
            <a:r>
              <a:rPr lang="en-US" altLang="zh-CN" dirty="0" smtClean="0"/>
              <a:t>like </a:t>
            </a:r>
            <a:r>
              <a:rPr lang="en-US" altLang="zh-CN" dirty="0" err="1"/>
              <a:t>cnn</a:t>
            </a:r>
            <a:r>
              <a:rPr lang="en-US" altLang="zh-CN" dirty="0"/>
              <a:t> backbone: inception-net, </a:t>
            </a:r>
            <a:r>
              <a:rPr lang="en-US" altLang="zh-CN" dirty="0" err="1"/>
              <a:t>resnet</a:t>
            </a:r>
            <a:r>
              <a:rPr lang="en-US" altLang="zh-CN" dirty="0" smtClean="0"/>
              <a:t>…(stacking block, reducing feature map’s </a:t>
            </a:r>
            <a:r>
              <a:rPr lang="en-US" altLang="zh-CN" dirty="0" err="1" smtClean="0"/>
              <a:t>width&amp;height</a:t>
            </a:r>
            <a:r>
              <a:rPr lang="en-US" altLang="zh-CN" dirty="0" smtClean="0"/>
              <a:t> while expanding depth)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8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Details </a:t>
            </a:r>
            <a:r>
              <a:rPr lang="en-US" altLang="zh-CN" dirty="0"/>
              <a:t>of </a:t>
            </a:r>
            <a:r>
              <a:rPr lang="en-US" altLang="zh-CN" dirty="0" smtClean="0"/>
              <a:t>search </a:t>
            </a:r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55576" y="980728"/>
            <a:ext cx="7344816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All convolutions employ </a:t>
            </a:r>
            <a:r>
              <a:rPr lang="en-US" altLang="zh-CN" dirty="0" err="1"/>
              <a:t>ReLU</a:t>
            </a:r>
            <a:r>
              <a:rPr lang="en-US" altLang="zh-CN" dirty="0"/>
              <a:t> nonlinearity. Experiments with ELU nonlinearity [10] showed minimal benefit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To </a:t>
            </a:r>
            <a:r>
              <a:rPr lang="en-US" altLang="zh-CN" dirty="0"/>
              <a:t>ensure that the shapes always match in convolutional cells, 1x1 convolutions are inserted as necessary. 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Unlike </a:t>
            </a:r>
            <a:r>
              <a:rPr lang="en-US" altLang="zh-CN" dirty="0"/>
              <a:t>[24], all </a:t>
            </a:r>
            <a:r>
              <a:rPr lang="en-US" altLang="zh-CN" dirty="0" err="1"/>
              <a:t>depthwise</a:t>
            </a:r>
            <a:r>
              <a:rPr lang="en-US" altLang="zh-CN" dirty="0"/>
              <a:t> separable convolution do not employ Batch Normalization and/or a </a:t>
            </a:r>
            <a:r>
              <a:rPr lang="en-US" altLang="zh-CN" dirty="0" err="1"/>
              <a:t>ReLU</a:t>
            </a:r>
            <a:r>
              <a:rPr lang="en-US" altLang="zh-CN" dirty="0"/>
              <a:t> between the </a:t>
            </a:r>
            <a:r>
              <a:rPr lang="en-US" altLang="zh-CN" dirty="0" err="1"/>
              <a:t>depthwise</a:t>
            </a:r>
            <a:r>
              <a:rPr lang="en-US" altLang="zh-CN" dirty="0"/>
              <a:t> and pointwise operations</a:t>
            </a:r>
            <a:r>
              <a:rPr lang="en-US" altLang="zh-CN" dirty="0" smtClean="0"/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 All </a:t>
            </a:r>
            <a:r>
              <a:rPr lang="en-US" altLang="zh-CN" dirty="0"/>
              <a:t>convolutions followed an ordering of </a:t>
            </a:r>
            <a:r>
              <a:rPr lang="en-US" altLang="zh-CN" dirty="0" err="1"/>
              <a:t>ReLU</a:t>
            </a:r>
            <a:r>
              <a:rPr lang="en-US" altLang="zh-CN" dirty="0"/>
              <a:t>, convolution operation and Batch Normalization following [21]. </a:t>
            </a:r>
            <a:endParaRPr lang="en-US" altLang="zh-CN" dirty="0" smtClean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Whenever </a:t>
            </a:r>
            <a:r>
              <a:rPr lang="en-US" altLang="zh-CN" dirty="0"/>
              <a:t>a separable convolution is selected as an operation by the model architecture, the separable convolution is applied twice to the hidden state. We found this empirically to improve overall performance.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61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Detial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76353"/>
            <a:ext cx="5113562" cy="442893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Mutation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251520" y="728720"/>
            <a:ext cx="288032" cy="288032"/>
          </a:xfrm>
          <a:prstGeom prst="star5">
            <a:avLst/>
          </a:prstGeom>
          <a:solidFill>
            <a:srgbClr val="FFFF00"/>
          </a:solidFill>
          <a:ln>
            <a:solidFill>
              <a:srgbClr val="7A7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1188" y="688070"/>
            <a:ext cx="446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AmoebaNet</a:t>
            </a:r>
            <a:r>
              <a:rPr lang="en-US" altLang="zh-CN" b="1" dirty="0" smtClean="0">
                <a:solidFill>
                  <a:srgbClr val="FF0000"/>
                </a:solidFill>
              </a:rPr>
              <a:t>-A </a:t>
            </a:r>
            <a:r>
              <a:rPr lang="en-US" altLang="zh-CN" b="1" dirty="0">
                <a:solidFill>
                  <a:srgbClr val="FF0000"/>
                </a:solidFill>
              </a:rPr>
              <a:t>architecture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544" r="1027"/>
          <a:stretch/>
        </p:blipFill>
        <p:spPr>
          <a:xfrm>
            <a:off x="0" y="1268760"/>
            <a:ext cx="9052729" cy="43799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8600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overall model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15816" y="585992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</a:t>
            </a:r>
            <a:r>
              <a:rPr lang="en-US" altLang="zh-CN" dirty="0" smtClean="0"/>
              <a:t>cell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32240" y="586001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reduction cell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3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Time </a:t>
            </a:r>
            <a:r>
              <a:rPr lang="en-US" altLang="zh-CN" b="1" dirty="0">
                <a:solidFill>
                  <a:srgbClr val="FF0000"/>
                </a:solidFill>
              </a:rPr>
              <a:t>costs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628800"/>
            <a:ext cx="4248472" cy="34909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3837" t="1140" r="10496" b="3851"/>
          <a:stretch/>
        </p:blipFill>
        <p:spPr>
          <a:xfrm>
            <a:off x="4499992" y="1647215"/>
            <a:ext cx="4177171" cy="34290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7584" y="5589240"/>
            <a:ext cx="4099466" cy="75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RL: reinforcement learning</a:t>
            </a: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RS: random search</a:t>
            </a:r>
          </a:p>
        </p:txBody>
      </p:sp>
    </p:spTree>
    <p:extLst>
      <p:ext uri="{BB962C8B-B14F-4D97-AF65-F5344CB8AC3E}">
        <p14:creationId xmlns:p14="http://schemas.microsoft.com/office/powerpoint/2010/main" val="31556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857" r="4685" b="4458"/>
          <a:stretch/>
        </p:blipFill>
        <p:spPr>
          <a:xfrm>
            <a:off x="0" y="1772816"/>
            <a:ext cx="9090715" cy="367240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ImageNet </a:t>
            </a:r>
            <a:r>
              <a:rPr lang="en-US" altLang="zh-CN" b="1" dirty="0">
                <a:solidFill>
                  <a:srgbClr val="FF0000"/>
                </a:solidFill>
              </a:rPr>
              <a:t>classification results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755" y="4725144"/>
            <a:ext cx="8874733" cy="504056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>
                <a:hlinkClick r:id="rId3"/>
              </a:rPr>
              <a:t>https://zhuanlan.zhihu.com/p/63932921</a:t>
            </a:r>
            <a:endParaRPr lang="en-US" altLang="zh-C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8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Unlike the generational algorithms, however, these discard models according to their performance or do not discard them at all, resulting in models that remain alive in the population for a long time—even for the whole experiment. We will present evidence that the </a:t>
            </a:r>
            <a:r>
              <a:rPr lang="en-US" altLang="zh-CN" sz="1000" b="1" dirty="0"/>
              <a:t>finite lifetimes of aging evolution can give better results </a:t>
            </a:r>
            <a:r>
              <a:rPr lang="en-US" altLang="zh-CN" sz="1000" dirty="0"/>
              <a:t>than direct tournament selection, while retaining its </a:t>
            </a:r>
            <a:r>
              <a:rPr lang="en-US" altLang="zh-CN" sz="1000" dirty="0" smtClean="0"/>
              <a:t>efficiency</a:t>
            </a:r>
          </a:p>
          <a:p>
            <a:r>
              <a:rPr lang="en-US" altLang="zh-CN" sz="1000" dirty="0" smtClean="0"/>
              <a:t>propose </a:t>
            </a:r>
            <a:r>
              <a:rPr lang="en-US" altLang="zh-CN" sz="1000" dirty="0"/>
              <a:t>to search </a:t>
            </a:r>
            <a:r>
              <a:rPr lang="en-US" altLang="zh-CN" sz="1000" dirty="0" err="1"/>
              <a:t>foran</a:t>
            </a:r>
            <a:r>
              <a:rPr lang="en-US" altLang="zh-CN" sz="1000" dirty="0"/>
              <a:t> architectural building block on a small dataset and </a:t>
            </a:r>
            <a:r>
              <a:rPr lang="en-US" altLang="zh-CN" sz="1000" dirty="0" err="1"/>
              <a:t>thentransfer</a:t>
            </a:r>
            <a:r>
              <a:rPr lang="en-US" altLang="zh-CN" sz="1000" dirty="0"/>
              <a:t> the block to a larger </a:t>
            </a:r>
            <a:r>
              <a:rPr lang="en-US" altLang="zh-CN" sz="1000" dirty="0" smtClean="0"/>
              <a:t>dataset</a:t>
            </a:r>
          </a:p>
          <a:p>
            <a:r>
              <a:rPr lang="en-US" altLang="zh-CN" sz="1000" dirty="0"/>
              <a:t>We </a:t>
            </a:r>
            <a:r>
              <a:rPr lang="en-US" altLang="zh-CN" sz="1000" dirty="0" err="1"/>
              <a:t>achievethis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transferrability</a:t>
            </a:r>
            <a:r>
              <a:rPr lang="en-US" altLang="zh-CN" sz="1000" dirty="0"/>
              <a:t> by designing a search space (which </a:t>
            </a:r>
            <a:r>
              <a:rPr lang="en-US" altLang="zh-CN" sz="1000" dirty="0" err="1"/>
              <a:t>wecall</a:t>
            </a:r>
            <a:r>
              <a:rPr lang="en-US" altLang="zh-CN" sz="1000" dirty="0"/>
              <a:t> “the </a:t>
            </a:r>
            <a:r>
              <a:rPr lang="en-US" altLang="zh-CN" sz="1000" dirty="0" err="1"/>
              <a:t>NASNet</a:t>
            </a:r>
            <a:r>
              <a:rPr lang="en-US" altLang="zh-CN" sz="1000" dirty="0"/>
              <a:t> search space”) so that the complexity </a:t>
            </a:r>
            <a:r>
              <a:rPr lang="en-US" altLang="zh-CN" sz="1000" dirty="0" err="1"/>
              <a:t>ofthe</a:t>
            </a:r>
            <a:r>
              <a:rPr lang="en-US" altLang="zh-CN" sz="1000" dirty="0"/>
              <a:t> architecture is independent of the depth of the </a:t>
            </a:r>
            <a:r>
              <a:rPr lang="en-US" altLang="zh-CN" sz="1000" dirty="0" err="1"/>
              <a:t>networkand</a:t>
            </a:r>
            <a:r>
              <a:rPr lang="en-US" altLang="zh-CN" sz="1000" dirty="0"/>
              <a:t> the size of input images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/>
              <a:t>More concretely, all </a:t>
            </a:r>
            <a:r>
              <a:rPr lang="en-US" altLang="zh-CN" sz="1000" dirty="0" err="1"/>
              <a:t>convolu-tional</a:t>
            </a:r>
            <a:r>
              <a:rPr lang="en-US" altLang="zh-CN" sz="1000" dirty="0"/>
              <a:t> networks in our search space are composed of </a:t>
            </a:r>
            <a:r>
              <a:rPr lang="en-US" altLang="zh-CN" sz="1000" dirty="0" err="1"/>
              <a:t>convo-lutional</a:t>
            </a:r>
            <a:r>
              <a:rPr lang="en-US" altLang="zh-CN" sz="1000" dirty="0"/>
              <a:t> layers (or “cells”) with identical structure but </a:t>
            </a:r>
            <a:r>
              <a:rPr lang="en-US" altLang="zh-CN" sz="1000" dirty="0" err="1"/>
              <a:t>dif-ferent</a:t>
            </a:r>
            <a:r>
              <a:rPr lang="en-US" altLang="zh-CN" sz="1000" dirty="0"/>
              <a:t> weights. Searching for the best convolutional </a:t>
            </a:r>
            <a:r>
              <a:rPr lang="en-US" altLang="zh-CN" sz="1000" dirty="0" err="1"/>
              <a:t>archi-tectures</a:t>
            </a:r>
            <a:r>
              <a:rPr lang="en-US" altLang="zh-CN" sz="1000" dirty="0"/>
              <a:t> is therefore reduced to searching for the best </a:t>
            </a:r>
            <a:r>
              <a:rPr lang="en-US" altLang="zh-CN" sz="1000" dirty="0" err="1"/>
              <a:t>cellstructure</a:t>
            </a:r>
            <a:r>
              <a:rPr lang="en-US" altLang="zh-CN" sz="1000" dirty="0"/>
              <a:t>. </a:t>
            </a:r>
            <a:endParaRPr lang="en-US" altLang="zh-CN" sz="1000" dirty="0" smtClean="0"/>
          </a:p>
          <a:p>
            <a:r>
              <a:rPr lang="en-US" altLang="zh-CN" sz="1000" dirty="0"/>
              <a:t>Searching for the best cell structure has two </a:t>
            </a:r>
            <a:r>
              <a:rPr lang="en-US" altLang="zh-CN" sz="1000" dirty="0" err="1"/>
              <a:t>mainbenefits</a:t>
            </a:r>
            <a:r>
              <a:rPr lang="en-US" altLang="zh-CN" sz="1000" dirty="0"/>
              <a:t>: </a:t>
            </a:r>
            <a:r>
              <a:rPr lang="en-US" altLang="zh-CN" sz="1000" b="1" dirty="0"/>
              <a:t>it is much faster than searching for an entire net-work architecture </a:t>
            </a:r>
            <a:r>
              <a:rPr lang="en-US" altLang="zh-CN" sz="1000" dirty="0"/>
              <a:t>and the cell </a:t>
            </a:r>
            <a:r>
              <a:rPr lang="en-US" altLang="zh-CN" sz="1000" b="1" dirty="0"/>
              <a:t>itself is more likely to </a:t>
            </a:r>
            <a:r>
              <a:rPr lang="en-US" altLang="zh-CN" sz="1000" b="1" dirty="0" smtClean="0"/>
              <a:t>generalize </a:t>
            </a:r>
            <a:r>
              <a:rPr lang="en-US" altLang="zh-CN" sz="1000" b="1" dirty="0"/>
              <a:t>to other problems</a:t>
            </a:r>
            <a:r>
              <a:rPr lang="en-US" altLang="zh-CN" sz="1000" dirty="0" smtClean="0"/>
              <a:t>.</a:t>
            </a:r>
          </a:p>
          <a:p>
            <a:r>
              <a:rPr lang="zh-CN" altLang="en-US" sz="1000" dirty="0"/>
              <a:t>keep a popula tion of N models and proceed in cycles: at each cycle, copy- mutate the best of S random models and kill the oldest in the populatio</a:t>
            </a:r>
            <a:r>
              <a:rPr lang="zh-CN" altLang="en-US" sz="1000" dirty="0" smtClean="0"/>
              <a:t>n</a:t>
            </a:r>
            <a:endParaRPr lang="en-US" altLang="zh-CN" sz="1000" dirty="0" smtClean="0"/>
          </a:p>
          <a:p>
            <a:r>
              <a:rPr lang="en-US" altLang="zh-CN" sz="1000" dirty="0" smtClean="0"/>
              <a:t>The </a:t>
            </a:r>
            <a:r>
              <a:rPr lang="en-US" altLang="zh-CN" sz="1000" dirty="0"/>
              <a:t>main contribution of this </a:t>
            </a:r>
            <a:r>
              <a:rPr lang="en-US" altLang="zh-CN" sz="1000" dirty="0" smtClean="0"/>
              <a:t>work </a:t>
            </a:r>
            <a:r>
              <a:rPr lang="en-US" altLang="zh-CN" sz="1000" dirty="0"/>
              <a:t>is the design of </a:t>
            </a:r>
            <a:r>
              <a:rPr lang="en-US" altLang="zh-CN" sz="1000" dirty="0" err="1"/>
              <a:t>anovel</a:t>
            </a:r>
            <a:r>
              <a:rPr lang="en-US" altLang="zh-CN" sz="1000" dirty="0"/>
              <a:t> search </a:t>
            </a:r>
            <a:r>
              <a:rPr lang="en-US" altLang="zh-CN" sz="1000" dirty="0" smtClean="0"/>
              <a:t>space.</a:t>
            </a:r>
          </a:p>
          <a:p>
            <a:r>
              <a:rPr lang="en-US" altLang="zh-CN" sz="1000" dirty="0" err="1"/>
              <a:t>NASNet</a:t>
            </a:r>
            <a:r>
              <a:rPr lang="en-US" altLang="zh-CN" sz="1000" dirty="0"/>
              <a:t> </a:t>
            </a:r>
            <a:r>
              <a:rPr lang="en-US" altLang="zh-CN" sz="1000" dirty="0" err="1" smtClean="0"/>
              <a:t>searchspace</a:t>
            </a:r>
            <a:endParaRPr lang="en-US" altLang="zh-CN" sz="1000" dirty="0" smtClean="0"/>
          </a:p>
          <a:p>
            <a:r>
              <a:rPr lang="en-US" altLang="zh-CN" sz="1000" dirty="0"/>
              <a:t>They are com-posed of convolutional cells repeated many times </a:t>
            </a:r>
            <a:r>
              <a:rPr lang="en-US" altLang="zh-CN" sz="1000" dirty="0" err="1"/>
              <a:t>whereeach</a:t>
            </a:r>
            <a:r>
              <a:rPr lang="en-US" altLang="zh-CN" sz="1000" dirty="0"/>
              <a:t> convolutional cell has the same architecture, but </a:t>
            </a:r>
            <a:r>
              <a:rPr lang="en-US" altLang="zh-CN" sz="1000" dirty="0" err="1"/>
              <a:t>dif-ferent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weight</a:t>
            </a:r>
          </a:p>
          <a:p>
            <a:r>
              <a:rPr lang="en-US" altLang="zh-CN" sz="1000" dirty="0"/>
              <a:t>In random search, instead of </a:t>
            </a:r>
            <a:r>
              <a:rPr lang="en-US" altLang="zh-CN" sz="1000" dirty="0" err="1"/>
              <a:t>samplingthe</a:t>
            </a:r>
            <a:r>
              <a:rPr lang="en-US" altLang="zh-CN" sz="1000" dirty="0"/>
              <a:t> decisions from the </a:t>
            </a:r>
            <a:r>
              <a:rPr lang="en-US" altLang="zh-CN" sz="1000" dirty="0" err="1"/>
              <a:t>softmax</a:t>
            </a:r>
            <a:r>
              <a:rPr lang="en-US" altLang="zh-CN" sz="1000" dirty="0"/>
              <a:t> classifiers in the </a:t>
            </a:r>
            <a:r>
              <a:rPr lang="en-US" altLang="zh-CN" sz="1000" dirty="0" err="1"/>
              <a:t>controllerRNN</a:t>
            </a:r>
            <a:r>
              <a:rPr lang="en-US" altLang="zh-CN" sz="1000" dirty="0"/>
              <a:t>, we can sample the decisions from the uniform </a:t>
            </a:r>
            <a:r>
              <a:rPr lang="en-US" altLang="zh-CN" sz="1000" dirty="0" err="1"/>
              <a:t>distri-bution</a:t>
            </a:r>
            <a:endParaRPr lang="en-US" altLang="zh-CN" sz="1000" dirty="0"/>
          </a:p>
          <a:p>
            <a:r>
              <a:rPr lang="en-US" altLang="zh-CN" sz="1000" dirty="0"/>
              <a:t>This result suggests that 1) the </a:t>
            </a:r>
            <a:r>
              <a:rPr lang="en-US" altLang="zh-CN" sz="1000" dirty="0" err="1"/>
              <a:t>NASNet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searchspace</a:t>
            </a:r>
            <a:r>
              <a:rPr lang="en-US" altLang="zh-CN" sz="1000" dirty="0"/>
              <a:t> is well-constructed such that random search can per-form reasonably well and 2) random search is a </a:t>
            </a:r>
            <a:r>
              <a:rPr lang="en-US" altLang="zh-CN" sz="1000" dirty="0" err="1"/>
              <a:t>difficultbaseline</a:t>
            </a:r>
            <a:r>
              <a:rPr lang="en-US" altLang="zh-CN" sz="1000" dirty="0"/>
              <a:t> to beat.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 detail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WordArt 7"/>
          <p:cNvSpPr>
            <a:spLocks noChangeArrowheads="1" noChangeShapeType="1" noTextEdit="1"/>
          </p:cNvSpPr>
          <p:nvPr/>
        </p:nvSpPr>
        <p:spPr bwMode="auto">
          <a:xfrm>
            <a:off x="3187700" y="1608138"/>
            <a:ext cx="3375025" cy="960437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r>
              <a:rPr lang="en-US" altLang="zh-CN" sz="5400" kern="10" dirty="0">
                <a:ln w="9525">
                  <a:solidFill>
                    <a:srgbClr val="FF6600"/>
                  </a:solidFill>
                  <a:miter lim="800000"/>
                  <a:headEnd/>
                  <a:tailEnd/>
                </a:ln>
                <a:solidFill>
                  <a:srgbClr val="FF9900"/>
                </a:solidFill>
                <a:latin typeface="华文彩云"/>
                <a:ea typeface="华文彩云"/>
              </a:rPr>
              <a:t>Thank you!</a:t>
            </a:r>
            <a:endParaRPr lang="zh-CN" altLang="en-US" sz="5400" kern="10" dirty="0">
              <a:ln w="9525">
                <a:solidFill>
                  <a:srgbClr val="FF6600"/>
                </a:solidFill>
                <a:miter lim="800000"/>
                <a:headEnd/>
                <a:tailEnd/>
              </a:ln>
              <a:solidFill>
                <a:srgbClr val="FF9900"/>
              </a:solidFill>
              <a:latin typeface="华文彩云"/>
              <a:ea typeface="华文彩云"/>
            </a:endParaRPr>
          </a:p>
        </p:txBody>
      </p:sp>
      <p:pic>
        <p:nvPicPr>
          <p:cNvPr id="14336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4877" y="4287997"/>
            <a:ext cx="21590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Meta-Learning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Automated </a:t>
            </a:r>
            <a:r>
              <a:rPr lang="en-US" altLang="zh-CN" sz="2400" dirty="0"/>
              <a:t>Data Clean, </a:t>
            </a:r>
            <a:r>
              <a:rPr lang="en-US" altLang="zh-CN" sz="2400" dirty="0"/>
              <a:t>Data augmentation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Automated </a:t>
            </a:r>
            <a:r>
              <a:rPr lang="en-US" altLang="zh-CN" sz="2400" dirty="0"/>
              <a:t>Feature </a:t>
            </a:r>
            <a:r>
              <a:rPr lang="en-US" altLang="zh-CN" sz="2400" dirty="0" err="1"/>
              <a:t>Enginnering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Hyper-parameter </a:t>
            </a:r>
            <a:r>
              <a:rPr lang="en-US" altLang="zh-CN" sz="2400" dirty="0"/>
              <a:t>Optimization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Neural Architecture </a:t>
            </a:r>
            <a:r>
              <a:rPr lang="en-US" altLang="zh-CN" sz="2400" dirty="0" smtClean="0">
                <a:solidFill>
                  <a:srgbClr val="FF0000"/>
                </a:solidFill>
              </a:rPr>
              <a:t>Search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......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ackground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188" y="688070"/>
            <a:ext cx="518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AutoML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188" y="688070"/>
            <a:ext cx="5184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eural Architecture Search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400" dirty="0" smtClean="0"/>
              <a:t>Reinforce learning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/>
              <a:t>ENAS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Evolution algorithm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/>
              <a:t>Large-Scale Evolution of Image Classifiers Esteban(2017)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Regularized Evolution for Image Classifier Architecture Search,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AAAI</a:t>
            </a:r>
            <a:r>
              <a:rPr lang="en-US" altLang="zh-CN" sz="2000" dirty="0" smtClean="0">
                <a:solidFill>
                  <a:srgbClr val="FF0000"/>
                </a:solidFill>
              </a:rPr>
              <a:t>,2019 (2018)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Gradient based </a:t>
            </a:r>
            <a:r>
              <a:rPr lang="en-US" altLang="zh-CN" sz="2400" dirty="0" smtClean="0"/>
              <a:t>methods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DARTS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 smtClean="0"/>
              <a:t>SNAS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altLang="zh-CN" sz="2400" dirty="0" smtClean="0"/>
              <a:t> ……</a:t>
            </a:r>
            <a:endParaRPr lang="en-US" altLang="zh-CN" sz="24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Evolutionary(Genetic) algorithm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" t="2469" r="2612" b="3872"/>
          <a:stretch/>
        </p:blipFill>
        <p:spPr>
          <a:xfrm>
            <a:off x="1001285" y="1187198"/>
            <a:ext cx="7020780" cy="51691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04248" y="1032764"/>
            <a:ext cx="187220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/>
              <a:t>pic: https</a:t>
            </a:r>
            <a:r>
              <a:rPr lang="en-US" altLang="zh-CN" sz="700" dirty="0"/>
              <a:t>://www.google.com/url?sa=i&amp;url=https%3A%2F%2Fsubscription.packtpub.com%2Fbook%2Fbig_data_and_business_intelligence%2F9781788472173%2F8%2Fch08lvl1sec60%2Fgenetic-algorithms-structure&amp;psig=AOvVaw33Ln8zuSt1cCmw40LGy1-5&amp;ust=1573727093345000&amp;source=images&amp;cd=vfe&amp;ved=0CAIQjRxqFwoTCKjSlL_85uUCFQAAAAAdAAAAABAv</a:t>
            </a:r>
            <a:endParaRPr lang="zh-CN" altLang="en-US" sz="700" dirty="0"/>
          </a:p>
        </p:txBody>
      </p:sp>
      <p:sp>
        <p:nvSpPr>
          <p:cNvPr id="7" name="文本框 6"/>
          <p:cNvSpPr txBox="1"/>
          <p:nvPr/>
        </p:nvSpPr>
        <p:spPr>
          <a:xfrm>
            <a:off x="5903640" y="2815399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Evolution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vs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Random search 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ackground</a:t>
            </a:r>
            <a:endParaRPr lang="zh-CN" altLang="en-US" dirty="0"/>
          </a:p>
        </p:txBody>
      </p:sp>
      <p:sp>
        <p:nvSpPr>
          <p:cNvPr id="6" name="AutoShape 2" descr="data:image/png;base64,iVBORw0KGgoAAAANSUhEUgAAAXYAAAEGCAYAAABxfL6kAAAABHNCSVQICAgIfAhkiAAAAAlwSFlz%0AAAALEgAACxIB0t1+/AAAADl0RVh0U29mdHdhcmUAbWF0cGxvdGxpYiB2ZXJzaW9uIDIuMS4wLCBo%0AdHRwOi8vbWF0cGxvdGxpYi5vcmcvpW3flQAAIABJREFUeJzsvXmcG9d15/u92Lde0I3e2NzZXEWJ%0AokUt1GJB8jKOYydOnNhZ32SSiZyXSSZvXvKyJ2M7m7M5k5fJpsSJ40zGju04Xp4tWbKl1mZtpESK%0AFBeRbC69b0B3YwcauO+PwkWDzW40UKhCL6zv59MfEkCh6hZQOHXuuef8jpBSYmFhYWGxcbCt9gAs%0ALCwsLIzFMuwWFhYWGwzLsFtYWFhsMCzDbmFhYbHBsAy7hYWFxQbDMuwWNx1CCLEW97XWMfpcb6bP%0ArtFYht3ipkII8WHg5w3c5fcIIX7ZwP2tSYQQ9wN/YOD+DgF/adT+LK7HMuwWpiCE+E0hxEcXPfcz%0AQogxIcQxIcSORa99VAjxEzXs/8+LRrqWMW0FPgL8TfHxN4UQ48UxjQkhesq2DQshPl3Fbr8K3COE%0AuLuWsdQw5h8pG9+YEGJWCPEPOsZZzxiagD8s/pU/v1cIcW7Rc9uFEP0r7VNKeRLICSF+0MixWmhY%0Aht2iKoqGN1zltj8N/Pqi524Ffgt4G5rH/D+Lz/+JEOIni5vZhRC/LIT4pZWOIaX8BSnlv9ZwCgAf%0AB35JSpktPt4D9Egpu4t/o0KIHxZC/DHgLY7v/UKIf6owDgn8AvCxWgZSNMgfXWk7KeX/LhtfN/B1%0A4Mu1jrNOfgn4EylltGz8AvhbwFN8fH/xBhMsPr5XCPEVIUQlG/MbwP9thWSMx7HaA7CoDyHEV4DF%0A3uI/SCl/fantGzAeP/Ae4C8WvfQB4DNSyhFgRAgRKm77SbSbwI8AWeDvgT8xYVxuYJuU8rXi4x5g%0AQkpZWLTpl4FNwF8BbYAT+GilfUspB4UQSSFEr5Ry2OixK4QQu4E9UsqvCiG8tY6zDt7BjTeunwJG%0Age3Fxy8Be4H/BWxDM9q/tcTnW0JKGRdCvATcA7xo8JhvaiyPfY0hhPiIEOIfyx7/e6XpqpTye8s9%0AuuLfskZdCLFfCHFNCBEQQuwTQlwtTrUNQUqZkFJ+EEgtemkz8EbZ4xE0A9AL7AbmgGTx/13FsX5M%0ACDEihBgVQvzsovP4dHnoRgjxE0KIfyn+TQsh/m2RJ7gTOFv2+DCwQwgxJIQYLM4yQDOSu4EcEEMz%0AXNuFEG4hxFtCiDuFEC4hxEUhxJGy/b0M3Frlx6SXn2fhhrnkOAGEEO8SQpwthpn+TL1ZCPFuIcS5%0A4vn+etnzHyk+NyGE+N3yAxZvIHPlBloI0Qn8MvBfyzZtLo5Hon33XUCf0HhWCPEDxfe+IIT4/rL3%0AvQQc0v+RWCyFZdjXHv8OvFcIYRdCeID70KbfhiClPAt8FvhF4BPAr0gpY8ttL4R4XAgxhjYd/1Ix%0AzvvbOg5tRzPeigTQCtwP/D7wabRQyeeBu4QQbcCvAbcAB9G8xpX4IPA5tBvGfcDtZa8FgWjZ4wLw%0Ae8BW4GHg94UQ3cVjnUCLxX8L+FngfillBs2Q/VHxuW9JKY+V7S9aPEZFhBC/Xfw8vwT8UvHzfLyK%0A93mB96F9Piw3TiFECPgM8IPADiBcNOjtxec/VHzvh4UQ7y3u64+B7yp+FnsX3egXf24Afw58XEo5%0AWfbcFrTv9PuAN4vHP1p87WeBjxcdlJiU8ktl76vqc7OoDSsUs8aQUk4IIc4CDwA+4BkpZXK57XWG%0AYj4OvA4MSik/t8J43lM8zkeBfill/4onsTRRNEOu8AIFKeWfFff/UPF4/1Z8bAfOA38GPA78xyqO%0AcUxK+bXi+88DLWWvTQPt6oGU8vHifgEuCCGeBt4upfx88f3h4nYngZPqPUKIR9Buiou9zBBwZaUB%0ASik/jmbkwkBYSvnRKs4L4P1on3+quJ9vLjVOIcT7gRNSytPF9x0ubqeef6P4+NPAe4FvAM+j3eS+%0ADPyfi270131uQoj3AM1Syv+16LzU8bcXH18G/lvx5dPFm9ffAXcuOq9Q8RgWBmIZ9rXJF9Fi0h7g%0AC5U2lFJ+r479ewEX0CyEsEsp8zr2USvH0G5W/1IMkbwNKMWjFxs4KWVeCHEn8E7gu4HfEULcUrbw%0AuRSXynex6LUBYL96UDR0r0gpx4tP9aJ58er4/UD/EscIos10fUCk7PmjaOsDZvFB4F8WP1lhnAAI%0AIY4C82rz8reWPf4e4EHgXcAfCCFuVd64lDIjhPAJIRxSynm06/Lu4qwDoEMIMVZc2EVKeQUILzGU%0A9uLxmhc9fz/wDzdublEPVihmbfIltB/bwxgYhinjk2ie8JtcHyddFinlR+vw1gEeA76vGF/9LWBa%0ASjm43MZCiD3At4t/vwJ0U+Y5LjfMZV+QMgecFVo+Nmge938XQviFEB8A9gHPVNq50LJ3ZtAWBv+y%0A7Pnd2iHkxArjKx9Pf7XeejGz5J1UMOBlvAjcLoQ4UFww/kO09Y3vFJ8/KIRoRpsBPSaE8AGngdeA%0A3wbiQN+ifX4D+KHiuH9GShkqy9IZVEa9wvgfRgupfRB4tDgbQwgRBA4tCmlZGIGU0vpbg3/AC8AX%0ATdjvO4BTaLO1LmAI2GrCcT4KfHTRc0fRpv3fBvZWsY9PAGPFvz9Y9NqngZ8oe/wTwKfLHvejhTrK%0A39MFPAc0oc1avoxmyI4DD64wlo7iZ7UdEGiG8oPFz/Fx4FYTr4XDwOkatn8PcA5tRvTHZc+/u/j8%0AIPDrZc//1+K5jQP/CNgX7c9T/N56lzjWlRXG4kELqR0tPv4c8IvF/38GeI9Zn9vN/CeKH7DFGkII%0A4QD+Gm2BrtZcbYsKCCHeAeySUj5q0P6+GwhJKc3KIV8TCCEOAt8npfwdg/Z3G/A9UsrfXXFji5qx%0ADPsaRAgxhZaa906pZWNYWFhYVI1l2C0sLCw2GNbiqYWFhcUGwzLsFhYWFhuMVcljD4VCcvv27atx%0A6JpJJBL4/f7VHoYpbORzg419fta5rV/qOb/jx49PSSk7VtpuVQz79u3bOXZsfaSu9vf3Ew6HV3sY%0AprCRzw029vlZ57Z+qef8hBBXq9nOCsVYWFhYbDAsw25hYWGxwbAMu4WFhcUGwzLsFhYWFhsMy7Bb%0AWFhYbDBqzooRQrSgCfnY0YT1PwxcRJNFBfh5KeUpw0ZoYWFhYVETejz2HwU+KaV8N5rq3q8Cn5VS%0Ahot/llG3sLCwWEVqNuxSyr+SUj5ZfNiBJuL/PiHEK0KITxWVCS0sLCxWZHwuzd8/N8DIzOIWuRb1%0AoFsErNiZ5XfRPPYhKeWoEOIzaBriX11i+0eARwC6urru+NznKnZkWzPE43ECgcBqD8MUNvK5wcY+%0Av41wbgUp+c0XUozEJT1+we/c58VhExvi3CpRz/k99NBDx6WUR1baTpd3XWw0/BdojQbGyqRlj6F1%0AKr+Bov71owBHjhyR66WybCNXwW3kc4ONfX4b4dweOzXKSPw13n9oE187OUK2Yx/vvLVnQ5xbJRpx%0AfjWHYoQQLrQ+nL8mpbwK/LMQ4lCx3dUHKDb+tbCwsKjEY6fHaPe7+OSHDtHR5Oax02Mrv8miKvQs%0Anv4UWiPi3xBC9KP1zfxn4ATwopTyW8YNz8LCYiOSL0ieeWuSB/d24LTbeHBPB8++NUm+YPWHMIKa%0AQzFSyr9Ga9tWzseMGY6FhcXNwKXJOLOpHPfuCgFwdGc7Xzw+xKXJ+CqPbGNgFShZWFg0nFNDswDc%0AtrkFgENbWgE4OTizamPaSFiG3cLCouGcGp7F67Szq0PLDtkZ8tPkdnByyDLsRmAZdgsLi4ZzeniW%0AWzY1Y7cJAGw2wf5NzZwbja3yyDYGlmG3sLBoOBcn4+zpbrruub7OgBVjNwjLsFtYWDSUaCLLTDLH%0AztD17eF2dQSIJnPMZa3MmHqxDLuFhUVDGZhKALBjkWHv69Ti7aPxQsPHtJiLE3FmktnVHoZuLMNu%0AYWHRUC4vY9h3dWiPRxOra9j//rkB3vnJZ3j4T59hKJpc1bHoxTLsFhYWDeXKVAK7TbClzXfd85ta%0AvLjsNiaSqxeKmUlm+dMn3uLw1lbSuTx/8s3zqzaWerAMu4WFRUO5PJVga5sPp/1682OzCXqDXqZS%0Aq+exf+m1YVK5PL//fbfyoSNb+MapMaKJ9ReSsQy7hYVFQxmMJtkc9C752uagl6nU6nnsT5+foK8z%0AwP6eZj5wuJdsvsAzb02u2nj0Yhl2CwuLhjIyk6K3tZJhXx2PPZmd5+WBCOE9HQDc1ttCu99F//mJ%0AVRlPPViG3cLComFk5vNMxbNsWtaw+5jLQiqbb/DI4OTgLNl8gfv6NP0am01wb1+IlwYiDR9LvViG%0A3cLComGMzaYB6GnxLPm6CtEMzzQ+G+X08PX6NQCHt7QyNpcujXu9YBl2CwuLhjFcbIG3vMeuPT8Y%0AbXyrvDeGZ+lt9dIecJeeu32rJk52Yp2Jk1mG3cLComGMzmie73KGvbdVS4EcXgXDfnp4llt7W657%0A7kBPM067WHfiZJZht7CwaBijs5rBXi4UEwq4EMDEXGNDH8nsPJenEhzY1Hzd856iAuW50bmGjqde%0ALMNuYWHRMIZn0rT5XXic9iVfd9httLgF43OZJV83C1UNq2SEy9nT1cRb4+tLnEyXYRdCtAghHhNC%0APCGE+HchhEsI8SkhxItCiN80epAWFhYbg9HZFJtal/bWFUG3YDzWWI99YFIz7Ds7/De8tqcrwPBM%0AikRmvqFjqge9HvuPAp+UUr4bGAN+CLBLKY8CO4UQu40aoIWFxcZhdCZNT8vS8XVFq0c0PAtlYDKB%0AEDfq14DmsQNcmFg/XnvNPU8BpJR/VfawA/gx4H8UHz8B3A9cKH+PEOIR4BGArq4u+vv79Ry64cTj%0A8XUz1lrZyOcGG/v8aj23+YLk709lGJgt8J9ucbO/felQiNmMRBL0ulIVx+63zXNxOtbQ7+7FN9O0%0AuQUvvfDcDa9Fi6JkX33mVWY2O+s+ViOuS12GXSGEOAoEgSvAcPHpCPC2xdtKKR8FHgU4cuSIDIfD%0A9Ry6YfT397NexlorG/ncYGOfX63n9vfPDfDS6FkCbgf/eE7y7C8/sGyc2yxy+QKxxx/jtr07CIf3%0ALLvdVy89QWwsx9H7H8DtaMwY//TU8xzY4iQcvvuG1/IFyW+9+DjOts2Ew/vrPlYjrkvdi6dCiDbg%0AL4CfBOKAml8F6tmvhYWFsRQKkk9/5wp372jjr3/sbUzEMjx2erTh45iOa2JaHU3uitu1urV2eRMN%0AWkCVUnJ5KrHkwimgKVEGvVydXj8SvnoXT13AF4Bfk1JeBY6jhV8ADqF58BYWFmuA1wdnGIqm+OG7%0AtnLfrhCbWjw8fnqs4eOYjGmGuiNQpWFv0ALqTDJHPDN/g4xwOdva/VyNbHDDDvwUWrjlN4QQ/YAA%0AflwI8UngQ8DXjRmehYVFvTx3YRIh4ME9HdhsgvC+Tp6/MEV2vrFiW5NxzVCv5LEHPZpZGpttjMeu%0AqmF7K2TrbGv3cXU6gZTro22fLsMupfxrKWVQShku/v0TEAZeAh6SUs4aOUgLCwv9PH9hilt7Wwj6%0AXQA80Bcikc1zpsFFN1Ox6kIxwaLHPtagIqUFw17BY2/zkcxqAmbrAcNi4VLKqJTy81LKxs/xLEhk%0A5vnsK9e4Op1Y7aFYrCEy83lODs1wdGd76bmS/sm1aEPHMhnXPPDQCqEYvxMcNsF0vDEe+4gy7Mto%0AxANsK6ZBrpffl7XIuUH4v/71BL/2pVN88K9fZDaVW+3hWKwRLozHyeUlt21uLT3X3eyhs8nNyaHG%0ATqwnYxmaPI4Vs3GEELQHXEw1yLAPR1N4nDaCvuVTGbcV4+/rZQHVMuwbgLOjczx5Zpx37u9kKp7h%0AC8cGV3tIFmsEJUV7sHdBA0UIwaEtrbzRYGGryVhmxTCMot3vLmXRmM1wsfGHEGLZbTYHfdiE5bFb%0ANJDHT49hE/CHH7yNQ5tb+NobjU9ls1ibnBqepcnjYOuijI993U1cmU42dAF1Mp5ZMSNGEWpyM9Wg%0AXqMjMyl6g8vH1wFcDhs9Ld5VkRPWg2XYNwBPnZvgjm1B2gNuwns7OTU0w2zSCsdYwOmROW7Z1HyD%0AN9rXGSBfkCXxq0YwVYPHHvK7mIo1LiumUkaMorfVW1poXetYhn2dkypmN9y9Q1scu68vREHCK1fW%0AXzsvC2ORUnJxPMa+7uYbXtvdqfRPYg0bTy2hmFCTm+lExvT0wnROy3RZrgdrOZtaPaWF1rWOZdjX%0AOWdGZ8kXJIe2aItjt/a2YBPaFNzi5mYiliGRzS+pWLizw49NaIurjSCdyxPLzK+YEaNo97tI5wok%0ATe59OrJCR6dyeoNexmbT5AtrP5fdMuzrnBODmgE/VOzT6HVpjQHOjFiG/Wbn0qRmtHeGbiyV9zjt%0AbGnzcXGyMYa9VHVa7eJp8QZgdmaM0n3vbl45FLOp1ct8QTasIrYeLMO+zjkzMkdHk5vOsgvzYG8L%0Ap4fXV8cXC+OppDEOWpn8YIPK5KdKOeyuqrZX25ldEKSMdGeVhh1YF+EYy7Cvcwam4vQtEi/a193E%0A2Fzayme/yRmYTOB12pf1Rre2ebnWIMM+U1zMD/qqNeyax252kZISGutsXnkmoeLwQ+sgM8Yy7OsY%0AKSUDk4kbPLKdRUPfyIwHi7XHwFScHSE/NtvS+dlb23zMJHMNcQCiSc3zrtawtzfQY/c4bTS5V1Yw%0AX/DYrVCMhYlEEllmU7mSIVeoLjCXp1a/48v4XJpIg/KRLa5nYDLBjmXCMABbirnbjQjHqGugasPu%0Ab5DHHsvQ2eSpWJykCLgdtHidVijGwlwuTaoGvNf/eLe2aVVylydX12P/9tlx7v3EUzzwh0+VKiAt%0AGsN8vsDwTIod7RUMe1vjDPtMMofdJmjyVNfbx+Ww0exxMG2yUzAxl6GzygVd0Lx2y7BbmMpAMaNh%0AcYMAl8PGljYfl1YxFJPLF/jo195ka5sPr8vOx/+/M6s2lpuR0WJa3uYKwlZb2zXD3og4ezSZpdXr%0AXDYstBShgLskHGYW47F0VfF1RW+rZ10UKVmGfR1zNZLEaRdL5uBub/dzZRUN+wsXpxiMpPiV9+zl%0AI2/fxSuXI6X0OwvzUQt8myuUyjd7nLT6nA0x7DPJHK0VRLaWIhRwmx6KmZzTQjHVsl6qTy3Dvo4Z%0AmUnR0+LFvoQXtDm4uhfgk2fG8bnshPd28r2HNyEEfMPSsGkY6ruv5LGDZqhGZ81fDIwms1XH1xXt%0AAZepQmCprFY0VYvH3tPqJZaeJ56ZN21cRlBPz9MuIcRzxf/3CiGGhBD9xb8O44ZosRwjMyk2LaNx%0A0Rv0MpPMkVilC/CZtyZ5YHcIj9NOZ5OHWzY18/zFqVUZy83IUDSJENCzggZKT4unIYY9ksjSWqNh%0AD/pdRE3UPCrlsNfgsavU0bEGfGb1oLfnaRD4J0CtzNwN/F5ZR6VJowZosTwjM+llS6F7V7GYYiKW%0AZiia4s7tbaXn7usL8dq1KMns2vZ0NgpD0RSdTW7cjsra590tHsZmzb9GZpK5inrnSxH0OYkms6bp%0AxUwUq2FrWTztKhr28QZ1d9KLXo89D3wYUOWN9wD/WQjxmhDi9w0ZmUVF5vMFxubSy4oXqedXIxzz%0A+jVN5/vw1oXmDndtbyOXl7w5YlXENoLhaKpifF3R0+IlmsyRzpmryRJNZmnz1+ix+1zkC5K5tDnO%0AgDLOtYRiuls0w96IWU49VJd7tAgp5RxQnvv5GPA7QBL4lhDiNinlG+XvEUI8AjwC0NXVRX9/v84h%0AN5Z4PL4mxzqdKpAvSGLj1+jvvzF2HUlrOttPv3wSRpf2lMw6t6+cz2IXMH3xJP2XtWskVhzPl/qP%0Ak9hem+eml7X63RnBSud2cTTJrlbbiuc/M6KFOr7yxDN0+c1ZcsvkJZn5ApGxQfr7x1fcXp3b+LA2%0Atsefes6UsX3nirb/i28cZ+xcddk6mbw2e3jxxBlCsYu6jtuI61KXYV+C70gpMwBCiNeB3cB1hl1K%0A+SjwKMCRI0dkOBw26NDm0t/fz1oc66tXIvDMizx09+08uOfGJY18QfLLzz5GoGsL4fC+Jfdh1rn9%0A48Ar7OnO8O53PHDd83/w2rdIe0OEw7cbfsylWKvfnRFUOrd8QRJ94jHu2Ld92e9e4bo4xd+depmt%0A+w5xdFd7xW31MjKTgief4o6D+wjftXXF7dW5yfMT/N2pV9lz62EObw0aPq6XHjuH68Jlvvtd4aoK%0AlBQtzz+Br30T4fBBXcdtxHVp1G3wm0KIHiGED3g3cNqg/VosQ6kB7zKLY3aboLvFw/Aq6FpcnIiz%0Ap+tGRcFbexvfju1mZHwuzXxB0tu6cihGhRbG5sy7TlTVac2Lp8XtlRyB0UzE0nQ0uWsy6qAtoI5t%0A0Bj7Yj4GPA28BPyNlPK8Qfu1WIbhKnSkN7V6GWlwLDCRmWd4JsXuzhsN+/6eJi5PJcjMmxvPvdlZ%0AyGFfWWNcGXYz9U8WBMBqC8G1FQ17JGFOZsx0PFvSpKmFrhbPml88rSsUI6UMF/99Gqg857MwlNGZ%0ANC1eJz7X8l9hV7On4aX8qgipr9ihp5y+zgAFCVemkuztvvF1C2MYntEKjnqrMOw+l6Z/Ymb6XkkA%0ArNbFU792I4iaJCsQSegz7N3Nbs6Nru0kAKtAaZ0yGVtZ46Kzyd1wz0J15OlbwmNXz12csCpQzWRs%0AVkvj62mpLj/b7Fz2mRqVHRUBtwOHTZgWiokkas/UAS0UMxnPkMs3rhF4rViGvUaklPzpE+d5+E/7%0AeezU6lVSTlShcdHZ5CaZzTe0Su7iZBynXbCt/cb47q6OAEI0ts/mzcj4XJomj6PibK6c7haPqTF2%0AVWRUq6SAEKJYpGSOYZ9OZGjXYdi7WjxIudAVai1iGfYa6T8/yV88dZHRmTS/+IWTq/blTsYzdKzQ%0AP1IZ/okGeu3XppNsDvpw2m+8tDxOO5uDXstjN5mx2XRVrd4UnU1upmLmle5Hk1ma3I4lr4mVaPO5%0ATJF9TmbnSecKpRZ8tVCqPl3DcXbLsNfIo88OsKnFw5f/y30ks3m+cHyw4WOQUjIxt3LH964mVSXX%0AuJvPUDRZcdGuryNgGXaTGZtLlxZFq6Gjyc1UPEPBpCbN0USWVr++2oWg30nUhMVTpUGjKxRT/GzH%0A13CRkmXYayCSyPLS5Wl+8MgW9nY3cWRbkK+dbHw4JpaZJzNfWFHjouSxN7D57mA0VdL5XortIT/X%0AIknTysQttFBMLfonHQE38wXJjEmdlKLJXM3xdUXQ5yJiQihG6bzrCcVYHvsG4+lzE0gJ79zfBcBD%0A+zo5Ozpneif1xVTb8b2j+ONuVLgokZknkshW1gBv85HM5k1voHCzki9IJmIZuluqDzGYfZ3M6FB2%0AVAT9rtLiq5FEEtq56vHY2/wuXHabZdg3Ci9cmqLd7+KWTc0A3N8XAuA7l6YbOg7VgHclw97sceBx%0A2hqWGaPyp7dU0CjZ2ta45g43I9PxDPmCrCnGrq4js2Z2UR0CYIo2n6bwaHSYSIViVAu+WhBC0Nns%0AtkIxG4UTgzMc3tpa6gJzy6ZmPE4bJ641tppSdZVZKd1RCEFnk6ekYmc2Q1HNWFfy2FW2TCPasd2M%0AKC+yS4dhN8tjjyZrl+xVBP2aEFjMYCEwtSCrJ48d1n71qWXYq2Q2lWNgMsHtWxYUCx12G/t7mhte%0ABFRtKAY04z/RoMVTZawrxdiV4uC1acuwm4EqNKp18RTMMey5fIFYer6OGLvm6RsdZ59OZHE7bPhc%0AlWWNl0OrPrXSHdc9SuPkUJlhB7i1t4U3R2ZNyyhYiolYGpfdRot35eltZ7Ob8QYtng5FU3id9ooL%0AUh6nna5mtxWKMQkVdqslFON32fE67aYY9pKcgO6sGHP0YqbjWdr9rpp1YhTdzR5GZ1NrNgnAMuxV%0Acqrold/We71hP9jbQiKb5/J04/qLTsYyVYsXdQTcprYXK2comqI36F1xXFvbfJZhN4mxuTR2m6gp%0AP1sIQUeTOY2j1cKn3lCM0osxWlYgksjQpjMMA1q1bjpXYC61NhvHWIa9Si6Ox+lu9tCyaBFIiV1d%0AamBu9mQsQ6jKri9tfjezqVxDyp9H59JVlbFvafNZMXaTGJ/TpCaW6oNbiY4mtykeu6o6bdNr2P1K%0ACMxow56lTcfCqaJrjac8Woa9Si5OxpfUP9nZUTTskw322Kv0yNTikFlCSuWMV1nxuCXoY3Qubak8%0AmsD4XLqmhVNFR8Asw648dn2hGPU+w0MxiayuHHbFgtyxZdjXLYWC5OLE0oa9xeuko8nNwGTjPPap%0AeIaOpuouylDRsE+ZHI7JFyST8UxVRqU36EVKGJ9du4tP65Wx2TRdNbR6U5gVilEORa3KjoqA24HT%0ALgxvaq1i7HpRDsxaTXm0DHsVjM6lSWbzSxp2gF0d/pJcrdlIKWuq5FPTzemEuUZ0OqHlT1djVDa1%0AFBttN6CJ8s3G2FxtOjGKjiY3M8mc4bOoqE4tdoUQgqDPZeiMM5XNk8rl64qxKwdmrfY+tQx7FVwY%0A19QIl2oeAZpq4aXJRENWyOfS8+QLsmrDrkIxZggplaO872o89k2t6kdhGXYjSWbniaXn6aoh1VGh%0AUh6NXmifSWZxOWx4nfrSCkGTFTCyUlk5OfV47C6HjVDAZaoqZj1Yhr0KlGjVch77jpCf2VSOWZO0%0ANsqZqbFpQajosZsdihmvoTCmR3nsJnbtWSvk8gXTb6qKUg67zhg7YHgxWzSZJehz6k4rBC1V0khZ%0AAfV91LN4Clqc3fLY1zFXp5M0exzLppCpopuhBvQXrXVq2+zVmhVMm6xnU0vFo9dlJ+hzlvq2blTe%0AHJnlwT96mrf9zpP80hdOkje51mFMRw67QmVZRQwO2dUjAKZo87sMjbFPJ/QrO5bT3ew1tfNUPeg2%0A7EKILiHEc8X/O4UQXxNCvCCE+Enjhrc2GIwm2bpE4wiFKqFXJfVmEq0xL1gIQZvfHE3rcibm0tjE%0AwmLtSmxq9W5ow57K5nnkM8cpSPjhu7byxeND/OMLl009ZmnWpCMUo8ISRs/s6hEAU7QaHGOPxPUr%0AO5bT07J2ZQV0GXYhRBD4J8Ax0q6qAAAgAElEQVRffOrngeNSyvuAHxBCbKiGltciyYrCVlsa6bHr%0A8DbaA27TQzFjc2lCATeOKpsp9LR41+w01gj+6cUrDM+k+PMfup3f/76DvH1PB3/59EWSWfMKWlRL%0APD0eu1lrMZFEVnfVqaLN52ImZZwQWCnGXsfiKWihmJlkjlR27aXt6m1mnQc+DHyl+DgM/Grx/88C%0AR4Cny98ghHgEeASgq6uL/v5+nYduLHOxONemBXv82WXHLKXE64CXTl2gL3/N1PG8ekWbkr752itc%0AdVUXt7RlU1weid8w/nj8xuf0cvZKGp+QVe9PJjJcm5o39Tow8vxqYb4g+av+FAdDdlLXTvHMNXgg%0AmOfZt3L80b8+TXhLfYYOlj6342cyeB3w6ovP69qnywYnzl6kXxrXPGZiNsEWT6am72HxuU2P5sgX%0AJI99ux+/U3+sXnHifBaHgGMvPl9X7H9mRPstfuXJZ+j2V+8jN+K61GXYpZRzQPmH4geGi/+PAF1L%0AvOdR4FGAI0eOyHA4rOfQDeffH3+K+UKK+27fS/iebctut+3ks+D3Eg7faep4jj9xHtv5i7z3neGS%0AyuRK/PvY65wYnGHxZ97f33/Dc3r5xIln6evwEQ4fqWr7c+IS3752jiNH7yfg1utfVMbI86uFb58d%0AZy57jF9472HCB7SfwoNS8rmBZziXcvPR8NG6j7HUuX1u8Di9bXHC4Qd17bPjpafwtbURDt9e9/hA%0Ac3iSTzzGLX3bCIf3Vf2+xecWeW2Iz547yYHDd7Ej5F/+jVXy9cmThKaneOihh+raj+vSFH936mW2%0A7ruNe3eFqn5fI65LoxZP44DSag0YuN9VZzKlTf+2VJCiBW0BdTDSiMXTLC1eZ9VGHbSwjdl6MVrF%0AY/VZBkp6YLRBcfY3R2b5wF++wHf9+XN859KUqcf64vEhQgEX4b0dpeeEELz/0CZevhwxrQet3hx2%0ARShg7HVSa2rucqj3G1V9qskJ1DcmKOuktAZDikYZ4OPA/cX/HwKuGLTfVWcyqWmsbK0gRQvaAupQ%0A1PyWb9FEruYqvlDATTwzTzpnTiwwncsTTeZqMiq9rapIyfwfxUwyy//xqVcYmUmRys7zk59+1bSC%0AsnQuT//5Sb7rYM8NzZvfdaALKeG5C+bcWCbm0qV2iHpo87sMLWQrpebWa9iVwqNB8f/pRLbu+Dos%0AyAqsxbUiowz7PwEfE0L8OXAAeNmg/a46kymJEFoZfCU2B70ksnnTc9mjOrIM2k0SUlKo1oDV6MMr%0AepRhb4DH/j+fukg0meXT/+kuPv+Ro7jsNj72tTOmHOvlyxFSuTwP7+u84bX93c20+108f9F4w15Q%0ALfHq8NjbA+5SxogRREpyAvUvngKGpTxOJzKGeOw+l4MWr7NhHcpqoS7DLqUMF/+9CrwLeAF4p5Ry%0A7S0T62QyqbUZczsqV841Su1NT5sxdRGbFY5Z6EZTvWHvanJjE+aHYlLZPP/66iDfc2gTBzY109ns%0A4WfCu3j2rUlTGqQ8fW4Cj9PG0V3tN7xmswnu7Qvx/MUpw2d2kWSW+YLUJQCmaPe7mEpkDRub0mLX%0AK9mraC3eGIzy2CPxrK6WeEvRs0aLlAyLhUspR6SUn5dSNradkMlMpgoVUx0VJbU3k7/kGR1txpTB%0AnTJJL0bdMGrxghx2G51NHtNDMV8/NUosM8+P3L2w8P1j92zD67TzLy8bm8EkpeSpcxPcuyuEZ5kS%0A+nt3tTMZy3DF4A5SC5W/+g1We8BFdr5AwqD0vahBoZgmt1ZkZ0QXpXQuTyKbNyQUA9rvfiPH2Dcs%0AkbQsaZtUQk2BzW5Dp2fhp83gGOViVCVfrQUfPa3m/yi++eYYva1e7tweLD3X7HHynoPdfP2NEUPX%0AHYZnUlyLJHn77uUzJA5v1Rq1vH4tathxYeG666zDYy8JxhlUpVyvAJhCCEGrz2WIrEDEoKpTxYb3%0A2DcihYIkmpaleHAl1KKVmaGYVDZPZr5Qs7a10THKxUR0FnxoPwrzQjG5guSFi1M8tK/jhnzl7zvc%0Ay1x6nv7zk4Yd79gVzVjfuaNt2W12dzbhd9l53eAG6LVo9SyH+v6MEtyaSWaxCe1GWi9tfqcha0RG%0AG/auZg9T8QzZefMb2dSCZdgrMJ3IkpdU1RXI7bDT5neZatj1Tm2bPA5swkSPPZ7FZbfVnI/e3axV%0An5qVSXQ+UiCZzfPQ3hsXMu/d1U6zx8G3z44bdrxjVyME3A72dTcvu43dJji0pZXXB4312FVj5c4a%0AFrAX027wWkwkoYUNa0nNXY6gzxi9GLXQX6+cgELZhrW2gGoZ9grUqpbX1ewxVXh/wbDX5gHZbNpU%0A1uguNIrpYnio1iq+Ta0ektk8c2lzyuzPRfI4bGLJhUyH3UZ4bydPn58wrFT92JUoh7e2rtiW7vDW%0AVs6OxgwtRdckHVw3pFjWglqLMSoUM5PM6e6ctBijNNmN9ti7i0qllmFfR6gwgZKZXYnuZre5HntC%0AxSxrvyiDPmcpS8FoIjrzgs1ecL4QzXPLpmZ8rqVnEg/v62QqnuUNA7JjZlM5zo/HuHP78mEYxa29%0AreQLkvNFnX8jmJhL09mkPwwDZR67QTM7Pam5yxE0SOFRTwZXJXrWaC67ZdgrUJJBrVItr7vFY+qd%0AO1qjFns5QZ95Co/TcX15wQs/CuPj7Ll8gcuzBd62LbjsNg/u6cAmtBTFenntWhQp4UiF4ykO9Gih%0AmrOjc3UfVzEe09cSrxyP047fZTcsFKMnNXc5gj4n0WT9qZjTiSxOu6DZY4yMRaOy4WrFMuwVGJ1N%0AYxfVx+O0hZSsaQspM3U0BjY7FKMnZqlmQmZ4O2dG5sgW4I4Khjbod3Gwt4UXB6brPt6xKxHsNsHt%0AxayXSmwOevG77MYa9rnq+s2uRHvAbZgmu57U3OVo87vIF2TdYbtIXJtF1CP+VU6T24HfZbc89vXE%0A2GyaoEdUvfhTSnmMmfMlL6SP1f5jafObHYrR10DZJswx7MevaouTlQw7wNGd7bx+LVp3vPvVK1EO%0AVgj7lGOzCfb1NBtm2OfzBabimbpSHRWarMDa0mSBhWu+3pRHo6pOFUIILZd9jbXIswx7BUZnU7R5%0Aqr+zK4/JrHBMJJGlye3QtUAW9LmIGDCVXUwqmyeZzev6sTjtNjqa3IyZEIo5PTxLq1usuD5ydFc7%0Aubws3Qj0kJ0vcHJwhju2rRxfV+zvaeLcaMyQ72MqnkXK+oqTFEYJgelNzV0OJUtQbzjRKJ2YctZi%0AkZJl2CswOpsm6K7esKtc9kmD+0YqZpLZUnl1rQT9WlVhymAhsHobA3eb1HDjzOgcW5pWvrzv3N6G%0AwybqUnw8PTJLZr5wXRHUSuzvaSaWmTekOct4HS3xFmOUEJhRVaeKBY+9vlmnNoswZuFU0d3sXXP9%0Aey3DvgxSSs2we6r/iFRD4EmTNFnq6R+pFrGMLlKqN8tgkwmVe9n5Apcm42ytwrD73Q5u21xfnP3Y%0AlQgAd9Ro2MGYBVQjipMUWoy9/pmd3tTc5VDXfb0eu6YTY6zHvjnoZTyWJjO/diSyLMO+DNFkjux8%0AoaZQjJbLDVMmeux6DbtaxDK6SEmPTkw5ZkxjL07EyeUlW5qru7zv3RXijaFZYml9N71jV6Jsa/fV%0AlG64t0vrHnlhon75YGXY65HsVbT7XeTy9S9SGiUApihJ99YRY8/M54ll5g037FvafEjJmvLaLcO+%0ADCoFL1iDYXfYbQR9LiYNKvBYTCSZ1e0BtRnww1gKtdBWbRPrxfS0eIhn5pnTaVSX4kzRC67GYwct%0Azp4vyJIkQC1IKTl2NcqRGuLroM0UNrV4uGBALvv4XAa7TRiiWFiSFajzGlbXmVELlc0eB3abqOv6%0AVXUgbQbH2Lc0sJl9tViGfRmUF1mLxw5aOMY0jz2R0+0BmReK0c5V7w9YLW4a6bWfHZ3D7bDR5avu%0Au7tjWxCX3aYrHDMwlSCSyNYUX1fs6gxw0YCGH+NzaToC7hUrXqtBxZ/rDXmomaFRi6dCCII+J5GE%0A/uvXaDkBxZZiE55GdFCrFsuwL8OoTsMeanKVLiAjyeULxDLzazIUo0cnRmFG5d7Z0Tn2djdVbeg8%0ATju3b23lxUu1G/bjRS//iA7D3tcZ4NJEom5Jg/FYxpCMGFgwelN1rhMpB6LVa5wRDdap8LggJ2Ds%0A4mlXswenXTC40Tx2IYRDCHFNCNFf/LvViP2uJmOzaew2QUsNWTGgtaEzIxSjYpZtOrNiWr3KYzc+%0AFNMe0F/w0W1C79PzYzH2dTfV9J57drbz5shszR2wXrkSIehzsqsjUNP7QDPsqVyekTrTPSfm0oYs%0AnEK5wmP9oZiA24HLYZzvWG/19MJCv7Eeu90m2NTqNSTDySiM+tRvAz4rpQwX/04ZtN9VY3Q2TWeT%0AG1uNBisUcDMVMz4rJlqqOtV3UTrsNpo9DsOLlOotQulq9iAMLFKaSWaZTmTp66zN0B7d2U5BwquX%0AIzW979iVCEe2t+m6se3u1G4+F+tcQB030LAb1W3LSAEwRdDvrMsx0ds3oBq2BH0MRtaOx26MYALc%0AA7xPCPEQcAr4iJTyumV1IcQjwCMAXV1d9Pf3G3Roczh3NYUXiMfzNY01NpEllcvz+LeexuMwpmwZ%0A4HxES6W6duEs/dG3dO3Da8tz7vIg/f2aBnk8Hq/7e7g8msLvEHXtp8UleP38ZfqdI3WNBeDijPY5%0AJcYuE/elqx5XNi9x2OALz5zAMVHdVH0mU+DKdIq7Q/O6zj+W1UIw33zxJIzWZgTVd5crSKLJHInp%0AEfr7jeml6nXAG+cH6LcP697HpcE0jrzU9bksd12mZjOMz9T2eyzn9bc0ffjXXn6hZodtJWzpDAMT%0A1V0HRvzuVsIow/4qWq/TUSHEZ4D3Al8t30BK+SjwKMCRI0dkOBw26NDm8HuvPcOe7gCBQIxaxjrV%0ANMTn3zrJ/sN3sa3db9h40qfH4JXjPHj0CAd7W3Tto+fNF3B6HITDdwPQ399f07ktxW++/BS7t7YR%0ADt+uex/bTj+P9DpL46qHqeND8NJJvvehe7j25rGazu/OSy8xmMoRDj9Q1fbfODUKvMYPveMIh7fW%0AHmMH+O8vPwnNXYTDt9X0PvXdDUaS8MTT3HNoP+EjW3SNYTHdx/rxtDYTDr9N9z7+7PTzbG1zEQ7f%0AVfN7l7suX06f4zsjAzz44IO6ZkiPT79B++QEDz/0UM3vXYk35UWeHTrPXffev6KshBG/u5UwKhTz%0AhpRytPj/Y8Bug/a7amjT29oXWVTan9HVpzMGpI+ZId1rhB6IkbnsA5NxHDZRylSohaO72jk7Nlf1%0AAt2rVyJ4nDZu2aTvRgvQ1xGoKxRTymGvo8HGYtr99csKRJM52gwOxbT5XMwXJPGMvhx7vWJ11bC5%0AmPI4vEbi7EYZ9n8WQhwSQtiBDwAnDdrvqpAqNn/QI6oUUo2jDV5AjRhQoh30GyvdW49OTDk9LV7D%0ADPvlqQRb23y69HSO7mpHSnhpoLo4+6tXIhzeEqxrgXBXZ4ALE3HdlZ5qbWJTFe0bq6U9UL+sQDRh%0AnLKjQsXsozpTHvXKS1fD5mLD+2trJM5ulGH/OPDPwAngRSnltwza73Vcm07y/3zhpKENiJdCqTPq%0AWZBSnpPRsgIzyRxuhw2vy657H/Wmiy1G/fj1Ficpelo8xDLzuis/yxmYTLCzQ18I7NDmVjxOGy9V%0Akc8eS+c4MzKnK3+9nL7OADPJnG5FxYVmMMYsnsKCrIBeVGqu0Ua03iI7I9UmF7MzpF1zl6cSpuy/%0AVgwx7FLK01LK26SUt0opf8OIfS7Fpck4Xzg+xB9/87xZhwAW+kfqCcUoWQGjQzFRAy7KoM9JIps3%0ATNPCqLxgo5oV5AuSy9MJdoT0GXaXw8aRbW1V5bO/NBChIOGeJdru1YLK3tEbjhmZSdPkdtBkQMNo%0ARag4s8vrzK83WidGoWYAEZ2GfTqRLc2ojSbod9Hmd3HJgIIzI1hXBUoP7evkh+7cwmdevMKIgXnP%0Ai6lHVEnJChgdiokm9VedKpTehlFx9np1YhQqjFBvyuPITIrsfIGdOnLKFUd3tXN+PLZiSf1zFybx%0AOu0r6r2vhDLseg3CyEyKnlbjvHXQPPaC1K99rq4vPZ2+KlHy2HXMJrLzBWJp42cR5ezq8HNpcgN5%0A7I3k5x7uI1+QfO6Va6Ydo2TYdfaQDAVchssKROvQiVGo+LxRRUr16sQolNxsvR77QHEavFOnxw6U%0AGl8/f7Fy6uBzF6a4Z2cbbof+0Bho6pY+l123xz46m666J2+1lHLZdYZjSjM5g2Ps9chiGN3Eeil2%0AdQQYsDx2fWwO+rivL8SXXh82rLv8YiZiGdwOG81efdmgHU3GV58a0RjYKOlTRb06MQpVpFRvBebl%0A4o9qh84YO2hx9lDAxRNnxpfdZjCS5PJUggd2d+g+jkIIwa46MmNGZ1NsMtxjV7IC+q7hBZ0YY41o%0As8eJTejz2I1aD6rEzg4/U/GsoetYell3hh3ge2/vZSia4vRI/d3ll2JsNl00NvqKGEIBt2ENgRUz%0AyVypi4xe1PuNDMXUoxOjcDlshAJuQzz2JrejpIuvB7tN8K4DXfSfm1h2kf5bZzWj/+De+g07FKfw%0AOgx7Zj7PVDxruMeu4tB6r+FoSf7CWCNqswmCOnv3mqUTU46SlVgL4Zh1adjDxR/UM+cnTdm/3hx2%0ARbvfbWiMvVCQdWmxK8wIxdSjE1NOjwENN1RGTL3jefct3SSy+WW7Kj12aoy9XU269GGWoq8zwMhs%0AmkSN+dnqRmhkRgwslNzrle5dkL8wdvFU7VPP9WvUelAlFgz78jdpszP6FOvSsIcCbm7b3EL/W+YY%0A9olYfY2BQ00uktk8yWx9zQoUc+kcBVn/1HYhD3jtNSvubvaUUvf0cnlKf0ZMOffuaqfJ7eBrJ0dv%0AeG1iLs2rVyO899aeuo+jUAuoAzV6eqqxg5E57KBdZzahP8YeTWTxuex4nPWtPyxFm85aDDN1YhSb%0Ag17cDhvnx5bW2JdScu8nnuLf3jI/VLMuDTvAA7tDvH4tWrOXsxJSSs1j17lwChDy1zeVXYya2ta7%0AeOp22PG77IZpshtZ8FGvx57K5hmeSdWVEaNwO+x84HAvXz81esNN8AvHh5AS3n/IeMN+cbK2phtm%0A5LCDFo7Sep/qXDw1YHa5HK0+l65QYiShNSNp8Ro/i1A47Db29zRzenjpEPG1SJJIIku711idmqVY%0At4b9yPY2ChJODs4Yut94Zp5kNl9fKKbOxafFlPKCDTCiQb/LMI/dyLzgnlYvsfS87nJxVRhihMcO%0A8CN3byU7X+Bzrw6WnsvlC/zLS1e5r6/dkBuIYmubH7tN1LyAOloKxRjrsYMWTtQbijFiPWg52nRK%0A90YS2s3GZkAzkkrc2tvCmZG5JRM7Tg5pBn9Hi/lmd90a9rcVRZeOX629nVklFoqT6vDY61x8WsyM%0AAXICija/vsWnpTAyFNNTKlLSF45Rhl1v1eli9vc08/Y9HfzNM5dKN8J/eekqI7Np/vP9Ow05hsLl%0AsLGt3VezYR+ZSRH0OeuqRl6O9oB+vRhlRM0g6Nc89lolGKZMaGK9FAd7m4ll5rm6hLTAsSsRfC47%0AmwOWYV+WFq+TPV0Bjl8z1rBPGNDx3XCPPWFMKAa0qWzEgFCMUToxCpXLrjcco/KHjfLYAX79vftI%0AZOb5L//7Nb5yYphPPH6OB3aHSov3RtLXEag5m8KMHHZFe8CtOxRjxEL/cgR9TrL5AolsbYuQZsoJ%0AlKOUV08tEY555XKEt20NGtLCcCXWrWEHrVfla1ejhuazj5d0YvSHGEoeu0Ehj3qbbJTT5nMakmdr%0AdF5wvdWnA1MJelo8K0qm1sK+7mY+8cHbeOVyhF/43Ak2tXr50w8dMiQLaDF9nQGuTCXI5QtVv2co%0AmjR84VTR7tdfPW2mEQ3qrD6NFDO4zGZPVxMep43XFkUSZlM5zo/HuHN7bU3P9WLcr2AVuG1zK599%0AZZDBaNIw7XMViqknK8bjtBNwOwzTi4kms9htgmZP/V9Xa53txRRG5wV3Fm+kozP6DbtRYZhyfuCO%0Azdy9o40r0wnu3N5mSqYHaIZ9viC5Op2sqvuTlJLBSNqQIqmlaPe7iKXnyczna6qunc8XmEvr7827%0AEuUpu7VIM0/HMw0JxTjtNu7a0c4LiyqXXxqYRkq4a0cbmUH9DUyqZV177LdsagbgzMicYfscn0sT%0AcDvqLroJBfRnFSwmmswR9DkN8RTbij/YWjzDpTA6L9jtsBMKuBibqz3GLqVkYDLOzpBxC5rlbGnz%0A8cDuDtOMOizkQFcbZ5/LQiqXZ0vQvFAM1F6lPJNSOjEmLZ4W91vLuLLz2s3GzOKkcu7b1c6FiXgp%0ArAvwrTPjNHkcupqe62FdG/Y9XVon+jcNNOwTc5mS91gP7QG3YXoxM0njtK2NEgIzSiemnJ4Wr65Q%0AzFQ8Syw9b2h8vdHsqlEMbDKp3Zi3ttfeUKQaSk2ta1xAVSESM9MdobbrV4UyGxGKAUqzqG+dnQC0%0AWcxT5yZ4aG+nrj4BeljXht3jtNPXEeDMqLEeez057IqQAc0KFJFE1jBBpQUhpfpmE0bpxJSjt5OS%0A0Rkxq0HA7aCnxVO1tMBkSltX2qqjU1Q1hHQmACzUXJhjRNt06B2pc2hEKAZgf08Te7oCfPG4lir7%0ArbPjTCeyvP/QpoYcH9a5YQc4sKnZ2FBMrD45AUW7gXoxRnZ81/PDWAqjdGLK6Wnx6JJjVhkxRpX4%0ArxZ9nQEuVuuxpzSPXXXuMZp2v75QjNrerFBMi1cTAqtlXGqty4iZeDUIIfjwnVt57doMT54Z58+/%0AfZHNQS8P7+tsyPFhAxj2WzY1MzaX1l1MUY5WdZqpK9VREQq4iSSzzNcZywZjlB0VC1PZOg27gTox%0Aip4WL3Pp+ZqriQemErgcNtMyRBrFro4Al6pskzeZlHQ2uU2L++sNxRjRm7cSNpvQwpw1/N6VYe8I%0AGFuhW4kfvXsrOzv8/PRnjnF2dI7fft+BhqQ5Kgw17EKITwkhXhRC/KaR+63E/h5tAfXcMvoMtTCb%0AypGdL9SVEaMIBVxIqU87uhwppdZkwyAPSP3gIjr7RirM6B9ZKlKaqy0cMzAZZ3u7r6E/HDPY1Rkg%0Akc1Xtc4wkSyYFoYBLTTkctiYqjGcaERv3pUIBdw1ZZwpCe1QU2NCMaCFiT/30/fwC+/YzT/+xJ28%0A+5buhh0bDDTsQojvB+xSyqPATiHEbqP2XYndXdr0+8J4/Ya9npZ4izGqqXUymyc7XzAsxt5qWIzd%0A+Fxl1SKv1pTHgcmEaRkxjaSvCnVAxVRKmmrYhRCE/LVXn0biWbxOcwTAFB1NtXvsAbfD0BqHauhs%0A9vDf3rWHhxoYglEYeaZh4PPF/z8B3A9cUC8KIR4BHgHo6uqiv7/fkINKKfE74ZkTb7E9d7WufZ2e%0A0kIAI5fO0h95C4B4PK5rrIMRrTLuqRdeZTyk/yKfKsZSxwcH6O8fXGHr6nDb4Y3zl9i2Oaf7exie%0ATuIL2gz7HkHzQgGefvl15oerm6Go3O8DzdkbxqL3u1stZjNaCObxF06Qr3D+mbwkki5QiE2Yen4u%0AmeWta6P091df3f3mQJqAo1DXuFb63vLxDIORfNXHePNSGr+9vjEZSSOuSyMNux9QmfcR4G3lL0op%0AHwUeBThy5IgMh8OGHXj/ue+QsAnC4aN17Wfy2CAce4P3vP1oKY2sv78fPWPdPBHnD155ht5d+wgf%0A7tU9ptPDs/DM89xz+FbCBk3nQi89hb+tjUBgRte5ASS+/TgHdm4lHD5gyJhA06r+5Wcfp7VnO+Fw%0AdRO+S5Nx8k88Q/iOA4Tv2Hzda3q/u9VCSslvv/QktHQTDt+67HZvjswin3yed951kPBt5mVabBt4%0AhWgySzh8f9Xv+dSll9nsmCccvk/3cVf63l5MneXV56/w4IMPVrXG89fnX2Sbh7rtg1E04ro0MsYe%0AB9TqVcDgfVdkd5f+1mLlTBi4et5hUCjGSGVHRZtfn/SpIpXNk8rlDc8L9jjttPtdjNSQ8qg0zHet%0A41RHhRCCvV1NnF0hfVdpylRToVoPeoTANLEtc7NPOgJusvkCc6nqFtkn4xk6mhqTEbNWMNL4HkcL%0AvwAcAq4YuO+K9HU2EUlk6zai43NpWrxOQ+KDzV4HTrtgqs6Ux4gJBR+tPmdd6Y4qP9+MvGAtl736%0AlEeV6mikjO5qcrC3hTOjc+Qr6B9dnIgjgO0GyWgsR6iYfVKLkuJ0PGNqX1GgZKQn49U5AJMxy7DX%0Aw5eBHxdCfBL4EPB1A/ddkT2lBdT6vPZ6W+KVI4SoS9NaMWNQk41y6pXuXZATMP7HUmv16cBkglDA%0AZWoDhUZysLeZdK5Qsdv9pck4HT5h6gIlaDfuzHyBZJVKioWCLKXBmomaDU/GVr6G07k8sfS8Zdj1%0AIqWcQ1tAfQl4SEppTqfpJdjd2QTAxYn6MmOMymFXtAf0K+QplAE20nAFffU121Devhk/4Fo7KV0y%0AUSNmNVCyr5UatV+aiNPjNz/S2V5jX4HZVI58QRrWfGU5Fjz2lX9bpRx2y7DrR0oZlVJ+Xko5ZuR+%0AV6Kr2U2T28GFOuPsE3NpQy+AUB2a1oqZZI5mjwOHgRoTQZ+LufR8xel+JczsH9nd4mE2lau6X6xZ%0Aqo6rxc6QH4/TxqmhpePsuXyBgckEmxrQrKHUV6DKXPZSiM5kw15KJa4il10Zf8uwr0OEEPR1BXir%0Ajlz2fEEyHsuwycDGBfV0oVGYkS+uFPL01iip8JIZ1YWbWqtvuDGTzBJJZDeUYS/1zVzGY78wHieb%0AL7Ct2fyfrgp5TMxVZ9jVelLIZE2WFq8Tp13U5rGbfLNZa2wIww6wu7O+zJjJWIZ8QZaKZIygI+Bm%0AssbFp8VEDVR2VKj9xXL6xhVJZHE5jNWJUaiim2vTN7YWW4zKDtlIoRjQ+ma+OTy75IxKGfztDTDs%0AKjtsMlZdaGyqVOFprjJ1GhAAABm2SURBVBG12bT1q6o8dpXpZnns65O+zgBT8axuDZSRYiaG8hiN%0AoD3gIjtf0N2gGYqNgQ1cOIUFTzue1R+KafcbqxOj2BGqvvpSbbPL5LS/RnPHtiCJbH5JcbvTw7P4%0AXXY6febLJ7T73dhtolSRvRJqdtoIFcWOJndVHvtELIMQ5mnXrFU2lGGH6hsVLEbJxXY3GxeKWZAV%0AqG+h0sgcdlhInYzr9Nin4xnTMh+CPictXmdJircSb43FcDtsppbWrwb37GwHtK47i3ljaJZbNrVg%0AM+Gmuhi7TdARcDNepXbPdDyDTRjTwnElQlUmJozNpugIuA1do1oPbJiz7etQmTH6DLuSizXWY1dZ%0ABfozY6JJ47TYFUpSNVaXx27O1FYIwY6QvyrDfn48xu6uwLoX/1pMV7OHHSE/L1++3rAnMvOcHp5t%0AWBce0MIxE1UKbk3GtfWgRnwfHU3uqmL/WsPvxqk6rhU2jGHvDXpxO2x1eewep83QtEI1JdWb8pjO%0A5Ulm82vQY8+aOt3eWaVhPzcWY29Xs2njWE3u3tHGy5cj17UwPHY1ynxBljz6RtDZ5KnJYzc71VHR%0A1exhKp5ZURZ7bDZNj4EJEeuFDWPY7TbBro7qGxUsZnQuzaYWr6FxY5VipTcUo4qTjI4Pepx2vE67%0Arhi7lJLphHmhGIAdIT+js+mKKY+RRJbJWIa93Rsrvq54aF8nsfT8deGYFy5O4bAJ7tjWOI+9qwaP%0AvRHFSYqeFi8FyYpjG51NG5oQsV7YMIYdih1odHrsozMpwy+Atjo99gU5AeOrKtv8Lqoo3LuBZDZP%0AOlcwNVdZyQNcmVo+M+Z8UX9/b/fG9Ngf3NOB32Xn62+MAtoN9RunRrmvL4TfhGyk5ehq9hBJZMnM%0Ar1x9OhnLmK4To+gppcUuLz8RS+eIZ+atUMx6p68zwPBMilSVJdDlmDFlc9pttPqcunPZoyY2LQj6%0AnbpCMY3IfFBNqQemlr9Jnx/TMkb2dTeZNo7VxOO08x8OdvO1kyPMJLO8ODDNUDTF+27raeg4VJrg%0ASo0ttO5jjfOOlbEeqaDdX0qIsAz7+qavM4CU1Xd6V6jiJDPu7O1+/bICymM3I1Ur6HPpCsUsVBea%0AGGPv8GMTWtbLcpwbi9HidW7o/ORH3r6TRDbPR7/6Jp947ByhgLuhDZGBksTGSimPs6kcmfmCoZIc%0AlVBOWKXm56rIzYqxr3P0pjyaUZykCNXR1Frl5JuRPhb0uer02M0zqB6nnV0dAc5UkK99Y2iWW3tb%0ATMmlXyvs627mIw/u5MsnRjg1PMvHvucW04W/FlNtkZKR3ceqodnjwO+yl+pPlkKFaW7GUExje0WZ%0AzPZ2P3abqNmwm1GcpAgF3Jwdq6yvvRyqL2mrCTH2oE9nKKYBHjvAgU3NvHo5suRr6Vye8+MxfubB%0AnaaOYS3wq+/Zxzv2ddHidbJ3FcJO1XrsKnOmUR67EIKeVm/FNorKY2/UmNYSG8pjdzlsbGv31WzY%0AzShOUoQCrqpKn5cimszS7HHgNKG4Iuh3kcixYrrYYqYa4LEDHOhpZmQ2vaQK5ZsjWrn9oc2tpo5h%0ALSCE4K4dbati1AHafC4cNrFiyqNqQN7dQCOqKYFW8Nhn0oQCLlyODWXmqmLDnXGfjpRHM4qTFO0B%0AN3PpebLztRlQMEcATKH2O5uqTQksksjic9nxuswNCRzYpGW7LNVN6OSgppdyaMvGN+yrjc0m6Ghy%0Ar+ixTxQNeyNVFHtaPBW7bV2LJNmywaqSq2XjGfbOAFemEtcVdqzEUDRFk9thSrMGVbAxXaX0aTlm%0ACIAp1H5rbbhhppxAOQd6NMN+cuhGlcPj16L0tHhuyin2atDV7GFsrnJXq7G5NEGfMd3HqqWnxctU%0APLOs03QtktxwchPVUrdhF0I4hBDXhBD9xb/lu/A2gL7OQKlzfbUMRpJsbvOZshCnjKCeBdRo0kSP%0AvWjYIzVq95opJ1BOe8DNrg4/rywqqy8UJC9emuZoA6svb3Z6g96KaYVgfJOaatgc9CIlDM/ceNPJ%0AzhcYnU2xzTLsurkN+KyUMlz8O2XAPnWjJzNmMJpkc9CclCjlsVejRLeYaCJnSg47LOjF1OqxT5ks%0AJ1DO3TvbOXYlep187bmxGJFElnv7Qg0ZgwVsbvUyHE1RqNCYZWIuTWeDDbuqd7gyfaP8xPBMioLE%0ACsXUwT3A+4QQrwghPiWEWNVMm10d1cu+glZYMRhJsSVozgUQqsNjjySyplSdwkLRU61NrSMmywmU%0Ac/eONmJF4SvFsxcmAbivz/LYG8XmoJdsvlCxHmNsLk1Xg2sKtivDvoSu0LWINmPfZnLD77VKzUZY%0ACPG3wN6yp54G3imlHBVCfAZ4L/DVJd73CPAIQFdXF/39/boGXA1tHsHzb1zkFjG04rZzGUkqlycz%0APUx//8QNr8fj8brGmprXvJxXTp4hFLtY9fuyeW1cM+NDS46rXrJ5bVzHTp2jJzlQ1XuklEzFMiSm%0Ax039/hS2rMQm4NFvvMIP7tVuJp/7ToodLTbOv/4y51d4f73f3Vqmkec2PaFp9nz12y/QF7wxhp4r%0ASCbmMuRmjbkuqj03KSVeBzx/8i125K5e99q3r2khxuHzJ+i/uraWEhvx3dVs2KWUHyl/LIRwSynV%0ArfwYsHuZ9z0KPApw5MgRGQ6Haz101RwceIVIIkM4/MCK275+LQpPf4eH7rqN8IGuG17v7++nnrFK%0AKfE88zgtXZsJhw9U/b7R2RQ8+RR33LqP8F1bdR+/Et6nv05TRy/h8C1VbT+bzJH/5hMcPtBH+IHG%0A5JB/cegVTkzE+X/f/iAXJ+JcefxZfuO9+wm/feXj1/vdrWUaeW6bxmP8j9eepXPnfsJLVL5emUog%0An+jn/sMHCN+xue7j1XJuu04/x7zHTTh813XPP/u1M3icV/nedz+EbY3JOjfiuzPiVvbPQohDQgg7%0A8AHgpAH7rIu+jgCXJhIVY4KKwai28GJWLE6IYhuvGkMxCwJg5oU9ml2iJrmDqQYVJ5Xzw3dtYXgm%0AxRePD/LJJ8/jc9n5AQOMh0X19LZq60/D0aUzY4aKz5u1TlWJ7e3+JWPsFyZi7O5sWnNGvVEYYdg/%0ADvwzcAJ4UUr5LQP2WRd9nQFSuXzFcmPFUFSLxZl5UYaa3DXrxUSL2SpmxdgBWty1GXZ1s2mUgh/A%0Auw90c2RbkF/5t1N8881xfu7hPsP16S0q43c7aPU5S7+VxajnV2OhckfIz1A0dUPK41vFJiw3K3Uv%0AdEopT6NlxqwZyjNjNq+wKDoYSdHmd5kqhRryu0rlzdUSSZonAKbQPPbqZxKqE1Qj+0fabIK//49H%0A+NTzl9nU6uXDR7Y07NgWC2wOepdMKwTNY3fYRMMXTwH2dDWRL0jeGo9xsLcF0EKG43MZ9nZtTOXP%0AalhbqwoGUUvK4+WpONvbzfU0QoHaPXYlAGamd9pco8e+Wh3fW30ufvHde/nhu7betFPr1WZzq4/B%0AyNIe+2A0SU+rZ1X6iipjXt74+/y4pgq6xzLsG4s2v4s2v6uqlMeByUSpsYNZtAdcRBLZqmL+CpUe%0A2WpCNayixSWYSeaqrtKdiGnNis1ssmGxNtnR4edaJLmkttBQNMXm1tXJF9/W5iPgdnB6ZCEl9o2h%0AGQBu2bQxm7BUw4Y07FDUjFnBY4+lc0zEMqXcd7MIBdzMF2RNuizTiQxBn9NUL6jZpXm/1ebYT8xl%0AaA+4N1zzaIuV2dURIJeXpfzwcq5MJdhm8qx3OWw2wf6eJk6V1Tq8di3K5qC34QVTa4mNa9i7AlyY%0AiCPl8l7ywKS2mr6zw9wihpKsQA16MVOxrOmNgZvdmoGuNhwzEUtv6MYWFsuzq/gbuTR5fQZKNJFl%0AOpEthT9Xgzu2tXFqaJZ4Zh4pJcevRhvaF3YtsnENe0eAmWSO6QqVlar12i6TDXuHkhWoocmo2Q2j%0AQQvFQPVyB5PxjGXYb1J2LbNupZRUd62iYX/77hDzRQ2hM6NzjM9luHfXzV2ZvGENu9KvXkr2VTEw%0AmcBuE2xtM9tjr13hcSreQI+9Sr34ibkMnU037/T2ZqbZo7UhXLxudalo6PtMDmdW4o7tQZo8Dr56%0AcoSvnRxFCHjH/huLDW8mNlQHpXLUavkbQ7M8sLtjyW0uTsTZ2uYzXYhf6cXU0nBjKp4x3bArj72a%0AlMd8QTIVzzRUb9tibbGrI8CF8ev70F6ciON22EpFTKuB22Hnh+7cwt89dxmA7zrYbfpvZ62zYT32%0AFq+THSE/Jwdnlt3mzOgc+3vMT4lq9bmwCSqGhcpJ5/LE0vOlG4JZuB0Cn8teVYx9OpGhIBd6YFrc%0AfNy6uYWzo7HrioFOj8yyr6d51dNQf+7h3Rzd2c6tvS385vuql+7YqGxYjx3gts0tvDywdN/MuXSO%0Aq9NJPtSAghe7TdDmd1VdDFSq8GyA11Ftjv1q5bBbrB1u39JKNl/g7Ogch7a0ki9ITg/P8f1v613t%0AodHidfLZR+5Z7WGsGTasxw5w2+ZWxubSpbZd5ZwtFjSoTj1mU0uRktquEdPJUMBV1bgmioa9w4qx%0A37TcXmxFeLKYJz4wGSeemee2m6D37HpjQxv2Q5u1OPuJJcIxZ4qLqo0qYmgPuEol+Suh8sobIbYV%0ACriZqiJbZ3LO8thvdnpaPHQ3e3hpQOtq9WLx35s9tXAtsqEN+8HeFtwOGy9fvjEcc2Jwho4md8MW%0AAzWPvbpQjEo/7GiAx97R5GYitrKOjdrGWjy9eRFC8PD+Tp45P0k6l+epcxNsb/eVOhlZrB02tGH3%0AOO3cub2NFy5OXfe8lJJXLke4a0ebKX1Ol6Ld716THntPi4doMkc6l6+43WQsQ4u3sc2KLdYe77ml%0Am0Q2z6PPDvDchSn+w8Hu1R6SxRJsaMMOcF9fiHNjseu80qFoitHZNHfvaGvYOEJNLhLZPKlsZQMK%0AWozd57Ljc5m/tt3doqWpjS+xDlHO2FyaLisj5qbn/r4QB3ub+eSTb+G0C378nm2rPSSLJdjwhv3+%0AYtPjZ85Plp5TfTPvaWCn+1BRw7yq1MJ44/qK9rRoi6EryQqPzqbpaVm9XGWLtYHNJvjbHz/CT963%0Ag3/4iTtXlMW2WB02vGE/2NvM1jYfXzkxUnru8dNj7Aj5+f/bu/fYKuszgOPfp/f29F5KCy3UlFVB%0AQWQw8IJb64XoH87NmOwP3LKZBV0Wl+yfDRcn08QtM9uyZYmbzGlMXMJcsg3dnJexNiBeNuoFVFBB%0AKaVw6I2ecmhLb8/+OO8pBXra0r7nfXten09ykvecnvOe50fLc37neX+XOg+nQc8rcCYpTWvMePJn%0AncZVOok9PEViP9bTz8JiGxFjYjsqPXjb5Vy7ZJ7foZgEAp/YRYSvrKpi96FOWrpO09rdx2uHurh1%0AeaVn9XU4u+vQdFZSbO9N/qzTuMrCqXvsA0MjdEYHWWg9dmNSwowSu4hUiMiucfczReR5EdktIne7%0AF5477lq3mOyMNLY89z6P/HM/AtzlcW1wXsH0SzHh3oGxhJtsoewMCnMyCE+yjWC8N7/Ax2njxpjp%0Au+jELiIlwNPA+DFO9wHNqnodcKeIzKmtS+YX5vDDW5bS9GEHL74f5vs3X8pCj5NUWSi+dO/kPfaB%0AoREi/UNjJRIvLCjKnbTHHt87dqGHMRljZk4mW698wheIFAICbFfVeuex54DNqvqBiGwG3lTVxvNe%0AtwnYBFBRUbF627ZtLoR/cT4+OcLwKCwrm/6QvWg0Sn6+O7X4e185zfXVGWxclrjM0t43yg929vPt%0AFVmsr0re7klwtm2/3DNAdFDZcu3EH3avtg3xxL5Bfn59LhWh1Kneufm7m2usbalrNu1raGhoVtU1%0AUz1vyvF0IvI4cNm4h/6jqg+fV58OAW3OcTdwwZqZqroV2AqwZs0ara+vn+qtXTeTd2xqasKtWCv/%0A10hOcTH19asSPufNT7pg5xvUr13F+rrkXpyKt+3Frr3sONCesJ37dnwM+z7i9g1fSqlx7G7+7uYa%0Aa1vq8qJ9UyZ2Vb1nGueJArlABMh37pvzzMvPnnDdmvHCzs+9HDNeWZRDZ/QMg8OjEy5hfCzST1ko%0AK6WSujGfZW59r24G1jvHK4HDLp03UBYW547VqxNpd9ZkqfCwnl1VnItqbEjjRI6e7Pf8moQxZubc%0ASuxPAw+JyG+Ay4E3XTpvoFSV5BKODDAymvi6Rrh3gLysdAqyvVtR+RJnrY/DXacn/HlLV9/Yc4wx%0Ac9+ME3v8wqlz3ALcDOwGblLVqefNfwZVFecyNKJja5tPJD7U0csx9jWlsdmDE+1APzg8ytGTfVzi%0A0y70xpiL59oQB1U9pqrPqmrErXMGTVVJrJzR1nNhAo07ERnwfJei8oJscjPTOdx5YVxtPf2MKtSU%0AWY/dmFSROmPXAqDaqVMfPZm4zn484t3kpDgRoaYsjyPdF5Zi4uUZ67EbkzossXvobI994sQ+PDJK%0AuHeARaXeJ9HFpXm0dF3YY2/pdBK71diNSRmW2D2Ul5VBSV4mbQl67MedC6vVJd6PQLlkXoiW7j5G%0Az7uw+2nnafKzM8Zmzhpj5j5L7B6rKslN2GNvdS5eLvJhKdQl5SEGh0cvuIB6IHyKSyvyPb2Ya4yZ%0AHUvsHqsqzk3YY4/X3v0oxSxzNvWO7wULsZ2mDoRPsdSjDb+NMe6wxO6xxaV5HJmg5AHQerKP9DQZ%0A2/zCS5dWFJCeJuwfl9jDvQNE+odYVjmn1nQzxkzBErvHasvzOTM8OmE5prW7j8rCHDLSvf+15GSm%0AUzsvdE5i/+BY7PiySuuxG5NKLLF7bEl5bFW3TzovHFp4pLuPRaX+Td2/YmEhe49GiK/42dxykow0%0AYUVVkW8xGWMuniV2j9WWx4YNHmo/d500VeVge3Qs8fthXW0Z7afOcKgj9qHz30+7WV5VRG6WLf5l%0ATCqxxO6xslAWRbmZHOo4N7F3RM/QOzDs6T6s57vO2cNy98FOIv1DvHu0h3W1pb7FY4yZGe9WmjJA%0AbJZnbXmITzrOLcUcPBFL9HUV/l2oXFyWx5LyENvfaSMnM42hEeXW5Qt8i8cYMzPWY/dB3fx8Pjpx%0AivG7Vx10evCf87HHDrBxXQ1vHenhgb+/x9LKAlZWW33dmFRjid0HK6qK6Do9eM7ImP3HeynKzWR+%0AgbcLgJ1v49WLuWHpfOYX5PCzO1bYxCRjUpCVYnxwZXUxAO+2Rqh2Zpm+faSHlYuKfU+k2RnpPPnN%0AL/gagzFmdqzH7oOlCwrISk9j79EeAE6fGeajE6e4alGxz5EZY4LAErsPsjPSWVFdxGuHuoDYePFR%0Ahc8vtsRujJm9i07sIlIhIrvG3a8SkaMi0uTcyt0NMZhuXDaffW0RwpEBduw/QU5mGlfXlvkdljEm%0AAC4qsYtICbH9Tccvzr0OeERV651bh5sBBtWGyysBeOaNFv6x9zhfrCsnJ9MmAhljZk/GD7mb8ski%0AhYAA2+N7norIo8CNzuMvquqPErx2E7AJoKKiYvW2bdtmF7lHotEo+fnJGYL46+YB3umIbQ97/9oc%0ALiv1NrEns21zQZDbZ21LXbNpX0NDQ7Oqrpnyiaqa8AY8DjSNuz3oPN407jkNQAGQDjQCV052TlVl%0A9erVmioaGxuTdu6u6Bndsv09/etbrUl7j8kks21zQZDbZ21LXbNpH7BHp8ivqjr5cEdVvWcaHyKv%0AqeoZABF5G6gD9k7jdZ95paEsfvLlK/wOwxgTMG6MinlJRBaISB6wAXjPhXMaY4yZITcmKD1ErAQz%0ACPxeVT904ZzGGGNmaEaJXZ0Lp85xI7DUrYCMMcbMjk1QMsaYgLHEbowxAWOJ3RhjAsYSuzHGBIwl%0AdmOMCZiLWlLAtTcV6QBaPH/jmZkHdPodRJIEuW0Q7PZZ21LXbNpXo6pTLrToS2JPJSKyR6ezNkMK%0ACnLbINjts7alLi/aZ6UYY4wJGEvsxhgTMJbYp7bV7wCSKMhtg2C3z9qWupLePquxG2NMwFiP3Rhj%0AAsYSuzHGBIwl9kmIyB9F5HURecDvWNwkIkUi8i8ReVlE/iYiWX7H5DZn0/W3/Y4jWUTkMRG5ze84%0A3CQiJSLygojsEZHH/Y7HTc7f4y7nOFNEnheR3SJydzLezxJ7AiJyB5CuqtcAtSJS53dMLtoI/EpV%0ANwBh4Baf40mGXwC5fgeRDCJyPVCpqs/7HYvLvg78yRnjXSAigRjLLiIlwNNAyHnoPqBZVa8D7hSR%0AArff0xJ7YvXAs87xy8B6/0Jxl6o+pqqvOHfLgXY/43GbiNwAnCb2oRUoIpIJ/AE4LCK3+x2Py7qA%0A5SJSDCwCWn2Oxy0jwNeAXud+PWdzy07A9Q8wS+yJhYA257gbqPAxlqQQkWuAElV9w+9Y3OKUlX4M%0AbPY7liT5BvAB8CiwVkTu8zkeN70K1ADfA/YT+3+X8lS1V1Uj4x5Kem6xxJ5YlLNf5fMJ2L+ViJQC%0AvwWSUuPz0WbgMVXt8TuQJFkFbFXVMPAM0OBzPG7aAtyrqg8DB4Bv+RxPsiQ9twQqWbmsmbPll5XA%0AYf9CcZfTq/0LcL+qpspibNN1E/BdEWkCrhKRJ3yOx20HgVrneA2ps5jedJQAK0QkHVgHBHWSTdJz%0Ai01QSkBECoFdwA7gVuDq875OpSwR+Q7wU+Bd56HfqeqffQwpKUSkafz+vEHgXGh7ktjX90zgTlVt%0Am/xVqUFE1gJPESvHvA58VVWj/kblnvjfo4jUAC8A/wauJZZbRlx9L0vsiTlXs28GdjpffY0xZtZE%0AZCGxXvtLyegwWmI3xpiAsRq7McYEjCV2Y4wJGEvsxhgTMJbYjTEmYCyxG2NMwPwfy8BlsLPFKk0A%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84" y="1412776"/>
            <a:ext cx="5893181" cy="41283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1188" y="688070"/>
            <a:ext cx="504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Evolutionary(Genetic</a:t>
            </a:r>
            <a:r>
              <a:rPr lang="en-US" altLang="zh-CN" b="1" dirty="0" smtClean="0">
                <a:solidFill>
                  <a:srgbClr val="FF0000"/>
                </a:solidFill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algorithm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8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4605" b="3310"/>
          <a:stretch/>
        </p:blipFill>
        <p:spPr>
          <a:xfrm>
            <a:off x="-3417" y="620688"/>
            <a:ext cx="5760640" cy="59944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1412776"/>
            <a:ext cx="5256584" cy="1368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1188" y="3240360"/>
            <a:ext cx="4608884" cy="13681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188" y="5067945"/>
            <a:ext cx="460888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36096" y="17913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nitialize </a:t>
            </a:r>
            <a:r>
              <a:rPr lang="en-US" altLang="zh-CN" dirty="0" smtClean="0">
                <a:solidFill>
                  <a:srgbClr val="FF0000"/>
                </a:solidFill>
              </a:rPr>
              <a:t>population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72623" y="359014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4732" y="450457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mutation(no</a:t>
            </a:r>
            <a:r>
              <a:rPr lang="en-US" altLang="zh-CN" dirty="0">
                <a:solidFill>
                  <a:srgbClr val="FF0000"/>
                </a:solidFill>
              </a:rPr>
              <a:t> crossover)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2623" y="5277337"/>
            <a:ext cx="289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en-US" altLang="zh-CN" dirty="0" smtClean="0">
                <a:solidFill>
                  <a:srgbClr val="FF0000"/>
                </a:solidFill>
              </a:rPr>
              <a:t>population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(ageing evolution)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9864" y="4764846"/>
            <a:ext cx="6377227" cy="369332"/>
            <a:chOff x="649863" y="4279263"/>
            <a:chExt cx="6377227" cy="369332"/>
          </a:xfrm>
        </p:grpSpPr>
        <p:sp>
          <p:nvSpPr>
            <p:cNvPr id="14" name="矩形 13"/>
            <p:cNvSpPr/>
            <p:nvPr/>
          </p:nvSpPr>
          <p:spPr>
            <a:xfrm>
              <a:off x="649863" y="4365103"/>
              <a:ext cx="4426192" cy="28349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14922" y="4279263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</a:rPr>
                <a:t>rain &amp; valid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137881" y="4376940"/>
              <a:ext cx="340583" cy="16786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NASNet</a:t>
            </a:r>
            <a:r>
              <a:rPr lang="en-US" altLang="zh-CN" dirty="0"/>
              <a:t> search space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705" t="3333" r="6121" b="3333"/>
          <a:stretch/>
        </p:blipFill>
        <p:spPr>
          <a:xfrm>
            <a:off x="467544" y="1402073"/>
            <a:ext cx="4680520" cy="40324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CNN outer structure: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1640" y="630041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Zoph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Barret, et al. “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Transferable Architectures for Scalable Image Recognition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5436096" y="1700808"/>
            <a:ext cx="35283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Normal Cell:</a:t>
            </a:r>
          </a:p>
          <a:p>
            <a:r>
              <a:rPr lang="en-US" altLang="zh-CN" dirty="0" smtClean="0"/>
              <a:t>convolutional </a:t>
            </a:r>
            <a:r>
              <a:rPr lang="en-US" altLang="zh-CN" dirty="0"/>
              <a:t>cells that return a feature map of the same </a:t>
            </a:r>
            <a:r>
              <a:rPr lang="en-US" altLang="zh-CN" dirty="0" smtClean="0"/>
              <a:t>dimension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Reduction Cell:</a:t>
            </a:r>
          </a:p>
          <a:p>
            <a:r>
              <a:rPr lang="en-US" altLang="zh-CN" dirty="0" smtClean="0"/>
              <a:t>return </a:t>
            </a:r>
            <a:r>
              <a:rPr lang="en-US" altLang="zh-CN" dirty="0"/>
              <a:t>a feature map where the feature map height and width is reduced by a factor of </a:t>
            </a:r>
            <a:r>
              <a:rPr lang="en-US" altLang="zh-CN" dirty="0" smtClean="0"/>
              <a:t>two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hand design </a:t>
            </a:r>
            <a:r>
              <a:rPr lang="en-US" altLang="zh-CN" dirty="0"/>
              <a:t>for </a:t>
            </a:r>
            <a:r>
              <a:rPr lang="en-US" altLang="zh-CN" dirty="0"/>
              <a:t>specific</a:t>
            </a:r>
            <a:r>
              <a:rPr lang="en-US" altLang="zh-CN" dirty="0" smtClean="0"/>
              <a:t> task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number of filters </a:t>
            </a:r>
            <a:r>
              <a:rPr lang="en-US" altLang="zh-CN" dirty="0" smtClean="0"/>
              <a:t>of </a:t>
            </a:r>
            <a:r>
              <a:rPr lang="en-US" altLang="zh-CN" dirty="0"/>
              <a:t>convolutions in the first stack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NASNet</a:t>
            </a:r>
            <a:r>
              <a:rPr lang="en-US" altLang="zh-CN" dirty="0"/>
              <a:t> search space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31640" y="630041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Zoph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Barret, et al. “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Transferable Architectures for Scalable Image Recognition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CNN inner structure: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5825" b="1707"/>
          <a:stretch/>
        </p:blipFill>
        <p:spPr>
          <a:xfrm>
            <a:off x="4572000" y="1046740"/>
            <a:ext cx="4209421" cy="48965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006953"/>
            <a:ext cx="3109229" cy="274343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618618" y="3262331"/>
            <a:ext cx="809366" cy="232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62634" y="2924944"/>
            <a:ext cx="66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32795" y="5001876"/>
            <a:ext cx="235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airwise combination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40606" y="15143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concat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 depth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68720" y="5829640"/>
            <a:ext cx="153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feature  map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0" y="293064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element-wise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9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NASNet</a:t>
            </a:r>
            <a:r>
              <a:rPr lang="en-US" altLang="zh-CN" dirty="0"/>
              <a:t> search space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758" r="3852" b="10969"/>
          <a:stretch/>
        </p:blipFill>
        <p:spPr>
          <a:xfrm>
            <a:off x="714800" y="2106270"/>
            <a:ext cx="8074440" cy="26642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1640" y="630041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Zoph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Barret, et al. “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Transferable Architectures for Scalable Image Recognition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611188" y="688070"/>
            <a:ext cx="39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CNN inner structure: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顶级ppt模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顶级ppt模版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顶级ppt模版1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顶级ppt模版1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顶级ppt模版1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12189</TotalTime>
  <Words>2075</Words>
  <Application>Microsoft Office PowerPoint</Application>
  <PresentationFormat>顶置</PresentationFormat>
  <Paragraphs>167</Paragraphs>
  <Slides>19</Slides>
  <Notes>19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华文彩云</vt:lpstr>
      <vt:lpstr>楷体</vt:lpstr>
      <vt:lpstr>楷体_GB2312</vt:lpstr>
      <vt:lpstr>宋体</vt:lpstr>
      <vt:lpstr>Arial</vt:lpstr>
      <vt:lpstr>Comic Sans MS</vt:lpstr>
      <vt:lpstr>Times New Roman</vt:lpstr>
      <vt:lpstr>Verdana</vt:lpstr>
      <vt:lpstr>Wingdings</vt:lpstr>
      <vt:lpstr>顶级ppt模版1</vt:lpstr>
      <vt:lpstr>陈  挺 </vt:lpstr>
      <vt:lpstr>Background</vt:lpstr>
      <vt:lpstr>Background</vt:lpstr>
      <vt:lpstr>Background</vt:lpstr>
      <vt:lpstr>background</vt:lpstr>
      <vt:lpstr>Algorithm</vt:lpstr>
      <vt:lpstr>NASNet search space</vt:lpstr>
      <vt:lpstr>NASNet search space</vt:lpstr>
      <vt:lpstr>NASNet search space</vt:lpstr>
      <vt:lpstr>NASNet search space</vt:lpstr>
      <vt:lpstr>Search space</vt:lpstr>
      <vt:lpstr>Details of search space</vt:lpstr>
      <vt:lpstr>Detial</vt:lpstr>
      <vt:lpstr>Result</vt:lpstr>
      <vt:lpstr>Result</vt:lpstr>
      <vt:lpstr>Result</vt:lpstr>
      <vt:lpstr>Reference</vt:lpstr>
      <vt:lpstr>Paper detail</vt:lpstr>
      <vt:lpstr>PowerPoint 演示文稿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Fudan IMC</dc:title>
  <dc:creator>MMCHI</dc:creator>
  <cp:lastModifiedBy>chen ting</cp:lastModifiedBy>
  <cp:revision>1182</cp:revision>
  <dcterms:created xsi:type="dcterms:W3CDTF">2007-04-24T01:54:18Z</dcterms:created>
  <dcterms:modified xsi:type="dcterms:W3CDTF">2019-11-15T09:11:57Z</dcterms:modified>
</cp:coreProperties>
</file>