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375" r:id="rId3"/>
    <p:sldId id="365" r:id="rId4"/>
    <p:sldId id="366" r:id="rId5"/>
    <p:sldId id="367" r:id="rId6"/>
    <p:sldId id="368" r:id="rId7"/>
    <p:sldId id="369" r:id="rId8"/>
    <p:sldId id="363" r:id="rId9"/>
    <p:sldId id="371" r:id="rId10"/>
    <p:sldId id="372" r:id="rId11"/>
    <p:sldId id="373" r:id="rId12"/>
    <p:sldId id="374" r:id="rId13"/>
    <p:sldId id="370"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Kun"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96FC"/>
    <a:srgbClr val="1E4B74"/>
    <a:srgbClr val="2A5989"/>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72" d="100"/>
          <a:sy n="72" d="100"/>
        </p:scale>
        <p:origin x="416" y="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D0E86-D0E7-4F05-829A-03990E972C65}" type="datetimeFigureOut">
              <a:rPr lang="zh-CN" altLang="en-US" smtClean="0"/>
              <a:t>2019/12/12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C2B04-E37B-4787-987D-B1A77A44C3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F036565-D53F-4D36-A36A-C6EBEAC278CE}" type="datetime1">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4431323" y="3441007"/>
            <a:ext cx="3319975" cy="0"/>
          </a:xfrm>
          <a:prstGeom prst="line">
            <a:avLst/>
          </a:prstGeom>
          <a:ln w="19050">
            <a:solidFill>
              <a:srgbClr val="2A5989"/>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7890" y="1631333"/>
            <a:ext cx="1476220" cy="14805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E5D474D-EA32-4275-8A0D-F1B653EB557F}" type="datetime1">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FA7618-9851-4830-9CB3-780369658CFD}" type="datetime1">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A4C7356-47CC-47E5-A8C4-1EE46B11B519}" type="datetime1">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1" y="478972"/>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BD67E8E-1138-4133-B614-B8EFA435799D}" type="datetime1">
              <a:rPr lang="zh-CN" altLang="en-US" smtClean="0"/>
              <a:t>2019/12/12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0" y="3487965"/>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E87559-4E14-4088-B588-85A67B9F6D10}" type="datetime1">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854F325-B705-4FC6-8965-F41DFA83060A}" type="datetime1">
              <a:rPr lang="zh-CN" altLang="en-US" smtClean="0"/>
              <a:t>2019/12/12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10" name="矩形 9"/>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8F7EBA4-5002-466D-9B7A-95E8EF5CBD45}" type="datetime1">
              <a:rPr lang="zh-CN" altLang="en-US" smtClean="0"/>
              <a:t>2019/12/12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6" name="矩形 5"/>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CBBBB-56B1-4651-8CF5-D0813D9B4C69}" type="datetime1">
              <a:rPr lang="zh-CN" altLang="en-US" smtClean="0"/>
              <a:t>2019/12/12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5" name="矩形 4"/>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86E2DFB-C770-4B4E-BB45-2E1CF63A74C1}" type="datetime1">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AE702D6-0592-45C4-8C77-F5C402A51580}" type="datetime1">
              <a:rPr lang="zh-CN" altLang="en-US" smtClean="0"/>
              <a:t>2019/12/12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DAD9F-32D8-45AC-9F78-6D72599F4B20}" type="datetime1">
              <a:rPr lang="zh-CN" altLang="en-US" smtClean="0"/>
              <a:t>2019/12/12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1765-28EA-41EE-8360-4DCDA7AD8B0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3553" y="3879301"/>
            <a:ext cx="10964545" cy="635635"/>
          </a:xfrm>
        </p:spPr>
        <p:txBody>
          <a:bodyPr>
            <a:noAutofit/>
          </a:bodyPr>
          <a:lstStyle/>
          <a:p>
            <a:r>
              <a:rPr lang="en-US" altLang="zh-CN" sz="2400" b="1" dirty="0"/>
              <a:t>Time-of-Flight Cameras: Principles, Methods and Applications</a:t>
            </a:r>
            <a:br>
              <a:rPr lang="en-US" altLang="zh-CN" sz="2400" b="1" dirty="0"/>
            </a:br>
            <a:br>
              <a:rPr lang="en-US" altLang="zh-CN" sz="2400" b="1" dirty="0"/>
            </a:br>
            <a:r>
              <a:rPr lang="fr-FR" altLang="zh-CN" sz="2000" b="1" dirty="0"/>
              <a:t>M. Hansard, S. Lee, O. Choi, R. Horaud </a:t>
            </a:r>
            <a:endParaRPr lang="en-US" altLang="zh-CN" sz="3200" b="1" dirty="0"/>
          </a:p>
        </p:txBody>
      </p:sp>
      <p:sp>
        <p:nvSpPr>
          <p:cNvPr id="3" name="副标题 2"/>
          <p:cNvSpPr>
            <a:spLocks noGrp="1"/>
          </p:cNvSpPr>
          <p:nvPr>
            <p:ph type="subTitle" idx="1"/>
          </p:nvPr>
        </p:nvSpPr>
        <p:spPr>
          <a:xfrm>
            <a:off x="1524000" y="4800643"/>
            <a:ext cx="9144000" cy="634365"/>
          </a:xfrm>
        </p:spPr>
        <p:txBody>
          <a:bodyPr>
            <a:normAutofit fontScale="97500"/>
          </a:bodyPr>
          <a:lstStyle/>
          <a:p>
            <a:r>
              <a:rPr lang="zh-CN" altLang="en-US" sz="1600" b="1" dirty="0">
                <a:latin typeface="+mj-lt"/>
                <a:ea typeface="Microsoft YaHei UI Light" panose="020B0502040204020203" pitchFamily="34" charset="-122"/>
                <a:cs typeface="+mj-lt"/>
              </a:rPr>
              <a:t>汇报人：凌毅  </a:t>
            </a:r>
            <a:r>
              <a:rPr lang="en-US" altLang="zh-CN" sz="1600" b="1" dirty="0">
                <a:latin typeface="+mj-lt"/>
                <a:ea typeface="Microsoft YaHei UI Light" panose="020B0502040204020203" pitchFamily="34" charset="-122"/>
                <a:cs typeface="+mj-lt"/>
              </a:rPr>
              <a:t>18110860045</a:t>
            </a:r>
          </a:p>
        </p:txBody>
      </p:sp>
      <p:sp>
        <p:nvSpPr>
          <p:cNvPr id="7" name="灯片编号占位符 6"/>
          <p:cNvSpPr>
            <a:spLocks noGrp="1"/>
          </p:cNvSpPr>
          <p:nvPr>
            <p:ph type="sldNum" sz="quarter" idx="12"/>
          </p:nvPr>
        </p:nvSpPr>
        <p:spPr/>
        <p:txBody>
          <a:bodyPr/>
          <a:lstStyle/>
          <a:p>
            <a:fld id="{AF201765-28EA-41EE-8360-4DCDA7AD8B0A}"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3D TOF</a:t>
            </a:r>
            <a:r>
              <a:rPr lang="zh-CN" altLang="en-US" dirty="0"/>
              <a:t>典型解决方案</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10</a:t>
            </a:fld>
            <a:endParaRPr lang="zh-CN" altLang="en-US"/>
          </a:p>
        </p:txBody>
      </p:sp>
      <p:pic>
        <p:nvPicPr>
          <p:cNvPr id="4" name="图片 3">
            <a:extLst>
              <a:ext uri="{FF2B5EF4-FFF2-40B4-BE49-F238E27FC236}">
                <a16:creationId xmlns:a16="http://schemas.microsoft.com/office/drawing/2014/main" id="{CC060277-104F-4612-8584-F4755F1E8BF8}"/>
              </a:ext>
            </a:extLst>
          </p:cNvPr>
          <p:cNvPicPr>
            <a:picLocks noChangeAspect="1"/>
          </p:cNvPicPr>
          <p:nvPr/>
        </p:nvPicPr>
        <p:blipFill>
          <a:blip r:embed="rId2"/>
          <a:stretch>
            <a:fillRect/>
          </a:stretch>
        </p:blipFill>
        <p:spPr>
          <a:xfrm>
            <a:off x="2335686" y="1680439"/>
            <a:ext cx="6613006" cy="2941389"/>
          </a:xfrm>
          <a:prstGeom prst="rect">
            <a:avLst/>
          </a:prstGeom>
        </p:spPr>
      </p:pic>
      <p:sp>
        <p:nvSpPr>
          <p:cNvPr id="5" name="文本框 4">
            <a:extLst>
              <a:ext uri="{FF2B5EF4-FFF2-40B4-BE49-F238E27FC236}">
                <a16:creationId xmlns:a16="http://schemas.microsoft.com/office/drawing/2014/main" id="{06F46CB4-C72B-4FC5-A054-30DF4F8DEC79}"/>
              </a:ext>
            </a:extLst>
          </p:cNvPr>
          <p:cNvSpPr txBox="1"/>
          <p:nvPr/>
        </p:nvSpPr>
        <p:spPr>
          <a:xfrm>
            <a:off x="1593542" y="4708478"/>
            <a:ext cx="8388658" cy="1754326"/>
          </a:xfrm>
          <a:prstGeom prst="rect">
            <a:avLst/>
          </a:prstGeom>
          <a:noFill/>
        </p:spPr>
        <p:txBody>
          <a:bodyPr wrap="square" rtlCol="0">
            <a:spAutoFit/>
          </a:bodyPr>
          <a:lstStyle/>
          <a:p>
            <a:r>
              <a:rPr lang="en-US" altLang="zh-CN" dirty="0"/>
              <a:t>OPT8241 </a:t>
            </a:r>
            <a:r>
              <a:rPr lang="zh-CN" altLang="en-US" dirty="0"/>
              <a:t>是分辨率为 </a:t>
            </a:r>
            <a:r>
              <a:rPr lang="en-US" altLang="zh-CN" dirty="0"/>
              <a:t>QVGA 320x240 </a:t>
            </a:r>
            <a:r>
              <a:rPr lang="zh-CN" altLang="en-US" dirty="0"/>
              <a:t>的光传感器，控制光源发射和反射光接受和处理。</a:t>
            </a:r>
            <a:r>
              <a:rPr lang="en-US" altLang="zh-CN" dirty="0"/>
              <a:t>OPT9221 </a:t>
            </a:r>
            <a:r>
              <a:rPr lang="zh-CN" altLang="en-US" dirty="0"/>
              <a:t>是 </a:t>
            </a:r>
            <a:r>
              <a:rPr lang="en-US" altLang="zh-CN" dirty="0" err="1"/>
              <a:t>ToF</a:t>
            </a:r>
            <a:r>
              <a:rPr lang="en-US" altLang="zh-CN" dirty="0"/>
              <a:t> </a:t>
            </a:r>
            <a:r>
              <a:rPr lang="zh-CN" altLang="en-US" dirty="0"/>
              <a:t>控制器，负责整个系统时序和控制， 并把原始数字相位信息处理并输出景深数据， 需外配</a:t>
            </a:r>
            <a:r>
              <a:rPr lang="en-US" altLang="zh-CN" dirty="0"/>
              <a:t>DDR </a:t>
            </a:r>
            <a:r>
              <a:rPr lang="zh-CN" altLang="en-US" dirty="0"/>
              <a:t>内存。 光源（</a:t>
            </a:r>
            <a:r>
              <a:rPr lang="en-US" altLang="zh-CN" dirty="0"/>
              <a:t>LED </a:t>
            </a:r>
            <a:r>
              <a:rPr lang="zh-CN" altLang="en-US" dirty="0"/>
              <a:t>或者 </a:t>
            </a:r>
            <a:r>
              <a:rPr lang="en-US" altLang="zh-CN" dirty="0"/>
              <a:t>Laser</a:t>
            </a:r>
            <a:r>
              <a:rPr lang="zh-CN" altLang="en-US" dirty="0"/>
              <a:t>） 发热较大，需要 </a:t>
            </a:r>
            <a:r>
              <a:rPr lang="en-US" altLang="zh-CN" dirty="0"/>
              <a:t>TMP103 </a:t>
            </a:r>
            <a:r>
              <a:rPr lang="zh-CN" altLang="en-US" dirty="0"/>
              <a:t>温度传感器监测温度给 </a:t>
            </a:r>
            <a:r>
              <a:rPr lang="en-US" altLang="zh-CN" dirty="0"/>
              <a:t>OPT9221 </a:t>
            </a:r>
            <a:r>
              <a:rPr lang="zh-CN" altLang="en-US" dirty="0"/>
              <a:t>以作系统温度校正。除了电子元器件，还需要接收反射光的透镜，调整镜头焦距来决定测量目标的远近。 </a:t>
            </a:r>
            <a:br>
              <a:rPr lang="zh-CN" altLang="en-US" dirty="0"/>
            </a:br>
            <a:endParaRPr lang="zh-CN" altLang="en-US" dirty="0"/>
          </a:p>
        </p:txBody>
      </p:sp>
    </p:spTree>
    <p:extLst>
      <p:ext uri="{BB962C8B-B14F-4D97-AF65-F5344CB8AC3E}">
        <p14:creationId xmlns:p14="http://schemas.microsoft.com/office/powerpoint/2010/main" val="271260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3D TOF</a:t>
            </a:r>
            <a:r>
              <a:rPr lang="zh-CN" altLang="en-US" dirty="0"/>
              <a:t>典型应用</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11</a:t>
            </a:fld>
            <a:endParaRPr lang="zh-CN" altLang="en-US"/>
          </a:p>
        </p:txBody>
      </p:sp>
      <p:pic>
        <p:nvPicPr>
          <p:cNvPr id="4" name="图片 3">
            <a:extLst>
              <a:ext uri="{FF2B5EF4-FFF2-40B4-BE49-F238E27FC236}">
                <a16:creationId xmlns:a16="http://schemas.microsoft.com/office/drawing/2014/main" id="{3CC6B369-24A7-4457-8240-211932535DC4}"/>
              </a:ext>
            </a:extLst>
          </p:cNvPr>
          <p:cNvPicPr>
            <a:picLocks noChangeAspect="1"/>
          </p:cNvPicPr>
          <p:nvPr/>
        </p:nvPicPr>
        <p:blipFill>
          <a:blip r:embed="rId2"/>
          <a:stretch>
            <a:fillRect/>
          </a:stretch>
        </p:blipFill>
        <p:spPr>
          <a:xfrm>
            <a:off x="1741879" y="1791958"/>
            <a:ext cx="2873648" cy="1910029"/>
          </a:xfrm>
          <a:prstGeom prst="rect">
            <a:avLst/>
          </a:prstGeom>
        </p:spPr>
      </p:pic>
      <p:pic>
        <p:nvPicPr>
          <p:cNvPr id="5" name="图片 4">
            <a:extLst>
              <a:ext uri="{FF2B5EF4-FFF2-40B4-BE49-F238E27FC236}">
                <a16:creationId xmlns:a16="http://schemas.microsoft.com/office/drawing/2014/main" id="{E9158E96-2350-4FAC-894D-76253E9289E8}"/>
              </a:ext>
            </a:extLst>
          </p:cNvPr>
          <p:cNvPicPr>
            <a:picLocks noChangeAspect="1"/>
          </p:cNvPicPr>
          <p:nvPr/>
        </p:nvPicPr>
        <p:blipFill>
          <a:blip r:embed="rId3"/>
          <a:stretch>
            <a:fillRect/>
          </a:stretch>
        </p:blipFill>
        <p:spPr>
          <a:xfrm>
            <a:off x="6096000" y="1619665"/>
            <a:ext cx="4086880" cy="2082322"/>
          </a:xfrm>
          <a:prstGeom prst="rect">
            <a:avLst/>
          </a:prstGeom>
        </p:spPr>
      </p:pic>
      <p:pic>
        <p:nvPicPr>
          <p:cNvPr id="7" name="图片 6">
            <a:extLst>
              <a:ext uri="{FF2B5EF4-FFF2-40B4-BE49-F238E27FC236}">
                <a16:creationId xmlns:a16="http://schemas.microsoft.com/office/drawing/2014/main" id="{B4267ADD-2FDE-4699-ADA0-9DBDCE2B022B}"/>
              </a:ext>
            </a:extLst>
          </p:cNvPr>
          <p:cNvPicPr>
            <a:picLocks noChangeAspect="1"/>
          </p:cNvPicPr>
          <p:nvPr/>
        </p:nvPicPr>
        <p:blipFill>
          <a:blip r:embed="rId4"/>
          <a:stretch>
            <a:fillRect/>
          </a:stretch>
        </p:blipFill>
        <p:spPr>
          <a:xfrm>
            <a:off x="1280240" y="4032888"/>
            <a:ext cx="3809118" cy="1996928"/>
          </a:xfrm>
          <a:prstGeom prst="rect">
            <a:avLst/>
          </a:prstGeom>
        </p:spPr>
      </p:pic>
      <p:pic>
        <p:nvPicPr>
          <p:cNvPr id="8" name="图片 7">
            <a:extLst>
              <a:ext uri="{FF2B5EF4-FFF2-40B4-BE49-F238E27FC236}">
                <a16:creationId xmlns:a16="http://schemas.microsoft.com/office/drawing/2014/main" id="{60DF2676-31FA-438D-B7BB-D4BB6576C709}"/>
              </a:ext>
            </a:extLst>
          </p:cNvPr>
          <p:cNvPicPr>
            <a:picLocks noChangeAspect="1"/>
          </p:cNvPicPr>
          <p:nvPr/>
        </p:nvPicPr>
        <p:blipFill>
          <a:blip r:embed="rId5"/>
          <a:stretch>
            <a:fillRect/>
          </a:stretch>
        </p:blipFill>
        <p:spPr>
          <a:xfrm>
            <a:off x="6419826" y="3900595"/>
            <a:ext cx="3168057" cy="2236276"/>
          </a:xfrm>
          <a:prstGeom prst="rect">
            <a:avLst/>
          </a:prstGeom>
        </p:spPr>
      </p:pic>
    </p:spTree>
    <p:extLst>
      <p:ext uri="{BB962C8B-B14F-4D97-AF65-F5344CB8AC3E}">
        <p14:creationId xmlns:p14="http://schemas.microsoft.com/office/powerpoint/2010/main" val="398027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3D TOF</a:t>
            </a:r>
            <a:r>
              <a:rPr lang="zh-CN" altLang="en-US" dirty="0"/>
              <a:t>典型应用</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12</a:t>
            </a:fld>
            <a:endParaRPr lang="zh-CN" altLang="en-US"/>
          </a:p>
        </p:txBody>
      </p:sp>
      <p:pic>
        <p:nvPicPr>
          <p:cNvPr id="3" name="图片 2">
            <a:extLst>
              <a:ext uri="{FF2B5EF4-FFF2-40B4-BE49-F238E27FC236}">
                <a16:creationId xmlns:a16="http://schemas.microsoft.com/office/drawing/2014/main" id="{74082A15-7519-4363-A8D1-952C5B82CBA5}"/>
              </a:ext>
            </a:extLst>
          </p:cNvPr>
          <p:cNvPicPr>
            <a:picLocks noChangeAspect="1"/>
          </p:cNvPicPr>
          <p:nvPr/>
        </p:nvPicPr>
        <p:blipFill>
          <a:blip r:embed="rId2"/>
          <a:stretch>
            <a:fillRect/>
          </a:stretch>
        </p:blipFill>
        <p:spPr>
          <a:xfrm>
            <a:off x="1048335" y="1828769"/>
            <a:ext cx="4432591" cy="1828831"/>
          </a:xfrm>
          <a:prstGeom prst="rect">
            <a:avLst/>
          </a:prstGeom>
        </p:spPr>
      </p:pic>
      <p:pic>
        <p:nvPicPr>
          <p:cNvPr id="4" name="图片 3">
            <a:extLst>
              <a:ext uri="{FF2B5EF4-FFF2-40B4-BE49-F238E27FC236}">
                <a16:creationId xmlns:a16="http://schemas.microsoft.com/office/drawing/2014/main" id="{DDDE42E7-01AC-4455-8A78-6659B3068C6D}"/>
              </a:ext>
            </a:extLst>
          </p:cNvPr>
          <p:cNvPicPr>
            <a:picLocks noChangeAspect="1"/>
          </p:cNvPicPr>
          <p:nvPr/>
        </p:nvPicPr>
        <p:blipFill>
          <a:blip r:embed="rId3"/>
          <a:stretch>
            <a:fillRect/>
          </a:stretch>
        </p:blipFill>
        <p:spPr>
          <a:xfrm>
            <a:off x="6809085" y="1714936"/>
            <a:ext cx="3027372" cy="2056495"/>
          </a:xfrm>
          <a:prstGeom prst="rect">
            <a:avLst/>
          </a:prstGeom>
        </p:spPr>
      </p:pic>
      <p:pic>
        <p:nvPicPr>
          <p:cNvPr id="5" name="图片 4">
            <a:extLst>
              <a:ext uri="{FF2B5EF4-FFF2-40B4-BE49-F238E27FC236}">
                <a16:creationId xmlns:a16="http://schemas.microsoft.com/office/drawing/2014/main" id="{DFC9E793-8E4B-481A-AB4C-2804BB58B2C8}"/>
              </a:ext>
            </a:extLst>
          </p:cNvPr>
          <p:cNvPicPr>
            <a:picLocks noChangeAspect="1"/>
          </p:cNvPicPr>
          <p:nvPr/>
        </p:nvPicPr>
        <p:blipFill>
          <a:blip r:embed="rId4"/>
          <a:stretch>
            <a:fillRect/>
          </a:stretch>
        </p:blipFill>
        <p:spPr>
          <a:xfrm>
            <a:off x="1404536" y="3795681"/>
            <a:ext cx="3780022" cy="2335427"/>
          </a:xfrm>
          <a:prstGeom prst="rect">
            <a:avLst/>
          </a:prstGeom>
        </p:spPr>
      </p:pic>
      <p:pic>
        <p:nvPicPr>
          <p:cNvPr id="7" name="图片 6">
            <a:extLst>
              <a:ext uri="{FF2B5EF4-FFF2-40B4-BE49-F238E27FC236}">
                <a16:creationId xmlns:a16="http://schemas.microsoft.com/office/drawing/2014/main" id="{6E97A20B-63D0-4089-B796-38EC27D6D89B}"/>
              </a:ext>
            </a:extLst>
          </p:cNvPr>
          <p:cNvPicPr>
            <a:picLocks noChangeAspect="1"/>
          </p:cNvPicPr>
          <p:nvPr/>
        </p:nvPicPr>
        <p:blipFill>
          <a:blip r:embed="rId5"/>
          <a:stretch>
            <a:fillRect/>
          </a:stretch>
        </p:blipFill>
        <p:spPr>
          <a:xfrm>
            <a:off x="6809085" y="3915928"/>
            <a:ext cx="3338092" cy="2266511"/>
          </a:xfrm>
          <a:prstGeom prst="rect">
            <a:avLst/>
          </a:prstGeom>
        </p:spPr>
      </p:pic>
    </p:spTree>
    <p:extLst>
      <p:ext uri="{BB962C8B-B14F-4D97-AF65-F5344CB8AC3E}">
        <p14:creationId xmlns:p14="http://schemas.microsoft.com/office/powerpoint/2010/main" val="222919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总结</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13</a:t>
            </a:fld>
            <a:endParaRPr lang="zh-CN" altLang="en-US"/>
          </a:p>
        </p:txBody>
      </p:sp>
      <p:sp>
        <p:nvSpPr>
          <p:cNvPr id="4" name="文本框 3">
            <a:extLst>
              <a:ext uri="{FF2B5EF4-FFF2-40B4-BE49-F238E27FC236}">
                <a16:creationId xmlns:a16="http://schemas.microsoft.com/office/drawing/2014/main" id="{A14B524B-E917-4023-B02D-4B962CBF5402}"/>
              </a:ext>
            </a:extLst>
          </p:cNvPr>
          <p:cNvSpPr txBox="1"/>
          <p:nvPr/>
        </p:nvSpPr>
        <p:spPr>
          <a:xfrm>
            <a:off x="1413399" y="1811045"/>
            <a:ext cx="9365202" cy="3139321"/>
          </a:xfrm>
          <a:prstGeom prst="rect">
            <a:avLst/>
          </a:prstGeom>
          <a:noFill/>
        </p:spPr>
        <p:txBody>
          <a:bodyPr wrap="square" rtlCol="0">
            <a:spAutoFit/>
          </a:bodyPr>
          <a:lstStyle/>
          <a:p>
            <a:r>
              <a:rPr lang="zh-CN" altLang="en-US" dirty="0"/>
              <a:t>本文介绍</a:t>
            </a:r>
            <a:r>
              <a:rPr lang="en-US" altLang="zh-CN" dirty="0"/>
              <a:t>3D </a:t>
            </a:r>
            <a:r>
              <a:rPr lang="en-US" altLang="zh-CN" dirty="0" err="1"/>
              <a:t>ToF</a:t>
            </a:r>
            <a:r>
              <a:rPr lang="zh-CN" altLang="en-US" dirty="0"/>
              <a:t>工作原理和典型</a:t>
            </a:r>
            <a:r>
              <a:rPr lang="en-US" altLang="zh-CN" dirty="0"/>
              <a:t>3D TOF</a:t>
            </a:r>
            <a:r>
              <a:rPr lang="zh-CN" altLang="en-US" dirty="0"/>
              <a:t>解决方案。 </a:t>
            </a:r>
            <a:endParaRPr lang="en-US" altLang="zh-CN" dirty="0"/>
          </a:p>
          <a:p>
            <a:r>
              <a:rPr lang="zh-CN" altLang="en-US" dirty="0"/>
              <a:t>比较于超声波测距方案对反射物体要求比较高，面积小的物体，如线、锥形物体就基本测不到，而</a:t>
            </a:r>
            <a:r>
              <a:rPr lang="en-US" altLang="zh-CN" dirty="0"/>
              <a:t>3D TOF</a:t>
            </a:r>
            <a:r>
              <a:rPr lang="zh-CN" altLang="en-US" dirty="0"/>
              <a:t>测距完全可克服此问题，同时测距精度高，测距远，响应快。 </a:t>
            </a:r>
            <a:endParaRPr lang="en-US" altLang="zh-CN" dirty="0"/>
          </a:p>
          <a:p>
            <a:r>
              <a:rPr lang="zh-CN" altLang="en-US" dirty="0"/>
              <a:t>比较于视觉处理算法方案， </a:t>
            </a:r>
            <a:r>
              <a:rPr lang="en-US" altLang="zh-CN" dirty="0"/>
              <a:t>3D </a:t>
            </a:r>
            <a:r>
              <a:rPr lang="en-US" altLang="zh-CN" dirty="0" err="1"/>
              <a:t>ToF</a:t>
            </a:r>
            <a:r>
              <a:rPr lang="zh-CN" altLang="en-US" dirty="0"/>
              <a:t>软件复杂程度及对处理器要求大大降低，也不依赖环境光及没有特征场景（如纯色面） ， 同时测量精度和响应时间都更高。</a:t>
            </a:r>
            <a:endParaRPr lang="en-US" altLang="zh-CN" dirty="0"/>
          </a:p>
          <a:p>
            <a:br>
              <a:rPr lang="zh-CN" altLang="en-US" dirty="0"/>
            </a:br>
            <a:r>
              <a:rPr lang="zh-CN" altLang="en-US" dirty="0"/>
              <a:t>当然也要看到</a:t>
            </a:r>
            <a:r>
              <a:rPr lang="en-US" altLang="zh-CN" dirty="0"/>
              <a:t>3D </a:t>
            </a:r>
            <a:r>
              <a:rPr lang="en-US" altLang="zh-CN" dirty="0" err="1"/>
              <a:t>ToF</a:t>
            </a:r>
            <a:r>
              <a:rPr lang="zh-CN" altLang="en-US" dirty="0"/>
              <a:t>也会受环境的影响，比如在强太阳光下、大雾环境下、被测物体是透明玻璃，红外光的背景噪音太大、反射光太弱、 直接透过等问题。 同时受限红外光源发射功率及相关安全规范， </a:t>
            </a:r>
            <a:r>
              <a:rPr lang="en-US" altLang="zh-CN" dirty="0"/>
              <a:t>3DToF</a:t>
            </a:r>
            <a:r>
              <a:rPr lang="zh-CN" altLang="en-US" dirty="0"/>
              <a:t>测量距离也有限制。 </a:t>
            </a:r>
            <a:r>
              <a:rPr lang="en-US" altLang="zh-CN" dirty="0"/>
              <a:t>3D </a:t>
            </a:r>
            <a:r>
              <a:rPr lang="en-US" altLang="zh-CN" dirty="0" err="1"/>
              <a:t>ToF</a:t>
            </a:r>
            <a:r>
              <a:rPr lang="zh-CN" altLang="en-US" dirty="0"/>
              <a:t>根据实际应用场景与其它方案搭配应用，互补各自缺点。 </a:t>
            </a:r>
            <a:br>
              <a:rPr lang="zh-CN" altLang="en-US" dirty="0"/>
            </a:br>
            <a:endParaRPr lang="zh-CN" altLang="en-US" dirty="0"/>
          </a:p>
        </p:txBody>
      </p:sp>
    </p:spTree>
    <p:extLst>
      <p:ext uri="{BB962C8B-B14F-4D97-AF65-F5344CB8AC3E}">
        <p14:creationId xmlns:p14="http://schemas.microsoft.com/office/powerpoint/2010/main" val="270263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93834" y="2954373"/>
            <a:ext cx="9144000" cy="2387600"/>
          </a:xfrm>
        </p:spPr>
        <p:txBody>
          <a:bodyPr>
            <a:normAutofit/>
          </a:bodyPr>
          <a:lstStyle/>
          <a:p>
            <a:br>
              <a:rPr lang="en-US" altLang="zh-CN" dirty="0"/>
            </a:br>
            <a:r>
              <a:rPr lang="en-US" altLang="zh-CN" dirty="0"/>
              <a:t>Thank you!</a:t>
            </a:r>
          </a:p>
        </p:txBody>
      </p:sp>
      <p:sp>
        <p:nvSpPr>
          <p:cNvPr id="5" name="灯片编号占位符 4"/>
          <p:cNvSpPr>
            <a:spLocks noGrp="1"/>
          </p:cNvSpPr>
          <p:nvPr>
            <p:ph type="sldNum" sz="quarter" idx="12"/>
          </p:nvPr>
        </p:nvSpPr>
        <p:spPr/>
        <p:txBody>
          <a:bodyPr/>
          <a:lstStyle/>
          <a:p>
            <a:fld id="{AF201765-28EA-41EE-8360-4DCDA7AD8B0A}" type="slidenum">
              <a:rPr lang="zh-CN" altLang="en-US" smtClean="0"/>
              <a:t>14</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  </a:t>
            </a:r>
            <a:r>
              <a:rPr lang="en-US" altLang="zh-CN" dirty="0"/>
              <a:t>3D TOF </a:t>
            </a:r>
            <a:r>
              <a:rPr lang="zh-CN" altLang="en-US" dirty="0"/>
              <a:t>传感器工作原理</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2</a:t>
            </a:fld>
            <a:endParaRPr lang="zh-CN" altLang="en-US"/>
          </a:p>
        </p:txBody>
      </p:sp>
      <p:sp>
        <p:nvSpPr>
          <p:cNvPr id="3" name="标题 1"/>
          <p:cNvSpPr>
            <a:spLocks noGrp="1"/>
          </p:cNvSpPr>
          <p:nvPr/>
        </p:nvSpPr>
        <p:spPr>
          <a:xfrm>
            <a:off x="613727" y="2104008"/>
            <a:ext cx="10964545" cy="21217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zh-CN" altLang="en-US" sz="3200" dirty="0"/>
            </a:br>
            <a:endParaRPr lang="en-US" altLang="zh-CN" sz="3200" dirty="0"/>
          </a:p>
        </p:txBody>
      </p:sp>
      <p:sp>
        <p:nvSpPr>
          <p:cNvPr id="4" name="文本框 3">
            <a:extLst>
              <a:ext uri="{FF2B5EF4-FFF2-40B4-BE49-F238E27FC236}">
                <a16:creationId xmlns:a16="http://schemas.microsoft.com/office/drawing/2014/main" id="{39203DD0-1690-47C8-90D5-3A3970CFEDBF}"/>
              </a:ext>
            </a:extLst>
          </p:cNvPr>
          <p:cNvSpPr txBox="1"/>
          <p:nvPr/>
        </p:nvSpPr>
        <p:spPr>
          <a:xfrm>
            <a:off x="1447060" y="1806253"/>
            <a:ext cx="8380519" cy="2308324"/>
          </a:xfrm>
          <a:prstGeom prst="rect">
            <a:avLst/>
          </a:prstGeom>
          <a:noFill/>
        </p:spPr>
        <p:txBody>
          <a:bodyPr wrap="square" rtlCol="0">
            <a:spAutoFit/>
          </a:bodyPr>
          <a:lstStyle/>
          <a:p>
            <a:r>
              <a:rPr lang="zh-CN" altLang="en-US" dirty="0"/>
              <a:t>       </a:t>
            </a:r>
            <a:r>
              <a:rPr lang="en-US" altLang="zh-CN" dirty="0"/>
              <a:t>3D </a:t>
            </a:r>
            <a:r>
              <a:rPr lang="en-US" altLang="zh-CN" dirty="0" err="1"/>
              <a:t>ToF</a:t>
            </a:r>
            <a:r>
              <a:rPr lang="zh-CN" altLang="en-US" dirty="0"/>
              <a:t>（</a:t>
            </a:r>
            <a:r>
              <a:rPr lang="en-US" altLang="zh-CN" dirty="0"/>
              <a:t>Time Of Flight</a:t>
            </a:r>
            <a:r>
              <a:rPr lang="zh-CN" altLang="en-US" dirty="0"/>
              <a:t>）技术是机器视觉工业重要里程碑，它通过使用低成本</a:t>
            </a:r>
            <a:r>
              <a:rPr lang="en-US" altLang="zh-CN" b="1" dirty="0">
                <a:solidFill>
                  <a:srgbClr val="FF0000"/>
                </a:solidFill>
              </a:rPr>
              <a:t>CMOS</a:t>
            </a:r>
            <a:r>
              <a:rPr lang="zh-CN" altLang="en-US" b="1" dirty="0">
                <a:solidFill>
                  <a:srgbClr val="FF0000"/>
                </a:solidFill>
              </a:rPr>
              <a:t>像素阵列</a:t>
            </a:r>
            <a:r>
              <a:rPr lang="zh-CN" altLang="en-US" dirty="0"/>
              <a:t>和</a:t>
            </a:r>
            <a:r>
              <a:rPr lang="zh-CN" altLang="en-US" b="1" dirty="0">
                <a:solidFill>
                  <a:srgbClr val="FF0000"/>
                </a:solidFill>
              </a:rPr>
              <a:t>主动调制光源技术</a:t>
            </a:r>
            <a:r>
              <a:rPr lang="zh-CN" altLang="en-US" dirty="0"/>
              <a:t>来提供三维场景的</a:t>
            </a:r>
            <a:r>
              <a:rPr lang="zh-CN" altLang="en-US" b="1" dirty="0"/>
              <a:t>距离景深图</a:t>
            </a:r>
            <a:r>
              <a:rPr lang="zh-CN" altLang="en-US" dirty="0"/>
              <a:t>。</a:t>
            </a:r>
            <a:endParaRPr lang="en-US" altLang="zh-CN" dirty="0"/>
          </a:p>
          <a:p>
            <a:endParaRPr lang="en-US" altLang="zh-CN" dirty="0"/>
          </a:p>
          <a:p>
            <a:r>
              <a:rPr lang="en-US" altLang="zh-CN" dirty="0"/>
              <a:t>      </a:t>
            </a:r>
            <a:r>
              <a:rPr lang="zh-CN" altLang="en-US" dirty="0"/>
              <a:t> 不同于单点逐点扫描方式，</a:t>
            </a:r>
            <a:r>
              <a:rPr lang="en-US" altLang="zh-CN" dirty="0"/>
              <a:t>3D</a:t>
            </a:r>
            <a:r>
              <a:rPr lang="zh-CN" altLang="en-US" dirty="0"/>
              <a:t> </a:t>
            </a:r>
            <a:r>
              <a:rPr lang="en-US" altLang="zh-CN" dirty="0" err="1"/>
              <a:t>ToF</a:t>
            </a:r>
            <a:r>
              <a:rPr lang="en-US" altLang="zh-CN" dirty="0"/>
              <a:t> </a:t>
            </a:r>
            <a:r>
              <a:rPr lang="zh-CN" altLang="en-US" dirty="0"/>
              <a:t>相机通过主动发射调制过的光源到目标面上，然后观察计算反射回来的对应光。 发射和反射光之间的相位差通过运算和转换得到距离</a:t>
            </a:r>
            <a:r>
              <a:rPr lang="en-US" altLang="zh-CN" dirty="0"/>
              <a:t>/</a:t>
            </a:r>
            <a:r>
              <a:rPr lang="zh-CN" altLang="en-US" dirty="0"/>
              <a:t>景深 。</a:t>
            </a:r>
            <a:br>
              <a:rPr lang="zh-CN" altLang="en-US" dirty="0"/>
            </a:br>
            <a:endParaRPr lang="en-US" altLang="zh-CN" dirty="0"/>
          </a:p>
          <a:p>
            <a:r>
              <a:rPr lang="en-US" altLang="zh-CN" dirty="0"/>
              <a:t>       </a:t>
            </a:r>
            <a:endParaRPr lang="zh-CN" altLang="en-US" dirty="0"/>
          </a:p>
        </p:txBody>
      </p:sp>
      <p:sp>
        <p:nvSpPr>
          <p:cNvPr id="7" name="文本框 6">
            <a:extLst>
              <a:ext uri="{FF2B5EF4-FFF2-40B4-BE49-F238E27FC236}">
                <a16:creationId xmlns:a16="http://schemas.microsoft.com/office/drawing/2014/main" id="{B79B542F-F7F9-46C0-8764-ED627388A988}"/>
              </a:ext>
            </a:extLst>
          </p:cNvPr>
          <p:cNvSpPr txBox="1"/>
          <p:nvPr/>
        </p:nvSpPr>
        <p:spPr>
          <a:xfrm>
            <a:off x="5429957" y="4072478"/>
            <a:ext cx="6510509" cy="1754326"/>
          </a:xfrm>
          <a:prstGeom prst="rect">
            <a:avLst/>
          </a:prstGeom>
          <a:noFill/>
        </p:spPr>
        <p:txBody>
          <a:bodyPr wrap="square" rtlCol="0">
            <a:spAutoFit/>
          </a:bodyPr>
          <a:lstStyle/>
          <a:p>
            <a:r>
              <a:rPr lang="zh-CN" altLang="en-US" dirty="0"/>
              <a:t>     主动光源是</a:t>
            </a:r>
            <a:r>
              <a:rPr lang="en-US" altLang="zh-CN" dirty="0">
                <a:solidFill>
                  <a:srgbClr val="FF0000"/>
                </a:solidFill>
              </a:rPr>
              <a:t>850nm</a:t>
            </a:r>
            <a:r>
              <a:rPr lang="zh-CN" altLang="en-US" dirty="0">
                <a:solidFill>
                  <a:srgbClr val="FF0000"/>
                </a:solidFill>
              </a:rPr>
              <a:t>波长</a:t>
            </a:r>
            <a:r>
              <a:rPr lang="zh-CN" altLang="en-US" dirty="0"/>
              <a:t>的固态激光管或发光二极管</a:t>
            </a:r>
            <a:r>
              <a:rPr lang="en-US" altLang="zh-CN" dirty="0"/>
              <a:t>LED</a:t>
            </a:r>
            <a:r>
              <a:rPr lang="zh-CN" altLang="en-US" dirty="0"/>
              <a:t>（人眼可见范围</a:t>
            </a:r>
            <a:r>
              <a:rPr lang="en-US" altLang="zh-CN" dirty="0"/>
              <a:t>400nm~700nm</a:t>
            </a:r>
            <a:r>
              <a:rPr lang="zh-CN" altLang="en-US" dirty="0"/>
              <a:t>）。</a:t>
            </a:r>
            <a:endParaRPr lang="en-US" altLang="zh-CN" dirty="0"/>
          </a:p>
          <a:p>
            <a:r>
              <a:rPr lang="zh-CN" altLang="en-US" dirty="0"/>
              <a:t>      一个特制的成像传感器用来接收同样频谱的光学，转出电子。</a:t>
            </a:r>
            <a:endParaRPr lang="en-US" altLang="zh-CN" dirty="0"/>
          </a:p>
          <a:p>
            <a:r>
              <a:rPr lang="zh-CN" altLang="en-US" dirty="0"/>
              <a:t>进入传感器有</a:t>
            </a:r>
            <a:r>
              <a:rPr lang="zh-CN" altLang="en-US" dirty="0">
                <a:solidFill>
                  <a:srgbClr val="FF0000"/>
                </a:solidFill>
              </a:rPr>
              <a:t>环境光分量</a:t>
            </a:r>
            <a:r>
              <a:rPr lang="zh-CN" altLang="en-US" dirty="0"/>
              <a:t>和</a:t>
            </a:r>
            <a:r>
              <a:rPr lang="zh-CN" altLang="en-US" dirty="0">
                <a:solidFill>
                  <a:srgbClr val="FF0000"/>
                </a:solidFill>
              </a:rPr>
              <a:t>反射光分量</a:t>
            </a:r>
            <a:r>
              <a:rPr lang="zh-CN" altLang="en-US" dirty="0"/>
              <a:t>。景深信息在反射光中。</a:t>
            </a:r>
            <a:br>
              <a:rPr lang="zh-CN" altLang="en-US" dirty="0"/>
            </a:br>
            <a:endParaRPr lang="en-US" altLang="zh-CN" dirty="0"/>
          </a:p>
          <a:p>
            <a:r>
              <a:rPr lang="en-US" altLang="zh-CN" dirty="0"/>
              <a:t>       </a:t>
            </a:r>
            <a:endParaRPr lang="zh-CN" altLang="en-US" dirty="0"/>
          </a:p>
        </p:txBody>
      </p:sp>
      <p:pic>
        <p:nvPicPr>
          <p:cNvPr id="8" name="图片 7">
            <a:extLst>
              <a:ext uri="{FF2B5EF4-FFF2-40B4-BE49-F238E27FC236}">
                <a16:creationId xmlns:a16="http://schemas.microsoft.com/office/drawing/2014/main" id="{023773D0-F98B-404F-BC70-F1ADC0715F3E}"/>
              </a:ext>
            </a:extLst>
          </p:cNvPr>
          <p:cNvPicPr>
            <a:picLocks noChangeAspect="1"/>
          </p:cNvPicPr>
          <p:nvPr/>
        </p:nvPicPr>
        <p:blipFill>
          <a:blip r:embed="rId2"/>
          <a:stretch>
            <a:fillRect/>
          </a:stretch>
        </p:blipFill>
        <p:spPr>
          <a:xfrm>
            <a:off x="613727" y="3779884"/>
            <a:ext cx="4802819" cy="2007480"/>
          </a:xfrm>
          <a:prstGeom prst="rect">
            <a:avLst/>
          </a:prstGeom>
        </p:spPr>
      </p:pic>
    </p:spTree>
    <p:extLst>
      <p:ext uri="{BB962C8B-B14F-4D97-AF65-F5344CB8AC3E}">
        <p14:creationId xmlns:p14="http://schemas.microsoft.com/office/powerpoint/2010/main" val="397914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脉冲调制</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3</a:t>
            </a:fld>
            <a:endParaRPr lang="zh-CN" altLang="en-US"/>
          </a:p>
        </p:txBody>
      </p:sp>
      <p:sp>
        <p:nvSpPr>
          <p:cNvPr id="5" name="文本框 4">
            <a:extLst>
              <a:ext uri="{FF2B5EF4-FFF2-40B4-BE49-F238E27FC236}">
                <a16:creationId xmlns:a16="http://schemas.microsoft.com/office/drawing/2014/main" id="{32D3719F-B940-464F-8D54-945218229CA9}"/>
              </a:ext>
            </a:extLst>
          </p:cNvPr>
          <p:cNvSpPr txBox="1"/>
          <p:nvPr/>
        </p:nvSpPr>
        <p:spPr>
          <a:xfrm>
            <a:off x="1686757" y="1847267"/>
            <a:ext cx="8380521" cy="2585323"/>
          </a:xfrm>
          <a:prstGeom prst="rect">
            <a:avLst/>
          </a:prstGeom>
          <a:noFill/>
        </p:spPr>
        <p:txBody>
          <a:bodyPr wrap="square" rtlCol="0">
            <a:spAutoFit/>
          </a:bodyPr>
          <a:lstStyle/>
          <a:p>
            <a:r>
              <a:rPr lang="zh-CN" altLang="en-US" dirty="0"/>
              <a:t>       为了检测发射与反射光之间的相位差，</a:t>
            </a:r>
            <a:r>
              <a:rPr lang="zh-CN" altLang="en-US" b="1" dirty="0">
                <a:solidFill>
                  <a:srgbClr val="FF0000"/>
                </a:solidFill>
              </a:rPr>
              <a:t>光源必须是脉冲或者连续调制波</a:t>
            </a:r>
            <a:r>
              <a:rPr lang="zh-CN" altLang="en-US" dirty="0"/>
              <a:t>，一般是方波或者方波。</a:t>
            </a:r>
            <a:endParaRPr lang="en-US" altLang="zh-CN" dirty="0"/>
          </a:p>
          <a:p>
            <a:r>
              <a:rPr lang="zh-CN" altLang="en-US" dirty="0"/>
              <a:t>       通过收集反射光电子或者在第一次检测到反射时启动一个快速计数器，来实现脉冲波接受。而后者需要快速光子检测器。这个计数器需要非常快速，因为比如 </a:t>
            </a:r>
            <a:r>
              <a:rPr lang="en-US" altLang="zh-CN" dirty="0"/>
              <a:t>1 </a:t>
            </a:r>
            <a:r>
              <a:rPr lang="zh-CN" altLang="en-US" dirty="0"/>
              <a:t>毫米精度只需要 </a:t>
            </a:r>
            <a:r>
              <a:rPr lang="en-US" altLang="zh-CN" dirty="0"/>
              <a:t>6.6 </a:t>
            </a:r>
            <a:r>
              <a:rPr lang="zh-CN" altLang="en-US" dirty="0"/>
              <a:t>皮秒</a:t>
            </a:r>
            <a:r>
              <a:rPr lang="en-US" altLang="zh-CN" dirty="0"/>
              <a:t>(</a:t>
            </a:r>
            <a:r>
              <a:rPr lang="zh-CN" altLang="en-US" dirty="0"/>
              <a:t>负 </a:t>
            </a:r>
            <a:r>
              <a:rPr lang="en-US" altLang="zh-CN" dirty="0"/>
              <a:t>12 </a:t>
            </a:r>
            <a:r>
              <a:rPr lang="zh-CN" altLang="en-US" dirty="0"/>
              <a:t>次方</a:t>
            </a:r>
            <a:r>
              <a:rPr lang="en-US" altLang="zh-CN" dirty="0"/>
              <a:t>)</a:t>
            </a:r>
            <a:r>
              <a:rPr lang="zh-CN" altLang="en-US" dirty="0"/>
              <a:t>。这个精度水平对于硅半导体在室温下是不可能实现的。 </a:t>
            </a:r>
            <a:br>
              <a:rPr lang="zh-CN" altLang="en-US" dirty="0"/>
            </a:br>
            <a:br>
              <a:rPr lang="zh-CN" altLang="en-US" dirty="0"/>
            </a:br>
            <a:endParaRPr lang="en-US" altLang="zh-CN" dirty="0"/>
          </a:p>
          <a:p>
            <a:r>
              <a:rPr lang="en-US" altLang="zh-CN" dirty="0"/>
              <a:t>       </a:t>
            </a:r>
            <a:endParaRPr lang="zh-CN" altLang="en-US" dirty="0"/>
          </a:p>
        </p:txBody>
      </p:sp>
      <p:pic>
        <p:nvPicPr>
          <p:cNvPr id="4" name="图片 3">
            <a:extLst>
              <a:ext uri="{FF2B5EF4-FFF2-40B4-BE49-F238E27FC236}">
                <a16:creationId xmlns:a16="http://schemas.microsoft.com/office/drawing/2014/main" id="{A82C09FA-11C2-44E8-A924-6413E9BA41E3}"/>
              </a:ext>
            </a:extLst>
          </p:cNvPr>
          <p:cNvPicPr>
            <a:picLocks noChangeAspect="1"/>
          </p:cNvPicPr>
          <p:nvPr/>
        </p:nvPicPr>
        <p:blipFill>
          <a:blip r:embed="rId2"/>
          <a:stretch>
            <a:fillRect/>
          </a:stretch>
        </p:blipFill>
        <p:spPr>
          <a:xfrm>
            <a:off x="1571043" y="3429000"/>
            <a:ext cx="5058801" cy="2399270"/>
          </a:xfrm>
          <a:prstGeom prst="rect">
            <a:avLst/>
          </a:prstGeom>
        </p:spPr>
      </p:pic>
      <p:pic>
        <p:nvPicPr>
          <p:cNvPr id="7" name="图片 6">
            <a:extLst>
              <a:ext uri="{FF2B5EF4-FFF2-40B4-BE49-F238E27FC236}">
                <a16:creationId xmlns:a16="http://schemas.microsoft.com/office/drawing/2014/main" id="{42A05F67-9312-417D-B150-F589655F734B}"/>
              </a:ext>
            </a:extLst>
          </p:cNvPr>
          <p:cNvPicPr>
            <a:picLocks noChangeAspect="1"/>
          </p:cNvPicPr>
          <p:nvPr/>
        </p:nvPicPr>
        <p:blipFill>
          <a:blip r:embed="rId3"/>
          <a:stretch>
            <a:fillRect/>
          </a:stretch>
        </p:blipFill>
        <p:spPr>
          <a:xfrm>
            <a:off x="2792276" y="5984849"/>
            <a:ext cx="2616334" cy="508026"/>
          </a:xfrm>
          <a:prstGeom prst="rect">
            <a:avLst/>
          </a:prstGeom>
        </p:spPr>
      </p:pic>
      <p:sp>
        <p:nvSpPr>
          <p:cNvPr id="8" name="文本框 7">
            <a:extLst>
              <a:ext uri="{FF2B5EF4-FFF2-40B4-BE49-F238E27FC236}">
                <a16:creationId xmlns:a16="http://schemas.microsoft.com/office/drawing/2014/main" id="{377DCB35-3343-49A3-A021-DA1C747D6F17}"/>
              </a:ext>
            </a:extLst>
          </p:cNvPr>
          <p:cNvSpPr txBox="1"/>
          <p:nvPr/>
        </p:nvSpPr>
        <p:spPr>
          <a:xfrm>
            <a:off x="6629845" y="3579490"/>
            <a:ext cx="4723956" cy="3139321"/>
          </a:xfrm>
          <a:prstGeom prst="rect">
            <a:avLst/>
          </a:prstGeom>
          <a:noFill/>
        </p:spPr>
        <p:txBody>
          <a:bodyPr wrap="square" rtlCol="0">
            <a:spAutoFit/>
          </a:bodyPr>
          <a:lstStyle/>
          <a:p>
            <a:r>
              <a:rPr lang="zh-CN" altLang="en-US" dirty="0"/>
              <a:t>优点：</a:t>
            </a:r>
            <a:endParaRPr lang="en-US" altLang="zh-CN" dirty="0"/>
          </a:p>
          <a:p>
            <a:r>
              <a:rPr lang="zh-CN" altLang="en-US" dirty="0"/>
              <a:t>      </a:t>
            </a:r>
            <a:r>
              <a:rPr lang="en-US" altLang="zh-CN" dirty="0"/>
              <a:t>1. </a:t>
            </a:r>
            <a:r>
              <a:rPr lang="zh-CN" altLang="en-US" dirty="0"/>
              <a:t>测量方法简单，响应较快</a:t>
            </a:r>
          </a:p>
          <a:p>
            <a:r>
              <a:rPr lang="zh-CN" altLang="en-US" dirty="0"/>
              <a:t>      </a:t>
            </a:r>
            <a:r>
              <a:rPr lang="en-US" altLang="zh-CN" dirty="0"/>
              <a:t>2.</a:t>
            </a:r>
            <a:r>
              <a:rPr lang="zh-CN" altLang="en-US" dirty="0"/>
              <a:t>由于发射端能量较高，所以一定程度   </a:t>
            </a:r>
            <a:endParaRPr lang="en-US" altLang="zh-CN" dirty="0"/>
          </a:p>
          <a:p>
            <a:r>
              <a:rPr lang="en-US" altLang="zh-CN" dirty="0"/>
              <a:t>         </a:t>
            </a:r>
            <a:r>
              <a:rPr lang="zh-CN" altLang="en-US" dirty="0"/>
              <a:t>上降低了背景光的干扰</a:t>
            </a:r>
            <a:endParaRPr lang="en-US" altLang="zh-CN" dirty="0"/>
          </a:p>
          <a:p>
            <a:r>
              <a:rPr lang="zh-CN" altLang="en-US" dirty="0"/>
              <a:t>缺点：</a:t>
            </a:r>
            <a:endParaRPr lang="en-US" altLang="zh-CN" dirty="0"/>
          </a:p>
          <a:p>
            <a:r>
              <a:rPr lang="zh-CN" altLang="en-US" dirty="0"/>
              <a:t>      </a:t>
            </a:r>
            <a:r>
              <a:rPr lang="en-US" altLang="zh-CN" dirty="0"/>
              <a:t>1.</a:t>
            </a:r>
            <a:r>
              <a:rPr lang="zh-CN" altLang="en-US" dirty="0"/>
              <a:t>发射端需要产生高频高强度脉冲，对物</a:t>
            </a:r>
            <a:endParaRPr lang="en-US" altLang="zh-CN" dirty="0"/>
          </a:p>
          <a:p>
            <a:r>
              <a:rPr lang="en-US" altLang="zh-CN" dirty="0"/>
              <a:t>         </a:t>
            </a:r>
            <a:r>
              <a:rPr lang="zh-CN" altLang="en-US" dirty="0"/>
              <a:t>理器件性能要求很高</a:t>
            </a:r>
          </a:p>
          <a:p>
            <a:r>
              <a:rPr lang="zh-CN" altLang="en-US" dirty="0"/>
              <a:t>      </a:t>
            </a:r>
            <a:r>
              <a:rPr lang="en-US" altLang="zh-CN" dirty="0"/>
              <a:t>2.</a:t>
            </a:r>
            <a:r>
              <a:rPr lang="zh-CN" altLang="en-US" dirty="0"/>
              <a:t>对时间测量精度要求较高</a:t>
            </a:r>
          </a:p>
          <a:p>
            <a:r>
              <a:rPr lang="zh-CN" altLang="en-US" dirty="0"/>
              <a:t>      </a:t>
            </a:r>
            <a:r>
              <a:rPr lang="en-US" altLang="zh-CN" dirty="0"/>
              <a:t>3.</a:t>
            </a:r>
            <a:r>
              <a:rPr lang="zh-CN" altLang="en-US" dirty="0"/>
              <a:t>环境散射光对测量结果有一定影响</a:t>
            </a:r>
          </a:p>
          <a:p>
            <a:endParaRPr lang="en-US" altLang="zh-CN" dirty="0"/>
          </a:p>
          <a:p>
            <a:endParaRPr lang="zh-CN" altLang="en-US" dirty="0"/>
          </a:p>
        </p:txBody>
      </p:sp>
    </p:spTree>
    <p:extLst>
      <p:ext uri="{BB962C8B-B14F-4D97-AF65-F5344CB8AC3E}">
        <p14:creationId xmlns:p14="http://schemas.microsoft.com/office/powerpoint/2010/main" val="3682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连续波调制</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4</a:t>
            </a:fld>
            <a:endParaRPr lang="zh-CN" altLang="en-US"/>
          </a:p>
        </p:txBody>
      </p:sp>
      <p:pic>
        <p:nvPicPr>
          <p:cNvPr id="4" name="图片 3">
            <a:extLst>
              <a:ext uri="{FF2B5EF4-FFF2-40B4-BE49-F238E27FC236}">
                <a16:creationId xmlns:a16="http://schemas.microsoft.com/office/drawing/2014/main" id="{4D404A7E-5BC6-4786-B21D-62DC9D4F875B}"/>
              </a:ext>
            </a:extLst>
          </p:cNvPr>
          <p:cNvPicPr>
            <a:picLocks noChangeAspect="1"/>
          </p:cNvPicPr>
          <p:nvPr/>
        </p:nvPicPr>
        <p:blipFill>
          <a:blip r:embed="rId2"/>
          <a:stretch>
            <a:fillRect/>
          </a:stretch>
        </p:blipFill>
        <p:spPr>
          <a:xfrm>
            <a:off x="1190047" y="1812568"/>
            <a:ext cx="4905953" cy="1325564"/>
          </a:xfrm>
          <a:prstGeom prst="rect">
            <a:avLst/>
          </a:prstGeom>
        </p:spPr>
      </p:pic>
      <p:pic>
        <p:nvPicPr>
          <p:cNvPr id="5" name="图片 4">
            <a:extLst>
              <a:ext uri="{FF2B5EF4-FFF2-40B4-BE49-F238E27FC236}">
                <a16:creationId xmlns:a16="http://schemas.microsoft.com/office/drawing/2014/main" id="{C10DC6CD-A595-4F5A-82AD-ACC0EB57E3D2}"/>
              </a:ext>
            </a:extLst>
          </p:cNvPr>
          <p:cNvPicPr>
            <a:picLocks noChangeAspect="1"/>
          </p:cNvPicPr>
          <p:nvPr/>
        </p:nvPicPr>
        <p:blipFill>
          <a:blip r:embed="rId3"/>
          <a:stretch>
            <a:fillRect/>
          </a:stretch>
        </p:blipFill>
        <p:spPr>
          <a:xfrm>
            <a:off x="6512214" y="1645257"/>
            <a:ext cx="4345176" cy="1660185"/>
          </a:xfrm>
          <a:prstGeom prst="rect">
            <a:avLst/>
          </a:prstGeom>
        </p:spPr>
      </p:pic>
      <p:pic>
        <p:nvPicPr>
          <p:cNvPr id="7" name="图片 6">
            <a:extLst>
              <a:ext uri="{FF2B5EF4-FFF2-40B4-BE49-F238E27FC236}">
                <a16:creationId xmlns:a16="http://schemas.microsoft.com/office/drawing/2014/main" id="{0DCFC37A-E92F-4989-A2D7-514708912640}"/>
              </a:ext>
            </a:extLst>
          </p:cNvPr>
          <p:cNvPicPr>
            <a:picLocks noChangeAspect="1"/>
          </p:cNvPicPr>
          <p:nvPr/>
        </p:nvPicPr>
        <p:blipFill>
          <a:blip r:embed="rId4"/>
          <a:stretch>
            <a:fillRect/>
          </a:stretch>
        </p:blipFill>
        <p:spPr>
          <a:xfrm>
            <a:off x="1652855" y="3429000"/>
            <a:ext cx="4524071" cy="2813680"/>
          </a:xfrm>
          <a:prstGeom prst="rect">
            <a:avLst/>
          </a:prstGeom>
        </p:spPr>
      </p:pic>
      <p:sp>
        <p:nvSpPr>
          <p:cNvPr id="8" name="文本框 7">
            <a:extLst>
              <a:ext uri="{FF2B5EF4-FFF2-40B4-BE49-F238E27FC236}">
                <a16:creationId xmlns:a16="http://schemas.microsoft.com/office/drawing/2014/main" id="{B468B599-7BC0-4BF5-A15B-329C9AE3587F}"/>
              </a:ext>
            </a:extLst>
          </p:cNvPr>
          <p:cNvSpPr txBox="1"/>
          <p:nvPr/>
        </p:nvSpPr>
        <p:spPr>
          <a:xfrm>
            <a:off x="6512214" y="3620451"/>
            <a:ext cx="5144167" cy="646331"/>
          </a:xfrm>
          <a:prstGeom prst="rect">
            <a:avLst/>
          </a:prstGeom>
          <a:noFill/>
        </p:spPr>
        <p:txBody>
          <a:bodyPr wrap="square" rtlCol="0">
            <a:spAutoFit/>
          </a:bodyPr>
          <a:lstStyle/>
          <a:p>
            <a:r>
              <a:rPr lang="zh-CN" altLang="en-US" dirty="0"/>
              <a:t>    连续调制波使用多个采样计算窗口测量，每个计算窗口相位延时</a:t>
            </a:r>
            <a:r>
              <a:rPr lang="en-US" altLang="zh-CN" dirty="0"/>
              <a:t>90°</a:t>
            </a:r>
            <a:r>
              <a:rPr lang="zh-CN" altLang="en-US" dirty="0"/>
              <a:t>（</a:t>
            </a:r>
            <a:r>
              <a:rPr lang="en-US" altLang="zh-CN" dirty="0"/>
              <a:t>0°</a:t>
            </a:r>
            <a:r>
              <a:rPr lang="zh-CN" altLang="en-US" dirty="0"/>
              <a:t>，</a:t>
            </a:r>
            <a:r>
              <a:rPr lang="en-US" altLang="zh-CN" dirty="0"/>
              <a:t>180°</a:t>
            </a:r>
            <a:r>
              <a:rPr lang="zh-CN" altLang="en-US" dirty="0"/>
              <a:t>，</a:t>
            </a:r>
            <a:r>
              <a:rPr lang="en-US" altLang="zh-CN" dirty="0"/>
              <a:t>90°</a:t>
            </a:r>
            <a:r>
              <a:rPr lang="zh-CN" altLang="en-US" dirty="0"/>
              <a:t>，</a:t>
            </a:r>
            <a:r>
              <a:rPr lang="en-US" altLang="zh-CN" dirty="0"/>
              <a:t>270°</a:t>
            </a:r>
            <a:r>
              <a:rPr lang="zh-CN" altLang="en-US" dirty="0"/>
              <a:t>）</a:t>
            </a:r>
          </a:p>
        </p:txBody>
      </p:sp>
      <p:pic>
        <p:nvPicPr>
          <p:cNvPr id="9" name="图片 8">
            <a:extLst>
              <a:ext uri="{FF2B5EF4-FFF2-40B4-BE49-F238E27FC236}">
                <a16:creationId xmlns:a16="http://schemas.microsoft.com/office/drawing/2014/main" id="{E4882EFC-5EA0-46FE-BA69-661704F01472}"/>
              </a:ext>
            </a:extLst>
          </p:cNvPr>
          <p:cNvPicPr>
            <a:picLocks noChangeAspect="1"/>
          </p:cNvPicPr>
          <p:nvPr/>
        </p:nvPicPr>
        <p:blipFill>
          <a:blip r:embed="rId5"/>
          <a:stretch>
            <a:fillRect/>
          </a:stretch>
        </p:blipFill>
        <p:spPr>
          <a:xfrm>
            <a:off x="6836431" y="4364440"/>
            <a:ext cx="2070206" cy="330217"/>
          </a:xfrm>
          <a:prstGeom prst="rect">
            <a:avLst/>
          </a:prstGeom>
        </p:spPr>
      </p:pic>
      <p:pic>
        <p:nvPicPr>
          <p:cNvPr id="10" name="图片 9">
            <a:extLst>
              <a:ext uri="{FF2B5EF4-FFF2-40B4-BE49-F238E27FC236}">
                <a16:creationId xmlns:a16="http://schemas.microsoft.com/office/drawing/2014/main" id="{ABF823D4-E7C4-4DFA-8ECD-D72EDA3D5343}"/>
              </a:ext>
            </a:extLst>
          </p:cNvPr>
          <p:cNvPicPr>
            <a:picLocks noChangeAspect="1"/>
          </p:cNvPicPr>
          <p:nvPr/>
        </p:nvPicPr>
        <p:blipFill>
          <a:blip r:embed="rId6"/>
          <a:stretch>
            <a:fillRect/>
          </a:stretch>
        </p:blipFill>
        <p:spPr>
          <a:xfrm>
            <a:off x="6760827" y="4714799"/>
            <a:ext cx="4032457" cy="431822"/>
          </a:xfrm>
          <a:prstGeom prst="rect">
            <a:avLst/>
          </a:prstGeom>
        </p:spPr>
      </p:pic>
      <p:pic>
        <p:nvPicPr>
          <p:cNvPr id="11" name="图片 10">
            <a:extLst>
              <a:ext uri="{FF2B5EF4-FFF2-40B4-BE49-F238E27FC236}">
                <a16:creationId xmlns:a16="http://schemas.microsoft.com/office/drawing/2014/main" id="{2A438D5F-F4C9-412E-9786-12939D3F886B}"/>
              </a:ext>
            </a:extLst>
          </p:cNvPr>
          <p:cNvPicPr>
            <a:picLocks noChangeAspect="1"/>
          </p:cNvPicPr>
          <p:nvPr/>
        </p:nvPicPr>
        <p:blipFill>
          <a:blip r:embed="rId7"/>
          <a:stretch>
            <a:fillRect/>
          </a:stretch>
        </p:blipFill>
        <p:spPr>
          <a:xfrm>
            <a:off x="6836431" y="5211698"/>
            <a:ext cx="1479626" cy="336567"/>
          </a:xfrm>
          <a:prstGeom prst="rect">
            <a:avLst/>
          </a:prstGeom>
        </p:spPr>
      </p:pic>
      <p:sp>
        <p:nvSpPr>
          <p:cNvPr id="12" name="文本框 11">
            <a:extLst>
              <a:ext uri="{FF2B5EF4-FFF2-40B4-BE49-F238E27FC236}">
                <a16:creationId xmlns:a16="http://schemas.microsoft.com/office/drawing/2014/main" id="{C290B916-8BF8-4195-AF3B-836D5A351480}"/>
              </a:ext>
            </a:extLst>
          </p:cNvPr>
          <p:cNvSpPr txBox="1"/>
          <p:nvPr/>
        </p:nvSpPr>
        <p:spPr>
          <a:xfrm>
            <a:off x="6512213" y="5613342"/>
            <a:ext cx="5330599" cy="923330"/>
          </a:xfrm>
          <a:prstGeom prst="rect">
            <a:avLst/>
          </a:prstGeom>
          <a:noFill/>
        </p:spPr>
        <p:txBody>
          <a:bodyPr wrap="square" rtlCol="0">
            <a:spAutoFit/>
          </a:bodyPr>
          <a:lstStyle/>
          <a:p>
            <a:r>
              <a:rPr lang="zh-CN" altLang="en-US" dirty="0"/>
              <a:t>    </a:t>
            </a:r>
            <a:r>
              <a:rPr lang="en-US" altLang="zh-CN" dirty="0"/>
              <a:t>(Q3-Q4)</a:t>
            </a:r>
            <a:r>
              <a:rPr lang="zh-CN" altLang="en-US" dirty="0"/>
              <a:t>及</a:t>
            </a:r>
            <a:r>
              <a:rPr lang="en-US" altLang="zh-CN" dirty="0"/>
              <a:t>(Q1-Q2)</a:t>
            </a:r>
            <a:r>
              <a:rPr lang="zh-CN" altLang="en-US" dirty="0"/>
              <a:t>可以减掉测量中的共同成分（复位电压，环境光，电容增益等） 及其中的偏差 </a:t>
            </a:r>
            <a:br>
              <a:rPr lang="zh-CN" altLang="en-US" dirty="0"/>
            </a:br>
            <a:endParaRPr lang="zh-CN" altLang="en-US" dirty="0"/>
          </a:p>
        </p:txBody>
      </p:sp>
    </p:spTree>
    <p:extLst>
      <p:ext uri="{BB962C8B-B14F-4D97-AF65-F5344CB8AC3E}">
        <p14:creationId xmlns:p14="http://schemas.microsoft.com/office/powerpoint/2010/main" val="244743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  </a:t>
            </a:r>
            <a:r>
              <a:rPr lang="en-US" altLang="zh-CN" dirty="0"/>
              <a:t>TOF</a:t>
            </a:r>
            <a:r>
              <a:rPr lang="zh-CN" altLang="en-US" dirty="0"/>
              <a:t>测量精度误差</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5</a:t>
            </a:fld>
            <a:endParaRPr lang="zh-CN" altLang="en-US"/>
          </a:p>
        </p:txBody>
      </p:sp>
      <p:sp>
        <p:nvSpPr>
          <p:cNvPr id="5" name="文本框 4">
            <a:extLst>
              <a:ext uri="{FF2B5EF4-FFF2-40B4-BE49-F238E27FC236}">
                <a16:creationId xmlns:a16="http://schemas.microsoft.com/office/drawing/2014/main" id="{EF49EAF0-FD51-48F1-8AF8-8157BDE0F26B}"/>
              </a:ext>
            </a:extLst>
          </p:cNvPr>
          <p:cNvSpPr txBox="1"/>
          <p:nvPr/>
        </p:nvSpPr>
        <p:spPr>
          <a:xfrm>
            <a:off x="1354288" y="1690688"/>
            <a:ext cx="9884842" cy="369332"/>
          </a:xfrm>
          <a:prstGeom prst="rect">
            <a:avLst/>
          </a:prstGeom>
          <a:noFill/>
        </p:spPr>
        <p:txBody>
          <a:bodyPr wrap="square" rtlCol="0">
            <a:spAutoFit/>
          </a:bodyPr>
          <a:lstStyle/>
          <a:p>
            <a:r>
              <a:rPr lang="zh-CN" altLang="en-US" dirty="0"/>
              <a:t>    反射光亮度 </a:t>
            </a:r>
            <a:r>
              <a:rPr lang="en-US" altLang="zh-CN" dirty="0"/>
              <a:t>A </a:t>
            </a:r>
            <a:r>
              <a:rPr lang="zh-CN" altLang="en-US" dirty="0"/>
              <a:t>和偏置 </a:t>
            </a:r>
            <a:r>
              <a:rPr lang="en-US" altLang="zh-CN" dirty="0"/>
              <a:t>B </a:t>
            </a:r>
            <a:r>
              <a:rPr lang="zh-CN" altLang="en-US" dirty="0"/>
              <a:t>会影响距离景深测量的精度， 误差近似于如下公式： </a:t>
            </a:r>
          </a:p>
        </p:txBody>
      </p:sp>
      <p:pic>
        <p:nvPicPr>
          <p:cNvPr id="4" name="图片 3">
            <a:extLst>
              <a:ext uri="{FF2B5EF4-FFF2-40B4-BE49-F238E27FC236}">
                <a16:creationId xmlns:a16="http://schemas.microsoft.com/office/drawing/2014/main" id="{3744CFF8-9838-4F02-A4CE-6E7ED89E3887}"/>
              </a:ext>
            </a:extLst>
          </p:cNvPr>
          <p:cNvPicPr>
            <a:picLocks noChangeAspect="1"/>
          </p:cNvPicPr>
          <p:nvPr/>
        </p:nvPicPr>
        <p:blipFill>
          <a:blip r:embed="rId2"/>
          <a:stretch>
            <a:fillRect/>
          </a:stretch>
        </p:blipFill>
        <p:spPr>
          <a:xfrm>
            <a:off x="1594070" y="2266912"/>
            <a:ext cx="2203563" cy="749339"/>
          </a:xfrm>
          <a:prstGeom prst="rect">
            <a:avLst/>
          </a:prstGeom>
        </p:spPr>
      </p:pic>
      <p:pic>
        <p:nvPicPr>
          <p:cNvPr id="7" name="图片 6">
            <a:extLst>
              <a:ext uri="{FF2B5EF4-FFF2-40B4-BE49-F238E27FC236}">
                <a16:creationId xmlns:a16="http://schemas.microsoft.com/office/drawing/2014/main" id="{D2C5A8A2-CDA7-4EB0-985A-8DB1EFD1932A}"/>
              </a:ext>
            </a:extLst>
          </p:cNvPr>
          <p:cNvPicPr>
            <a:picLocks noChangeAspect="1"/>
          </p:cNvPicPr>
          <p:nvPr/>
        </p:nvPicPr>
        <p:blipFill>
          <a:blip r:embed="rId3"/>
          <a:stretch>
            <a:fillRect/>
          </a:stretch>
        </p:blipFill>
        <p:spPr>
          <a:xfrm>
            <a:off x="1594070" y="3241460"/>
            <a:ext cx="2159111" cy="533427"/>
          </a:xfrm>
          <a:prstGeom prst="rect">
            <a:avLst/>
          </a:prstGeom>
        </p:spPr>
      </p:pic>
      <p:pic>
        <p:nvPicPr>
          <p:cNvPr id="8" name="图片 7">
            <a:extLst>
              <a:ext uri="{FF2B5EF4-FFF2-40B4-BE49-F238E27FC236}">
                <a16:creationId xmlns:a16="http://schemas.microsoft.com/office/drawing/2014/main" id="{8D409FE8-05C0-4C44-B84F-3303153BD205}"/>
              </a:ext>
            </a:extLst>
          </p:cNvPr>
          <p:cNvPicPr>
            <a:picLocks noChangeAspect="1"/>
          </p:cNvPicPr>
          <p:nvPr/>
        </p:nvPicPr>
        <p:blipFill>
          <a:blip r:embed="rId4"/>
          <a:stretch>
            <a:fillRect/>
          </a:stretch>
        </p:blipFill>
        <p:spPr>
          <a:xfrm>
            <a:off x="1594070" y="3897028"/>
            <a:ext cx="1663786" cy="419122"/>
          </a:xfrm>
          <a:prstGeom prst="rect">
            <a:avLst/>
          </a:prstGeom>
        </p:spPr>
      </p:pic>
      <p:sp>
        <p:nvSpPr>
          <p:cNvPr id="9" name="文本框 8">
            <a:extLst>
              <a:ext uri="{FF2B5EF4-FFF2-40B4-BE49-F238E27FC236}">
                <a16:creationId xmlns:a16="http://schemas.microsoft.com/office/drawing/2014/main" id="{3E9BF21B-FD8B-48E5-A37D-D3AD3C178457}"/>
              </a:ext>
            </a:extLst>
          </p:cNvPr>
          <p:cNvSpPr txBox="1"/>
          <p:nvPr/>
        </p:nvSpPr>
        <p:spPr>
          <a:xfrm>
            <a:off x="4157434" y="2741842"/>
            <a:ext cx="9884842" cy="1754326"/>
          </a:xfrm>
          <a:prstGeom prst="rect">
            <a:avLst/>
          </a:prstGeom>
          <a:noFill/>
        </p:spPr>
        <p:txBody>
          <a:bodyPr wrap="square" rtlCol="0">
            <a:spAutoFit/>
          </a:bodyPr>
          <a:lstStyle/>
          <a:p>
            <a:r>
              <a:rPr lang="zh-CN" altLang="en-US" dirty="0"/>
              <a:t>    更高的亮度</a:t>
            </a:r>
            <a:r>
              <a:rPr lang="en-US" altLang="zh-CN" dirty="0"/>
              <a:t>A</a:t>
            </a:r>
            <a:r>
              <a:rPr lang="zh-CN" altLang="en-US" dirty="0"/>
              <a:t>，和更快的调制频率</a:t>
            </a:r>
            <a:r>
              <a:rPr lang="en-US" altLang="zh-CN" dirty="0"/>
              <a:t>f</a:t>
            </a:r>
            <a:r>
              <a:rPr lang="zh-CN" altLang="en-US" dirty="0"/>
              <a:t>，更高的调制比</a:t>
            </a:r>
            <a:r>
              <a:rPr lang="en-US" altLang="zh-CN" dirty="0"/>
              <a:t>Cd</a:t>
            </a:r>
            <a:r>
              <a:rPr lang="zh-CN" altLang="en-US" dirty="0"/>
              <a:t>会提高精度</a:t>
            </a:r>
            <a:endParaRPr lang="en-US" altLang="zh-CN" dirty="0"/>
          </a:p>
          <a:p>
            <a:r>
              <a:rPr lang="en-US" altLang="zh-CN" dirty="0"/>
              <a:t>    </a:t>
            </a:r>
            <a:r>
              <a:rPr lang="zh-CN" altLang="en-US" dirty="0"/>
              <a:t>但更高的偏置</a:t>
            </a:r>
            <a:r>
              <a:rPr lang="en-US" altLang="zh-CN" dirty="0"/>
              <a:t>B</a:t>
            </a:r>
            <a:r>
              <a:rPr lang="zh-CN" altLang="en-US" dirty="0"/>
              <a:t>会降低测量精度</a:t>
            </a:r>
            <a:endParaRPr lang="en-US" altLang="zh-CN" dirty="0"/>
          </a:p>
          <a:p>
            <a:endParaRPr lang="en-US" altLang="zh-CN" dirty="0"/>
          </a:p>
          <a:p>
            <a:r>
              <a:rPr lang="zh-CN" altLang="en-US" dirty="0"/>
              <a:t>      另外，受限于硅片物理特性，调制频率太高会导致调制对比度衰减，所以</a:t>
            </a:r>
            <a:endParaRPr lang="en-US" altLang="zh-CN" dirty="0"/>
          </a:p>
          <a:p>
            <a:r>
              <a:rPr lang="zh-CN" altLang="en-US" dirty="0"/>
              <a:t>调制频率也有个上限。具有较高衰减频率的传感器就能提供更高精度 </a:t>
            </a:r>
            <a:br>
              <a:rPr lang="zh-CN" altLang="en-US" dirty="0"/>
            </a:br>
            <a:endParaRPr lang="zh-CN" altLang="en-US" dirty="0"/>
          </a:p>
        </p:txBody>
      </p:sp>
      <p:sp>
        <p:nvSpPr>
          <p:cNvPr id="10" name="文本框 9">
            <a:extLst>
              <a:ext uri="{FF2B5EF4-FFF2-40B4-BE49-F238E27FC236}">
                <a16:creationId xmlns:a16="http://schemas.microsoft.com/office/drawing/2014/main" id="{8E00DF0F-DD46-4CE1-AC43-454068B5762D}"/>
              </a:ext>
            </a:extLst>
          </p:cNvPr>
          <p:cNvSpPr txBox="1"/>
          <p:nvPr/>
        </p:nvSpPr>
        <p:spPr>
          <a:xfrm>
            <a:off x="1577085" y="4545572"/>
            <a:ext cx="9884842" cy="1200329"/>
          </a:xfrm>
          <a:prstGeom prst="rect">
            <a:avLst/>
          </a:prstGeom>
          <a:noFill/>
        </p:spPr>
        <p:txBody>
          <a:bodyPr wrap="square" rtlCol="0">
            <a:spAutoFit/>
          </a:bodyPr>
          <a:lstStyle/>
          <a:p>
            <a:r>
              <a:rPr lang="zh-CN" altLang="en-US" dirty="0"/>
              <a:t>优点：</a:t>
            </a:r>
            <a:endParaRPr lang="en-US" altLang="zh-CN" dirty="0"/>
          </a:p>
          <a:p>
            <a:r>
              <a:rPr lang="en-US" altLang="zh-CN" dirty="0"/>
              <a:t> 1. </a:t>
            </a:r>
            <a:r>
              <a:rPr lang="zh-CN" altLang="en-US" dirty="0"/>
              <a:t>相对于脉冲调试法消除了由于测量器件或者环境光引起的固定偏差。</a:t>
            </a:r>
          </a:p>
          <a:p>
            <a:r>
              <a:rPr lang="en-US" altLang="zh-CN" dirty="0"/>
              <a:t> 2. </a:t>
            </a:r>
            <a:r>
              <a:rPr lang="zh-CN" altLang="en-US" dirty="0"/>
              <a:t>可以根据接收信号的振幅</a:t>
            </a:r>
            <a:r>
              <a:rPr lang="en-US" altLang="zh-CN" dirty="0"/>
              <a:t>A</a:t>
            </a:r>
            <a:r>
              <a:rPr lang="zh-CN" altLang="en-US" dirty="0"/>
              <a:t>和强度偏移</a:t>
            </a:r>
            <a:r>
              <a:rPr lang="en-US" altLang="zh-CN" dirty="0"/>
              <a:t>B</a:t>
            </a:r>
            <a:r>
              <a:rPr lang="zh-CN" altLang="en-US" dirty="0"/>
              <a:t>来间接的估算深度测量结果的精确程度（方差）。</a:t>
            </a:r>
          </a:p>
          <a:p>
            <a:r>
              <a:rPr lang="en-US" altLang="zh-CN" dirty="0"/>
              <a:t> 3. </a:t>
            </a:r>
            <a:r>
              <a:rPr lang="zh-CN" altLang="en-US" dirty="0"/>
              <a:t>不要求光源必须是短时高强度脉冲，可以采用不同类型的光源，运用不同的调制方法</a:t>
            </a:r>
          </a:p>
        </p:txBody>
      </p:sp>
      <p:sp>
        <p:nvSpPr>
          <p:cNvPr id="12" name="文本框 11">
            <a:extLst>
              <a:ext uri="{FF2B5EF4-FFF2-40B4-BE49-F238E27FC236}">
                <a16:creationId xmlns:a16="http://schemas.microsoft.com/office/drawing/2014/main" id="{795253B1-601A-4F38-B43A-55CEF9D3C8DE}"/>
              </a:ext>
            </a:extLst>
          </p:cNvPr>
          <p:cNvSpPr txBox="1"/>
          <p:nvPr/>
        </p:nvSpPr>
        <p:spPr>
          <a:xfrm>
            <a:off x="1577085" y="5657671"/>
            <a:ext cx="9884842" cy="923330"/>
          </a:xfrm>
          <a:prstGeom prst="rect">
            <a:avLst/>
          </a:prstGeom>
          <a:noFill/>
        </p:spPr>
        <p:txBody>
          <a:bodyPr wrap="square" rtlCol="0">
            <a:spAutoFit/>
          </a:bodyPr>
          <a:lstStyle/>
          <a:p>
            <a:r>
              <a:rPr lang="zh-CN" altLang="en-US" dirty="0"/>
              <a:t>缺点：</a:t>
            </a:r>
            <a:endParaRPr lang="en-US" altLang="zh-CN" dirty="0"/>
          </a:p>
          <a:p>
            <a:r>
              <a:rPr lang="en-US" altLang="zh-CN" dirty="0"/>
              <a:t> 1. </a:t>
            </a:r>
            <a:r>
              <a:rPr lang="zh-CN" altLang="en-US" dirty="0"/>
              <a:t>需要多次采样积分，测量时间较长，限制了相机的帧率</a:t>
            </a:r>
          </a:p>
          <a:p>
            <a:r>
              <a:rPr lang="en-US" altLang="zh-CN" dirty="0"/>
              <a:t> 2. </a:t>
            </a:r>
            <a:r>
              <a:rPr lang="zh-CN" altLang="en-US" dirty="0"/>
              <a:t>需要多次采样积分，测量运动物体时可能会产生运动模糊</a:t>
            </a:r>
          </a:p>
        </p:txBody>
      </p:sp>
    </p:spTree>
    <p:extLst>
      <p:ext uri="{BB962C8B-B14F-4D97-AF65-F5344CB8AC3E}">
        <p14:creationId xmlns:p14="http://schemas.microsoft.com/office/powerpoint/2010/main" val="136895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扩展测量距离：多频技术</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6</a:t>
            </a:fld>
            <a:endParaRPr lang="zh-CN" altLang="en-US"/>
          </a:p>
        </p:txBody>
      </p:sp>
      <p:sp>
        <p:nvSpPr>
          <p:cNvPr id="7" name="文本框 6">
            <a:extLst>
              <a:ext uri="{FF2B5EF4-FFF2-40B4-BE49-F238E27FC236}">
                <a16:creationId xmlns:a16="http://schemas.microsoft.com/office/drawing/2014/main" id="{DA75FDDA-2B2F-4642-8750-A61A6197BC01}"/>
              </a:ext>
            </a:extLst>
          </p:cNvPr>
          <p:cNvSpPr txBox="1"/>
          <p:nvPr/>
        </p:nvSpPr>
        <p:spPr>
          <a:xfrm>
            <a:off x="1354288" y="1690688"/>
            <a:ext cx="9884842" cy="3416320"/>
          </a:xfrm>
          <a:prstGeom prst="rect">
            <a:avLst/>
          </a:prstGeom>
          <a:noFill/>
        </p:spPr>
        <p:txBody>
          <a:bodyPr wrap="square" rtlCol="0">
            <a:spAutoFit/>
          </a:bodyPr>
          <a:lstStyle/>
          <a:p>
            <a:r>
              <a:rPr lang="zh-CN" altLang="en-US" dirty="0"/>
              <a:t>连续调制波测量是基于相位差，而相位每</a:t>
            </a:r>
            <a:r>
              <a:rPr lang="en-US" altLang="zh-CN" dirty="0"/>
              <a:t>2π</a:t>
            </a:r>
            <a:r>
              <a:rPr lang="zh-CN" altLang="en-US" dirty="0"/>
              <a:t>就会重叠，这也意味着测量距离也会混叠。</a:t>
            </a:r>
            <a:endParaRPr lang="en-US" altLang="zh-CN" dirty="0"/>
          </a:p>
          <a:p>
            <a:endParaRPr lang="en-US" altLang="zh-CN" dirty="0"/>
          </a:p>
          <a:p>
            <a:r>
              <a:rPr lang="zh-CN" altLang="en-US" dirty="0"/>
              <a:t>发生混叠的测量距离称之为</a:t>
            </a:r>
            <a:r>
              <a:rPr lang="en-US" altLang="zh-CN" dirty="0" err="1"/>
              <a:t>d_amb</a:t>
            </a:r>
            <a:r>
              <a:rPr lang="en-US" altLang="zh-CN" dirty="0"/>
              <a:t>,</a:t>
            </a:r>
            <a:r>
              <a:rPr lang="zh-CN" altLang="en-US" dirty="0"/>
              <a:t>如公式：                               </a:t>
            </a:r>
            <a:r>
              <a:rPr lang="en-US" altLang="zh-CN" dirty="0" err="1"/>
              <a:t>damb</a:t>
            </a:r>
            <a:r>
              <a:rPr lang="zh-CN" altLang="en-US" dirty="0"/>
              <a:t>也就是最大的可测量距离</a:t>
            </a:r>
            <a:endParaRPr lang="en-US" altLang="zh-CN" dirty="0"/>
          </a:p>
          <a:p>
            <a:endParaRPr lang="en-US" altLang="zh-CN" dirty="0"/>
          </a:p>
          <a:p>
            <a:r>
              <a:rPr lang="zh-CN" altLang="en-US" dirty="0"/>
              <a:t>如果希望扩展可测量的距离，可以降低连续调制波频率 </a:t>
            </a:r>
            <a:r>
              <a:rPr lang="en-US" altLang="zh-CN" dirty="0"/>
              <a:t>f</a:t>
            </a:r>
            <a:r>
              <a:rPr lang="zh-CN" altLang="en-US" dirty="0"/>
              <a:t>，但是这会增大测量的误差。</a:t>
            </a:r>
            <a:endParaRPr lang="en-US" altLang="zh-CN" dirty="0"/>
          </a:p>
          <a:p>
            <a:r>
              <a:rPr lang="zh-CN" altLang="en-US" dirty="0"/>
              <a:t>为了扩展测量距离同时不影响精度，先进的 </a:t>
            </a:r>
            <a:r>
              <a:rPr lang="en-US" altLang="zh-CN" dirty="0" err="1"/>
              <a:t>ToF</a:t>
            </a:r>
            <a:r>
              <a:rPr lang="en-US" altLang="zh-CN" dirty="0"/>
              <a:t> </a:t>
            </a:r>
            <a:r>
              <a:rPr lang="zh-CN" altLang="en-US" dirty="0"/>
              <a:t>系统会采用多频技术，可以在不降低调制频率 </a:t>
            </a:r>
            <a:r>
              <a:rPr lang="en-US" altLang="zh-CN" dirty="0"/>
              <a:t>f </a:t>
            </a:r>
            <a:r>
              <a:rPr lang="zh-CN" altLang="en-US" dirty="0"/>
              <a:t>的同时来实现扩展。 多频技术是增加一个或者多个频率调制波来混频，每个调制波测量都有不同的不明确的距离，但是真实距离就是多个频率调制波</a:t>
            </a:r>
            <a:r>
              <a:rPr lang="zh-CN" altLang="en-US" dirty="0">
                <a:solidFill>
                  <a:srgbClr val="FF0000"/>
                </a:solidFill>
              </a:rPr>
              <a:t>共同测量到的那个值</a:t>
            </a:r>
            <a:r>
              <a:rPr lang="zh-CN" altLang="en-US" dirty="0"/>
              <a:t>，该位置对应频率也就是</a:t>
            </a:r>
            <a:r>
              <a:rPr lang="zh-CN" altLang="en-US" dirty="0">
                <a:solidFill>
                  <a:srgbClr val="FF0000"/>
                </a:solidFill>
              </a:rPr>
              <a:t>多个频率的最大公约数</a:t>
            </a:r>
            <a:r>
              <a:rPr lang="zh-CN" altLang="en-US" dirty="0"/>
              <a:t>，称为 </a:t>
            </a:r>
            <a:r>
              <a:rPr lang="en-US" altLang="zh-CN" dirty="0"/>
              <a:t>beat frequency </a:t>
            </a:r>
            <a:r>
              <a:rPr lang="zh-CN" altLang="en-US" dirty="0"/>
              <a:t>击打频率。击打频率一般会更低，也就扩展更长测量距离。</a:t>
            </a:r>
            <a:br>
              <a:rPr lang="zh-CN" altLang="en-US" dirty="0"/>
            </a:br>
            <a:r>
              <a:rPr lang="zh-CN" altLang="en-US" dirty="0"/>
              <a:t>双频技术如下图所示： </a:t>
            </a:r>
            <a:br>
              <a:rPr lang="zh-CN" altLang="en-US" dirty="0"/>
            </a:br>
            <a:endParaRPr lang="zh-CN" altLang="en-US" dirty="0"/>
          </a:p>
        </p:txBody>
      </p:sp>
      <p:pic>
        <p:nvPicPr>
          <p:cNvPr id="9" name="图片 8">
            <a:extLst>
              <a:ext uri="{FF2B5EF4-FFF2-40B4-BE49-F238E27FC236}">
                <a16:creationId xmlns:a16="http://schemas.microsoft.com/office/drawing/2014/main" id="{F8EFDB07-A862-4D1A-BDF0-06626ADB46B9}"/>
              </a:ext>
            </a:extLst>
          </p:cNvPr>
          <p:cNvPicPr>
            <a:picLocks noChangeAspect="1"/>
          </p:cNvPicPr>
          <p:nvPr/>
        </p:nvPicPr>
        <p:blipFill>
          <a:blip r:embed="rId2"/>
          <a:stretch>
            <a:fillRect/>
          </a:stretch>
        </p:blipFill>
        <p:spPr>
          <a:xfrm>
            <a:off x="6158144" y="2164336"/>
            <a:ext cx="882695" cy="501676"/>
          </a:xfrm>
          <a:prstGeom prst="rect">
            <a:avLst/>
          </a:prstGeom>
        </p:spPr>
      </p:pic>
      <p:pic>
        <p:nvPicPr>
          <p:cNvPr id="10" name="图片 9">
            <a:extLst>
              <a:ext uri="{FF2B5EF4-FFF2-40B4-BE49-F238E27FC236}">
                <a16:creationId xmlns:a16="http://schemas.microsoft.com/office/drawing/2014/main" id="{27239CCE-314B-48C2-B725-792005263771}"/>
              </a:ext>
            </a:extLst>
          </p:cNvPr>
          <p:cNvPicPr>
            <a:picLocks noChangeAspect="1"/>
          </p:cNvPicPr>
          <p:nvPr/>
        </p:nvPicPr>
        <p:blipFill>
          <a:blip r:embed="rId3"/>
          <a:stretch>
            <a:fillRect/>
          </a:stretch>
        </p:blipFill>
        <p:spPr>
          <a:xfrm>
            <a:off x="4312306" y="4243367"/>
            <a:ext cx="4961004" cy="2393906"/>
          </a:xfrm>
          <a:prstGeom prst="rect">
            <a:avLst/>
          </a:prstGeom>
        </p:spPr>
      </p:pic>
    </p:spTree>
    <p:extLst>
      <p:ext uri="{BB962C8B-B14F-4D97-AF65-F5344CB8AC3E}">
        <p14:creationId xmlns:p14="http://schemas.microsoft.com/office/powerpoint/2010/main" val="306850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点云（</a:t>
            </a:r>
            <a:r>
              <a:rPr lang="en-US" altLang="zh-CN" dirty="0"/>
              <a:t>Point Cloud</a:t>
            </a:r>
            <a:r>
              <a:rPr lang="zh-CN" altLang="en-US" dirty="0"/>
              <a:t>）</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7</a:t>
            </a:fld>
            <a:endParaRPr lang="zh-CN" altLang="en-US"/>
          </a:p>
        </p:txBody>
      </p:sp>
      <p:pic>
        <p:nvPicPr>
          <p:cNvPr id="4" name="图片 3">
            <a:extLst>
              <a:ext uri="{FF2B5EF4-FFF2-40B4-BE49-F238E27FC236}">
                <a16:creationId xmlns:a16="http://schemas.microsoft.com/office/drawing/2014/main" id="{4C2C2F73-7E60-4F56-816D-CF7B61DE6280}"/>
              </a:ext>
            </a:extLst>
          </p:cNvPr>
          <p:cNvPicPr>
            <a:picLocks noChangeAspect="1"/>
          </p:cNvPicPr>
          <p:nvPr/>
        </p:nvPicPr>
        <p:blipFill>
          <a:blip r:embed="rId2"/>
          <a:stretch>
            <a:fillRect/>
          </a:stretch>
        </p:blipFill>
        <p:spPr>
          <a:xfrm>
            <a:off x="621756" y="1570614"/>
            <a:ext cx="5335699" cy="2989199"/>
          </a:xfrm>
          <a:prstGeom prst="rect">
            <a:avLst/>
          </a:prstGeom>
        </p:spPr>
      </p:pic>
      <p:pic>
        <p:nvPicPr>
          <p:cNvPr id="5" name="图片 4">
            <a:extLst>
              <a:ext uri="{FF2B5EF4-FFF2-40B4-BE49-F238E27FC236}">
                <a16:creationId xmlns:a16="http://schemas.microsoft.com/office/drawing/2014/main" id="{7D690B44-C2FC-477E-A8A8-0A58693D495C}"/>
              </a:ext>
            </a:extLst>
          </p:cNvPr>
          <p:cNvPicPr>
            <a:picLocks noChangeAspect="1"/>
          </p:cNvPicPr>
          <p:nvPr/>
        </p:nvPicPr>
        <p:blipFill>
          <a:blip r:embed="rId3"/>
          <a:stretch>
            <a:fillRect/>
          </a:stretch>
        </p:blipFill>
        <p:spPr>
          <a:xfrm>
            <a:off x="6234547" y="1467322"/>
            <a:ext cx="5480332" cy="2336920"/>
          </a:xfrm>
          <a:prstGeom prst="rect">
            <a:avLst/>
          </a:prstGeom>
        </p:spPr>
      </p:pic>
      <p:sp>
        <p:nvSpPr>
          <p:cNvPr id="7" name="文本框 6">
            <a:extLst>
              <a:ext uri="{FF2B5EF4-FFF2-40B4-BE49-F238E27FC236}">
                <a16:creationId xmlns:a16="http://schemas.microsoft.com/office/drawing/2014/main" id="{FCD80F1A-4108-4B99-9DB7-70CEB45B061F}"/>
              </a:ext>
            </a:extLst>
          </p:cNvPr>
          <p:cNvSpPr txBox="1"/>
          <p:nvPr/>
        </p:nvSpPr>
        <p:spPr>
          <a:xfrm>
            <a:off x="1153579" y="4788208"/>
            <a:ext cx="9884842" cy="1754326"/>
          </a:xfrm>
          <a:prstGeom prst="rect">
            <a:avLst/>
          </a:prstGeom>
          <a:noFill/>
        </p:spPr>
        <p:txBody>
          <a:bodyPr wrap="square" rtlCol="0">
            <a:spAutoFit/>
          </a:bodyPr>
          <a:lstStyle/>
          <a:p>
            <a:r>
              <a:rPr lang="zh-CN" altLang="en-US" dirty="0"/>
              <a:t>在三维 </a:t>
            </a:r>
            <a:r>
              <a:rPr lang="en-US" altLang="zh-CN" dirty="0" err="1"/>
              <a:t>ToF</a:t>
            </a:r>
            <a:r>
              <a:rPr lang="en-US" altLang="zh-CN" dirty="0"/>
              <a:t> </a:t>
            </a:r>
            <a:r>
              <a:rPr lang="zh-CN" altLang="en-US" dirty="0"/>
              <a:t>传感器中，二维地址阵列上的每个像素来测量距离，也就得到景深图 。</a:t>
            </a:r>
            <a:endParaRPr lang="en-US" altLang="zh-CN" dirty="0"/>
          </a:p>
          <a:p>
            <a:r>
              <a:rPr lang="zh-CN" altLang="en-US" dirty="0"/>
              <a:t>景深图也可成为</a:t>
            </a:r>
            <a:r>
              <a:rPr lang="zh-CN" altLang="en-US" dirty="0">
                <a:solidFill>
                  <a:srgbClr val="FF0000"/>
                </a:solidFill>
              </a:rPr>
              <a:t>三维尺寸空间的点的集合</a:t>
            </a:r>
            <a:r>
              <a:rPr lang="zh-CN" altLang="en-US" dirty="0"/>
              <a:t>，或称为点云。</a:t>
            </a:r>
            <a:endParaRPr lang="en-US" altLang="zh-CN" dirty="0"/>
          </a:p>
          <a:p>
            <a:r>
              <a:rPr lang="zh-CN" altLang="en-US" dirty="0"/>
              <a:t>这些三维点能够</a:t>
            </a:r>
            <a:r>
              <a:rPr lang="zh-CN" altLang="en-US" u="sng" dirty="0"/>
              <a:t>通过数学方式连接起来形成物体表面纹理对应的网格图</a:t>
            </a:r>
            <a:r>
              <a:rPr lang="zh-CN" altLang="en-US" dirty="0"/>
              <a:t>。如果这个纹理来自于物体实时彩色图像，那么一个犹如现实中的三维物体将会呈现，如下图人物虚拟图例子描述。 可以旋转虚拟图来观看不同视角 。</a:t>
            </a:r>
            <a:br>
              <a:rPr lang="zh-CN" altLang="en-US" dirty="0"/>
            </a:br>
            <a:endParaRPr lang="zh-CN" altLang="en-US" dirty="0"/>
          </a:p>
        </p:txBody>
      </p:sp>
    </p:spTree>
    <p:extLst>
      <p:ext uri="{BB962C8B-B14F-4D97-AF65-F5344CB8AC3E}">
        <p14:creationId xmlns:p14="http://schemas.microsoft.com/office/powerpoint/2010/main" val="396101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3D TOF</a:t>
            </a:r>
            <a:r>
              <a:rPr lang="zh-CN" altLang="en-US" dirty="0"/>
              <a:t>传感器原理</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8</a:t>
            </a:fld>
            <a:endParaRPr lang="zh-CN" altLang="en-US"/>
          </a:p>
        </p:txBody>
      </p:sp>
      <p:pic>
        <p:nvPicPr>
          <p:cNvPr id="4" name="图片 3">
            <a:extLst>
              <a:ext uri="{FF2B5EF4-FFF2-40B4-BE49-F238E27FC236}">
                <a16:creationId xmlns:a16="http://schemas.microsoft.com/office/drawing/2014/main" id="{17ED2BC2-A916-4822-BC90-79E52AEDD6C7}"/>
              </a:ext>
            </a:extLst>
          </p:cNvPr>
          <p:cNvPicPr>
            <a:picLocks noChangeAspect="1"/>
          </p:cNvPicPr>
          <p:nvPr/>
        </p:nvPicPr>
        <p:blipFill>
          <a:blip r:embed="rId2"/>
          <a:stretch>
            <a:fillRect/>
          </a:stretch>
        </p:blipFill>
        <p:spPr>
          <a:xfrm>
            <a:off x="1015495" y="1690688"/>
            <a:ext cx="4038808" cy="1739989"/>
          </a:xfrm>
          <a:prstGeom prst="rect">
            <a:avLst/>
          </a:prstGeom>
        </p:spPr>
      </p:pic>
      <p:pic>
        <p:nvPicPr>
          <p:cNvPr id="5" name="图片 4">
            <a:extLst>
              <a:ext uri="{FF2B5EF4-FFF2-40B4-BE49-F238E27FC236}">
                <a16:creationId xmlns:a16="http://schemas.microsoft.com/office/drawing/2014/main" id="{28C93026-63D8-4E85-BE74-6CC65CA13B89}"/>
              </a:ext>
            </a:extLst>
          </p:cNvPr>
          <p:cNvPicPr>
            <a:picLocks noChangeAspect="1"/>
          </p:cNvPicPr>
          <p:nvPr/>
        </p:nvPicPr>
        <p:blipFill>
          <a:blip r:embed="rId3"/>
          <a:stretch>
            <a:fillRect/>
          </a:stretch>
        </p:blipFill>
        <p:spPr>
          <a:xfrm>
            <a:off x="689883" y="3813169"/>
            <a:ext cx="5207268" cy="2057506"/>
          </a:xfrm>
          <a:prstGeom prst="rect">
            <a:avLst/>
          </a:prstGeom>
        </p:spPr>
      </p:pic>
      <p:sp>
        <p:nvSpPr>
          <p:cNvPr id="9" name="文本框 8">
            <a:extLst>
              <a:ext uri="{FF2B5EF4-FFF2-40B4-BE49-F238E27FC236}">
                <a16:creationId xmlns:a16="http://schemas.microsoft.com/office/drawing/2014/main" id="{EAC5AF8D-7960-4BAB-A91D-10D112465A1A}"/>
              </a:ext>
            </a:extLst>
          </p:cNvPr>
          <p:cNvSpPr txBox="1"/>
          <p:nvPr/>
        </p:nvSpPr>
        <p:spPr>
          <a:xfrm>
            <a:off x="6096000" y="2164131"/>
            <a:ext cx="5080505" cy="3416320"/>
          </a:xfrm>
          <a:prstGeom prst="rect">
            <a:avLst/>
          </a:prstGeom>
          <a:noFill/>
        </p:spPr>
        <p:txBody>
          <a:bodyPr wrap="square" rtlCol="0">
            <a:spAutoFit/>
          </a:bodyPr>
          <a:lstStyle/>
          <a:p>
            <a:r>
              <a:rPr lang="zh-CN" altLang="en-US" dirty="0"/>
              <a:t>阶段</a:t>
            </a:r>
            <a:r>
              <a:rPr lang="en-US" altLang="zh-CN" dirty="0"/>
              <a:t>1</a:t>
            </a:r>
            <a:r>
              <a:rPr lang="zh-CN" altLang="en-US" dirty="0"/>
              <a:t>：</a:t>
            </a:r>
            <a:r>
              <a:rPr lang="en-US" altLang="zh-CN" dirty="0"/>
              <a:t>Reset </a:t>
            </a:r>
            <a:r>
              <a:rPr lang="zh-CN" altLang="en-US" dirty="0"/>
              <a:t>复位，对</a:t>
            </a:r>
            <a:r>
              <a:rPr lang="en-US" altLang="zh-CN" dirty="0"/>
              <a:t>Ca</a:t>
            </a:r>
            <a:r>
              <a:rPr lang="zh-CN" altLang="en-US" dirty="0"/>
              <a:t>，</a:t>
            </a:r>
            <a:r>
              <a:rPr lang="en-US" altLang="zh-CN" dirty="0" err="1"/>
              <a:t>Cb</a:t>
            </a:r>
            <a:r>
              <a:rPr lang="zh-CN" altLang="en-US" dirty="0"/>
              <a:t>与充电到预设值</a:t>
            </a:r>
            <a:endParaRPr lang="en-US" altLang="zh-CN" dirty="0"/>
          </a:p>
          <a:p>
            <a:r>
              <a:rPr lang="zh-CN" altLang="en-US" dirty="0"/>
              <a:t>阶段</a:t>
            </a:r>
            <a:r>
              <a:rPr lang="en-US" altLang="zh-CN" dirty="0"/>
              <a:t>2</a:t>
            </a:r>
            <a:r>
              <a:rPr lang="zh-CN" altLang="en-US" dirty="0"/>
              <a:t>：</a:t>
            </a:r>
            <a:r>
              <a:rPr lang="en-US" altLang="zh-CN" dirty="0"/>
              <a:t>Integration</a:t>
            </a:r>
            <a:r>
              <a:rPr lang="zh-CN" altLang="en-US" dirty="0"/>
              <a:t>集成，</a:t>
            </a:r>
            <a:r>
              <a:rPr lang="en-US" altLang="zh-CN" dirty="0" err="1"/>
              <a:t>Vm</a:t>
            </a:r>
            <a:r>
              <a:rPr lang="zh-CN" altLang="en-US" dirty="0"/>
              <a:t>可以加速电子流动</a:t>
            </a:r>
            <a:endParaRPr lang="en-US" altLang="zh-CN" dirty="0"/>
          </a:p>
          <a:p>
            <a:r>
              <a:rPr lang="en-US" altLang="zh-CN" dirty="0"/>
              <a:t>                DMIX0</a:t>
            </a:r>
            <a:r>
              <a:rPr lang="zh-CN" altLang="en-US" dirty="0"/>
              <a:t>，</a:t>
            </a:r>
            <a:r>
              <a:rPr lang="en-US" altLang="zh-CN" dirty="0"/>
              <a:t>DMIX1</a:t>
            </a:r>
            <a:r>
              <a:rPr lang="zh-CN" altLang="en-US" dirty="0"/>
              <a:t>什么时候开关？</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阶段</a:t>
            </a:r>
            <a:r>
              <a:rPr lang="en-US" altLang="zh-CN" dirty="0"/>
              <a:t>3</a:t>
            </a:r>
            <a:r>
              <a:rPr lang="zh-CN" altLang="en-US" dirty="0"/>
              <a:t>：</a:t>
            </a:r>
            <a:r>
              <a:rPr lang="en-US" altLang="zh-CN" dirty="0" err="1"/>
              <a:t>ReadOut</a:t>
            </a:r>
            <a:r>
              <a:rPr lang="zh-CN" altLang="en-US" dirty="0"/>
              <a:t>读出，节点</a:t>
            </a:r>
            <a:r>
              <a:rPr lang="en-US" altLang="zh-CN" dirty="0"/>
              <a:t>A</a:t>
            </a:r>
            <a:r>
              <a:rPr lang="zh-CN" altLang="en-US" dirty="0"/>
              <a:t>，</a:t>
            </a:r>
            <a:r>
              <a:rPr lang="en-US" altLang="zh-CN" dirty="0"/>
              <a:t>B</a:t>
            </a:r>
            <a:r>
              <a:rPr lang="zh-CN" altLang="en-US" dirty="0"/>
              <a:t>电压被读出</a:t>
            </a:r>
            <a:endParaRPr lang="en-US" altLang="zh-CN" dirty="0"/>
          </a:p>
          <a:p>
            <a:r>
              <a:rPr lang="zh-CN" altLang="en-US" dirty="0"/>
              <a:t>阶段</a:t>
            </a:r>
            <a:r>
              <a:rPr lang="en-US" altLang="zh-CN" dirty="0"/>
              <a:t>4</a:t>
            </a:r>
            <a:r>
              <a:rPr lang="zh-CN" altLang="en-US" dirty="0"/>
              <a:t>：</a:t>
            </a:r>
            <a:r>
              <a:rPr lang="en-US" altLang="zh-CN" dirty="0"/>
              <a:t>Dead Time </a:t>
            </a:r>
            <a:r>
              <a:rPr lang="zh-CN" altLang="en-US" dirty="0"/>
              <a:t>死区，给定帧率和集成时间之</a:t>
            </a:r>
            <a:endParaRPr lang="en-US" altLang="zh-CN" dirty="0"/>
          </a:p>
          <a:p>
            <a:r>
              <a:rPr lang="en-US" altLang="zh-CN" dirty="0"/>
              <a:t>               </a:t>
            </a:r>
            <a:r>
              <a:rPr lang="zh-CN" altLang="en-US" dirty="0"/>
              <a:t>外</a:t>
            </a:r>
            <a:r>
              <a:rPr lang="en-US" altLang="zh-CN" dirty="0"/>
              <a:t>,</a:t>
            </a:r>
            <a:r>
              <a:rPr lang="zh-CN" altLang="en-US" dirty="0"/>
              <a:t>读取之后会有多余时间</a:t>
            </a:r>
          </a:p>
        </p:txBody>
      </p:sp>
      <p:pic>
        <p:nvPicPr>
          <p:cNvPr id="10" name="图片 9">
            <a:extLst>
              <a:ext uri="{FF2B5EF4-FFF2-40B4-BE49-F238E27FC236}">
                <a16:creationId xmlns:a16="http://schemas.microsoft.com/office/drawing/2014/main" id="{C6579632-E8B2-4503-B626-1E7E7C2C80D7}"/>
              </a:ext>
            </a:extLst>
          </p:cNvPr>
          <p:cNvPicPr>
            <a:picLocks noChangeAspect="1"/>
          </p:cNvPicPr>
          <p:nvPr/>
        </p:nvPicPr>
        <p:blipFill>
          <a:blip r:embed="rId4"/>
          <a:stretch>
            <a:fillRect/>
          </a:stretch>
        </p:blipFill>
        <p:spPr>
          <a:xfrm>
            <a:off x="7112252" y="3090371"/>
            <a:ext cx="3048000" cy="1445595"/>
          </a:xfrm>
          <a:prstGeom prst="rect">
            <a:avLst/>
          </a:prstGeom>
        </p:spPr>
      </p:pic>
    </p:spTree>
    <p:extLst>
      <p:ext uri="{BB962C8B-B14F-4D97-AF65-F5344CB8AC3E}">
        <p14:creationId xmlns:p14="http://schemas.microsoft.com/office/powerpoint/2010/main" val="399543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测量时序</a:t>
            </a:r>
            <a:endParaRPr lang="en-US" altLang="zh-CN" sz="3200" dirty="0">
              <a:latin typeface="Microsoft YaHei UI" panose="020B0503020204020204" pitchFamily="34" charset="-122"/>
              <a:ea typeface="Microsoft YaHei UI" panose="020B0503020204020204" pitchFamily="34" charset="-122"/>
            </a:endParaRPr>
          </a:p>
        </p:txBody>
      </p:sp>
      <p:sp>
        <p:nvSpPr>
          <p:cNvPr id="6" name="灯片编号占位符 5"/>
          <p:cNvSpPr>
            <a:spLocks noGrp="1"/>
          </p:cNvSpPr>
          <p:nvPr>
            <p:ph type="sldNum" sz="quarter" idx="12"/>
          </p:nvPr>
        </p:nvSpPr>
        <p:spPr/>
        <p:txBody>
          <a:bodyPr/>
          <a:lstStyle/>
          <a:p>
            <a:fld id="{AF201765-28EA-41EE-8360-4DCDA7AD8B0A}" type="slidenum">
              <a:rPr lang="zh-CN" altLang="en-US" smtClean="0"/>
              <a:t>9</a:t>
            </a:fld>
            <a:endParaRPr lang="zh-CN" altLang="en-US"/>
          </a:p>
        </p:txBody>
      </p:sp>
      <p:pic>
        <p:nvPicPr>
          <p:cNvPr id="4" name="图片 3">
            <a:extLst>
              <a:ext uri="{FF2B5EF4-FFF2-40B4-BE49-F238E27FC236}">
                <a16:creationId xmlns:a16="http://schemas.microsoft.com/office/drawing/2014/main" id="{72B23A1E-7DE2-4095-8022-EA3DBB617377}"/>
              </a:ext>
            </a:extLst>
          </p:cNvPr>
          <p:cNvPicPr>
            <a:picLocks noChangeAspect="1"/>
          </p:cNvPicPr>
          <p:nvPr/>
        </p:nvPicPr>
        <p:blipFill>
          <a:blip r:embed="rId2"/>
          <a:stretch>
            <a:fillRect/>
          </a:stretch>
        </p:blipFill>
        <p:spPr>
          <a:xfrm>
            <a:off x="1656831" y="1859685"/>
            <a:ext cx="9085149" cy="3890771"/>
          </a:xfrm>
          <a:prstGeom prst="rect">
            <a:avLst/>
          </a:prstGeom>
        </p:spPr>
      </p:pic>
    </p:spTree>
    <p:extLst>
      <p:ext uri="{BB962C8B-B14F-4D97-AF65-F5344CB8AC3E}">
        <p14:creationId xmlns:p14="http://schemas.microsoft.com/office/powerpoint/2010/main" val="1099293313"/>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TotalTime>
  <Words>1309</Words>
  <Application>Microsoft Office PowerPoint</Application>
  <PresentationFormat>宽屏</PresentationFormat>
  <Paragraphs>91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Microsoft YaHei UI</vt:lpstr>
      <vt:lpstr>等线</vt:lpstr>
      <vt:lpstr>Arial</vt:lpstr>
      <vt:lpstr>Calibri</vt:lpstr>
      <vt:lpstr>Calibri Light</vt:lpstr>
      <vt:lpstr>Office Theme</vt:lpstr>
      <vt:lpstr>Time-of-Flight Cameras: Principles, Methods and Applications  M. Hansard, S. Lee, O. Choi, R. Horaud </vt:lpstr>
      <vt:lpstr>  3D TOF 传感器工作原理</vt:lpstr>
      <vt:lpstr>  脉冲调制</vt:lpstr>
      <vt:lpstr>  连续波调制</vt:lpstr>
      <vt:lpstr>  TOF测量精度误差</vt:lpstr>
      <vt:lpstr>  扩展测量距离：多频技术</vt:lpstr>
      <vt:lpstr>  点云（Point Cloud）</vt:lpstr>
      <vt:lpstr>  3D TOF传感器原理</vt:lpstr>
      <vt:lpstr>  测量时序</vt:lpstr>
      <vt:lpstr>  3D TOF典型解决方案</vt:lpstr>
      <vt:lpstr>  3D TOF典型应用</vt:lpstr>
      <vt:lpstr>  3D TOF典型应用</vt:lpstr>
      <vt:lpstr>  总结</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Max Wu</dc:creator>
  <cp:lastModifiedBy>ling yi</cp:lastModifiedBy>
  <cp:revision>311</cp:revision>
  <dcterms:created xsi:type="dcterms:W3CDTF">2015-03-05T15:31:00Z</dcterms:created>
  <dcterms:modified xsi:type="dcterms:W3CDTF">2019-12-12T14:33:01Z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