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5" r:id="rId4"/>
    <p:sldId id="259" r:id="rId5"/>
    <p:sldId id="263" r:id="rId6"/>
    <p:sldId id="260" r:id="rId7"/>
    <p:sldId id="261" r:id="rId8"/>
    <p:sldId id="266" r:id="rId9"/>
    <p:sldId id="267" r:id="rId10"/>
    <p:sldId id="268" r:id="rId11"/>
    <p:sldId id="264" r:id="rId12"/>
    <p:sldId id="269" r:id="rId13"/>
    <p:sldId id="271" r:id="rId14"/>
    <p:sldId id="262" r:id="rId15"/>
    <p:sldId id="270" r:id="rId16"/>
    <p:sldId id="273" r:id="rId17"/>
    <p:sldId id="272" r:id="rId18"/>
    <p:sldId id="274" r:id="rId19"/>
    <p:sldId id="276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9BB3-38F2-40DA-8281-88966CCADDE5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AC37-E141-4B0A-A4D2-1D6F4D06DB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69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AC37-E141-4B0A-A4D2-1D6F4D06DBE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AC37-E141-4B0A-A4D2-1D6F4D06DBE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4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5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51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9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3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EFF9503-FC3D-43A5-8218-14A632BC89F8}" type="datetimeFigureOut">
              <a:rPr lang="zh-CN" altLang="en-US" smtClean="0"/>
              <a:t>2019/12/20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7C4647F-C4B6-4AAE-8018-A291D3FD4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8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dirty="0"/>
              <a:t>论文分享</a:t>
            </a:r>
            <a:br>
              <a:rPr lang="en-US" altLang="zh-CN" sz="4800" dirty="0"/>
            </a:br>
            <a:r>
              <a:rPr lang="en-US" altLang="zh-CN" sz="4800" dirty="0"/>
              <a:t>《PWC-Net: CNNs for Optical Flow Using Pyramid, Warping, and Cost Volume》</a:t>
            </a:r>
            <a:br>
              <a:rPr lang="en-US" altLang="zh-CN" sz="4800" dirty="0"/>
            </a:br>
            <a:r>
              <a:rPr lang="en-US" altLang="zh-CN" sz="2200" dirty="0" err="1"/>
              <a:t>Deqing</a:t>
            </a:r>
            <a:r>
              <a:rPr lang="en-US" altLang="zh-CN" sz="2200" dirty="0"/>
              <a:t> Sun, </a:t>
            </a:r>
            <a:r>
              <a:rPr lang="en-US" altLang="zh-CN" sz="2200" dirty="0" err="1"/>
              <a:t>Xiaodong</a:t>
            </a:r>
            <a:r>
              <a:rPr lang="en-US" altLang="zh-CN" sz="2200" dirty="0"/>
              <a:t> Yang, Ming-Yu Liu, and Jan </a:t>
            </a:r>
            <a:r>
              <a:rPr lang="en-US" altLang="zh-CN" sz="2200" dirty="0" err="1"/>
              <a:t>Kautz</a:t>
            </a:r>
            <a:r>
              <a:rPr lang="en-US" altLang="zh-CN" sz="2200" dirty="0"/>
              <a:t> </a:t>
            </a:r>
            <a:br>
              <a:rPr lang="en-US" altLang="zh-CN" sz="2200" dirty="0"/>
            </a:br>
            <a:r>
              <a:rPr lang="en-US" altLang="zh-CN" sz="2200" dirty="0"/>
              <a:t>NVIDIA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分享人：周诗力（</a:t>
            </a:r>
            <a:r>
              <a:rPr lang="en-US" altLang="zh-CN" dirty="0"/>
              <a:t>19110240004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6581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Warping</a:t>
            </a:r>
            <a:r>
              <a:rPr lang="zh-CN" altLang="en-US" dirty="0"/>
              <a:t>示意图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17103" y="2415842"/>
            <a:ext cx="4133850" cy="2017172"/>
            <a:chOff x="5133976" y="1206258"/>
            <a:chExt cx="4133850" cy="2017172"/>
          </a:xfrm>
        </p:grpSpPr>
        <p:grpSp>
          <p:nvGrpSpPr>
            <p:cNvPr id="6" name="组合 5"/>
            <p:cNvGrpSpPr/>
            <p:nvPr/>
          </p:nvGrpSpPr>
          <p:grpSpPr>
            <a:xfrm>
              <a:off x="5133976" y="1206258"/>
              <a:ext cx="4133850" cy="1876425"/>
              <a:chOff x="5318703" y="2832564"/>
              <a:chExt cx="4133850" cy="1876425"/>
            </a:xfrm>
          </p:grpSpPr>
          <p:pic>
            <p:nvPicPr>
              <p:cNvPr id="2050" name="Picture 2" descr="https://img-blog.csdnimg.cn/2018120509191924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8703" y="2832564"/>
                <a:ext cx="4133850" cy="1876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直接箭头连接符 4"/>
              <p:cNvCxnSpPr/>
              <p:nvPr/>
            </p:nvCxnSpPr>
            <p:spPr>
              <a:xfrm>
                <a:off x="6834909" y="3112655"/>
                <a:ext cx="2373746" cy="147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5871674" y="2854098"/>
                  <a:ext cx="401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674" y="2854098"/>
                  <a:ext cx="40126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206513" y="2829907"/>
                  <a:ext cx="4012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6513" y="2829907"/>
                  <a:ext cx="40126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653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传统算法中的</a:t>
            </a:r>
            <a:r>
              <a:rPr lang="en-US" altLang="zh-CN" dirty="0"/>
              <a:t>coarse-to-fine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28" y="3484947"/>
            <a:ext cx="5019675" cy="3119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28" y="320273"/>
            <a:ext cx="5019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cost volume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cost volume</a:t>
            </a:r>
            <a:r>
              <a:rPr lang="zh-CN" altLang="en-US" dirty="0"/>
              <a:t>是一种两帧图像的匹配特征，能表示两帧之间的像素匹配情况</a:t>
            </a:r>
            <a:endParaRPr lang="en-US" altLang="zh-CN" dirty="0"/>
          </a:p>
          <a:p>
            <a:r>
              <a:rPr lang="zh-CN" altLang="en-US" dirty="0"/>
              <a:t>全局的</a:t>
            </a:r>
            <a:r>
              <a:rPr lang="en-US" altLang="zh-CN" dirty="0"/>
              <a:t>cost volume</a:t>
            </a:r>
            <a:r>
              <a:rPr lang="zh-CN" altLang="en-US" dirty="0"/>
              <a:t>通过计算两帧的像素两两之间的点积，得到一个</a:t>
            </a:r>
            <a:r>
              <a:rPr lang="en-US" altLang="zh-CN" dirty="0"/>
              <a:t>W*H*W*H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zh-CN" altLang="en-US" dirty="0"/>
              <a:t>为了节约运算量，本文中采用局部</a:t>
            </a:r>
            <a:r>
              <a:rPr lang="en-US" altLang="zh-CN" dirty="0"/>
              <a:t>cost volume</a:t>
            </a:r>
            <a:r>
              <a:rPr lang="zh-CN" altLang="en-US" dirty="0"/>
              <a:t>，也就是只计算图</a:t>
            </a:r>
            <a:r>
              <a:rPr lang="en-US" altLang="zh-CN" dirty="0"/>
              <a:t>1</a:t>
            </a:r>
            <a:r>
              <a:rPr lang="zh-CN" altLang="en-US" dirty="0"/>
              <a:t>中每个像素和它对应在图</a:t>
            </a:r>
            <a:r>
              <a:rPr lang="en-US" altLang="zh-CN" dirty="0"/>
              <a:t>2</a:t>
            </a:r>
            <a:r>
              <a:rPr lang="zh-CN" altLang="en-US" dirty="0"/>
              <a:t>中的邻域像素的点积，只产生</a:t>
            </a:r>
            <a:r>
              <a:rPr lang="en-US" altLang="zh-CN" dirty="0"/>
              <a:t>W*H*d</a:t>
            </a:r>
            <a:r>
              <a:rPr lang="zh-CN" altLang="en-US" dirty="0"/>
              <a:t>*</a:t>
            </a:r>
            <a:r>
              <a:rPr lang="en-US" altLang="zh-CN" dirty="0"/>
              <a:t>d</a:t>
            </a:r>
            <a:r>
              <a:rPr lang="zh-CN" altLang="en-US" dirty="0"/>
              <a:t>的数组，</a:t>
            </a:r>
            <a:r>
              <a:rPr lang="en-US" altLang="zh-CN" dirty="0"/>
              <a:t>d</a:t>
            </a:r>
            <a:r>
              <a:rPr lang="zh-CN" altLang="en-US" dirty="0"/>
              <a:t>为</a:t>
            </a:r>
            <a:r>
              <a:rPr lang="en-US" altLang="zh-CN" dirty="0"/>
              <a:t>search range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10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D71C2-EADA-45CB-BF39-72E17A93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空洞卷积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C04CD-ED36-49C3-B003-62C92C03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空洞卷积</a:t>
            </a:r>
            <a:r>
              <a:rPr lang="en-US" altLang="zh-CN" dirty="0"/>
              <a:t>(dilated convolution</a:t>
            </a:r>
            <a:r>
              <a:rPr lang="zh-CN" altLang="en-US" dirty="0"/>
              <a:t>，也称扩张卷积</a:t>
            </a:r>
            <a:r>
              <a:rPr lang="en-US" altLang="zh-CN" dirty="0"/>
              <a:t>)</a:t>
            </a:r>
            <a:r>
              <a:rPr lang="zh-CN" altLang="en-US" dirty="0"/>
              <a:t>，是一种在普通卷积核中加入空洞，从而在不增加参数和计算量的同时增大感受域的卷积方法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合理安排</a:t>
            </a:r>
            <a:r>
              <a:rPr lang="en-US" altLang="zh-CN" dirty="0"/>
              <a:t>dilate-rate</a:t>
            </a:r>
            <a:r>
              <a:rPr lang="zh-CN" altLang="en-US" dirty="0"/>
              <a:t>，能够使卷积的感受域随层数指数级增加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90488B-69D4-44F0-B8EB-39CA53CC8D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44902" y="1922789"/>
            <a:ext cx="5400600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zh-CN" altLang="en-US" dirty="0"/>
              <a:t>本文的方法结合了</a:t>
            </a:r>
            <a:r>
              <a:rPr lang="en-US" altLang="zh-CN" dirty="0"/>
              <a:t>coarse-to-fine</a:t>
            </a:r>
            <a:r>
              <a:rPr lang="zh-CN" altLang="en-US" dirty="0"/>
              <a:t>的结构与局部</a:t>
            </a:r>
            <a:r>
              <a:rPr lang="en-US" altLang="zh-CN" dirty="0"/>
              <a:t>cost volume</a:t>
            </a:r>
          </a:p>
          <a:p>
            <a:r>
              <a:rPr lang="zh-CN" altLang="en-US" dirty="0"/>
              <a:t>文章在可学习的特征层上做</a:t>
            </a:r>
            <a:r>
              <a:rPr lang="en-US" altLang="zh-CN" dirty="0"/>
              <a:t>warping</a:t>
            </a:r>
            <a:r>
              <a:rPr lang="zh-CN" altLang="en-US" dirty="0"/>
              <a:t>与</a:t>
            </a:r>
            <a:r>
              <a:rPr lang="en-US" altLang="zh-CN" dirty="0"/>
              <a:t>cost volume</a:t>
            </a:r>
            <a:r>
              <a:rPr lang="zh-CN" altLang="en-US" dirty="0"/>
              <a:t>，比使用原图以及人工特征的方式有更好的效果</a:t>
            </a:r>
            <a:endParaRPr lang="en-US" altLang="zh-CN" dirty="0"/>
          </a:p>
          <a:p>
            <a:r>
              <a:rPr lang="zh-CN" altLang="en-US" dirty="0"/>
              <a:t>每一层的</a:t>
            </a:r>
            <a:r>
              <a:rPr lang="en-US" altLang="zh-CN" dirty="0"/>
              <a:t>flow estimator</a:t>
            </a:r>
            <a:r>
              <a:rPr lang="zh-CN" altLang="en-US" dirty="0"/>
              <a:t>将对应层次的图像特征、上采样的光流与本层计算的</a:t>
            </a:r>
            <a:r>
              <a:rPr lang="en-US" altLang="zh-CN" dirty="0"/>
              <a:t>cost volume</a:t>
            </a:r>
            <a:r>
              <a:rPr lang="zh-CN" altLang="en-US" dirty="0"/>
              <a:t>作为输入，通过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dense</a:t>
            </a:r>
            <a:r>
              <a:rPr lang="zh-CN" altLang="en-US" dirty="0"/>
              <a:t>连接的卷积层，输出一个更细化的光流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55" y="3174873"/>
            <a:ext cx="5305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在通过以上网络计算出一个粗光流之后，将光流与其他特征输入一个由多个扩张卷积组成的</a:t>
            </a:r>
            <a:r>
              <a:rPr lang="en-US" altLang="zh-CN" dirty="0"/>
              <a:t>context block</a:t>
            </a:r>
            <a:r>
              <a:rPr lang="zh-CN" altLang="en-US" dirty="0"/>
              <a:t>之中，意在使用更大范围的上下文信息，帮助光流的细化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本文所采用的网络结构包含</a:t>
            </a:r>
            <a:r>
              <a:rPr lang="en-US" altLang="zh-CN" dirty="0"/>
              <a:t>7</a:t>
            </a:r>
            <a:r>
              <a:rPr lang="zh-CN" altLang="en-US" dirty="0"/>
              <a:t>个层级的金字塔，最终得到的原图</a:t>
            </a:r>
            <a:r>
              <a:rPr lang="en-US" altLang="zh-CN" dirty="0"/>
              <a:t>1/4</a:t>
            </a:r>
            <a:r>
              <a:rPr lang="zh-CN" altLang="en-US" dirty="0"/>
              <a:t>（边长）大小的光流图，再通过双线性插值到原图尺寸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本文采用监督学习的方式训练参数，具体方法将在实验部分介绍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7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9170D-1DFA-4D9B-ABEE-7942F2E8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实验与结果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EF07F3-8C59-4748-9877-E46F588B4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7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3EE5D-2A5C-4F7F-A01B-BA73F2CD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50B3A-A641-4BE2-AAFA-30898334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本文一共使用了</a:t>
            </a:r>
            <a:r>
              <a:rPr lang="en-US" altLang="zh-CN" dirty="0"/>
              <a:t>4</a:t>
            </a:r>
            <a:r>
              <a:rPr lang="zh-CN" altLang="en-US" dirty="0"/>
              <a:t>个数据集。</a:t>
            </a:r>
            <a:endParaRPr lang="en-US" altLang="zh-CN" dirty="0"/>
          </a:p>
          <a:p>
            <a:r>
              <a:rPr lang="zh-CN" altLang="en-US" dirty="0"/>
              <a:t>首先，使用合成数据集</a:t>
            </a:r>
            <a:r>
              <a:rPr lang="en-US" altLang="zh-CN" dirty="0" err="1"/>
              <a:t>FlyingChairs</a:t>
            </a:r>
            <a:r>
              <a:rPr lang="zh-CN" altLang="en-US" dirty="0"/>
              <a:t>、</a:t>
            </a:r>
            <a:r>
              <a:rPr lang="en-US" altLang="zh-CN" dirty="0"/>
              <a:t>FlyingThings3D</a:t>
            </a:r>
            <a:r>
              <a:rPr lang="zh-CN" altLang="en-US" dirty="0"/>
              <a:t>进行初步训练。然后，将预训练的网络分别在</a:t>
            </a:r>
            <a:r>
              <a:rPr lang="en-US" altLang="zh-CN" dirty="0"/>
              <a:t>MPI Sintel</a:t>
            </a:r>
            <a:r>
              <a:rPr lang="zh-CN" altLang="en-US" dirty="0"/>
              <a:t>和</a:t>
            </a:r>
            <a:r>
              <a:rPr lang="en-US" altLang="zh-CN" dirty="0"/>
              <a:t>KITTI</a:t>
            </a:r>
            <a:r>
              <a:rPr lang="zh-CN" altLang="en-US" dirty="0"/>
              <a:t>数据集的训练集上微调，并在它们的测试集上评估网络性能</a:t>
            </a:r>
            <a:endParaRPr lang="en-US" altLang="zh-CN" dirty="0"/>
          </a:p>
          <a:p>
            <a:r>
              <a:rPr lang="en-US" altLang="zh-CN" b="1" dirty="0" err="1"/>
              <a:t>FlyingChairs</a:t>
            </a:r>
            <a:r>
              <a:rPr lang="zh-CN" altLang="en-US" dirty="0"/>
              <a:t>与</a:t>
            </a:r>
            <a:r>
              <a:rPr lang="en-US" altLang="zh-CN" b="1" dirty="0"/>
              <a:t>FlyingThings3D</a:t>
            </a:r>
            <a:r>
              <a:rPr lang="zh-CN" altLang="en-US" dirty="0"/>
              <a:t>数据集为合成数据集，模式简单，可以帮助网络学到关于运动物体光流的基本概念</a:t>
            </a:r>
            <a:endParaRPr lang="en-US" altLang="zh-CN" dirty="0"/>
          </a:p>
          <a:p>
            <a:r>
              <a:rPr lang="en-US" altLang="zh-CN" b="1" dirty="0"/>
              <a:t>MPI Sintel</a:t>
            </a:r>
            <a:r>
              <a:rPr lang="zh-CN" altLang="en-US" dirty="0"/>
              <a:t>是从一段</a:t>
            </a:r>
            <a:r>
              <a:rPr lang="en-US" altLang="zh-CN" dirty="0"/>
              <a:t>3D</a:t>
            </a:r>
            <a:r>
              <a:rPr lang="zh-CN" altLang="en-US" dirty="0"/>
              <a:t>动画电影的中导出的连续帧与对应光流标注信息。由于拥有原始的</a:t>
            </a:r>
            <a:r>
              <a:rPr lang="en-US" altLang="zh-CN" dirty="0"/>
              <a:t>3D</a:t>
            </a:r>
            <a:r>
              <a:rPr lang="zh-CN" altLang="en-US" dirty="0"/>
              <a:t>模型运动数据，它的标注精确可靠，并且是像素级的</a:t>
            </a:r>
            <a:endParaRPr lang="en-US" altLang="zh-CN" dirty="0"/>
          </a:p>
          <a:p>
            <a:r>
              <a:rPr lang="en-US" altLang="zh-CN" b="1" dirty="0"/>
              <a:t>KITTI</a:t>
            </a:r>
            <a:r>
              <a:rPr lang="zh-CN" altLang="en-US" dirty="0"/>
              <a:t>是使用一套复杂的车载传感器，记录并测量的一些真实行车路况，其中包括了我们需要的光流信息。由于设备限制，只有部分像素有标注，并且拥有不同的置信度</a:t>
            </a:r>
          </a:p>
        </p:txBody>
      </p:sp>
    </p:spTree>
    <p:extLst>
      <p:ext uri="{BB962C8B-B14F-4D97-AF65-F5344CB8AC3E}">
        <p14:creationId xmlns:p14="http://schemas.microsoft.com/office/powerpoint/2010/main" val="394551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1F17-FBE4-4AB3-A70F-CFB7399B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9CAE8-0AF3-4DDB-879F-0784406B7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预训练阶段，损失函数为：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𝐺𝑇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而在</a:t>
                </a:r>
                <a:r>
                  <a:rPr lang="en-US" altLang="zh-CN" dirty="0"/>
                  <a:t>fine-tune</a:t>
                </a:r>
                <a:r>
                  <a:rPr lang="zh-CN" altLang="en-US" dirty="0"/>
                  <a:t>阶段，损失函数为：</a:t>
                </a:r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𝐺𝑇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>
                                          <a:ea typeface="Cambria Math" panose="02040503050406030204" pitchFamily="18" charset="0"/>
                                        </a:rPr>
                                        <m:t>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设置</a:t>
                </a:r>
                <a:r>
                  <a:rPr lang="en-US" altLang="zh-CN" dirty="0"/>
                  <a:t>q&lt;1</a:t>
                </a:r>
                <a:r>
                  <a:rPr lang="zh-CN" altLang="en-US" dirty="0"/>
                  <a:t>，能够对离群点保持更好的鲁棒性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39CAE8-0AF3-4DDB-879F-0784406B7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9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03A7D-382C-4B25-B2BF-4503E43F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 Sintel</a:t>
            </a:r>
            <a:r>
              <a:rPr lang="zh-CN" altLang="en-US" dirty="0"/>
              <a:t>评估结果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05FAA-565C-4BB3-8B1E-8E21657C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zh-CN" altLang="en-US" dirty="0"/>
              <a:t>表格中使用的评估指标是</a:t>
            </a:r>
            <a:r>
              <a:rPr lang="en-US" altLang="zh-CN" dirty="0"/>
              <a:t>EPE(average end-point error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Clean Pass</a:t>
            </a:r>
            <a:r>
              <a:rPr lang="zh-CN" altLang="en-US" dirty="0"/>
              <a:t>的数据中，表现最好的是一种传统算法</a:t>
            </a:r>
            <a:r>
              <a:rPr lang="en-US" altLang="zh-CN" dirty="0" err="1"/>
              <a:t>MRFlow</a:t>
            </a:r>
            <a:r>
              <a:rPr lang="zh-CN" altLang="en-US" dirty="0"/>
              <a:t>，但在更符合现实数据的</a:t>
            </a:r>
            <a:r>
              <a:rPr lang="en-US" altLang="zh-CN" dirty="0"/>
              <a:t>Final Pass</a:t>
            </a:r>
            <a:r>
              <a:rPr lang="zh-CN" altLang="en-US" dirty="0"/>
              <a:t>数据中，</a:t>
            </a:r>
            <a:r>
              <a:rPr lang="en-US" altLang="zh-CN" dirty="0"/>
              <a:t>PWC-Net</a:t>
            </a:r>
            <a:r>
              <a:rPr lang="zh-CN" altLang="en-US" dirty="0"/>
              <a:t>取得了最好的效果，并且计算速率最快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3F520A-74EC-43BE-AF63-9ACAE4C5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343" y="1210974"/>
            <a:ext cx="38290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7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任务背景</a:t>
            </a:r>
            <a:endParaRPr lang="en-US" altLang="zh-CN" sz="3200" dirty="0"/>
          </a:p>
          <a:p>
            <a:r>
              <a:rPr lang="zh-CN" altLang="en-US" sz="3200" dirty="0"/>
              <a:t>方法介绍</a:t>
            </a:r>
            <a:endParaRPr lang="en-US" altLang="zh-CN" sz="3200" dirty="0"/>
          </a:p>
          <a:p>
            <a:r>
              <a:rPr lang="zh-CN" altLang="en-US" sz="3200" dirty="0"/>
              <a:t>实验与结果</a:t>
            </a:r>
          </a:p>
        </p:txBody>
      </p:sp>
    </p:spTree>
    <p:extLst>
      <p:ext uri="{BB962C8B-B14F-4D97-AF65-F5344CB8AC3E}">
        <p14:creationId xmlns:p14="http://schemas.microsoft.com/office/powerpoint/2010/main" val="228871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72049-24AD-4E7B-9577-495A7FF3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 Sintel</a:t>
            </a:r>
            <a:r>
              <a:rPr lang="zh-CN" altLang="en-US" dirty="0"/>
              <a:t>结果示例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9DE40-A24C-48F0-8473-6254D304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D0E94D-0CE6-4852-9B00-A1D71640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55" y="975591"/>
            <a:ext cx="77438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9272-4986-4F31-89BB-395572FF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KITTI</a:t>
            </a:r>
            <a:r>
              <a:rPr lang="zh-CN" altLang="en-US" dirty="0"/>
              <a:t>评估结果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236B0-E5DD-47ED-9D2F-A0675C44D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r>
              <a:rPr lang="zh-CN" altLang="en-US" dirty="0"/>
              <a:t>从表格中测试集评估结果上来看，除了在</a:t>
            </a:r>
            <a:r>
              <a:rPr lang="en-US" altLang="zh-CN" dirty="0"/>
              <a:t>KITTI2012</a:t>
            </a:r>
            <a:r>
              <a:rPr lang="zh-CN" altLang="en-US" dirty="0"/>
              <a:t>上的</a:t>
            </a:r>
            <a:r>
              <a:rPr lang="en-US" altLang="zh-CN" dirty="0"/>
              <a:t>Fl-</a:t>
            </a:r>
            <a:r>
              <a:rPr lang="en-US" altLang="zh-CN" dirty="0" err="1"/>
              <a:t>Noc</a:t>
            </a:r>
            <a:r>
              <a:rPr lang="zh-CN" altLang="en-US" dirty="0"/>
              <a:t>指标，其他指标都是</a:t>
            </a:r>
            <a:r>
              <a:rPr lang="en-US" altLang="zh-CN" dirty="0"/>
              <a:t>PWC-Net</a:t>
            </a:r>
            <a:r>
              <a:rPr lang="zh-CN" altLang="en-US" dirty="0"/>
              <a:t>更好</a:t>
            </a:r>
            <a:endParaRPr lang="en-US" altLang="zh-CN" dirty="0"/>
          </a:p>
          <a:p>
            <a:r>
              <a:rPr lang="en-US" altLang="zh-CN" dirty="0"/>
              <a:t>Fl-</a:t>
            </a:r>
            <a:r>
              <a:rPr lang="en-US" altLang="zh-CN" dirty="0" err="1"/>
              <a:t>Noc</a:t>
            </a:r>
            <a:r>
              <a:rPr lang="zh-CN" altLang="en-US" dirty="0"/>
              <a:t>是非遮挡部分的估计错误像素百分比，而</a:t>
            </a:r>
            <a:r>
              <a:rPr lang="en-US" altLang="zh-CN" dirty="0"/>
              <a:t>SDF</a:t>
            </a:r>
            <a:r>
              <a:rPr lang="zh-CN" altLang="en-US" dirty="0"/>
              <a:t>是估计静态区域的一种方法。</a:t>
            </a:r>
            <a:r>
              <a:rPr lang="en-US" altLang="zh-CN" dirty="0"/>
              <a:t>KITTI2012</a:t>
            </a:r>
            <a:r>
              <a:rPr lang="zh-CN" altLang="en-US" dirty="0"/>
              <a:t>中静态区域确实占据多数像素，所以</a:t>
            </a:r>
            <a:r>
              <a:rPr lang="en-US" altLang="zh-CN" dirty="0"/>
              <a:t>SDF</a:t>
            </a:r>
            <a:r>
              <a:rPr lang="zh-CN" altLang="en-US" dirty="0"/>
              <a:t>在这项指标上更好是可以理解的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B087E-C17C-48EB-B60D-957128B2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04" y="1202602"/>
            <a:ext cx="38576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54A6E-8461-40F9-BA6B-C620D999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KITTI</a:t>
            </a:r>
            <a:r>
              <a:rPr lang="zh-CN" altLang="en-US" dirty="0"/>
              <a:t>结果示例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2A8FA-ED6F-4F3A-8719-4CA296B0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88B2D0-6CC1-457B-89FF-FE35DC11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6" y="1771840"/>
            <a:ext cx="7753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51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4C06-D2C9-4AA0-B597-AF9D1287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1E504-D3E5-4E57-8B72-CD40BFDD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PWC-Net</a:t>
            </a:r>
            <a:r>
              <a:rPr lang="zh-CN" altLang="en-US" dirty="0"/>
              <a:t>结合了深度卷积网络与传统光流估计方法中的多级金字塔思想和</a:t>
            </a:r>
            <a:r>
              <a:rPr lang="en-US" altLang="zh-CN" dirty="0"/>
              <a:t>cost volume</a:t>
            </a:r>
            <a:r>
              <a:rPr lang="zh-CN" altLang="en-US" dirty="0"/>
              <a:t>匹配，比单纯使用普通的卷积网络更适合光流估计这一任务</a:t>
            </a:r>
            <a:endParaRPr lang="en-US" altLang="zh-CN" dirty="0"/>
          </a:p>
          <a:p>
            <a:r>
              <a:rPr lang="zh-CN" altLang="en-US" dirty="0"/>
              <a:t>启发：卷积块不是万能的，不能直接当作黑箱来拟合所有任务。结合和特定任务相匹配的计算，可以使得网络得到更好的效果</a:t>
            </a:r>
            <a:endParaRPr lang="en-US" altLang="zh-CN" dirty="0"/>
          </a:p>
          <a:p>
            <a:r>
              <a:rPr lang="zh-CN" altLang="en-US" dirty="0"/>
              <a:t>此方法之后的光流估计改进的方向大致有以下几种：</a:t>
            </a:r>
            <a:endParaRPr lang="en-US" altLang="zh-CN" dirty="0"/>
          </a:p>
          <a:p>
            <a:pPr lvl="1"/>
            <a:r>
              <a:rPr lang="zh-CN" altLang="en-US"/>
              <a:t>进一步设计更符合光流任务的深度网络结构</a:t>
            </a:r>
            <a:endParaRPr lang="en-US" altLang="zh-CN" dirty="0"/>
          </a:p>
          <a:p>
            <a:pPr lvl="1"/>
            <a:r>
              <a:rPr lang="zh-CN" altLang="en-US" dirty="0"/>
              <a:t>结合</a:t>
            </a:r>
            <a:r>
              <a:rPr lang="en-US" altLang="zh-CN" dirty="0"/>
              <a:t>scene flow</a:t>
            </a:r>
            <a:r>
              <a:rPr lang="zh-CN" altLang="en-US" dirty="0"/>
              <a:t>对静态区域位移的估计方法，提示静态区域的光流准确率</a:t>
            </a:r>
            <a:endParaRPr lang="en-US" altLang="zh-CN" dirty="0"/>
          </a:p>
          <a:p>
            <a:pPr lvl="1"/>
            <a:r>
              <a:rPr lang="zh-CN" altLang="en-US" dirty="0"/>
              <a:t>将模型扩展至无监督方法，从而解决数据标注困难的问题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993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0F1E18-F837-44D1-A5D7-2393F2E26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B8C65856-2748-4894-A8CD-53249D8AF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6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光流指空间中运动物体对应在二维图像中每个像素上的瞬时速率，它表达了图像的运动信息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光流在计算机视觉领域中有诸多运用，尤其是在视频相关的任务（如物体检测</a:t>
            </a:r>
            <a:r>
              <a:rPr lang="en-US" altLang="zh-CN" sz="2400" dirty="0"/>
              <a:t>/</a:t>
            </a:r>
            <a:r>
              <a:rPr lang="zh-CN" altLang="en-US" sz="2400" dirty="0"/>
              <a:t>跟踪、视频插帧等）中，光流信息常常能起到关键的作用</a:t>
            </a:r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9366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光流可视化</a:t>
            </a:r>
          </a:p>
        </p:txBody>
      </p:sp>
      <p:pic>
        <p:nvPicPr>
          <p:cNvPr id="1026" name="Picture 2" descr="“optical flow”的图片搜索结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-317" r="50078" b="269"/>
          <a:stretch/>
        </p:blipFill>
        <p:spPr bwMode="auto">
          <a:xfrm>
            <a:off x="4773090" y="453783"/>
            <a:ext cx="5275883" cy="29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90" y="3409869"/>
            <a:ext cx="5312651" cy="29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传统方法简介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传统的光流计算方法基于两个基本假设：</a:t>
            </a:r>
            <a:endParaRPr lang="en-US" altLang="zh-CN" sz="2400" dirty="0"/>
          </a:p>
          <a:p>
            <a:r>
              <a:rPr lang="en-US" altLang="zh-CN" sz="2400" dirty="0"/>
              <a:t>(1) </a:t>
            </a:r>
            <a:r>
              <a:rPr lang="zh-CN" altLang="en-US" sz="2400" dirty="0"/>
              <a:t>亮度恒定假设：同一物体在不同帧之间运动时，其亮度不会发生改变</a:t>
            </a:r>
            <a:endParaRPr lang="en-US" altLang="zh-CN" sz="2400" dirty="0"/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小运动假设：物体的速度较小，也就是在相邻帧之间，物体位置不会剧烈变化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在这两个基础假设之上，通过引入不同的额外假设，使用不同的工具进行计算，形成了不同的传统光流估计算法。匹配算法、能量优化方法、梯度、相位、特征点等都是光流估计的常用工具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91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深度学习方法简介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由于深度学习在各种高层次视觉任务中取得了成功，近年来也开始被用于光流估计的任务中。</a:t>
            </a:r>
            <a:endParaRPr lang="en-US" altLang="zh-CN" sz="2400" dirty="0"/>
          </a:p>
          <a:p>
            <a:r>
              <a:rPr lang="zh-CN" altLang="en-US" sz="2400" dirty="0"/>
              <a:t>首先被提出的是基于</a:t>
            </a:r>
            <a:r>
              <a:rPr lang="en-US" altLang="zh-CN" sz="2400" dirty="0"/>
              <a:t>U-Net</a:t>
            </a:r>
            <a:r>
              <a:rPr lang="zh-CN" altLang="en-US" sz="2400" dirty="0"/>
              <a:t>结构的</a:t>
            </a:r>
            <a:r>
              <a:rPr lang="en-US" altLang="zh-CN" sz="2400" dirty="0" err="1"/>
              <a:t>FlowNetS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FlowNetC</a:t>
            </a:r>
            <a:r>
              <a:rPr lang="zh-CN" altLang="en-US" sz="2400" dirty="0"/>
              <a:t>。通过堆叠这两种网络，一个更大的</a:t>
            </a:r>
            <a:r>
              <a:rPr lang="en-US" altLang="zh-CN" sz="2400" dirty="0"/>
              <a:t>FlowNet2</a:t>
            </a:r>
            <a:r>
              <a:rPr lang="zh-CN" altLang="en-US" sz="2400" dirty="0"/>
              <a:t>也被提出了，这取得了当时最优的效果。</a:t>
            </a:r>
            <a:endParaRPr lang="en-US" altLang="zh-CN" sz="2400" dirty="0"/>
          </a:p>
          <a:p>
            <a:r>
              <a:rPr lang="en-US" altLang="zh-CN" sz="2400" dirty="0"/>
              <a:t>SpyNet</a:t>
            </a:r>
            <a:r>
              <a:rPr lang="zh-CN" altLang="en-US" sz="2400" dirty="0"/>
              <a:t>将传统算法中的</a:t>
            </a:r>
            <a:r>
              <a:rPr lang="en-US" altLang="zh-CN" sz="2400" dirty="0"/>
              <a:t>coarse-to-fine</a:t>
            </a:r>
            <a:r>
              <a:rPr lang="zh-CN" altLang="en-US" sz="2400" dirty="0"/>
              <a:t>结构运用到深度学习中，利用很小的模型达到了不错的效果。</a:t>
            </a:r>
            <a:endParaRPr lang="en-US" altLang="zh-CN" sz="2400" dirty="0"/>
          </a:p>
          <a:p>
            <a:r>
              <a:rPr lang="zh-CN" altLang="en-US" sz="2400" dirty="0"/>
              <a:t>另一些方法在网络中使用了</a:t>
            </a:r>
            <a:r>
              <a:rPr lang="en-US" altLang="zh-CN" sz="2400" dirty="0"/>
              <a:t>cost volume</a:t>
            </a:r>
            <a:r>
              <a:rPr lang="zh-CN" altLang="en-US" sz="2400" dirty="0"/>
              <a:t>来计算两帧之间的匹配误差，取得了明显的提升。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9865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4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基于光流的</a:t>
            </a:r>
            <a:r>
              <a:rPr lang="en-US" altLang="zh-CN" dirty="0"/>
              <a:t>warping</a:t>
            </a:r>
            <a:r>
              <a:rPr lang="zh-CN" altLang="en-US" dirty="0"/>
              <a:t>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记连续变化的两帧图像分别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图像</a:t>
                </a:r>
                <a:r>
                  <a:rPr lang="en-US" altLang="zh-CN" dirty="0"/>
                  <a:t>warping</a:t>
                </a:r>
                <a:r>
                  <a:rPr lang="zh-CN" altLang="en-US" dirty="0"/>
                  <a:t>是指根据变换关系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dirty="0"/>
                          <m:t>T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其中的一帧图像，来得到近似的另一帧图像的过程，分为前向</a:t>
                </a:r>
                <a:r>
                  <a:rPr lang="en-US" altLang="zh-CN" dirty="0"/>
                  <a:t>warping</a:t>
                </a:r>
                <a:r>
                  <a:rPr lang="zh-CN" altLang="en-US" dirty="0"/>
                  <a:t>和反向</a:t>
                </a:r>
                <a:r>
                  <a:rPr lang="en-US" altLang="zh-CN" dirty="0"/>
                  <a:t>warping</a:t>
                </a:r>
              </a:p>
              <a:p>
                <a:r>
                  <a:rPr lang="zh-CN" altLang="en-US" dirty="0"/>
                  <a:t>前向</a:t>
                </a:r>
                <a:r>
                  <a:rPr lang="en-US" altLang="zh-CN" dirty="0"/>
                  <a:t>warping</a:t>
                </a:r>
                <a:r>
                  <a:rPr lang="zh-CN" altLang="en-US" dirty="0"/>
                  <a:t>是已知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，令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得到近似的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/>
                  <a:t>的过程。由于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zh-CN" altLang="en-US" dirty="0"/>
                  <a:t>不是满射，于是可能会产生重叠和空洞。</a:t>
                </a:r>
                <a:endParaRPr lang="en-US" altLang="zh-CN" dirty="0"/>
              </a:p>
              <a:p>
                <a:r>
                  <a:rPr lang="zh-CN" altLang="en-US" dirty="0"/>
                  <a:t>反向</a:t>
                </a:r>
                <a:r>
                  <a:rPr lang="en-US" altLang="zh-CN" dirty="0"/>
                  <a:t>warping</a:t>
                </a:r>
                <a:r>
                  <a:rPr lang="zh-CN" altLang="en-US" dirty="0"/>
                  <a:t>则是已知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dirty="0"/>
                      <m:t>令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，得到</m:t>
                    </m:r>
                  </m:oMath>
                </a14:m>
                <a:r>
                  <a:rPr lang="zh-CN" altLang="en-US" dirty="0"/>
                  <a:t>近似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过程。不存在空洞。</a:t>
                </a:r>
                <a:endParaRPr lang="en-US" altLang="zh-CN" dirty="0"/>
              </a:p>
              <a:p>
                <a:r>
                  <a:rPr lang="zh-CN" altLang="en-US" dirty="0"/>
                  <a:t>在光流任务中，一般采用反向</a:t>
                </a:r>
                <a:r>
                  <a:rPr lang="en-US" altLang="zh-CN" dirty="0"/>
                  <a:t>warping</a:t>
                </a:r>
                <a:r>
                  <a:rPr lang="zh-CN" altLang="en-US" dirty="0"/>
                  <a:t>来对齐两帧图像，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即为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光流。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4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05798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902</TotalTime>
  <Words>1345</Words>
  <Application>Microsoft Office PowerPoint</Application>
  <PresentationFormat>宽屏</PresentationFormat>
  <Paragraphs>92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Cambria Math</vt:lpstr>
      <vt:lpstr>Corbel</vt:lpstr>
      <vt:lpstr>Wingdings 2</vt:lpstr>
      <vt:lpstr>框架</vt:lpstr>
      <vt:lpstr>论文分享 《PWC-Net: CNNs for Optical Flow Using Pyramid, Warping, and Cost Volume》 Deqing Sun, Xiaodong Yang, Ming-Yu Liu, and Jan Kautz  NVIDIA</vt:lpstr>
      <vt:lpstr>目录</vt:lpstr>
      <vt:lpstr>任务背景</vt:lpstr>
      <vt:lpstr>任务介绍</vt:lpstr>
      <vt:lpstr>光流可视化</vt:lpstr>
      <vt:lpstr>传统方法简介</vt:lpstr>
      <vt:lpstr>深度学习方法简介</vt:lpstr>
      <vt:lpstr>方法介绍</vt:lpstr>
      <vt:lpstr>基于光流的warping操作</vt:lpstr>
      <vt:lpstr>Warping示意图</vt:lpstr>
      <vt:lpstr>传统算法中的coarse-to-fine</vt:lpstr>
      <vt:lpstr>cost volume</vt:lpstr>
      <vt:lpstr>空洞卷积</vt:lpstr>
      <vt:lpstr>本文方法</vt:lpstr>
      <vt:lpstr>本文方法</vt:lpstr>
      <vt:lpstr>实验与结果</vt:lpstr>
      <vt:lpstr>数据集介绍</vt:lpstr>
      <vt:lpstr>训练过程</vt:lpstr>
      <vt:lpstr>MPI Sintel评估结果</vt:lpstr>
      <vt:lpstr>MPI Sintel结果示例</vt:lpstr>
      <vt:lpstr>KITTI评估结果</vt:lpstr>
      <vt:lpstr>KITTI结果示例</vt:lpstr>
      <vt:lpstr>总结 </vt:lpstr>
      <vt:lpstr>感谢聆听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诗力</dc:creator>
  <cp:lastModifiedBy>诗力 周</cp:lastModifiedBy>
  <cp:revision>185</cp:revision>
  <dcterms:created xsi:type="dcterms:W3CDTF">2019-12-01T03:46:08Z</dcterms:created>
  <dcterms:modified xsi:type="dcterms:W3CDTF">2019-12-20T12:04:13Z</dcterms:modified>
</cp:coreProperties>
</file>