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520" y="1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94E1-7CAA-428A-8161-CD56E1F2BD6D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613B-9F4D-4E44-92E8-B1DC28B44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59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94E1-7CAA-428A-8161-CD56E1F2BD6D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613B-9F4D-4E44-92E8-B1DC28B44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4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94E1-7CAA-428A-8161-CD56E1F2BD6D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613B-9F4D-4E44-92E8-B1DC28B44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84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94E1-7CAA-428A-8161-CD56E1F2BD6D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613B-9F4D-4E44-92E8-B1DC28B44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2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94E1-7CAA-428A-8161-CD56E1F2BD6D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613B-9F4D-4E44-92E8-B1DC28B44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50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94E1-7CAA-428A-8161-CD56E1F2BD6D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613B-9F4D-4E44-92E8-B1DC28B44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1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94E1-7CAA-428A-8161-CD56E1F2BD6D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613B-9F4D-4E44-92E8-B1DC28B44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75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94E1-7CAA-428A-8161-CD56E1F2BD6D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613B-9F4D-4E44-92E8-B1DC28B44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58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94E1-7CAA-428A-8161-CD56E1F2BD6D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613B-9F4D-4E44-92E8-B1DC28B44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22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94E1-7CAA-428A-8161-CD56E1F2BD6D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613B-9F4D-4E44-92E8-B1DC28B44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0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94E1-7CAA-428A-8161-CD56E1F2BD6D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613B-9F4D-4E44-92E8-B1DC28B44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55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594E1-7CAA-428A-8161-CD56E1F2BD6D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7613B-9F4D-4E44-92E8-B1DC28B44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28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24260" y="1807335"/>
            <a:ext cx="3567448" cy="52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r>
              <a:rPr lang="zh-CN" altLang="en-US" dirty="0" smtClean="0"/>
              <a:t>张随机播放的图片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680102" y="1835240"/>
            <a:ext cx="2665927" cy="52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40</a:t>
            </a:r>
            <a:r>
              <a:rPr lang="zh-CN" altLang="en-US" dirty="0" smtClean="0"/>
              <a:t>张定序播放的图片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24259" y="2558603"/>
            <a:ext cx="560231" cy="1425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先</a:t>
            </a:r>
            <a:r>
              <a:rPr lang="zh-CN" altLang="en-US" dirty="0" smtClean="0"/>
              <a:t>观看</a:t>
            </a:r>
            <a:endParaRPr lang="en-US" altLang="zh-CN" dirty="0" smtClean="0"/>
          </a:p>
          <a:p>
            <a:pPr algn="ctr"/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998256" y="5909786"/>
            <a:ext cx="95861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观看都是按照</a:t>
            </a:r>
            <a:r>
              <a:rPr lang="en-US" altLang="zh-CN" dirty="0" smtClean="0"/>
              <a:t>7s</a:t>
            </a:r>
            <a:r>
              <a:rPr lang="zh-CN" altLang="en-US" dirty="0" smtClean="0"/>
              <a:t>看</a:t>
            </a:r>
            <a:r>
              <a:rPr lang="en-US" altLang="zh-CN" dirty="0" smtClean="0"/>
              <a:t>+1s</a:t>
            </a:r>
            <a:r>
              <a:rPr lang="zh-CN" altLang="en-US" dirty="0" smtClean="0"/>
              <a:t>间隔设计的。（显示器有滞后，看的时间差不多一般只有</a:t>
            </a:r>
            <a:r>
              <a:rPr lang="en-US" altLang="zh-CN" dirty="0" smtClean="0"/>
              <a:t>6s</a:t>
            </a:r>
            <a:r>
              <a:rPr lang="zh-CN" altLang="en-US" dirty="0" smtClean="0"/>
              <a:t>多）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Arousal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Valence</a:t>
            </a:r>
            <a:r>
              <a:rPr lang="zh-CN" altLang="en-US" dirty="0" smtClean="0"/>
              <a:t>每张照片的时间是每个被试控制的，打好分就跳到下一张，中间没有间隔。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3705091" y="2558603"/>
            <a:ext cx="920840" cy="1425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就</a:t>
            </a:r>
            <a:r>
              <a:rPr lang="en-US" altLang="zh-CN" dirty="0" smtClean="0"/>
              <a:t>Arousal</a:t>
            </a:r>
            <a:r>
              <a:rPr lang="zh-CN" altLang="en-US" dirty="0" smtClean="0"/>
              <a:t>打分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5162282" y="2558603"/>
            <a:ext cx="920840" cy="1425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就</a:t>
            </a:r>
            <a:r>
              <a:rPr lang="en-US" altLang="zh-CN" dirty="0" smtClean="0"/>
              <a:t>Valence</a:t>
            </a:r>
            <a:r>
              <a:rPr lang="zh-CN" altLang="en-US" dirty="0" smtClean="0"/>
              <a:t>打分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7688687" y="2558603"/>
            <a:ext cx="560231" cy="1425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先</a:t>
            </a:r>
            <a:r>
              <a:rPr lang="zh-CN" altLang="en-US" dirty="0" smtClean="0"/>
              <a:t>观看</a:t>
            </a:r>
            <a:endParaRPr lang="en-US" altLang="zh-CN" dirty="0" smtClean="0"/>
          </a:p>
          <a:p>
            <a:pPr algn="ctr"/>
            <a:endParaRPr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8395952" y="2558603"/>
            <a:ext cx="920840" cy="1425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就</a:t>
            </a:r>
            <a:r>
              <a:rPr lang="en-US" altLang="zh-CN" dirty="0" smtClean="0"/>
              <a:t>Arousal</a:t>
            </a:r>
            <a:r>
              <a:rPr lang="zh-CN" altLang="en-US" dirty="0" smtClean="0"/>
              <a:t>打分</a:t>
            </a:r>
            <a:endParaRPr lang="en-US" altLang="zh-CN" dirty="0" smtClean="0"/>
          </a:p>
        </p:txBody>
      </p:sp>
      <p:sp>
        <p:nvSpPr>
          <p:cNvPr id="13" name="矩形 12"/>
          <p:cNvSpPr/>
          <p:nvPr/>
        </p:nvSpPr>
        <p:spPr>
          <a:xfrm>
            <a:off x="9425189" y="2558603"/>
            <a:ext cx="920840" cy="1425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就</a:t>
            </a:r>
            <a:r>
              <a:rPr lang="en-US" altLang="zh-CN" dirty="0" smtClean="0"/>
              <a:t>Valence</a:t>
            </a:r>
            <a:r>
              <a:rPr lang="zh-CN" altLang="en-US" dirty="0" smtClean="0"/>
              <a:t>打分</a:t>
            </a:r>
            <a:endParaRPr lang="en-US" altLang="zh-CN" dirty="0" smtClean="0"/>
          </a:p>
        </p:txBody>
      </p:sp>
      <p:sp>
        <p:nvSpPr>
          <p:cNvPr id="14" name="矩形 13"/>
          <p:cNvSpPr/>
          <p:nvPr/>
        </p:nvSpPr>
        <p:spPr>
          <a:xfrm>
            <a:off x="1191296" y="1807335"/>
            <a:ext cx="1185930" cy="2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说明</a:t>
            </a:r>
          </a:p>
        </p:txBody>
      </p:sp>
      <p:sp>
        <p:nvSpPr>
          <p:cNvPr id="15" name="矩形 14"/>
          <p:cNvSpPr/>
          <p:nvPr/>
        </p:nvSpPr>
        <p:spPr>
          <a:xfrm>
            <a:off x="6301524" y="1807335"/>
            <a:ext cx="1185930" cy="2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说明</a:t>
            </a:r>
          </a:p>
        </p:txBody>
      </p:sp>
      <p:sp>
        <p:nvSpPr>
          <p:cNvPr id="16" name="矩形 15"/>
          <p:cNvSpPr/>
          <p:nvPr/>
        </p:nvSpPr>
        <p:spPr>
          <a:xfrm>
            <a:off x="3250039" y="3337744"/>
            <a:ext cx="354436" cy="65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训练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47746" y="3324866"/>
            <a:ext cx="354436" cy="65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</a:t>
            </a:r>
          </a:p>
        </p:txBody>
      </p:sp>
      <p:sp>
        <p:nvSpPr>
          <p:cNvPr id="18" name="矩形 17"/>
          <p:cNvSpPr/>
          <p:nvPr/>
        </p:nvSpPr>
        <p:spPr>
          <a:xfrm>
            <a:off x="783329" y="804960"/>
            <a:ext cx="4042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实验设计</a:t>
            </a:r>
          </a:p>
        </p:txBody>
      </p:sp>
      <p:sp>
        <p:nvSpPr>
          <p:cNvPr id="19" name="矩形 18"/>
          <p:cNvSpPr/>
          <p:nvPr/>
        </p:nvSpPr>
        <p:spPr>
          <a:xfrm>
            <a:off x="7528773" y="1710124"/>
            <a:ext cx="3055657" cy="390835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02639" y="406784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我们这次只分析这一段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437326" y="1703685"/>
            <a:ext cx="3864198" cy="391479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524258" y="4082775"/>
            <a:ext cx="366318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这个分析比较麻烦，先不做</a:t>
            </a:r>
            <a:endParaRPr lang="en-US" altLang="zh-CN" dirty="0" smtClean="0"/>
          </a:p>
          <a:p>
            <a:r>
              <a:rPr lang="zh-CN" altLang="en-US" sz="1400" dirty="0" smtClean="0"/>
              <a:t>别人是看一个照片打一次分，我们觉得机器打分很容易做错，调整成先看，然后分类打分。实际上，前面看的对后面是有干扰的，但因为随机播放，打分的顺序和观看就不一样了，预测会比较麻烦。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759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4689" y="225840"/>
            <a:ext cx="4042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原始数据</a:t>
            </a:r>
          </a:p>
        </p:txBody>
      </p:sp>
      <p:sp>
        <p:nvSpPr>
          <p:cNvPr id="6" name="矩形 5"/>
          <p:cNvSpPr/>
          <p:nvPr/>
        </p:nvSpPr>
        <p:spPr>
          <a:xfrm>
            <a:off x="1799329" y="318173"/>
            <a:ext cx="101285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我是按照每秒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个数据采样的原始数据。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8003753" y="1662382"/>
            <a:ext cx="3403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Time,</a:t>
            </a:r>
            <a:endParaRPr lang="en-US" altLang="zh-CN" dirty="0" smtClean="0"/>
          </a:p>
          <a:p>
            <a:r>
              <a:rPr lang="zh-CN" altLang="en-US" dirty="0" smtClean="0"/>
              <a:t>A: EKG,</a:t>
            </a:r>
            <a:endParaRPr lang="en-US" altLang="zh-CN" dirty="0" smtClean="0"/>
          </a:p>
          <a:p>
            <a:r>
              <a:rPr lang="zh-CN" altLang="en-US" dirty="0" smtClean="0"/>
              <a:t>TT-AV Sync - 1B,</a:t>
            </a:r>
            <a:endParaRPr lang="en-US" altLang="zh-CN" dirty="0" smtClean="0"/>
          </a:p>
          <a:p>
            <a:r>
              <a:rPr lang="zh-CN" altLang="en-US" dirty="0" smtClean="0"/>
              <a:t>C: EEG,</a:t>
            </a:r>
            <a:endParaRPr lang="en-US" altLang="zh-CN" dirty="0" smtClean="0"/>
          </a:p>
          <a:p>
            <a:r>
              <a:rPr lang="zh-CN" altLang="en-US" dirty="0" smtClean="0"/>
              <a:t>D: EMG,</a:t>
            </a:r>
            <a:endParaRPr lang="en-US" altLang="zh-CN" dirty="0" smtClean="0"/>
          </a:p>
          <a:p>
            <a:r>
              <a:rPr lang="zh-CN" altLang="en-US" dirty="0" smtClean="0"/>
              <a:t>E: Skin Cond,</a:t>
            </a:r>
            <a:endParaRPr lang="en-US" altLang="zh-CN" dirty="0" smtClean="0"/>
          </a:p>
          <a:p>
            <a:r>
              <a:rPr lang="zh-CN" altLang="en-US" dirty="0" smtClean="0"/>
              <a:t>F: Temp,</a:t>
            </a:r>
            <a:endParaRPr lang="en-US" altLang="zh-CN" dirty="0" smtClean="0"/>
          </a:p>
          <a:p>
            <a:r>
              <a:rPr lang="zh-CN" altLang="en-US" dirty="0" smtClean="0"/>
              <a:t>G: Abd Resp,</a:t>
            </a:r>
            <a:endParaRPr lang="en-US" altLang="zh-CN" dirty="0"/>
          </a:p>
          <a:p>
            <a:r>
              <a:rPr lang="zh-CN" altLang="en-US" dirty="0" smtClean="0"/>
              <a:t>MyoScan-Pro 400 - 1H,</a:t>
            </a:r>
            <a:endParaRPr lang="en-US" altLang="zh-CN" dirty="0" smtClean="0"/>
          </a:p>
          <a:p>
            <a:r>
              <a:rPr lang="zh-CN" altLang="en-US" dirty="0" smtClean="0"/>
              <a:t>A: EKG HR (Smoothed),</a:t>
            </a:r>
            <a:endParaRPr lang="en-US" altLang="zh-CN" dirty="0" smtClean="0"/>
          </a:p>
          <a:p>
            <a:r>
              <a:rPr lang="zh-CN" altLang="en-US" dirty="0" smtClean="0"/>
              <a:t>A: EKG VLF Total power,</a:t>
            </a:r>
            <a:endParaRPr lang="en-US" altLang="zh-CN" dirty="0" smtClean="0"/>
          </a:p>
          <a:p>
            <a:r>
              <a:rPr lang="zh-CN" altLang="en-US" dirty="0" smtClean="0"/>
              <a:t>A: EKG LF Total power,</a:t>
            </a:r>
            <a:endParaRPr lang="en-US" altLang="zh-CN" dirty="0" smtClean="0"/>
          </a:p>
          <a:p>
            <a:r>
              <a:rPr lang="zh-CN" altLang="en-US" dirty="0" smtClean="0"/>
              <a:t>A: EKG HF Total power,</a:t>
            </a:r>
            <a:endParaRPr lang="en-US" altLang="zh-CN" dirty="0" smtClean="0"/>
          </a:p>
          <a:p>
            <a:r>
              <a:rPr lang="zh-CN" altLang="en-US" dirty="0" smtClean="0"/>
              <a:t>D: EMG + smoothing,</a:t>
            </a:r>
            <a:endParaRPr lang="en-US" altLang="zh-CN" dirty="0" smtClean="0"/>
          </a:p>
          <a:p>
            <a:r>
              <a:rPr lang="zh-CN" altLang="en-US" dirty="0" smtClean="0"/>
              <a:t>A: EKG VLF total power mean,</a:t>
            </a:r>
            <a:endParaRPr lang="en-US" altLang="zh-CN" dirty="0" smtClean="0"/>
          </a:p>
          <a:p>
            <a:r>
              <a:rPr lang="zh-CN" altLang="en-US" dirty="0" smtClean="0"/>
              <a:t>A: EKG LF total power mean,</a:t>
            </a:r>
            <a:endParaRPr lang="en-US" altLang="zh-CN" dirty="0" smtClean="0"/>
          </a:p>
          <a:p>
            <a:r>
              <a:rPr lang="zh-CN" altLang="en-US" dirty="0" smtClean="0"/>
              <a:t>A: EKG HF Total power mean,</a:t>
            </a:r>
            <a:endParaRPr lang="en-US" altLang="zh-CN" dirty="0" smtClean="0"/>
          </a:p>
          <a:p>
            <a:r>
              <a:rPr lang="zh-CN" altLang="en-US" dirty="0" smtClean="0"/>
              <a:t>F: Temperature mean (Deg)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04" y="1168400"/>
            <a:ext cx="6251793" cy="546608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698697" y="1662382"/>
            <a:ext cx="14980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时间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心电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marker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脑电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皱眉肌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皮电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皮温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呼吸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笑肌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00B0F0"/>
                </a:solidFill>
              </a:rPr>
              <a:t>心电成分</a:t>
            </a:r>
            <a:r>
              <a:rPr lang="en-US" altLang="zh-CN" dirty="0" smtClean="0">
                <a:solidFill>
                  <a:srgbClr val="00B0F0"/>
                </a:solidFill>
              </a:rPr>
              <a:t>1</a:t>
            </a:r>
          </a:p>
          <a:p>
            <a:r>
              <a:rPr lang="zh-CN" altLang="en-US" dirty="0" smtClean="0">
                <a:solidFill>
                  <a:srgbClr val="00B0F0"/>
                </a:solidFill>
              </a:rPr>
              <a:t>心电成分</a:t>
            </a:r>
            <a:r>
              <a:rPr lang="en-US" altLang="zh-CN" dirty="0" smtClean="0">
                <a:solidFill>
                  <a:srgbClr val="00B0F0"/>
                </a:solidFill>
              </a:rPr>
              <a:t>2</a:t>
            </a:r>
          </a:p>
          <a:p>
            <a:r>
              <a:rPr lang="zh-CN" altLang="en-US" dirty="0" smtClean="0">
                <a:solidFill>
                  <a:srgbClr val="00B0F0"/>
                </a:solidFill>
              </a:rPr>
              <a:t>心电成分</a:t>
            </a:r>
            <a:r>
              <a:rPr lang="en-US" altLang="zh-CN" dirty="0" smtClean="0">
                <a:solidFill>
                  <a:srgbClr val="00B0F0"/>
                </a:solidFill>
              </a:rPr>
              <a:t>3</a:t>
            </a:r>
          </a:p>
          <a:p>
            <a:r>
              <a:rPr lang="zh-CN" altLang="en-US" dirty="0" smtClean="0">
                <a:solidFill>
                  <a:srgbClr val="00B0F0"/>
                </a:solidFill>
              </a:rPr>
              <a:t>心电成分</a:t>
            </a:r>
            <a:r>
              <a:rPr lang="en-US" altLang="zh-CN" dirty="0" smtClean="0">
                <a:solidFill>
                  <a:srgbClr val="00B0F0"/>
                </a:solidFill>
              </a:rPr>
              <a:t>4</a:t>
            </a:r>
          </a:p>
          <a:p>
            <a:r>
              <a:rPr lang="zh-CN" altLang="en-US" dirty="0" smtClean="0">
                <a:solidFill>
                  <a:srgbClr val="00B0F0"/>
                </a:solidFill>
              </a:rPr>
              <a:t>皱眉成分</a:t>
            </a:r>
            <a:r>
              <a:rPr lang="en-US" altLang="zh-CN" dirty="0" smtClean="0">
                <a:solidFill>
                  <a:srgbClr val="00B0F0"/>
                </a:solidFill>
              </a:rPr>
              <a:t>1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zh-CN" altLang="en-US" dirty="0" smtClean="0">
                <a:solidFill>
                  <a:srgbClr val="00B0F0"/>
                </a:solidFill>
              </a:rPr>
              <a:t>心电成分</a:t>
            </a:r>
            <a:r>
              <a:rPr lang="en-US" altLang="zh-CN" dirty="0" smtClean="0">
                <a:solidFill>
                  <a:srgbClr val="00B0F0"/>
                </a:solidFill>
              </a:rPr>
              <a:t>5</a:t>
            </a:r>
          </a:p>
          <a:p>
            <a:r>
              <a:rPr lang="zh-CN" altLang="en-US" dirty="0" smtClean="0">
                <a:solidFill>
                  <a:srgbClr val="00B0F0"/>
                </a:solidFill>
              </a:rPr>
              <a:t>心电成分</a:t>
            </a:r>
            <a:r>
              <a:rPr lang="en-US" altLang="zh-CN" dirty="0" smtClean="0">
                <a:solidFill>
                  <a:srgbClr val="00B0F0"/>
                </a:solidFill>
              </a:rPr>
              <a:t>6</a:t>
            </a:r>
          </a:p>
          <a:p>
            <a:r>
              <a:rPr lang="zh-CN" altLang="en-US" dirty="0" smtClean="0">
                <a:solidFill>
                  <a:srgbClr val="00B0F0"/>
                </a:solidFill>
              </a:rPr>
              <a:t>心电成分</a:t>
            </a:r>
            <a:r>
              <a:rPr lang="en-US" altLang="zh-CN" dirty="0" smtClean="0">
                <a:solidFill>
                  <a:srgbClr val="00B0F0"/>
                </a:solidFill>
              </a:rPr>
              <a:t>7</a:t>
            </a:r>
          </a:p>
          <a:p>
            <a:r>
              <a:rPr lang="zh-CN" altLang="en-US" dirty="0" smtClean="0">
                <a:solidFill>
                  <a:srgbClr val="00B0F0"/>
                </a:solidFill>
              </a:rPr>
              <a:t>皮温成分</a:t>
            </a:r>
            <a:r>
              <a:rPr lang="en-US" altLang="zh-CN" dirty="0" smtClean="0">
                <a:solidFill>
                  <a:srgbClr val="00B0F0"/>
                </a:solidFill>
              </a:rPr>
              <a:t>1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56938" y="14389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 smtClean="0"/>
              <a:t>前面</a:t>
            </a:r>
            <a:r>
              <a:rPr lang="en-US" altLang="zh-CN" sz="1200" dirty="0" smtClean="0"/>
              <a:t>9</a:t>
            </a:r>
            <a:r>
              <a:rPr lang="zh-CN" altLang="en-US" sz="1200" dirty="0" smtClean="0"/>
              <a:t>个通道是原始数据。全部原始最多可做到</a:t>
            </a:r>
            <a:r>
              <a:rPr lang="en-US" altLang="zh-CN" sz="1200" dirty="0" smtClean="0"/>
              <a:t>256/s</a:t>
            </a:r>
            <a:r>
              <a:rPr lang="zh-CN" altLang="en-US" sz="1200" dirty="0" smtClean="0"/>
              <a:t>，有几个频道最多可以到</a:t>
            </a:r>
            <a:r>
              <a:rPr lang="en-US" altLang="zh-CN" sz="1200" dirty="0" smtClean="0"/>
              <a:t>2048/s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r>
              <a:rPr lang="zh-CN" altLang="en-US" sz="1200" dirty="0" smtClean="0"/>
              <a:t>后面</a:t>
            </a:r>
            <a:r>
              <a:rPr lang="en-US" altLang="zh-CN" sz="1200" dirty="0" smtClean="0"/>
              <a:t>9</a:t>
            </a:r>
            <a:r>
              <a:rPr lang="zh-CN" altLang="en-US" sz="1200" dirty="0" smtClean="0"/>
              <a:t>个通道是机器生成的前面通道的成分，我选了几个有意义的（数据太多了，特别脑电有好几十个。但其实我们脑电电极大部分时候都掉了，没有意义）大部分机器生成的成分都是</a:t>
            </a:r>
            <a:r>
              <a:rPr lang="en-US" altLang="zh-CN" sz="1200" dirty="0" smtClean="0"/>
              <a:t>16/s</a:t>
            </a:r>
          </a:p>
          <a:p>
            <a:r>
              <a:rPr lang="zh-CN" altLang="en-US" sz="1200" dirty="0"/>
              <a:t>我有一</a:t>
            </a:r>
            <a:r>
              <a:rPr lang="zh-CN" altLang="en-US" sz="1200" dirty="0" smtClean="0"/>
              <a:t>个数输出了表头，其余的数据都没有表头。数据结构是一样的。</a:t>
            </a:r>
          </a:p>
        </p:txBody>
      </p:sp>
    </p:spTree>
    <p:extLst>
      <p:ext uri="{BB962C8B-B14F-4D97-AF65-F5344CB8AC3E}">
        <p14:creationId xmlns:p14="http://schemas.microsoft.com/office/powerpoint/2010/main" val="337154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9581"/>
            <a:ext cx="12192000" cy="52054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3889" y="103920"/>
            <a:ext cx="49062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按</a:t>
            </a:r>
            <a:r>
              <a:rPr lang="en-US" altLang="zh-CN" sz="2800" dirty="0" smtClean="0"/>
              <a:t>marker</a:t>
            </a:r>
            <a:r>
              <a:rPr lang="zh-CN" altLang="en-US" sz="2800" dirty="0" smtClean="0"/>
              <a:t>分段的数据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441100" y="1107218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/>
              <a:t>这一个部分是前面的原始数据平均</a:t>
            </a:r>
            <a:endParaRPr lang="en-US" altLang="zh-CN" sz="1200" dirty="0" smtClean="0"/>
          </a:p>
        </p:txBody>
      </p:sp>
      <p:sp>
        <p:nvSpPr>
          <p:cNvPr id="7" name="矩形 6"/>
          <p:cNvSpPr/>
          <p:nvPr/>
        </p:nvSpPr>
        <p:spPr>
          <a:xfrm>
            <a:off x="441100" y="1523382"/>
            <a:ext cx="7157435" cy="2989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901190" y="1510768"/>
            <a:ext cx="2595091" cy="28956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43611" y="1523985"/>
            <a:ext cx="212502" cy="2989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95957" y="1055410"/>
            <a:ext cx="21690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这是根据</a:t>
            </a:r>
            <a:r>
              <a:rPr lang="en-US" altLang="zh-CN" sz="1200" dirty="0" smtClean="0"/>
              <a:t>marker</a:t>
            </a:r>
            <a:r>
              <a:rPr lang="zh-CN" altLang="en-US" sz="1200" dirty="0" smtClean="0"/>
              <a:t>对分段的标签</a:t>
            </a:r>
            <a:endParaRPr lang="en-US" altLang="zh-CN" sz="1200" dirty="0" smtClean="0"/>
          </a:p>
        </p:txBody>
      </p:sp>
      <p:cxnSp>
        <p:nvCxnSpPr>
          <p:cNvPr id="12" name="直接箭头连接符 11"/>
          <p:cNvCxnSpPr>
            <a:stCxn id="10" idx="2"/>
            <a:endCxn id="9" idx="0"/>
          </p:cNvCxnSpPr>
          <p:nvPr/>
        </p:nvCxnSpPr>
        <p:spPr>
          <a:xfrm>
            <a:off x="4680485" y="1332409"/>
            <a:ext cx="3069377" cy="1915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100666" y="116692"/>
            <a:ext cx="27657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这</a:t>
            </a:r>
            <a:r>
              <a:rPr lang="zh-CN" altLang="en-US" sz="1200" dirty="0" smtClean="0"/>
              <a:t>是我找本科生计算的以前</a:t>
            </a:r>
            <a:r>
              <a:rPr lang="en-US" altLang="zh-CN" sz="1200" dirty="0" smtClean="0"/>
              <a:t>1/2s</a:t>
            </a:r>
            <a:r>
              <a:rPr lang="zh-CN" altLang="en-US" sz="1200" dirty="0" smtClean="0"/>
              <a:t>为基线的变化率，他</a:t>
            </a:r>
            <a:r>
              <a:rPr lang="zh-CN" altLang="en-US" sz="1200" dirty="0"/>
              <a:t>应该</a:t>
            </a:r>
            <a:r>
              <a:rPr lang="zh-CN" altLang="en-US" sz="1200" dirty="0" smtClean="0"/>
              <a:t>算错了</a:t>
            </a:r>
            <a:endParaRPr lang="en-US" altLang="zh-CN" sz="1200" dirty="0" smtClean="0"/>
          </a:p>
        </p:txBody>
      </p:sp>
      <p:sp>
        <p:nvSpPr>
          <p:cNvPr id="16" name="矩形 15"/>
          <p:cNvSpPr/>
          <p:nvPr/>
        </p:nvSpPr>
        <p:spPr>
          <a:xfrm>
            <a:off x="10496282" y="1523382"/>
            <a:ext cx="1558344" cy="28956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598535" y="16665"/>
            <a:ext cx="45934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0B050"/>
                </a:solidFill>
              </a:rPr>
              <a:t>这</a:t>
            </a:r>
            <a:r>
              <a:rPr lang="zh-CN" altLang="en-US" sz="1200" dirty="0" smtClean="0">
                <a:solidFill>
                  <a:srgbClr val="00B050"/>
                </a:solidFill>
              </a:rPr>
              <a:t>部分三个我手动识别的分段意义，主要根据</a:t>
            </a:r>
            <a:r>
              <a:rPr lang="en-US" altLang="zh-CN" sz="1200" dirty="0" smtClean="0">
                <a:solidFill>
                  <a:srgbClr val="00B050"/>
                </a:solidFill>
              </a:rPr>
              <a:t>count(</a:t>
            </a:r>
            <a:r>
              <a:rPr lang="zh-CN" altLang="en-US" sz="1200" dirty="0" smtClean="0">
                <a:solidFill>
                  <a:srgbClr val="00B050"/>
                </a:solidFill>
              </a:rPr>
              <a:t>分段数据行数</a:t>
            </a:r>
            <a:r>
              <a:rPr lang="en-US" altLang="zh-CN" sz="1200" dirty="0" smtClean="0">
                <a:solidFill>
                  <a:srgbClr val="00B050"/>
                </a:solidFill>
              </a:rPr>
              <a:t>)</a:t>
            </a:r>
            <a:r>
              <a:rPr lang="zh-CN" altLang="en-US" sz="1200" dirty="0" smtClean="0">
                <a:solidFill>
                  <a:srgbClr val="00B050"/>
                </a:solidFill>
              </a:rPr>
              <a:t>推理时间来判断。</a:t>
            </a:r>
            <a:r>
              <a:rPr lang="en-US" altLang="zh-CN" sz="1200" dirty="0" smtClean="0">
                <a:solidFill>
                  <a:srgbClr val="00B050"/>
                </a:solidFill>
              </a:rPr>
              <a:t>AI</a:t>
            </a:r>
            <a:r>
              <a:rPr lang="zh-CN" altLang="en-US" sz="1200" dirty="0" smtClean="0">
                <a:solidFill>
                  <a:srgbClr val="00B050"/>
                </a:solidFill>
              </a:rPr>
              <a:t>列的命名规则</a:t>
            </a:r>
            <a:endParaRPr lang="en-US" altLang="zh-CN" sz="1200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B050"/>
                </a:solidFill>
              </a:rPr>
              <a:t>101</a:t>
            </a:r>
            <a:r>
              <a:rPr lang="zh-CN" altLang="en-US" sz="1200" dirty="0" smtClean="0">
                <a:solidFill>
                  <a:srgbClr val="00B050"/>
                </a:solidFill>
              </a:rPr>
              <a:t>：观看第一组</a:t>
            </a:r>
            <a:r>
              <a:rPr lang="en-US" altLang="zh-CN" sz="1200" dirty="0" smtClean="0">
                <a:solidFill>
                  <a:srgbClr val="00B050"/>
                </a:solidFill>
              </a:rPr>
              <a:t>20</a:t>
            </a:r>
            <a:r>
              <a:rPr lang="zh-CN" altLang="en-US" sz="1200" dirty="0" smtClean="0">
                <a:solidFill>
                  <a:srgbClr val="00B050"/>
                </a:solidFill>
              </a:rPr>
              <a:t>张照片的第</a:t>
            </a:r>
            <a:r>
              <a:rPr lang="en-US" altLang="zh-CN" sz="1200" dirty="0" smtClean="0">
                <a:solidFill>
                  <a:srgbClr val="00B050"/>
                </a:solidFill>
              </a:rPr>
              <a:t>1</a:t>
            </a:r>
            <a:r>
              <a:rPr lang="zh-CN" altLang="en-US" sz="1200" dirty="0" smtClean="0">
                <a:solidFill>
                  <a:srgbClr val="00B050"/>
                </a:solidFill>
              </a:rPr>
              <a:t>张</a:t>
            </a:r>
            <a:endParaRPr lang="en-US" altLang="zh-CN" sz="1200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B050"/>
                </a:solidFill>
              </a:rPr>
              <a:t>a</a:t>
            </a:r>
            <a:r>
              <a:rPr lang="en-US" altLang="zh-CN" sz="1200" dirty="0" smtClean="0">
                <a:solidFill>
                  <a:srgbClr val="00B050"/>
                </a:solidFill>
              </a:rPr>
              <a:t>101</a:t>
            </a:r>
            <a:r>
              <a:rPr lang="zh-CN" altLang="en-US" sz="1200" dirty="0" smtClean="0">
                <a:solidFill>
                  <a:srgbClr val="00B050"/>
                </a:solidFill>
              </a:rPr>
              <a:t>：给第一组</a:t>
            </a:r>
            <a:r>
              <a:rPr lang="en-US" altLang="zh-CN" sz="1200" dirty="0" smtClean="0">
                <a:solidFill>
                  <a:srgbClr val="00B050"/>
                </a:solidFill>
              </a:rPr>
              <a:t>20</a:t>
            </a:r>
            <a:r>
              <a:rPr lang="zh-CN" altLang="en-US" sz="1200" dirty="0" smtClean="0">
                <a:solidFill>
                  <a:srgbClr val="00B050"/>
                </a:solidFill>
              </a:rPr>
              <a:t>张照片的第</a:t>
            </a:r>
            <a:r>
              <a:rPr lang="en-US" altLang="zh-CN" sz="1200" dirty="0" smtClean="0">
                <a:solidFill>
                  <a:srgbClr val="00B050"/>
                </a:solidFill>
              </a:rPr>
              <a:t>1</a:t>
            </a:r>
            <a:r>
              <a:rPr lang="zh-CN" altLang="en-US" sz="1200" dirty="0" smtClean="0">
                <a:solidFill>
                  <a:srgbClr val="00B050"/>
                </a:solidFill>
              </a:rPr>
              <a:t>张的</a:t>
            </a:r>
            <a:r>
              <a:rPr lang="en-US" altLang="zh-CN" sz="1200" dirty="0" smtClean="0">
                <a:solidFill>
                  <a:srgbClr val="00B050"/>
                </a:solidFill>
              </a:rPr>
              <a:t>arousal</a:t>
            </a:r>
            <a:r>
              <a:rPr lang="zh-CN" altLang="en-US" sz="1200" dirty="0" smtClean="0">
                <a:solidFill>
                  <a:srgbClr val="00B050"/>
                </a:solidFill>
              </a:rPr>
              <a:t>打分</a:t>
            </a:r>
            <a:endParaRPr lang="en-US" altLang="zh-CN" sz="1200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B050"/>
                </a:solidFill>
              </a:rPr>
              <a:t>v</a:t>
            </a:r>
            <a:r>
              <a:rPr lang="en-US" altLang="zh-CN" sz="1200" dirty="0" smtClean="0">
                <a:solidFill>
                  <a:srgbClr val="00B050"/>
                </a:solidFill>
              </a:rPr>
              <a:t>101: </a:t>
            </a:r>
            <a:r>
              <a:rPr lang="zh-CN" altLang="en-US" sz="1200" dirty="0" smtClean="0">
                <a:solidFill>
                  <a:srgbClr val="00B050"/>
                </a:solidFill>
              </a:rPr>
              <a:t>给第一组</a:t>
            </a:r>
            <a:r>
              <a:rPr lang="en-US" altLang="zh-CN" sz="1200" dirty="0" smtClean="0">
                <a:solidFill>
                  <a:srgbClr val="00B050"/>
                </a:solidFill>
              </a:rPr>
              <a:t>20</a:t>
            </a:r>
            <a:r>
              <a:rPr lang="zh-CN" altLang="en-US" sz="1200" dirty="0" smtClean="0">
                <a:solidFill>
                  <a:srgbClr val="00B050"/>
                </a:solidFill>
              </a:rPr>
              <a:t>张照片的第</a:t>
            </a:r>
            <a:r>
              <a:rPr lang="en-US" altLang="zh-CN" sz="1200" dirty="0" smtClean="0">
                <a:solidFill>
                  <a:srgbClr val="00B050"/>
                </a:solidFill>
              </a:rPr>
              <a:t>1</a:t>
            </a:r>
            <a:r>
              <a:rPr lang="zh-CN" altLang="en-US" sz="1200" dirty="0" smtClean="0">
                <a:solidFill>
                  <a:srgbClr val="00B050"/>
                </a:solidFill>
              </a:rPr>
              <a:t>张的</a:t>
            </a:r>
            <a:r>
              <a:rPr lang="en-US" altLang="zh-CN" sz="1200" dirty="0" smtClean="0">
                <a:solidFill>
                  <a:srgbClr val="00B050"/>
                </a:solidFill>
              </a:rPr>
              <a:t>valence</a:t>
            </a:r>
            <a:r>
              <a:rPr lang="zh-CN" altLang="en-US" sz="1200" dirty="0" smtClean="0">
                <a:solidFill>
                  <a:srgbClr val="00B050"/>
                </a:solidFill>
              </a:rPr>
              <a:t>打分</a:t>
            </a:r>
            <a:endParaRPr lang="en-US" altLang="zh-CN" sz="1200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B050"/>
                </a:solidFill>
              </a:rPr>
              <a:t>对应</a:t>
            </a:r>
            <a:r>
              <a:rPr lang="zh-CN" altLang="en-US" sz="1200" dirty="0" smtClean="0">
                <a:solidFill>
                  <a:srgbClr val="00B050"/>
                </a:solidFill>
              </a:rPr>
              <a:t>的，</a:t>
            </a:r>
            <a:r>
              <a:rPr lang="en-US" altLang="zh-CN" sz="1200" dirty="0" smtClean="0">
                <a:solidFill>
                  <a:srgbClr val="00B050"/>
                </a:solidFill>
              </a:rPr>
              <a:t>201,a201,v201</a:t>
            </a:r>
            <a:r>
              <a:rPr lang="zh-CN" altLang="en-US" sz="1200" dirty="0" smtClean="0">
                <a:solidFill>
                  <a:srgbClr val="00B050"/>
                </a:solidFill>
              </a:rPr>
              <a:t>是第二组照片。</a:t>
            </a:r>
            <a:endParaRPr lang="en-US" altLang="zh-CN" sz="1200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>
              <a:solidFill>
                <a:srgbClr val="00B050"/>
              </a:solidFill>
            </a:endParaRPr>
          </a:p>
        </p:txBody>
      </p:sp>
      <p:cxnSp>
        <p:nvCxnSpPr>
          <p:cNvPr id="18" name="直接箭头连接符 17"/>
          <p:cNvCxnSpPr>
            <a:stCxn id="14" idx="2"/>
            <a:endCxn id="8" idx="0"/>
          </p:cNvCxnSpPr>
          <p:nvPr/>
        </p:nvCxnSpPr>
        <p:spPr>
          <a:xfrm>
            <a:off x="5483543" y="578357"/>
            <a:ext cx="3715193" cy="932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89772" y="603036"/>
            <a:ext cx="34257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/>
              <a:t>到这一步，除绿色部分，是有</a:t>
            </a:r>
            <a:r>
              <a:rPr lang="en-US" altLang="zh-CN" sz="1200" dirty="0" smtClean="0"/>
              <a:t>python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code</a:t>
            </a:r>
            <a:r>
              <a:rPr lang="zh-CN" altLang="en-US" sz="1200" dirty="0" smtClean="0"/>
              <a:t>的。</a:t>
            </a:r>
            <a:endParaRPr lang="en-US" altLang="zh-CN" sz="1200" dirty="0" smtClean="0"/>
          </a:p>
        </p:txBody>
      </p:sp>
      <p:sp>
        <p:nvSpPr>
          <p:cNvPr id="30" name="矩形 29"/>
          <p:cNvSpPr/>
          <p:nvPr/>
        </p:nvSpPr>
        <p:spPr>
          <a:xfrm>
            <a:off x="101600" y="1401660"/>
            <a:ext cx="416560" cy="53141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-84690" y="1164368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 smtClean="0">
                <a:solidFill>
                  <a:srgbClr val="00B0F0"/>
                </a:solidFill>
              </a:rPr>
              <a:t>唯一识别</a:t>
            </a:r>
            <a:endParaRPr lang="zh-CN" altLang="en-US" sz="105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35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5" r="33821"/>
          <a:stretch/>
        </p:blipFill>
        <p:spPr>
          <a:xfrm>
            <a:off x="78711" y="1431750"/>
            <a:ext cx="5106473" cy="52054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3889" y="103920"/>
            <a:ext cx="49062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按</a:t>
            </a:r>
            <a:r>
              <a:rPr lang="en-US" altLang="zh-CN" sz="2800" dirty="0" smtClean="0"/>
              <a:t>marker</a:t>
            </a:r>
            <a:r>
              <a:rPr lang="zh-CN" altLang="en-US" sz="2800" dirty="0" smtClean="0"/>
              <a:t>分段的数据（续）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13" y="3397730"/>
            <a:ext cx="6997163" cy="169604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83889" y="574053"/>
            <a:ext cx="4527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00B050"/>
                </a:solidFill>
              </a:rPr>
              <a:t>对于绿色部分的说明</a:t>
            </a:r>
            <a:endParaRPr lang="en-US" altLang="zh-CN" sz="1200" dirty="0" smtClean="0">
              <a:solidFill>
                <a:srgbClr val="00B050"/>
              </a:solidFill>
            </a:endParaRPr>
          </a:p>
          <a:p>
            <a:r>
              <a:rPr lang="zh-CN" altLang="en-US" sz="1200" dirty="0" smtClean="0"/>
              <a:t>通常情况下，需要处理的内容</a:t>
            </a:r>
            <a:endParaRPr lang="en-US" altLang="zh-CN" sz="1200" dirty="0" smtClean="0"/>
          </a:p>
        </p:txBody>
      </p:sp>
      <p:sp>
        <p:nvSpPr>
          <p:cNvPr id="21" name="矩形 20"/>
          <p:cNvSpPr/>
          <p:nvPr/>
        </p:nvSpPr>
        <p:spPr>
          <a:xfrm>
            <a:off x="2912772" y="2814034"/>
            <a:ext cx="2177388" cy="1194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914352" y="5080715"/>
            <a:ext cx="2378865" cy="14763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351172" y="26102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每个标号前面一段的数据是有意义的，可能会被作为基线。但这个数据一般太长，我们只要临近的</a:t>
            </a:r>
            <a:r>
              <a:rPr lang="en-US" altLang="zh-CN" dirty="0" smtClean="0"/>
              <a:t>1s(16</a:t>
            </a:r>
            <a:r>
              <a:rPr lang="zh-CN" altLang="en-US" dirty="0" smtClean="0"/>
              <a:t>个点）</a:t>
            </a:r>
            <a:endParaRPr lang="en-US" altLang="zh-CN" dirty="0" smtClean="0"/>
          </a:p>
        </p:txBody>
      </p:sp>
      <p:sp>
        <p:nvSpPr>
          <p:cNvPr id="23" name="矩形 22"/>
          <p:cNvSpPr/>
          <p:nvPr/>
        </p:nvSpPr>
        <p:spPr>
          <a:xfrm>
            <a:off x="5351172" y="48313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最后一个</a:t>
            </a:r>
            <a:r>
              <a:rPr lang="zh-CN" altLang="en-US" dirty="0" smtClean="0"/>
              <a:t>数据，后面不好打</a:t>
            </a:r>
            <a:r>
              <a:rPr lang="en-US" altLang="zh-CN" dirty="0" smtClean="0"/>
              <a:t>marker</a:t>
            </a:r>
            <a:r>
              <a:rPr lang="zh-CN" altLang="en-US" dirty="0" smtClean="0"/>
              <a:t>，所以只能截取前面一部分有效的（我这里统一都只取了</a:t>
            </a:r>
            <a:r>
              <a:rPr lang="en-US" altLang="zh-CN" dirty="0" smtClean="0"/>
              <a:t>5s)</a:t>
            </a:r>
          </a:p>
        </p:txBody>
      </p:sp>
    </p:spTree>
    <p:extLst>
      <p:ext uri="{BB962C8B-B14F-4D97-AF65-F5344CB8AC3E}">
        <p14:creationId xmlns:p14="http://schemas.microsoft.com/office/powerpoint/2010/main" val="58751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3889" y="103920"/>
            <a:ext cx="49062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按</a:t>
            </a:r>
            <a:r>
              <a:rPr lang="en-US" altLang="zh-CN" sz="2800" dirty="0" smtClean="0"/>
              <a:t>marker</a:t>
            </a:r>
            <a:r>
              <a:rPr lang="zh-CN" altLang="en-US" sz="2800" dirty="0" smtClean="0"/>
              <a:t>分段的数据（续）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8"/>
          <a:stretch/>
        </p:blipFill>
        <p:spPr>
          <a:xfrm>
            <a:off x="362934" y="2661725"/>
            <a:ext cx="8768198" cy="291611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83889" y="574053"/>
            <a:ext cx="111140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00B050"/>
                </a:solidFill>
              </a:rPr>
              <a:t>对于绿色部分的说明</a:t>
            </a:r>
            <a:endParaRPr lang="en-US" altLang="zh-CN" sz="1200" dirty="0" smtClean="0">
              <a:solidFill>
                <a:srgbClr val="00B050"/>
              </a:solidFill>
            </a:endParaRPr>
          </a:p>
          <a:p>
            <a:r>
              <a:rPr lang="zh-CN" altLang="en-US" sz="1200" dirty="0" smtClean="0"/>
              <a:t>个别情况下，需要处理的内容，部分举例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个别情况并不是特别多，在</a:t>
            </a:r>
            <a:r>
              <a:rPr lang="en-US" altLang="zh-CN" sz="1200" dirty="0" smtClean="0"/>
              <a:t>excel</a:t>
            </a:r>
            <a:r>
              <a:rPr lang="zh-CN" altLang="en-US" sz="1200" dirty="0" smtClean="0"/>
              <a:t>里面都标注了</a:t>
            </a:r>
            <a:r>
              <a:rPr lang="en-US" altLang="zh-CN" sz="1200" dirty="0" smtClean="0"/>
              <a:t>”</a:t>
            </a:r>
            <a:r>
              <a:rPr lang="zh-CN" altLang="en-US" sz="1200" dirty="0" smtClean="0"/>
              <a:t>疑</a:t>
            </a:r>
            <a:r>
              <a:rPr lang="en-US" altLang="zh-CN" sz="1200" dirty="0" smtClean="0"/>
              <a:t>”</a:t>
            </a:r>
            <a:r>
              <a:rPr lang="zh-CN" altLang="en-US" sz="1200" dirty="0" smtClean="0"/>
              <a:t>。标注疑的有三个。一个人需要手动单独分，另外两个都是要抛弃首尾一些数据。（这是猜的，如果跑出来结果不好，可能试着把这三个数据先丢开）</a:t>
            </a:r>
            <a:endParaRPr lang="en-US" altLang="zh-CN" sz="1200" dirty="0" smtClean="0"/>
          </a:p>
        </p:txBody>
      </p:sp>
      <p:sp>
        <p:nvSpPr>
          <p:cNvPr id="21" name="矩形 20"/>
          <p:cNvSpPr/>
          <p:nvPr/>
        </p:nvSpPr>
        <p:spPr>
          <a:xfrm>
            <a:off x="4711310" y="3565874"/>
            <a:ext cx="2299090" cy="68100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131132" y="3537045"/>
            <a:ext cx="269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有点数据可能仪器掉了，出现了不必要的分段，要合并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4711310" y="4246879"/>
            <a:ext cx="2299090" cy="228197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010400" y="3537045"/>
            <a:ext cx="2120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原来的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10400" y="4188110"/>
            <a:ext cx="3667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手动合并计算的</a:t>
            </a:r>
            <a:endParaRPr lang="en-US" altLang="zh-CN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62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3889" y="103920"/>
            <a:ext cx="49062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皮电处理数据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89" y="1798320"/>
            <a:ext cx="7181206" cy="471424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15969" y="627140"/>
            <a:ext cx="111140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皮电</a:t>
            </a:r>
            <a:r>
              <a:rPr lang="zh-CN" altLang="en-US" sz="1200" dirty="0" smtClean="0"/>
              <a:t>数据用软件单独跑过。主要是</a:t>
            </a:r>
            <a:r>
              <a:rPr lang="en-US" altLang="zh-CN" sz="1200" dirty="0" smtClean="0"/>
              <a:t>phasic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tonic</a:t>
            </a:r>
            <a:r>
              <a:rPr lang="zh-CN" altLang="en-US" sz="1200" dirty="0" smtClean="0"/>
              <a:t>两个成分比较有意义。</a:t>
            </a:r>
            <a:endParaRPr lang="en-US" altLang="zh-CN" sz="1200" dirty="0" smtClean="0"/>
          </a:p>
          <a:p>
            <a:r>
              <a:rPr lang="zh-CN" altLang="en-US" sz="1200" dirty="0"/>
              <a:t>先</a:t>
            </a:r>
            <a:r>
              <a:rPr lang="zh-CN" altLang="en-US" sz="1200" dirty="0" smtClean="0"/>
              <a:t>要用第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列“唯一识别”重新排序一下</a:t>
            </a:r>
            <a:r>
              <a:rPr lang="en-US" altLang="zh-CN" sz="1200" dirty="0" smtClean="0"/>
              <a:t>.</a:t>
            </a:r>
            <a:r>
              <a:rPr lang="zh-CN" altLang="en-US" sz="1200" dirty="0" smtClean="0"/>
              <a:t>这个唯一识别和第</a:t>
            </a:r>
            <a:r>
              <a:rPr lang="en-US" altLang="zh-CN" sz="1200" dirty="0" smtClean="0"/>
              <a:t>3</a:t>
            </a:r>
            <a:r>
              <a:rPr lang="zh-CN" altLang="en-US" sz="1200" dirty="0"/>
              <a:t>页</a:t>
            </a:r>
            <a:r>
              <a:rPr lang="zh-CN" altLang="en-US" sz="1200" dirty="0" smtClean="0"/>
              <a:t>是一致的。</a:t>
            </a:r>
            <a:endParaRPr lang="en-US" altLang="zh-CN" sz="1200" dirty="0" smtClean="0"/>
          </a:p>
        </p:txBody>
      </p:sp>
      <p:sp>
        <p:nvSpPr>
          <p:cNvPr id="15" name="矩形 14"/>
          <p:cNvSpPr/>
          <p:nvPr/>
        </p:nvSpPr>
        <p:spPr>
          <a:xfrm>
            <a:off x="183889" y="1387057"/>
            <a:ext cx="416560" cy="53141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-2401" y="1149765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 smtClean="0">
                <a:solidFill>
                  <a:srgbClr val="00B0F0"/>
                </a:solidFill>
              </a:rPr>
              <a:t>唯一识别</a:t>
            </a:r>
            <a:endParaRPr lang="zh-CN" altLang="en-US" sz="105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04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183889" y="103920"/>
            <a:ext cx="49062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Arousal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valence</a:t>
            </a:r>
            <a:r>
              <a:rPr lang="zh-CN" altLang="en-US" sz="2800" dirty="0" smtClean="0"/>
              <a:t>打分  第二组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3383"/>
            <a:ext cx="12192000" cy="315691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0493" y="1355956"/>
            <a:ext cx="614966" cy="290695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1006384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每个人是一行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896153" y="1410237"/>
            <a:ext cx="11158472" cy="16568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633471" y="1078957"/>
            <a:ext cx="27213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a</a:t>
            </a:r>
            <a:r>
              <a:rPr lang="en-US" altLang="zh-CN" sz="1200" dirty="0" smtClean="0"/>
              <a:t>2**</a:t>
            </a:r>
            <a:r>
              <a:rPr lang="zh-CN" altLang="en-US" sz="1200" dirty="0" smtClean="0"/>
              <a:t>是</a:t>
            </a:r>
            <a:r>
              <a:rPr lang="en-US" altLang="zh-CN" sz="1200" dirty="0" smtClean="0"/>
              <a:t>arousal</a:t>
            </a:r>
            <a:r>
              <a:rPr lang="zh-CN" altLang="en-US" sz="1200" dirty="0" smtClean="0"/>
              <a:t>的打分，从第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张到</a:t>
            </a:r>
            <a:r>
              <a:rPr lang="en-US" altLang="zh-CN" sz="1200" dirty="0" smtClean="0"/>
              <a:t>40</a:t>
            </a:r>
            <a:r>
              <a:rPr lang="zh-CN" altLang="en-US" sz="1200" dirty="0" smtClean="0"/>
              <a:t>张</a:t>
            </a:r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7296"/>
            <a:ext cx="12192000" cy="920929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80493" y="4828850"/>
            <a:ext cx="12064284" cy="11663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17810" y="4497570"/>
            <a:ext cx="48488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art2**</a:t>
            </a:r>
            <a:r>
              <a:rPr lang="zh-CN" altLang="en-US" sz="1200" dirty="0" smtClean="0"/>
              <a:t>是</a:t>
            </a:r>
            <a:r>
              <a:rPr lang="en-US" altLang="zh-CN" sz="1200" dirty="0" smtClean="0"/>
              <a:t>arousal</a:t>
            </a:r>
            <a:r>
              <a:rPr lang="zh-CN" altLang="en-US" sz="1200" dirty="0" smtClean="0"/>
              <a:t>打分时的反应时</a:t>
            </a:r>
            <a:r>
              <a:rPr lang="en-US" altLang="zh-CN" sz="1200" dirty="0" smtClean="0"/>
              <a:t>(response time)</a:t>
            </a:r>
            <a:r>
              <a:rPr lang="zh-CN" altLang="en-US" sz="1200" dirty="0" smtClean="0"/>
              <a:t>，从第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张到</a:t>
            </a:r>
            <a:r>
              <a:rPr lang="en-US" altLang="zh-CN" sz="1200" dirty="0" smtClean="0"/>
              <a:t>40</a:t>
            </a:r>
            <a:r>
              <a:rPr lang="zh-CN" altLang="en-US" sz="1200" dirty="0" smtClean="0"/>
              <a:t>张</a:t>
            </a:r>
            <a:endParaRPr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433589" y="6170405"/>
            <a:ext cx="65191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同理，</a:t>
            </a:r>
            <a:r>
              <a:rPr lang="en-US" altLang="zh-CN" sz="2000" dirty="0" smtClean="0"/>
              <a:t>v2**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vrt2</a:t>
            </a:r>
            <a:r>
              <a:rPr lang="zh-CN" altLang="en-US" sz="2000" dirty="0" smtClean="0"/>
              <a:t>**是打分</a:t>
            </a:r>
            <a:r>
              <a:rPr lang="en-US" altLang="zh-CN" sz="2000" dirty="0" smtClean="0"/>
              <a:t>valence</a:t>
            </a:r>
            <a:r>
              <a:rPr lang="zh-CN" altLang="en-US" sz="2000" dirty="0" smtClean="0"/>
              <a:t>时的打分值和反应时。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2899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183889" y="103920"/>
            <a:ext cx="49062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Arousal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valence</a:t>
            </a:r>
            <a:r>
              <a:rPr lang="zh-CN" altLang="en-US" sz="2800" dirty="0" smtClean="0"/>
              <a:t>打分  第一组</a:t>
            </a:r>
            <a:endParaRPr lang="zh-CN" altLang="en-US" sz="2800" dirty="0"/>
          </a:p>
        </p:txBody>
      </p:sp>
      <p:sp>
        <p:nvSpPr>
          <p:cNvPr id="55" name="矩形 54"/>
          <p:cNvSpPr/>
          <p:nvPr/>
        </p:nvSpPr>
        <p:spPr>
          <a:xfrm>
            <a:off x="274724" y="978592"/>
            <a:ext cx="11114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这个照片是随机播放的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这</a:t>
            </a:r>
            <a:r>
              <a:rPr lang="zh-CN" altLang="en-US" sz="2000" dirty="0" smtClean="0"/>
              <a:t>部分先不做</a:t>
            </a: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80817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886</Words>
  <Application>Microsoft Office PowerPoint</Application>
  <PresentationFormat>宽屏</PresentationFormat>
  <Paragraphs>94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Chen</dc:creator>
  <cp:lastModifiedBy>Zheng Chen</cp:lastModifiedBy>
  <cp:revision>19</cp:revision>
  <dcterms:created xsi:type="dcterms:W3CDTF">2020-04-13T03:59:14Z</dcterms:created>
  <dcterms:modified xsi:type="dcterms:W3CDTF">2020-04-13T08:47:24Z</dcterms:modified>
</cp:coreProperties>
</file>