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5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4" r:id="rId5"/>
    <p:sldId id="269" r:id="rId6"/>
    <p:sldId id="27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A01755C-24E7-46A7-B416-14122D65BB67}">
          <p14:sldIdLst>
            <p14:sldId id="256"/>
            <p14:sldId id="264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20" y="77"/>
      </p:cViewPr>
      <p:guideLst>
        <p:guide orient="horz" pos="2195"/>
        <p:guide pos="384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7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image" Target="../media/image4.png"/><Relationship Id="rId7" Type="http://schemas.openxmlformats.org/officeDocument/2006/relationships/tags" Target="../tags/tag68.xml"/><Relationship Id="rId6" Type="http://schemas.openxmlformats.org/officeDocument/2006/relationships/image" Target="../media/image3.png"/><Relationship Id="rId5" Type="http://schemas.openxmlformats.org/officeDocument/2006/relationships/tags" Target="../tags/tag67.xml"/><Relationship Id="rId4" Type="http://schemas.openxmlformats.org/officeDocument/2006/relationships/image" Target="../media/image2.png"/><Relationship Id="rId3" Type="http://schemas.openxmlformats.org/officeDocument/2006/relationships/tags" Target="../tags/tag66.xml"/><Relationship Id="rId2" Type="http://schemas.openxmlformats.org/officeDocument/2006/relationships/image" Target="../media/image1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.webp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tags" Target="../tags/tag71.xml"/><Relationship Id="rId2" Type="http://schemas.openxmlformats.org/officeDocument/2006/relationships/image" Target="../media/image6.png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4.xml"/><Relationship Id="rId3" Type="http://schemas.openxmlformats.org/officeDocument/2006/relationships/image" Target="../media/image8.png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智能</a:t>
            </a:r>
            <a:r>
              <a:rPr lang="en-US" altLang="zh-CN"/>
              <a:t>ip </a:t>
            </a:r>
            <a:r>
              <a:rPr lang="zh-CN" altLang="en-US"/>
              <a:t>方案介绍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智能</a:t>
            </a:r>
            <a:r>
              <a:rPr lang="en-US" altLang="zh-CN">
                <a:sym typeface="+mn-ea"/>
              </a:rPr>
              <a:t>ip </a:t>
            </a:r>
            <a:r>
              <a:rPr lang="zh-CN" altLang="en-US">
                <a:sym typeface="+mn-ea"/>
              </a:rPr>
              <a:t>方案介绍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241" b="16856"/>
          <a:stretch>
            <a:fillRect/>
          </a:stretch>
        </p:blipFill>
        <p:spPr>
          <a:xfrm>
            <a:off x="2628265" y="4708525"/>
            <a:ext cx="2172335" cy="11569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63495" y="1965325"/>
            <a:ext cx="2333625" cy="1000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1385" y="1548765"/>
            <a:ext cx="4725670" cy="4699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方案一：基于传统算法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       </a:t>
            </a:r>
            <a:endParaRPr lang="en-US" altLang="zh-CN"/>
          </a:p>
          <a:p>
            <a:pPr indent="457200"/>
            <a:r>
              <a:rPr lang="en-US" altLang="zh-CN"/>
              <a:t> </a:t>
            </a:r>
            <a:r>
              <a:rPr lang="zh-CN" altLang="en-US"/>
              <a:t>滤波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阈值化筛选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形态学处理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628265" y="3132455"/>
            <a:ext cx="2229485" cy="1314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6026785" y="1336675"/>
            <a:ext cx="138430" cy="53562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22415" y="1548765"/>
            <a:ext cx="4767580" cy="4316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方案二：基于卷积神经网络</a:t>
            </a:r>
            <a:endParaRPr lang="en-US" altLang="zh-CN"/>
          </a:p>
        </p:txBody>
      </p:sp>
      <p:pic>
        <p:nvPicPr>
          <p:cNvPr id="101" name="图片 100"/>
          <p:cNvPicPr/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622415" y="2317750"/>
            <a:ext cx="3317240" cy="16148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622415" y="4284345"/>
            <a:ext cx="4675505" cy="16757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方案一：基于传统算法</a:t>
            </a:r>
            <a:endParaRPr lang="zh-CN" altLang="en-US" dirty="0"/>
          </a:p>
        </p:txBody>
      </p:sp>
      <p:pic>
        <p:nvPicPr>
          <p:cNvPr id="6" name="图片 6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43370" y="2220595"/>
            <a:ext cx="4644390" cy="38544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170940" y="1729740"/>
            <a:ext cx="470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肤色阈值筛选</a:t>
            </a:r>
            <a:r>
              <a:rPr lang="en-US" altLang="zh-CN"/>
              <a:t>+</a:t>
            </a:r>
            <a:r>
              <a:rPr lang="zh-CN" altLang="en-US"/>
              <a:t>模板匹配法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58850" y="2220595"/>
            <a:ext cx="4710430" cy="3596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方案二：基于</a:t>
            </a:r>
            <a:r>
              <a:rPr lang="en-US" altLang="zh-CN" dirty="0"/>
              <a:t>CNN</a:t>
            </a:r>
            <a:endParaRPr lang="en-US" altLang="zh-CN" dirty="0"/>
          </a:p>
        </p:txBody>
      </p:sp>
      <p:pic>
        <p:nvPicPr>
          <p:cNvPr id="40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109970" y="453390"/>
            <a:ext cx="5467350" cy="53486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88670" y="1513205"/>
            <a:ext cx="5002530" cy="4570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在一同提交的报告中有详细介绍。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指令控制</a:t>
            </a:r>
            <a:r>
              <a:rPr lang="en-US" altLang="zh-CN">
                <a:solidFill>
                  <a:srgbClr val="FF0000"/>
                </a:solidFill>
              </a:rPr>
              <a:t>+</a:t>
            </a:r>
            <a:r>
              <a:rPr lang="zh-CN" altLang="en-US">
                <a:solidFill>
                  <a:srgbClr val="FF0000"/>
                </a:solidFill>
              </a:rPr>
              <a:t>二维</a:t>
            </a:r>
            <a:r>
              <a:rPr lang="en-US" altLang="zh-CN">
                <a:solidFill>
                  <a:srgbClr val="FF0000"/>
                </a:solidFill>
              </a:rPr>
              <a:t>dma</a:t>
            </a:r>
            <a:r>
              <a:rPr lang="zh-CN" altLang="en-US"/>
              <a:t>：使电路工作更灵活。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脉动阵列</a:t>
            </a:r>
            <a:r>
              <a:rPr lang="zh-CN" altLang="en-US"/>
              <a:t>：得到高效的计算带宽比和吞吐量，相比于树状结构，减少了布线难度。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int8</a:t>
            </a:r>
            <a:r>
              <a:rPr lang="zh-CN" altLang="en-US">
                <a:solidFill>
                  <a:srgbClr val="FF0000"/>
                </a:solidFill>
              </a:rPr>
              <a:t>量化</a:t>
            </a:r>
            <a:r>
              <a:rPr lang="zh-CN" altLang="en-US"/>
              <a:t>：节约了</a:t>
            </a:r>
            <a:r>
              <a:rPr lang="en-US" altLang="zh-CN"/>
              <a:t>70%</a:t>
            </a:r>
            <a:r>
              <a:rPr lang="zh-CN" altLang="en-US"/>
              <a:t>的存储需求和计算资源需求，只牺牲了不到</a:t>
            </a:r>
            <a:r>
              <a:rPr lang="en-US" altLang="zh-CN"/>
              <a:t>3%</a:t>
            </a:r>
            <a:r>
              <a:rPr lang="zh-CN" altLang="en-US"/>
              <a:t>的精度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scale</a:t>
            </a:r>
            <a:r>
              <a:rPr lang="zh-CN" altLang="en-US">
                <a:solidFill>
                  <a:srgbClr val="FF0000"/>
                </a:solidFill>
              </a:rPr>
              <a:t>乘法</a:t>
            </a:r>
            <a:r>
              <a:rPr lang="zh-CN" altLang="en-US"/>
              <a:t>：根据数据特点优化，用</a:t>
            </a:r>
            <a:r>
              <a:rPr lang="en-US" altLang="zh-CN"/>
              <a:t>9bit</a:t>
            </a:r>
            <a:r>
              <a:rPr lang="zh-CN" altLang="en-US"/>
              <a:t>乘法器实现了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22bit</a:t>
            </a:r>
            <a:r>
              <a:rPr lang="zh-CN" altLang="en-US"/>
              <a:t>数乘法。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算子融合</a:t>
            </a:r>
            <a:r>
              <a:rPr lang="zh-CN" altLang="en-US"/>
              <a:t>：将</a:t>
            </a:r>
            <a:r>
              <a:rPr lang="en-US" altLang="zh-CN"/>
              <a:t>AI</a:t>
            </a:r>
            <a:r>
              <a:rPr lang="zh-CN" altLang="en-US"/>
              <a:t>算法中的激活函数</a:t>
            </a:r>
            <a:r>
              <a:rPr lang="en-US" altLang="zh-CN"/>
              <a:t>Relu</a:t>
            </a:r>
            <a:r>
              <a:rPr lang="zh-CN" altLang="en-US"/>
              <a:t>融合到</a:t>
            </a:r>
            <a:r>
              <a:rPr lang="en-US" altLang="zh-CN"/>
              <a:t>scale</a:t>
            </a:r>
            <a:r>
              <a:rPr lang="zh-CN" altLang="en-US"/>
              <a:t>模块的</a:t>
            </a:r>
            <a:r>
              <a:rPr lang="en-US" altLang="zh-CN"/>
              <a:t>CLIP</a:t>
            </a:r>
            <a:r>
              <a:rPr lang="zh-CN" altLang="en-US"/>
              <a:t>中。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8670" y="5937885"/>
            <a:ext cx="10956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自定义网络和数据集</a:t>
            </a:r>
            <a:r>
              <a:rPr lang="zh-CN" altLang="en-US"/>
              <a:t>：根据应用自定义卷积网络的结构和数据集，完成训练量化。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COMMONDATA" val="eyJoZGlkIjoiMWQxNjJjZWYxOGEzYmU1NTUyZmQ0ODdkNTFiM2ZjNGIifQ=="/>
  <p:tag name="KSO_WPP_MARK_KEY" val="6e96814b-5291-4e24-b929-53a4f5e55ad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WPS 演示</Application>
  <PresentationFormat>宽屏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智能ip 方案介绍</vt:lpstr>
      <vt:lpstr>智能ip 方案介绍</vt:lpstr>
      <vt:lpstr>方案一：基于传统算法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Xilinx ACAP AI计算引擎</dc:title>
  <dc:creator/>
  <cp:lastModifiedBy>@YI</cp:lastModifiedBy>
  <cp:revision>206</cp:revision>
  <dcterms:created xsi:type="dcterms:W3CDTF">2019-06-19T02:08:00Z</dcterms:created>
  <dcterms:modified xsi:type="dcterms:W3CDTF">2023-05-31T15:54:48Z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823E5AE858D7481C9C37A5222B1799B7</vt:lpwstr>
  </property>
</Properties>
</file>