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75" r:id="rId3"/>
    <p:sldId id="376" r:id="rId5"/>
    <p:sldId id="377" r:id="rId6"/>
    <p:sldId id="380" r:id="rId7"/>
    <p:sldId id="379" r:id="rId8"/>
    <p:sldId id="487" r:id="rId9"/>
    <p:sldId id="381" r:id="rId10"/>
    <p:sldId id="488" r:id="rId11"/>
    <p:sldId id="382" r:id="rId12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CCFF"/>
    <a:srgbClr val="CCFFFF"/>
    <a:srgbClr val="0000CC"/>
    <a:srgbClr val="CCFFCC"/>
    <a:srgbClr val="CCECFF"/>
    <a:srgbClr val="E7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86240" autoAdjust="0"/>
  </p:normalViewPr>
  <p:slideViewPr>
    <p:cSldViewPr snapToGrid="0" showGuides="1">
      <p:cViewPr varScale="1">
        <p:scale>
          <a:sx n="128" d="100"/>
          <a:sy n="128" d="100"/>
        </p:scale>
        <p:origin x="1472" y="17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A1E342-4ABC-4F76-9F97-486358513B5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/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2302D9F-96F8-4751-B3BB-F52E1233E1B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35ADB2-7BB9-41DE-86BE-A0AB227F413F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C74273-C453-404E-B564-B185EC18350D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67EF14-82F2-4D64-8A01-35820FA68813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B4156B-EF0B-4F91-91D7-4EBA9739B6B9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82F7F5-0391-419D-B067-D10D46917B2E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82F7F5-0391-419D-B067-D10D46917B2E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02D9F-96F8-4751-B3BB-F52E1233E1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BF3C07-1641-43F9-9AB1-D934E514DB07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BF3C07-1641-43F9-9AB1-D934E514DB07}" type="slidenum">
              <a:rPr lang="zh-CN" altLang="en-US" smtClean="0">
                <a:latin typeface="Helvetica" pitchFamily="34" charset="0"/>
              </a:rPr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E3B9-24E2-4970-BABA-D7DED90DC5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B82B-AC0D-404B-8FE4-9D796AA3A1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068F-8735-4181-AFB8-BC280F3E9B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7532"/>
            <a:ext cx="8229600" cy="560717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 sz="22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2804-491C-49A7-BC16-5E06A1635A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6E69B-2304-4451-9C95-D9D61AA38D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8192-CF16-4067-92D0-497C2CCB89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66E6B-435D-4C86-B1C3-68B3D4F4EA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9473-591C-491B-A030-5B09F1A6E6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AF59-2092-4ACC-A2C4-4BBD137CC7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8312-6835-4389-99AF-A534785E1E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690"/>
            <a:ext cx="8229600" cy="7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8907"/>
            <a:ext cx="8229600" cy="56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183368" y="6613525"/>
            <a:ext cx="954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软件过程管理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847673" y="6613525"/>
            <a:ext cx="9797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i="1" dirty="0">
                <a:latin typeface="Helvetica" pitchFamily="34" charset="0"/>
              </a:rPr>
              <a:t>2021</a:t>
            </a:r>
            <a:r>
              <a:rPr lang="zh-CN" altLang="en-US" sz="1000" b="1" i="1" dirty="0">
                <a:latin typeface="Helvetica" pitchFamily="34" charset="0"/>
              </a:rPr>
              <a:t>春季学期</a:t>
            </a:r>
            <a:endParaRPr lang="zh-CN" altLang="en-US" sz="1000" b="1" i="1" dirty="0">
              <a:latin typeface="Helvetica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0" y="6613525"/>
            <a:ext cx="13388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复旦大学研究生课程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ll dir="l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wuyijian@fudan.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软件过程管理</a:t>
            </a:r>
            <a:endParaRPr lang="zh-CN" alt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复旦大学软件学院研究生选修课</a:t>
            </a:r>
            <a:endParaRPr lang="zh-CN" altLang="en-US"/>
          </a:p>
        </p:txBody>
      </p:sp>
    </p:spTree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48937C-37F7-4BDF-8979-49043D31F214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课程简介</a:t>
            </a:r>
            <a:endParaRPr lang="zh-CN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46"/>
            <a:ext cx="8229600" cy="5619768"/>
          </a:xfrm>
        </p:spPr>
        <p:txBody>
          <a:bodyPr/>
          <a:lstStyle/>
          <a:p>
            <a:pPr eaLnBrk="1" hangingPunct="1"/>
            <a:r>
              <a:rPr lang="zh-CN" altLang="en-US" dirty="0"/>
              <a:t>关于我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张天戈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二号交叉学科楼</a:t>
            </a:r>
            <a:r>
              <a:rPr lang="en-US" altLang="zh-CN" dirty="0"/>
              <a:t>A2025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联系方式</a:t>
            </a:r>
            <a:endParaRPr lang="zh-CN" altLang="en-US" dirty="0"/>
          </a:p>
          <a:p>
            <a:pPr lvl="2" eaLnBrk="1" hangingPunct="1">
              <a:buFontTx/>
              <a:buNone/>
            </a:pPr>
            <a:r>
              <a:rPr lang="zh-CN" altLang="en-US" dirty="0"/>
              <a:t>电邮：</a:t>
            </a:r>
            <a:r>
              <a:rPr lang="en-US" altLang="zh-CN" dirty="0" err="1"/>
              <a:t>ztiange</a:t>
            </a:r>
            <a:r>
              <a:rPr lang="en-US" altLang="zh-CN" dirty="0" err="1">
                <a:hlinkClick r:id="rId1"/>
              </a:rPr>
              <a:t>@fudan.edu.cn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C5E986-5B1D-4DAA-89F7-2480C515176A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  <a:endParaRPr lang="zh-CN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2375"/>
            <a:ext cx="8229600" cy="5367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主要内容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软件过程和软件过程管理，敏捷过程，</a:t>
            </a:r>
            <a:r>
              <a:rPr lang="en-US" altLang="zh-CN" dirty="0"/>
              <a:t>Scrum</a:t>
            </a:r>
            <a:r>
              <a:rPr lang="zh-CN" altLang="en-US" dirty="0"/>
              <a:t>，</a:t>
            </a:r>
            <a:r>
              <a:rPr lang="en-US" altLang="zh-CN" dirty="0"/>
              <a:t>DevOps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需求管理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需求管理模型，需求建模方法，原型法，产品</a:t>
            </a:r>
            <a:r>
              <a:rPr lang="en-US" altLang="zh-CN" dirty="0"/>
              <a:t>Backlog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质量管理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产品质量基本概念，包括评审，缺陷分析与预防，度量，代码质量检查，测试驱动思想与实践，自动化测试与持续集成，</a:t>
            </a:r>
            <a:r>
              <a:rPr lang="en-US" altLang="zh-CN" dirty="0"/>
              <a:t> DevOps</a:t>
            </a:r>
            <a:r>
              <a:rPr lang="zh-CN" altLang="en-US" dirty="0"/>
              <a:t>，流水线，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开发过程跟踪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代码托管、产品增量、分支策略、配置管理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项目实践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6013"/>
            <a:ext cx="8229600" cy="5314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参考书目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朱少民等，软件过程管理，清华大学出版社，</a:t>
            </a:r>
            <a:r>
              <a:rPr lang="en-US" altLang="zh-CN" dirty="0"/>
              <a:t>2007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骆斌主编，软件过程与管理，机械工业出版社，</a:t>
            </a:r>
            <a:r>
              <a:rPr lang="en-US" altLang="zh-CN" dirty="0"/>
              <a:t>2012</a:t>
            </a:r>
            <a:r>
              <a:rPr lang="zh-CN" altLang="en-US" dirty="0"/>
              <a:t>（</a:t>
            </a:r>
            <a:r>
              <a:rPr lang="en-US" altLang="zh-CN" dirty="0"/>
              <a:t>2019</a:t>
            </a:r>
            <a:r>
              <a:rPr lang="zh-CN" altLang="en-US" dirty="0"/>
              <a:t>重印）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Jez Humble, David Farley</a:t>
            </a:r>
            <a:r>
              <a:rPr lang="zh-CN" altLang="en-US" dirty="0"/>
              <a:t>著，乔梁译，持续</a:t>
            </a:r>
            <a:r>
              <a:rPr lang="zh-CN" altLang="en-US" sz="2400" dirty="0"/>
              <a:t>交付：发布可靠软件的系统方法，人民邮电出版社，</a:t>
            </a:r>
            <a:r>
              <a:rPr lang="en-US" altLang="zh-CN" sz="2400" dirty="0"/>
              <a:t>2011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荣国平等编著，</a:t>
            </a:r>
            <a:r>
              <a:rPr lang="en-US" altLang="zh-CN" dirty="0"/>
              <a:t>DevOps</a:t>
            </a:r>
            <a:r>
              <a:rPr lang="zh-CN" altLang="en-US" dirty="0"/>
              <a:t>原理、方法与实践，机械工业出版社，</a:t>
            </a:r>
            <a:r>
              <a:rPr lang="en-US" altLang="zh-CN" dirty="0"/>
              <a:t>2017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乔梁，持续交付</a:t>
            </a:r>
            <a:r>
              <a:rPr lang="en-US" altLang="zh-CN" sz="2400" dirty="0"/>
              <a:t>2.0</a:t>
            </a:r>
            <a:r>
              <a:rPr lang="zh-CN" altLang="en-US" sz="2400" dirty="0"/>
              <a:t>：业务引领的</a:t>
            </a:r>
            <a:r>
              <a:rPr lang="en-US" altLang="zh-CN" sz="2400" dirty="0"/>
              <a:t>DevOps</a:t>
            </a:r>
            <a:r>
              <a:rPr lang="zh-CN" altLang="en-US" sz="2400" dirty="0"/>
              <a:t>精要，人民邮电出版社，</a:t>
            </a:r>
            <a:r>
              <a:rPr lang="en-US" altLang="zh-CN" sz="2400" dirty="0"/>
              <a:t>2019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CC975A-EF8F-4FAE-99BF-94662EA2DFEB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软件过程管理</a:t>
            </a:r>
            <a:r>
              <a:rPr lang="en-US" altLang="zh-CN"/>
              <a:t>》</a:t>
            </a:r>
            <a:r>
              <a:rPr lang="zh-CN" altLang="en-US"/>
              <a:t>课程简介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5219700"/>
          </a:xfrm>
        </p:spPr>
        <p:txBody>
          <a:bodyPr/>
          <a:lstStyle/>
          <a:p>
            <a:pPr eaLnBrk="1" hangingPunct="1"/>
            <a:r>
              <a:rPr lang="zh-CN" altLang="en-US" dirty="0"/>
              <a:t>研究生课程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课堂讲授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课堂小组讨论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项目实践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基于给定的项目开展功能扩展与维护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课程论文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结合理论学习和项目实践，对当代软件开发中的过程管理要点阐述自己的理解与体会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题目自拟，内容详实，字数不限</a:t>
            </a:r>
            <a:endParaRPr lang="zh-CN" altLang="en-US" dirty="0"/>
          </a:p>
        </p:txBody>
      </p:sp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CC975A-EF8F-4FAE-99BF-94662EA2DFEB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软件过程管理</a:t>
            </a:r>
            <a:r>
              <a:rPr lang="en-US" altLang="zh-CN"/>
              <a:t>》</a:t>
            </a:r>
            <a:r>
              <a:rPr lang="zh-CN" altLang="en-US"/>
              <a:t>课程简介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5219700"/>
          </a:xfrm>
        </p:spPr>
        <p:txBody>
          <a:bodyPr/>
          <a:lstStyle/>
          <a:p>
            <a:pPr eaLnBrk="1" hangingPunct="1"/>
            <a:r>
              <a:rPr lang="zh-CN" altLang="en-US" dirty="0"/>
              <a:t>有关课程性质和课程实践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研究生工程管理类课程之一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专业学位研究生必修（目前是二选一）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强调软件工程理论与工程实践紧密结合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理论学时和实践学时各占一半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组团动手体验现代化的软件开发和软件过程管理技能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理论学时：课堂讲授，辅以小范围讨论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实践学时：①项目实践（</a:t>
            </a:r>
            <a:r>
              <a:rPr lang="en-US" altLang="zh-CN" dirty="0"/>
              <a:t>1/3</a:t>
            </a:r>
            <a:r>
              <a:rPr lang="zh-CN" altLang="en-US" dirty="0"/>
              <a:t>小组在教室现场讨论，</a:t>
            </a:r>
            <a:r>
              <a:rPr lang="en-US" altLang="zh-CN" dirty="0"/>
              <a:t>2/3</a:t>
            </a:r>
            <a:r>
              <a:rPr lang="zh-CN" altLang="en-US" dirty="0"/>
              <a:t>小组自行线下讨论、线上答疑）；②进展汇报、展示及讨论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小组规模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A16053-F08F-4A3E-83D5-5A1994C16D22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考核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课堂讨论与报告（</a:t>
            </a:r>
            <a:r>
              <a:rPr lang="en-US" altLang="zh-CN" dirty="0"/>
              <a:t>~20%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项目实践（</a:t>
            </a:r>
            <a:r>
              <a:rPr lang="en-US" altLang="zh-CN" dirty="0"/>
              <a:t>~50%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期末论文（</a:t>
            </a:r>
            <a:r>
              <a:rPr lang="en-US" altLang="zh-CN" dirty="0"/>
              <a:t>~30%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课程网站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eLearning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https://elearning.fudan.edu.cn/courses/74474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E6F18F-1CAC-47E2-B1B9-169C714E4DB4}" type="slidenum">
              <a:rPr lang="zh-CN" altLang="en-US" sz="1400" smtClean="0"/>
            </a:fld>
            <a:endParaRPr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</a:t>
            </a:r>
            <a:r>
              <a:rPr lang="zh-CN" altLang="en-US"/>
              <a:t>过程管理内容概述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理论课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、软件生存周期和过程管理基本概念；敏捷和</a:t>
            </a:r>
            <a:r>
              <a:rPr lang="en-US" altLang="zh-CN" dirty="0"/>
              <a:t>Scrum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、需求管理基本概念；</a:t>
            </a:r>
            <a:r>
              <a:rPr lang="en-US" altLang="zh-CN" dirty="0"/>
              <a:t>Use Case</a:t>
            </a:r>
            <a:r>
              <a:rPr lang="zh-CN" altLang="en-US" dirty="0"/>
              <a:t>和</a:t>
            </a:r>
            <a:r>
              <a:rPr lang="en-US" altLang="zh-CN" dirty="0"/>
              <a:t>User Story</a:t>
            </a:r>
            <a:r>
              <a:rPr lang="zh-CN" altLang="en-US" dirty="0"/>
              <a:t>方法，产品</a:t>
            </a:r>
            <a:r>
              <a:rPr lang="en-US" altLang="zh-CN" dirty="0"/>
              <a:t>Backlog</a:t>
            </a:r>
            <a:r>
              <a:rPr lang="zh-CN" altLang="en-US" dirty="0"/>
              <a:t>以及原型方法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DevOps</a:t>
            </a:r>
            <a:r>
              <a:rPr lang="zh-CN" altLang="en-US" dirty="0"/>
              <a:t>概述及持续交付，流水线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5</a:t>
            </a:r>
            <a:r>
              <a:rPr lang="zh-CN" altLang="en-US" dirty="0"/>
              <a:t>、质量管理与评审；缺陷分析与预防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5</a:t>
            </a:r>
            <a:r>
              <a:rPr lang="zh-CN" altLang="en-US" dirty="0"/>
              <a:t>、代码静态检查；</a:t>
            </a:r>
            <a:r>
              <a:rPr lang="en-US" altLang="zh-CN" dirty="0"/>
              <a:t>Bug</a:t>
            </a:r>
            <a:r>
              <a:rPr lang="zh-CN" altLang="en-US" dirty="0"/>
              <a:t>管理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6</a:t>
            </a:r>
            <a:r>
              <a:rPr lang="zh-CN" altLang="en-US" dirty="0"/>
              <a:t>、测试驱动开发，自动化测试与持续集成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7</a:t>
            </a:r>
            <a:r>
              <a:rPr lang="zh-CN" altLang="en-US" dirty="0"/>
              <a:t>、开发过程跟踪；产品增量、分支、配置管理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8</a:t>
            </a:r>
            <a:r>
              <a:rPr lang="zh-CN" altLang="en-US" dirty="0"/>
              <a:t>、相关工具集</a:t>
            </a:r>
            <a:endParaRPr lang="zh-CN" altLang="en-US" dirty="0"/>
          </a:p>
        </p:txBody>
      </p:sp>
    </p:spTree>
  </p:cSld>
  <p:clrMapOvr>
    <a:masterClrMapping/>
  </p:clrMapOvr>
  <p:transition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E6F18F-1CAC-47E2-B1B9-169C714E4DB4}" type="slidenum">
              <a:rPr lang="zh-CN" altLang="en-US" sz="1400" smtClean="0"/>
            </a:fld>
            <a:endParaRPr lang="en-US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</a:t>
            </a:r>
            <a:r>
              <a:rPr lang="zh-CN" altLang="en-US"/>
              <a:t>过程管理内容概述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实践课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建议以华为软开云</a:t>
            </a:r>
            <a:r>
              <a:rPr lang="en-US" altLang="zh-CN" dirty="0"/>
              <a:t>DevCloud</a:t>
            </a:r>
            <a:r>
              <a:rPr lang="zh-CN" altLang="en-US" dirty="0"/>
              <a:t>为平台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提供参考代码实现（待定）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托管代码、部署运行环境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文字</Application>
  <PresentationFormat>全屏显示(4:3)</PresentationFormat>
  <Paragraphs>104</Paragraphs>
  <Slides>9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汉仪书宋二KW</vt:lpstr>
      <vt:lpstr>微软雅黑</vt:lpstr>
      <vt:lpstr>汉仪旗黑</vt:lpstr>
      <vt:lpstr>Helvetica</vt:lpstr>
      <vt:lpstr>Times New Roman</vt:lpstr>
      <vt:lpstr>宋体</vt:lpstr>
      <vt:lpstr>Arial Unicode MS</vt:lpstr>
      <vt:lpstr>默认设计模板</vt:lpstr>
      <vt:lpstr>软件过程管理</vt:lpstr>
      <vt:lpstr>课程简介</vt:lpstr>
      <vt:lpstr>《软件过程管理》课程简介</vt:lpstr>
      <vt:lpstr>《软件过程管理》课程简介</vt:lpstr>
      <vt:lpstr>《软件过程管理》课程简介</vt:lpstr>
      <vt:lpstr>《软件过程管理》课程简介</vt:lpstr>
      <vt:lpstr>《软件过程管理》课程简介</vt:lpstr>
      <vt:lpstr>软件过程管理内容概述</vt:lpstr>
      <vt:lpstr>软件过程管理内容概述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</dc:title>
  <dc:creator>Wu Yijian</dc:creator>
  <dc:subject>Software Practice</dc:subject>
  <cp:lastModifiedBy>张天戈</cp:lastModifiedBy>
  <cp:revision>840</cp:revision>
  <cp:lastPrinted>2024-02-27T00:42:37Z</cp:lastPrinted>
  <dcterms:created xsi:type="dcterms:W3CDTF">2024-02-27T00:42:37Z</dcterms:created>
  <dcterms:modified xsi:type="dcterms:W3CDTF">2024-02-27T00:42:37Z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8558EFFE95C543A730B8F46311715FE0</vt:lpwstr>
  </property>
  <property fmtid="{D5CDD505-2E9C-101B-9397-08002B2CF9AE}" pid="3" name="KSOProductBuildVer">
    <vt:lpwstr>2052-6.5.1.8687</vt:lpwstr>
  </property>
</Properties>
</file>