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6691"/>
  </p:normalViewPr>
  <p:slideViewPr>
    <p:cSldViewPr snapToGrid="0" snapToObjects="1">
      <p:cViewPr>
        <p:scale>
          <a:sx n="143" d="100"/>
          <a:sy n="143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1682-8E8B-5E4E-B9A8-7C30F3368B82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D05AB-9D45-1941-95A6-58BCB464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whether to present it in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D05AB-9D45-1941-95A6-58BCB464E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CC5-BEA5-7D4E-9E1C-7D3095FB6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6CE3-2629-5B47-BF55-A45C2064C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BFA8-E975-8744-A7D2-E6446221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63BD-2B19-2D45-A02A-374E6D66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315E-6B77-404A-B842-AEEEB5AE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8C60-124A-F741-9DA9-BA6EC3A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3B493-D6CB-A24B-BE51-464F517D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BF3C-0680-DC40-8AD4-95002D52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9E92-BD11-914A-8F9F-505E5C68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6300-E615-C54F-83B4-26AFA3E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BDE94-5BBA-9346-BC6E-1E4B50918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1F26-5372-B043-8D77-678AFDA42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F59E-D655-7F42-81A5-AF49E69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0AA9-E1F0-0A49-A39C-4AD93E5C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BBCA-2325-BB44-AEF6-BBE99893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9BAE-12B3-734E-B892-8FEA69DC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8F09-5080-0B4E-A1B8-F7CED912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4EEE-E898-614A-A8F0-237C16AB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10A8-D5B5-0B4F-B255-F290411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0279-051F-214D-A772-88F745C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A232-B69B-2E4A-86BA-94220051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323D-2D53-9D44-A59D-56912967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A443-D038-7744-8C74-89E93DB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2B7F-A22C-094E-916B-3640DFDA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E2BE-4A70-DC46-BB70-2D36D4DC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D41D-893E-E24F-9034-A6278869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1F79-8A10-9148-B1DF-F50FDB058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DC18A-9EAA-144A-8999-B51F9D23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FB03-EF84-014E-942D-274413C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4CAC-8E9C-7747-8824-2ED45C0E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2C3B-ADA7-1A45-A347-032A0B9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D574-D850-C045-A57D-34A75285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9B42-4D80-CD48-803F-850C21F6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BC74E-247E-EE47-8EF6-BA1BBD844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FD52A-BD38-524D-A8EC-1111F0FCA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CEF88-3E69-A04C-AC80-0BC0E2AEF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DB814-0F07-D543-81EF-3EF51C95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56EC8-A1CF-554A-9F7B-ADC83BEF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6A4D-A0C6-A042-A407-FE40BF04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DBB3-9647-5A40-A9A4-20E210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936C9-CDF0-E449-BBBE-363F089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69CC-3672-924B-A81B-FA89284F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4C8ED-A6FB-6C4E-9723-497B156E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88A1F-C4A7-2746-898A-770243B0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6EC9E-7194-DD43-9AE4-83857357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D3B5-9532-AC46-959B-C3179C2F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96A9-2DA3-DE4E-88E8-AC949F3E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9D55-97C7-3947-AFAA-186696BF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243B9-72F1-CC41-B17E-DD62F8BF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196C8-E88C-F248-AA81-EF1E8FD6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31B2-676E-284D-BA13-030C283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F07B-206F-5241-8F9D-D1035FF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AA4-55E1-0F4A-8FA6-D0A9E2CF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E4217-7D9F-474F-A667-D6DE8301C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92960-F6B7-DD49-857B-1C6685F6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86FC-2A0D-2F4F-B647-5803C53A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37006-75A0-D741-A186-C7922DD8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F827-C7D1-734E-857D-14A66618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6392-86D9-374A-8095-666E2DD9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738E-6C4C-6C4D-B6B9-B842769D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4044-5D27-4A4A-8F06-85C2D79EE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2C97-378D-4440-8FE2-9CF3A2C56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C8C9-E817-174E-8574-942CA0D6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186F-CAA0-0C43-A45F-6809C4EEF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CCD97-3D0C-454A-96BB-696E6B7D6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E47E-7187-5448-A3DB-EA347001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8987D-CC57-7B40-B7FF-62D274753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98" y="2799736"/>
            <a:ext cx="6258492" cy="375226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797652-26BA-4C45-995F-76939D43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494"/>
            <a:ext cx="12192000" cy="2434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14B44-4442-4648-B154-F9FF2DA880B6}"/>
              </a:ext>
            </a:extLst>
          </p:cNvPr>
          <p:cNvSpPr txBox="1"/>
          <p:nvPr/>
        </p:nvSpPr>
        <p:spPr>
          <a:xfrm>
            <a:off x="233082" y="4365812"/>
            <a:ext cx="2456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Survival analysis (time-to-event calculation is questionable)</a:t>
            </a:r>
          </a:p>
        </p:txBody>
      </p:sp>
    </p:spTree>
    <p:extLst>
      <p:ext uri="{BB962C8B-B14F-4D97-AF65-F5344CB8AC3E}">
        <p14:creationId xmlns:p14="http://schemas.microsoft.com/office/powerpoint/2010/main" val="53621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6DF-AE7D-8D4C-B9EE-4C7A7CFC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subgroup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39C4-61D0-CE40-9E8C-5005798E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two table</a:t>
            </a:r>
          </a:p>
        </p:txBody>
      </p:sp>
    </p:spTree>
    <p:extLst>
      <p:ext uri="{BB962C8B-B14F-4D97-AF65-F5344CB8AC3E}">
        <p14:creationId xmlns:p14="http://schemas.microsoft.com/office/powerpoint/2010/main" val="245908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6BB8-D9C8-5442-A1D2-D74AD1B1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31E94-C13B-2E47-9176-1D65ACFEF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1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DB2-E96C-6F47-B173-F44E52FD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A1CE-4D2D-4042-98EC-B3F408E5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comorbidity will be used? Whether to use </a:t>
            </a:r>
            <a:r>
              <a:rPr lang="en-US" dirty="0" err="1"/>
              <a:t>Charlson</a:t>
            </a:r>
            <a:r>
              <a:rPr lang="en-US" dirty="0"/>
              <a:t> comorbidity index.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5F99-E9B7-894B-AC12-162952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AFDC-7A7E-9945-BD91-05435403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</a:t>
            </a:r>
            <a:r>
              <a:rPr lang="en-US" dirty="0" err="1"/>
              <a:t>n_comorbity_gp</a:t>
            </a:r>
            <a:r>
              <a:rPr lang="en-US" dirty="0"/>
              <a:t>, </a:t>
            </a:r>
            <a:r>
              <a:rPr lang="en-US" dirty="0" err="1"/>
              <a:t>n_posi_comorb_gp</a:t>
            </a:r>
            <a:r>
              <a:rPr lang="en-US" dirty="0"/>
              <a:t> as categorical variable instead of </a:t>
            </a:r>
            <a:r>
              <a:rPr lang="en-US" dirty="0" err="1"/>
              <a:t>n_comorbity</a:t>
            </a:r>
            <a:r>
              <a:rPr lang="en-US" dirty="0"/>
              <a:t>, </a:t>
            </a:r>
            <a:r>
              <a:rPr lang="en-US" dirty="0" err="1"/>
              <a:t>n_posi</a:t>
            </a:r>
            <a:r>
              <a:rPr lang="en-US" dirty="0"/>
              <a:t>_ </a:t>
            </a:r>
            <a:r>
              <a:rPr lang="en-US" dirty="0" err="1"/>
              <a:t>comorb</a:t>
            </a:r>
            <a:r>
              <a:rPr lang="en-US" dirty="0"/>
              <a:t> as continuous variable</a:t>
            </a:r>
          </a:p>
          <a:p>
            <a:endParaRPr lang="en-US" dirty="0"/>
          </a:p>
          <a:p>
            <a:r>
              <a:rPr lang="en-US" dirty="0" err="1"/>
              <a:t>Age_gp</a:t>
            </a:r>
            <a:r>
              <a:rPr lang="en-US" dirty="0"/>
              <a:t> was used instead of age as a continuous variable</a:t>
            </a:r>
          </a:p>
          <a:p>
            <a:endParaRPr lang="en-US" dirty="0"/>
          </a:p>
          <a:p>
            <a:r>
              <a:rPr lang="en-US" dirty="0"/>
              <a:t>Surgery_4w was used in matching</a:t>
            </a:r>
          </a:p>
        </p:txBody>
      </p:sp>
    </p:spTree>
    <p:extLst>
      <p:ext uri="{BB962C8B-B14F-4D97-AF65-F5344CB8AC3E}">
        <p14:creationId xmlns:p14="http://schemas.microsoft.com/office/powerpoint/2010/main" val="176376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BE6-EBB6-8F40-8E31-6EA32F72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3897"/>
            <a:ext cx="10515600" cy="1325563"/>
          </a:xfrm>
        </p:spPr>
        <p:txBody>
          <a:bodyPr/>
          <a:lstStyle/>
          <a:p>
            <a:r>
              <a:rPr lang="en-US" dirty="0"/>
              <a:t>Backward-AIC from all two-way interactions: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28DBA-9EFB-444C-A4B7-D9547C638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497" y="1359460"/>
            <a:ext cx="7075162" cy="53123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58BCC-5C9E-B441-A8FA-3C7ED08BDB05}"/>
              </a:ext>
            </a:extLst>
          </p:cNvPr>
          <p:cNvSpPr/>
          <p:nvPr/>
        </p:nvSpPr>
        <p:spPr>
          <a:xfrm>
            <a:off x="1647497" y="2998693"/>
            <a:ext cx="6913797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C6988-82B5-5142-B8C2-1E93BECF38DF}"/>
              </a:ext>
            </a:extLst>
          </p:cNvPr>
          <p:cNvSpPr/>
          <p:nvPr/>
        </p:nvSpPr>
        <p:spPr>
          <a:xfrm>
            <a:off x="1647497" y="5813611"/>
            <a:ext cx="6913797" cy="506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61555-250D-F949-A9CC-E640CBC3E552}"/>
              </a:ext>
            </a:extLst>
          </p:cNvPr>
          <p:cNvSpPr txBox="1"/>
          <p:nvPr/>
        </p:nvSpPr>
        <p:spPr>
          <a:xfrm>
            <a:off x="9179859" y="2294965"/>
            <a:ext cx="14746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50-65: exp(1.457 – 0.903) = 1.74</a:t>
            </a:r>
          </a:p>
          <a:p>
            <a:endParaRPr lang="en-US" dirty="0"/>
          </a:p>
          <a:p>
            <a:r>
              <a:rPr lang="en-US" dirty="0"/>
              <a:t>65-75: exp(1.457 – 1.337) = 1.127</a:t>
            </a:r>
          </a:p>
          <a:p>
            <a:endParaRPr lang="en-US" dirty="0"/>
          </a:p>
          <a:p>
            <a:r>
              <a:rPr lang="en-US" dirty="0"/>
              <a:t>&gt;= 75: exp(1.457 – 1.520) = 1</a:t>
            </a:r>
          </a:p>
          <a:p>
            <a:r>
              <a:rPr lang="en-US" dirty="0"/>
              <a:t>Maybe remove this one?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69EC8-5DC3-DC49-A9B8-A18EA2833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659" y="1359460"/>
            <a:ext cx="3260351" cy="9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9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5F14-D052-B24D-A77B-5DAAEAF0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" y="60791"/>
            <a:ext cx="10515600" cy="1325563"/>
          </a:xfrm>
        </p:spPr>
        <p:txBody>
          <a:bodyPr/>
          <a:lstStyle/>
          <a:p>
            <a:r>
              <a:rPr lang="en-US" dirty="0"/>
              <a:t>PSM matched on all two-way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2E8A2-440C-AD4E-B678-C1891A951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378" y="1162235"/>
            <a:ext cx="8060681" cy="5446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45E7F-0E95-A744-9DD7-A376C06985C0}"/>
              </a:ext>
            </a:extLst>
          </p:cNvPr>
          <p:cNvSpPr/>
          <p:nvPr/>
        </p:nvSpPr>
        <p:spPr>
          <a:xfrm>
            <a:off x="3862378" y="2931459"/>
            <a:ext cx="7727576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47A785-5266-7A4B-B881-38D53FB38166}"/>
              </a:ext>
            </a:extLst>
          </p:cNvPr>
          <p:cNvSpPr/>
          <p:nvPr/>
        </p:nvSpPr>
        <p:spPr>
          <a:xfrm>
            <a:off x="3862378" y="5773271"/>
            <a:ext cx="7727576" cy="835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C24E4-7D03-4144-B20A-D301BC27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5" y="2742547"/>
            <a:ext cx="3407728" cy="20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8226-51C9-3047-8B60-205AAFA3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PSM matched on individual comorbidity level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E5B4F53-168B-9A42-BC85-F0683FDB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" y="3262465"/>
            <a:ext cx="5485861" cy="3346376"/>
          </a:xfrm>
          <a:prstGeom prst="rect">
            <a:avLst/>
          </a:prstGeom>
        </p:spPr>
      </p:pic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DBF59FA-453B-174F-9760-3A30A0C0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9389" y="2842039"/>
            <a:ext cx="6572634" cy="35985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43CA40-BAC2-4F47-A98C-EE6F8CDCB9E5}"/>
              </a:ext>
            </a:extLst>
          </p:cNvPr>
          <p:cNvSpPr/>
          <p:nvPr/>
        </p:nvSpPr>
        <p:spPr>
          <a:xfrm>
            <a:off x="5769389" y="4326021"/>
            <a:ext cx="6046094" cy="31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4621D-5208-864A-9700-F1EEA089407A}"/>
              </a:ext>
            </a:extLst>
          </p:cNvPr>
          <p:cNvSpPr/>
          <p:nvPr/>
        </p:nvSpPr>
        <p:spPr>
          <a:xfrm>
            <a:off x="5847641" y="5441577"/>
            <a:ext cx="6046094" cy="582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275D-9055-0144-8AEA-98817014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2" y="132043"/>
            <a:ext cx="9542929" cy="755463"/>
          </a:xfrm>
        </p:spPr>
        <p:txBody>
          <a:bodyPr/>
          <a:lstStyle/>
          <a:p>
            <a:r>
              <a:rPr lang="en-US" dirty="0"/>
              <a:t>Without consider interaction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DC7FB-4690-D142-948C-4E1DD6CB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5735" y="4661647"/>
            <a:ext cx="3420759" cy="214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92741-4302-004F-A793-6B16548E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6" y="2357718"/>
            <a:ext cx="5306265" cy="3612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2E01C-8F29-ED4F-8F10-31951FD3758D}"/>
              </a:ext>
            </a:extLst>
          </p:cNvPr>
          <p:cNvSpPr/>
          <p:nvPr/>
        </p:nvSpPr>
        <p:spPr>
          <a:xfrm>
            <a:off x="387055" y="3146612"/>
            <a:ext cx="5306265" cy="40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7200D-3E02-F84D-8C3B-BB82C66E1C1A}"/>
              </a:ext>
            </a:extLst>
          </p:cNvPr>
          <p:cNvSpPr/>
          <p:nvPr/>
        </p:nvSpPr>
        <p:spPr>
          <a:xfrm>
            <a:off x="6101095" y="4164106"/>
            <a:ext cx="5306265" cy="49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BBD10-0246-DD44-ABA8-3D44233A64BF}"/>
              </a:ext>
            </a:extLst>
          </p:cNvPr>
          <p:cNvSpPr txBox="1"/>
          <p:nvPr/>
        </p:nvSpPr>
        <p:spPr>
          <a:xfrm>
            <a:off x="6737168" y="635621"/>
            <a:ext cx="2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Average treatment effect </a:t>
            </a:r>
            <a:r>
              <a:rPr lang="en-US" dirty="0"/>
              <a:t>in treated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05BA-01C8-DE47-B041-D8F0B283987B}"/>
              </a:ext>
            </a:extLst>
          </p:cNvPr>
          <p:cNvSpPr txBox="1"/>
          <p:nvPr/>
        </p:nvSpPr>
        <p:spPr>
          <a:xfrm>
            <a:off x="546847" y="1676400"/>
            <a:ext cx="26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Average effect in an unknown population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28937-240E-8145-863B-63FC5C44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540" y="1340224"/>
            <a:ext cx="6050954" cy="3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0AC1-7351-244C-854A-09A5D1B9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35F12-385A-EB4E-9BBA-6DC194215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7882"/>
            <a:ext cx="11000044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1A32-781C-8D43-9EA6-DB03BA1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E47D88-A3CD-B547-8E25-CE66F61D8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84" y="1843554"/>
            <a:ext cx="705272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870BF-4DFE-3343-89A0-8DD746E5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026" y="2359585"/>
            <a:ext cx="3111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0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F38F05-D3D8-1F43-A033-981FAA45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20" y="5107015"/>
            <a:ext cx="7321580" cy="1608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942115-AEFD-3E41-B198-936012F3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20" y="3353573"/>
            <a:ext cx="7321580" cy="2061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B2310-6326-A941-959D-71F5D4316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2374" y="142553"/>
            <a:ext cx="6229078" cy="6422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0A22C4-2419-F743-9060-DD737068B940}"/>
              </a:ext>
            </a:extLst>
          </p:cNvPr>
          <p:cNvSpPr txBox="1"/>
          <p:nvPr/>
        </p:nvSpPr>
        <p:spPr>
          <a:xfrm>
            <a:off x="8005482" y="2492188"/>
            <a:ext cx="30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Other/Unknown will be treated as missing</a:t>
            </a:r>
          </a:p>
        </p:txBody>
      </p:sp>
    </p:spTree>
    <p:extLst>
      <p:ext uri="{BB962C8B-B14F-4D97-AF65-F5344CB8AC3E}">
        <p14:creationId xmlns:p14="http://schemas.microsoft.com/office/powerpoint/2010/main" val="208258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331A-BD2D-704C-9967-A6B3025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D68176-319D-2747-90FE-BFAB756F2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810" y="4854575"/>
            <a:ext cx="6286500" cy="163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1EC9A-29EC-5641-B041-769C30B52220}"/>
              </a:ext>
            </a:extLst>
          </p:cNvPr>
          <p:cNvSpPr txBox="1"/>
          <p:nvPr/>
        </p:nvSpPr>
        <p:spPr>
          <a:xfrm>
            <a:off x="7664824" y="4021183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logistic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49D15-D65A-5946-B18F-C9A67E69D0C8}"/>
              </a:ext>
            </a:extLst>
          </p:cNvPr>
          <p:cNvSpPr/>
          <p:nvPr/>
        </p:nvSpPr>
        <p:spPr>
          <a:xfrm>
            <a:off x="9750397" y="4021183"/>
            <a:ext cx="1890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logistic regression using PSM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952C9-8A9E-A44D-B57A-BC76F95E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25"/>
            <a:ext cx="8641851" cy="31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4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175</Words>
  <Application>Microsoft Macintosh PowerPoint</Application>
  <PresentationFormat>Widescreen</PresentationFormat>
  <Paragraphs>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Backward-AIC from all two-way interactions: </vt:lpstr>
      <vt:lpstr>PSM matched on all two-way interactions</vt:lpstr>
      <vt:lpstr>PSM matched on individual comorbidity level</vt:lpstr>
      <vt:lpstr>Without consider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Cancer subgroup analysis</vt:lpstr>
      <vt:lpstr>PowerPoint Presentation</vt:lpstr>
      <vt:lpstr>Check list</vt:lpstr>
      <vt:lpstr>Few modification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Chunhui Gu</dc:creator>
  <cp:lastModifiedBy>Chunhui Gu</cp:lastModifiedBy>
  <cp:revision>44</cp:revision>
  <dcterms:created xsi:type="dcterms:W3CDTF">2021-06-18T04:09:30Z</dcterms:created>
  <dcterms:modified xsi:type="dcterms:W3CDTF">2021-06-23T16:19:45Z</dcterms:modified>
</cp:coreProperties>
</file>