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acket+Docs"/>
          <p:cNvSpPr txBox="1"/>
          <p:nvPr>
            <p:ph type="ctrTitle"/>
          </p:nvPr>
        </p:nvSpPr>
        <p:spPr>
          <a:xfrm>
            <a:off x="1270000" y="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Racket+Docs</a:t>
            </a:r>
          </a:p>
        </p:txBody>
      </p:sp>
      <p:sp>
        <p:nvSpPr>
          <p:cNvPr id="120" name="Jakob Hain, Kevin Zhang"/>
          <p:cNvSpPr txBox="1"/>
          <p:nvPr>
            <p:ph type="subTitle" sz="quarter" idx="1"/>
          </p:nvPr>
        </p:nvSpPr>
        <p:spPr>
          <a:xfrm>
            <a:off x="1270000" y="8636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Jakob Hain, Kevin Zhang</a:t>
            </a:r>
          </a:p>
        </p:txBody>
      </p:sp>
      <p:pic>
        <p:nvPicPr>
          <p:cNvPr id="121" name="Screen Shot 2018-02-28 at 4.25.05 PM.png" descr="Screen Shot 2018-02-28 at 4.2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3632200"/>
            <a:ext cx="9715500" cy="393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oncept"/>
          <p:cNvSpPr txBox="1"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Concept</a:t>
            </a:r>
          </a:p>
        </p:txBody>
      </p:sp>
      <p:sp>
        <p:nvSpPr>
          <p:cNvPr id="124" name="Inline documentation of Racket code.…"/>
          <p:cNvSpPr txBox="1"/>
          <p:nvPr>
            <p:ph type="body" idx="1"/>
          </p:nvPr>
        </p:nvSpPr>
        <p:spPr>
          <a:xfrm>
            <a:off x="635000" y="2019300"/>
            <a:ext cx="11734800" cy="73025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1700"/>
              </a:spcBef>
              <a:defRPr sz="2816"/>
            </a:pPr>
            <a:r>
              <a:t>Inline documentation of Racket code.</a:t>
            </a:r>
          </a:p>
          <a:p>
            <a:pPr marL="391159" indent="-391159" defTabSz="514095">
              <a:spcBef>
                <a:spcPts val="1700"/>
              </a:spcBef>
              <a:defRPr sz="2816"/>
            </a:pPr>
            <a:r>
              <a:t>The compiler can use this documentation: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Syntax highlighting, bind arrows to references.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Examples double as tests and are verified correct.</a:t>
            </a:r>
          </a:p>
          <a:p>
            <a:pPr lvl="1" marL="782319" indent="-391159" defTabSz="514095">
              <a:spcBef>
                <a:spcPts val="1700"/>
              </a:spcBef>
              <a:defRPr sz="2816"/>
            </a:pPr>
            <a:r>
              <a:t>Basic type-checking.</a:t>
            </a:r>
          </a:p>
          <a:p>
            <a:pPr marL="391159" indent="-391159" defTabSz="514095">
              <a:spcBef>
                <a:spcPts val="1700"/>
              </a:spcBef>
              <a:defRPr i="1" sz="2816"/>
            </a:pPr>
            <a:r>
              <a:t>The program has an additional function, </a:t>
            </a:r>
            <a:r>
              <a:rPr b="1"/>
              <a:t>(compile-docs path)</a:t>
            </a:r>
            <a:r>
              <a:t>. This function "compiles" the docs into a web-page, which resembles the official Racket docs, and saves it to the given path.</a:t>
            </a:r>
          </a:p>
          <a:p>
            <a:pPr marL="391159" indent="-391159" defTabSz="514095">
              <a:spcBef>
                <a:spcPts val="1700"/>
              </a:spcBef>
              <a:defRPr sz="2816"/>
            </a:pPr>
            <a:r>
              <a:t>Like JavaDoc for Racket, but explicit forms, not fancy comments.</a:t>
            </a:r>
          </a:p>
        </p:txBody>
      </p:sp>
      <p:pic>
        <p:nvPicPr>
          <p:cNvPr id="125" name="Screen Shot 2018-02-28 at 4.30.09 PM.png" descr="Screen Shot 2018-02-28 at 4.30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9400" y="4057650"/>
            <a:ext cx="7366000" cy="1841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Line"/>
          <p:cNvSpPr/>
          <p:nvPr/>
        </p:nvSpPr>
        <p:spPr>
          <a:xfrm flipH="1">
            <a:off x="6190691" y="5582882"/>
            <a:ext cx="3079292" cy="19065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>
            <a:off x="4708537" y="5426842"/>
            <a:ext cx="875296" cy="22897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5019228" y="5201305"/>
            <a:ext cx="821873" cy="510884"/>
          </a:xfrm>
          <a:prstGeom prst="line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  <a:tailEnd type="triangle"/>
          </a:ln>
          <a:effectLst>
            <a:outerShdw sx="100000" sy="100000" kx="0" ky="0" algn="b" rotWithShape="0" blurRad="101600" dist="508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 Shot 2018-02-27 at 1.53.25 PM.png" descr="Screen Shot 2018-02-27 at 1.53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What the documentation might look like"/>
          <p:cNvSpPr txBox="1"/>
          <p:nvPr/>
        </p:nvSpPr>
        <p:spPr>
          <a:xfrm>
            <a:off x="2986168" y="188570"/>
            <a:ext cx="70324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What the documentation might look like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mparison"/>
          <p:cNvSpPr txBox="1"/>
          <p:nvPr>
            <p:ph type="title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Comparison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317500" y="1955800"/>
          <a:ext cx="12369800" cy="34976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6184900"/>
                <a:gridCol w="6184900"/>
              </a:tblGrid>
              <a:tr h="1144455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sym typeface="Helvetica Neue"/>
                        </a:rPr>
                        <a:t>Fundies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  <a:sym typeface="Helvetica Neue"/>
                        </a:rPr>
                        <a:t>Racket + Docs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53775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Documented in comments.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Documented in explicit forms.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60571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No highlighting or IDE support.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Syntax highlighting and arrows.
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57992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Examples/uses aren't checked.
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3200">
                          <a:sym typeface="Helvetica Neue"/>
                        </a:defRPr>
                      </a:pPr>
                      <a:r>
                        <a:t>Examples/uses type-checked.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  <a:tr h="56012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sz="3200">
                          <a:sym typeface="Helvetica Neue"/>
                        </a:rPr>
                        <a:t>Manually create web-page docs.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i="1" sz="3200">
                          <a:sym typeface="Helvetica Neue"/>
                        </a:rPr>
                        <a:t>Web-page automatically created.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135" name="Screen Shot 2018-02-27 at 1.27.10 PM.png" descr="Screen Shot 2018-02-27 at 1.27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155" y="5386189"/>
            <a:ext cx="5715001" cy="419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Screen Shot 2018-02-28 at 4.21.43 PM.png" descr="Screen Shot 2018-02-28 at 4.21.4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6553" y="5386189"/>
            <a:ext cx="6286501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