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F"/>
    <a:srgbClr val="2E4C62"/>
    <a:srgbClr val="466E8B"/>
    <a:srgbClr val="6C7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A2999-A4E0-4A24-B5EA-A6A0939DB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67080B-28E3-4C12-8750-258613253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12616-2645-4E81-8382-F392C12C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7B1136-C928-4B7A-8CC0-FB131C54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D550F0-815E-40A3-B810-4015BFB5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383086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0D6BF-640F-4CCE-9FCF-E307378B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CD7C9E-F7EB-494C-BC09-6BD4F04C5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341DC0-B851-435C-A561-56A5620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50D6C-EC7B-4430-8D4A-7546E613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ACC21-C224-4603-8674-A2DF19E8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39891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2EB7C4-0B6E-4C83-AAAC-E5307996E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2DBECE-2DC7-4B53-946D-03607E84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FA2E6-B6FB-43DE-AD8C-6E8A3EAA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5D800F-0093-4D17-9DE3-4591DFCE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2C4178-D47E-46D7-A474-4E3D69F4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01314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82415-5735-47F6-9F6F-92CBBE4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79DAB-4DBB-4343-91D4-59745C7D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DDD4A9-D40E-4B06-8B6F-C59D003C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63B92D-FCDA-4D63-9D64-7785F226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9641BD-EFE4-4647-BE06-9B1F4A7E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9172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BABC6-704E-4792-9935-0B393839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3A9B2D-A041-4968-A528-F030DE2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96677-44C5-448B-9120-F8C1438F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7EEE5-DB4F-42D1-9F32-97C5ADF6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E5A64C-720C-4E04-8675-7BC26F99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4684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04ACD-66B6-4EA7-8050-377C2542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666B3-4B5E-42E4-9E4C-BB4A54DA4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9159EF-5B2B-4699-AC0A-7D56CD46F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0FA228-6BBA-4652-BABE-D9B5BADC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10096E-C198-410A-A616-CEAC946B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263B-8E09-4272-9535-FE043086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89349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EC25D-9DB4-4A7A-BD15-5816C2EA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8B7B0A-9F94-4B68-88CE-D928A0C3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E102C8-D086-4E35-8959-995D0EA2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62189-BC17-4162-A931-99886DC87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5E38CC-9889-4FAC-BA0C-241042EC1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B8233D-1D45-418D-91F5-90CE781D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1F314D-31CD-4266-8291-3830DAD9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3A5961-5E55-4557-AE91-F6C47F4C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47792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E6E64-8EF6-4B70-AAAB-53943F2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A58B99-8BBF-4D79-86D0-E717F796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429050-3E07-4509-8521-C2324AD1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CF1DED-A220-4356-A954-673F34BE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41962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FC39FC-0F14-47E3-81B0-B347A6F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2ABB61-4FF6-490E-9422-2F868C20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AE9EB1-99DC-45AA-BF32-891533D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96375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2C4A9-842D-4B62-A282-BA9F0923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02F93-1E4F-49CF-BB65-8310ED45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397DC1-7FA5-4C4C-BDBB-2CCC0881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A517DC-26BD-4C62-823C-9467C658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290E6-2902-40D0-BE72-0C778F2B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E1FE36-7581-4698-8772-9F29D882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33182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0A902-B7C7-4052-9F9B-6C62AB10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D79410E-B235-4D07-AA3B-070B024C5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2E5076-AA13-4EB3-8FE5-3A4B65AE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3980D7-7742-45A1-9703-9443BCFF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CF1E2E-4FB5-4590-907E-19439DE4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78BA93-0EC9-4D6D-B6D2-B71EA3E2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7491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4C62"/>
            </a:gs>
            <a:gs pos="100000">
              <a:srgbClr val="466E8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BF349C-3DF0-4627-B91B-69FEC869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E2A655-A26D-4B7A-8DBB-4FE5D3C6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64B1DD-B688-488F-B241-5EABA772F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1E81-D9DB-47F3-9D52-F39E26771571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465B8-FA61-4D13-A3C3-386D6BAE8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92D87A-280F-41F9-B575-CCF500DE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8A94-A75E-4EA1-BE9A-B9EAA5837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99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ahmettezcantekin/beginner-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5">
            <a:extLst>
              <a:ext uri="{FF2B5EF4-FFF2-40B4-BE49-F238E27FC236}">
                <a16:creationId xmlns:a16="http://schemas.microsoft.com/office/drawing/2014/main" id="{9478EDA5-FCFA-407E-8E02-E586278FED96}"/>
              </a:ext>
            </a:extLst>
          </p:cNvPr>
          <p:cNvSpPr txBox="1"/>
          <p:nvPr/>
        </p:nvSpPr>
        <p:spPr>
          <a:xfrm>
            <a:off x="1" y="692064"/>
            <a:ext cx="121919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Pokèdex: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Node.js &amp; MongoDB</a:t>
            </a: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782F05D8-98FE-4391-9433-3BC5DAA4E92F}"/>
              </a:ext>
            </a:extLst>
          </p:cNvPr>
          <p:cNvSpPr txBox="1"/>
          <p:nvPr/>
        </p:nvSpPr>
        <p:spPr>
          <a:xfrm>
            <a:off x="0" y="388309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Studente</a:t>
            </a:r>
            <a:r>
              <a:rPr lang="it-IT" sz="24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: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Federico De Mattia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0DD0A6-4B3C-49F7-890E-E10C940BED29}"/>
              </a:ext>
            </a:extLst>
          </p:cNvPr>
          <p:cNvSpPr txBox="1"/>
          <p:nvPr/>
        </p:nvSpPr>
        <p:spPr>
          <a:xfrm>
            <a:off x="-1" y="6132654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Basi di Dati II - Unisa 2021</a:t>
            </a: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61A552CC-AEF4-40E8-BA8B-736EBC789C41}"/>
              </a:ext>
            </a:extLst>
          </p:cNvPr>
          <p:cNvSpPr txBox="1"/>
          <p:nvPr/>
        </p:nvSpPr>
        <p:spPr>
          <a:xfrm>
            <a:off x="6096000" y="3883099"/>
            <a:ext cx="6095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Professori</a:t>
            </a:r>
            <a:r>
              <a:rPr lang="it-IT" sz="24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: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Genoveffa Tortora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Michele Risi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0914A3E-803A-4CC9-BDC7-D413948D065F}"/>
              </a:ext>
            </a:extLst>
          </p:cNvPr>
          <p:cNvSpPr/>
          <p:nvPr/>
        </p:nvSpPr>
        <p:spPr>
          <a:xfrm>
            <a:off x="0" y="0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DC25EEC-BA1D-42E0-AD67-4B01F6D3246B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51141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Pokemon.ejs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CF94F1-10FE-49D9-8926-20DB3037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 r="20408" b="69373"/>
          <a:stretch/>
        </p:blipFill>
        <p:spPr>
          <a:xfrm>
            <a:off x="1244047" y="1219200"/>
            <a:ext cx="9703906" cy="159688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B67DE08-51C7-417B-A806-43800992B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0" t="14594" r="45639" b="31230"/>
          <a:stretch/>
        </p:blipFill>
        <p:spPr>
          <a:xfrm>
            <a:off x="3033091" y="2946971"/>
            <a:ext cx="6230179" cy="371539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00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Pokemon.ejs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CF94F1-10FE-49D9-8926-20DB3037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 r="20408" b="69373"/>
          <a:stretch/>
        </p:blipFill>
        <p:spPr>
          <a:xfrm>
            <a:off x="1244047" y="1541813"/>
            <a:ext cx="9703906" cy="159688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2BAB94-D879-4F31-BB40-DE9DC2315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5" t="29082" r="64674" b="47633"/>
          <a:stretch/>
        </p:blipFill>
        <p:spPr>
          <a:xfrm>
            <a:off x="1244047" y="3758504"/>
            <a:ext cx="5156525" cy="225949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sellaDiTesto 3">
            <a:extLst>
              <a:ext uri="{FF2B5EF4-FFF2-40B4-BE49-F238E27FC236}">
                <a16:creationId xmlns:a16="http://schemas.microsoft.com/office/drawing/2014/main" id="{B6597358-B425-49D1-AEDB-BAA90614A4B6}"/>
              </a:ext>
            </a:extLst>
          </p:cNvPr>
          <p:cNvSpPr txBox="1"/>
          <p:nvPr/>
        </p:nvSpPr>
        <p:spPr>
          <a:xfrm>
            <a:off x="7672014" y="4226531"/>
            <a:ext cx="2624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{"_id": 5,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"numPokemon" : 165,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"numRatings": 71773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}</a:t>
            </a:r>
            <a:endParaRPr lang="it-IT" sz="2000" dirty="0">
              <a:solidFill>
                <a:srgbClr val="FFE1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80716D9-037D-4F2F-A759-6C61C6D20501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3902765" y="1910234"/>
            <a:ext cx="1516457" cy="1760618"/>
          </a:xfrm>
          <a:prstGeom prst="straightConnector1">
            <a:avLst/>
          </a:prstGeom>
          <a:ln w="38100">
            <a:solidFill>
              <a:srgbClr val="FFE18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F8ACB645-A481-4D19-95A5-32468A39509E}"/>
              </a:ext>
            </a:extLst>
          </p:cNvPr>
          <p:cNvSpPr/>
          <p:nvPr/>
        </p:nvSpPr>
        <p:spPr>
          <a:xfrm>
            <a:off x="5254260" y="1390037"/>
            <a:ext cx="1126434" cy="609449"/>
          </a:xfrm>
          <a:prstGeom prst="ellipse">
            <a:avLst/>
          </a:prstGeom>
          <a:noFill/>
          <a:ln w="38100">
            <a:solidFill>
              <a:srgbClr val="FFE18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7F08DD-3708-46EE-AA18-462D8D5F5A7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00572" y="4888252"/>
            <a:ext cx="1179671" cy="0"/>
          </a:xfrm>
          <a:prstGeom prst="straightConnector1">
            <a:avLst/>
          </a:prstGeom>
          <a:ln w="38100">
            <a:solidFill>
              <a:srgbClr val="FFE18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53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Generation.ejs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311A7A-493A-4F8B-88F7-9EA920705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7" r="19647" b="18164"/>
          <a:stretch/>
        </p:blipFill>
        <p:spPr>
          <a:xfrm>
            <a:off x="1197664" y="1364386"/>
            <a:ext cx="9796668" cy="5109812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64109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5">
            <a:extLst>
              <a:ext uri="{FF2B5EF4-FFF2-40B4-BE49-F238E27FC236}">
                <a16:creationId xmlns:a16="http://schemas.microsoft.com/office/drawing/2014/main" id="{9478EDA5-FCFA-407E-8E02-E586278FED96}"/>
              </a:ext>
            </a:extLst>
          </p:cNvPr>
          <p:cNvSpPr txBox="1"/>
          <p:nvPr/>
        </p:nvSpPr>
        <p:spPr>
          <a:xfrm>
            <a:off x="-1" y="241218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Grazie per l’attenzione!</a:t>
            </a:r>
            <a:endParaRPr lang="it-IT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0DD0A6-4B3C-49F7-890E-E10C940BED29}"/>
              </a:ext>
            </a:extLst>
          </p:cNvPr>
          <p:cNvSpPr txBox="1"/>
          <p:nvPr/>
        </p:nvSpPr>
        <p:spPr>
          <a:xfrm>
            <a:off x="-1" y="6132654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Basi di Dati II - Unisa 2021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0914A3E-803A-4CC9-BDC7-D413948D065F}"/>
              </a:ext>
            </a:extLst>
          </p:cNvPr>
          <p:cNvSpPr/>
          <p:nvPr/>
        </p:nvSpPr>
        <p:spPr>
          <a:xfrm>
            <a:off x="0" y="0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DC25EEC-BA1D-42E0-AD67-4B01F6D3246B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4731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Introduzione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B2C8A1FA-C3D7-46C9-898F-5159B1D66A6A}"/>
              </a:ext>
            </a:extLst>
          </p:cNvPr>
          <p:cNvSpPr txBox="1"/>
          <p:nvPr/>
        </p:nvSpPr>
        <p:spPr>
          <a:xfrm>
            <a:off x="1215387" y="2016862"/>
            <a:ext cx="9761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Realizzare una web app che permetta l’interrogazione di un </a:t>
            </a:r>
            <a:r>
              <a:rPr lang="it-IT" sz="2800" b="1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database No-SQL </a:t>
            </a: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orientato ai documenti contenente informazioni riguardanti le creature della serie di videogiochi </a:t>
            </a:r>
            <a:r>
              <a:rPr lang="it-IT" sz="2800" b="1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Pokèmon</a:t>
            </a:r>
            <a:r>
              <a:rPr lang="it-IT" sz="28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85255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Tecnologie utilizzate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B2C8A1FA-C3D7-46C9-898F-5159B1D66A6A}"/>
              </a:ext>
            </a:extLst>
          </p:cNvPr>
          <p:cNvSpPr txBox="1"/>
          <p:nvPr/>
        </p:nvSpPr>
        <p:spPr>
          <a:xfrm>
            <a:off x="-192157" y="1555951"/>
            <a:ext cx="12377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Server-side:	 </a:t>
            </a:r>
            <a:r>
              <a:rPr 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   </a:t>
            </a:r>
            <a:r>
              <a:rPr lang="it-IT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Middelware: 	     Database:</a:t>
            </a:r>
            <a:endParaRPr lang="it-IT" sz="4400" dirty="0">
              <a:solidFill>
                <a:srgbClr val="FFE1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3316495-C952-4D05-AD73-F415BDCC6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6" y="2700890"/>
            <a:ext cx="2596984" cy="1589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B399638-0C48-4498-A3C6-F2826A03E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39" y="2617974"/>
            <a:ext cx="1671918" cy="1671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64ADC19-E328-47C8-A7A4-EF7C7B038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13" y="2449531"/>
            <a:ext cx="2795048" cy="1746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C4111A6-32AB-44C1-A826-92AB7C64D12F}"/>
              </a:ext>
            </a:extLst>
          </p:cNvPr>
          <p:cNvSpPr/>
          <p:nvPr/>
        </p:nvSpPr>
        <p:spPr>
          <a:xfrm>
            <a:off x="4340087" y="1437764"/>
            <a:ext cx="3611217" cy="3544957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C8998E77-BBB9-4185-A7C6-7B11D3264450}"/>
              </a:ext>
            </a:extLst>
          </p:cNvPr>
          <p:cNvSpPr/>
          <p:nvPr/>
        </p:nvSpPr>
        <p:spPr>
          <a:xfrm>
            <a:off x="430700" y="1432317"/>
            <a:ext cx="3611217" cy="3544957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74C96D4-6127-41D0-8315-EBD5731CDD2C}"/>
              </a:ext>
            </a:extLst>
          </p:cNvPr>
          <p:cNvSpPr/>
          <p:nvPr/>
        </p:nvSpPr>
        <p:spPr>
          <a:xfrm>
            <a:off x="8196469" y="1474459"/>
            <a:ext cx="3611217" cy="3544957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E38D03F-BFC3-4F43-9AA8-B3306DC6B978}"/>
              </a:ext>
            </a:extLst>
          </p:cNvPr>
          <p:cNvSpPr/>
          <p:nvPr/>
        </p:nvSpPr>
        <p:spPr>
          <a:xfrm>
            <a:off x="3405808" y="5235789"/>
            <a:ext cx="5393635" cy="1310785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3">
            <a:extLst>
              <a:ext uri="{FF2B5EF4-FFF2-40B4-BE49-F238E27FC236}">
                <a16:creationId xmlns:a16="http://schemas.microsoft.com/office/drawing/2014/main" id="{D5D72D7C-7905-4EFD-B187-BF46A9D9ABC2}"/>
              </a:ext>
            </a:extLst>
          </p:cNvPr>
          <p:cNvSpPr txBox="1"/>
          <p:nvPr/>
        </p:nvSpPr>
        <p:spPr>
          <a:xfrm>
            <a:off x="563218" y="5466233"/>
            <a:ext cx="96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Front-end:</a:t>
            </a:r>
            <a:endParaRPr lang="it-IT" sz="4400" dirty="0">
              <a:solidFill>
                <a:srgbClr val="FFE1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D1B4234-80F7-4FC4-9EFD-D8695F1BF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53" y="5363841"/>
            <a:ext cx="1273629" cy="1014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4933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Dataset utilizzato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B2C8A1FA-C3D7-46C9-898F-5159B1D66A6A}"/>
              </a:ext>
            </a:extLst>
          </p:cNvPr>
          <p:cNvSpPr txBox="1"/>
          <p:nvPr/>
        </p:nvSpPr>
        <p:spPr>
          <a:xfrm>
            <a:off x="692012" y="1311602"/>
            <a:ext cx="10953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8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https://www.kaggle.com/ahmettezcantekin/beginner-datasets</a:t>
            </a:r>
            <a:endParaRPr lang="it-IT" sz="2800" dirty="0">
              <a:solidFill>
                <a:srgbClr val="FFE1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  <a:p>
            <a:pPr algn="just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Il database comprende 800 righe e 13 colonne.</a:t>
            </a:r>
          </a:p>
          <a:p>
            <a:pPr algn="just"/>
            <a:endParaRPr lang="it-IT" sz="4400" dirty="0">
              <a:solidFill>
                <a:srgbClr val="FFE1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B5B900-9617-4ABA-A53C-1719B285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34" y="2610006"/>
            <a:ext cx="8690527" cy="2614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4F681AA-8809-4BE6-8DFA-09C1F429D9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41" t="30129" r="32625" b="65313"/>
          <a:stretch/>
        </p:blipFill>
        <p:spPr>
          <a:xfrm>
            <a:off x="1750734" y="5478836"/>
            <a:ext cx="4245875" cy="58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8561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Dataset utilizzato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B2C8A1FA-C3D7-46C9-898F-5159B1D66A6A}"/>
              </a:ext>
            </a:extLst>
          </p:cNvPr>
          <p:cNvSpPr txBox="1"/>
          <p:nvPr/>
        </p:nvSpPr>
        <p:spPr>
          <a:xfrm>
            <a:off x="827265" y="1480150"/>
            <a:ext cx="103784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{"_id":{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$oid":"613c81c6dd6ffe12611f0efa"},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"num_id": 1,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"Name": "Bulbasaur",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"Total": 318,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"HP": 45,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"Attack": 49,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"SpAttack": 65,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"Defense": 49,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"SpDefense": 65,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"Speed": 45,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"Generation": 1,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"Legendary": "False",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"Type1": "Grass",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"Type2": "Poison"</a:t>
            </a:r>
          </a:p>
          <a:p>
            <a:pPr algn="just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}</a:t>
            </a:r>
            <a:endParaRPr lang="it-IT" sz="2000" dirty="0">
              <a:solidFill>
                <a:srgbClr val="FFE1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9CE226-59C4-4C2A-8FE3-00B2C760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3" t="43285" r="36087" b="45604"/>
          <a:stretch/>
        </p:blipFill>
        <p:spPr>
          <a:xfrm>
            <a:off x="4566366" y="3332883"/>
            <a:ext cx="6639339" cy="1172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F324AEA-0B3B-40EF-9860-E92DCF52EF6A}"/>
              </a:ext>
            </a:extLst>
          </p:cNvPr>
          <p:cNvCxnSpPr>
            <a:cxnSpLocks/>
          </p:cNvCxnSpPr>
          <p:nvPr/>
        </p:nvCxnSpPr>
        <p:spPr>
          <a:xfrm>
            <a:off x="2372139" y="2888974"/>
            <a:ext cx="2093844" cy="12324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421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Requisiti funzionali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B2C8A1FA-C3D7-46C9-898F-5159B1D66A6A}"/>
              </a:ext>
            </a:extLst>
          </p:cNvPr>
          <p:cNvSpPr txBox="1"/>
          <p:nvPr/>
        </p:nvSpPr>
        <p:spPr>
          <a:xfrm>
            <a:off x="820639" y="1837957"/>
            <a:ext cx="10378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Ricerca pokèmon per nome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Query builder: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Generazione (Tutte, 1-6)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Rating (&gt; di valore 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Primo tipo (</a:t>
            </a:r>
            <a:r>
              <a:rPr lang="it-IT" sz="2800" b="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Tutti, 18 tipi)</a:t>
            </a:r>
            <a:endParaRPr lang="it-IT" sz="2800" dirty="0">
              <a:solidFill>
                <a:srgbClr val="FFE1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Secondo Tipo (Tutti, Nessuno, 18 tipi)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E1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Leggendario (Indefinito, Vero, Falso)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Documento Generazioni con la somma dei Rating di ogni singolo </a:t>
            </a:r>
            <a:r>
              <a:rPr lang="it-IT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Pokèmon</a:t>
            </a: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 per </a:t>
            </a:r>
            <a:r>
              <a:rPr lang="it-IT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ogni generazione</a:t>
            </a:r>
            <a:endParaRPr lang="it-IT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1907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Struttura del progetto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EBB736E-F4BC-47A2-88CB-B09F82EDA6F0}"/>
              </a:ext>
            </a:extLst>
          </p:cNvPr>
          <p:cNvGrpSpPr/>
          <p:nvPr/>
        </p:nvGrpSpPr>
        <p:grpSpPr>
          <a:xfrm>
            <a:off x="4037770" y="1610979"/>
            <a:ext cx="4116456" cy="4641009"/>
            <a:chOff x="2174875" y="1771274"/>
            <a:chExt cx="3110587" cy="3792349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EDF8D376-DD6D-4DB7-915A-372A00BA2480}"/>
                </a:ext>
              </a:extLst>
            </p:cNvPr>
            <p:cNvSpPr/>
            <p:nvPr/>
          </p:nvSpPr>
          <p:spPr>
            <a:xfrm>
              <a:off x="2174875" y="1771274"/>
              <a:ext cx="1432560" cy="701040"/>
            </a:xfrm>
            <a:prstGeom prst="roundRect">
              <a:avLst/>
            </a:prstGeom>
            <a:solidFill>
              <a:srgbClr val="2E4C62"/>
            </a:solidFill>
            <a:ln w="28575">
              <a:solidFill>
                <a:srgbClr val="FFE18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rgbClr val="FFE18F"/>
                  </a:solidFill>
                  <a:latin typeface="Fira Sans" panose="020B0503050000020004" pitchFamily="34" charset="0"/>
                </a:rPr>
                <a:t>Pokèdex</a:t>
              </a: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5D134B8-B25E-417F-ACD1-1AD5D7313A53}"/>
                </a:ext>
              </a:extLst>
            </p:cNvPr>
            <p:cNvCxnSpPr>
              <a:cxnSpLocks/>
            </p:cNvCxnSpPr>
            <p:nvPr/>
          </p:nvCxnSpPr>
          <p:spPr>
            <a:xfrm>
              <a:off x="2891155" y="2475866"/>
              <a:ext cx="0" cy="3087757"/>
            </a:xfrm>
            <a:prstGeom prst="line">
              <a:avLst/>
            </a:prstGeom>
            <a:ln w="28575">
              <a:solidFill>
                <a:srgbClr val="FFE18F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F5A01169-25BA-452B-B788-36921EB2C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1155" y="3059239"/>
              <a:ext cx="433070" cy="0"/>
            </a:xfrm>
            <a:prstGeom prst="line">
              <a:avLst/>
            </a:prstGeom>
            <a:ln w="28575">
              <a:solidFill>
                <a:srgbClr val="FFE18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1E6E222B-B19B-4535-BDAE-27F1E4AC6ED8}"/>
                </a:ext>
              </a:extLst>
            </p:cNvPr>
            <p:cNvSpPr/>
            <p:nvPr/>
          </p:nvSpPr>
          <p:spPr>
            <a:xfrm>
              <a:off x="3192906" y="4099421"/>
              <a:ext cx="1312036" cy="468589"/>
            </a:xfrm>
            <a:prstGeom prst="roundRect">
              <a:avLst/>
            </a:prstGeom>
            <a:solidFill>
              <a:srgbClr val="2E4C62"/>
            </a:solidFill>
            <a:ln w="28575">
              <a:solidFill>
                <a:srgbClr val="FFE18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FFE18F"/>
                  </a:solidFill>
                  <a:latin typeface="Fira Sans" panose="020B0503050000020004" pitchFamily="34" charset="0"/>
                </a:rPr>
                <a:t>views</a:t>
              </a:r>
            </a:p>
          </p:txBody>
        </p: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B1B63860-1FD5-4E1A-864E-E11A475EF00D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891156" y="4333716"/>
              <a:ext cx="301750" cy="0"/>
            </a:xfrm>
            <a:prstGeom prst="line">
              <a:avLst/>
            </a:prstGeom>
            <a:ln w="28575">
              <a:solidFill>
                <a:srgbClr val="FFE18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B23AE4EF-7E9E-46CC-B34C-BDC86A898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3061" y="3699329"/>
              <a:ext cx="301750" cy="0"/>
            </a:xfrm>
            <a:prstGeom prst="line">
              <a:avLst/>
            </a:prstGeom>
            <a:ln w="28575">
              <a:solidFill>
                <a:srgbClr val="FFE18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E09A898-425F-4EF2-A2F9-26B481D2F53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848924" y="4568010"/>
              <a:ext cx="0" cy="995613"/>
            </a:xfrm>
            <a:prstGeom prst="line">
              <a:avLst/>
            </a:prstGeom>
            <a:ln w="28575">
              <a:solidFill>
                <a:srgbClr val="FFE18F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FA3813FF-5122-4CDE-BF67-A0C3AEB85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8921" y="4862506"/>
              <a:ext cx="478790" cy="0"/>
            </a:xfrm>
            <a:prstGeom prst="line">
              <a:avLst/>
            </a:prstGeom>
            <a:ln w="28575">
              <a:solidFill>
                <a:srgbClr val="FFE18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A34BBDD9-E64F-42A9-9906-272C1A59A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8921" y="5234186"/>
              <a:ext cx="478790" cy="0"/>
            </a:xfrm>
            <a:prstGeom prst="line">
              <a:avLst/>
            </a:prstGeom>
            <a:ln w="28575">
              <a:solidFill>
                <a:srgbClr val="FFE18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E66ACA7-F110-4D91-A527-8DC012F5EC7E}"/>
                </a:ext>
              </a:extLst>
            </p:cNvPr>
            <p:cNvSpPr/>
            <p:nvPr/>
          </p:nvSpPr>
          <p:spPr>
            <a:xfrm>
              <a:off x="3192902" y="3472711"/>
              <a:ext cx="1312037" cy="468590"/>
            </a:xfrm>
            <a:prstGeom prst="roundRect">
              <a:avLst/>
            </a:prstGeom>
            <a:solidFill>
              <a:srgbClr val="FFE18F"/>
            </a:solidFill>
            <a:ln w="28575">
              <a:solidFill>
                <a:srgbClr val="2E4C6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2E4C62"/>
                  </a:solidFill>
                  <a:latin typeface="Fira Sans" panose="020B0503050000020004" pitchFamily="34" charset="0"/>
                </a:rPr>
                <a:t>package.json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897B8AD-149A-4771-8491-1AD61005805A}"/>
                </a:ext>
              </a:extLst>
            </p:cNvPr>
            <p:cNvSpPr/>
            <p:nvPr/>
          </p:nvSpPr>
          <p:spPr>
            <a:xfrm>
              <a:off x="3192902" y="2858486"/>
              <a:ext cx="1312037" cy="468590"/>
            </a:xfrm>
            <a:prstGeom prst="roundRect">
              <a:avLst/>
            </a:prstGeom>
            <a:solidFill>
              <a:srgbClr val="FFE18F"/>
            </a:solidFill>
            <a:ln w="28575">
              <a:solidFill>
                <a:srgbClr val="2E4C6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2E4C62"/>
                  </a:solidFill>
                  <a:latin typeface="Fira Sans" panose="020B0503050000020004" pitchFamily="34" charset="0"/>
                </a:rPr>
                <a:t>server.js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DDC82D8-BDA1-48CC-A228-5D51B196C050}"/>
                </a:ext>
              </a:extLst>
            </p:cNvPr>
            <p:cNvSpPr/>
            <p:nvPr/>
          </p:nvSpPr>
          <p:spPr>
            <a:xfrm>
              <a:off x="4150673" y="5072842"/>
              <a:ext cx="1134789" cy="322688"/>
            </a:xfrm>
            <a:prstGeom prst="roundRect">
              <a:avLst/>
            </a:prstGeom>
            <a:solidFill>
              <a:srgbClr val="FFE18F"/>
            </a:solidFill>
            <a:ln w="28575">
              <a:solidFill>
                <a:srgbClr val="2E4C6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2E4C62"/>
                  </a:solidFill>
                  <a:latin typeface="Fira Sans" panose="020B0503050000020004" pitchFamily="34" charset="0"/>
                </a:rPr>
                <a:t>generation.ejs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9FACD-0143-4CB5-A931-C4BE73C53B25}"/>
                </a:ext>
              </a:extLst>
            </p:cNvPr>
            <p:cNvSpPr/>
            <p:nvPr/>
          </p:nvSpPr>
          <p:spPr>
            <a:xfrm>
              <a:off x="4150673" y="4701162"/>
              <a:ext cx="1134783" cy="322688"/>
            </a:xfrm>
            <a:prstGeom prst="roundRect">
              <a:avLst/>
            </a:prstGeom>
            <a:solidFill>
              <a:srgbClr val="FFE18F"/>
            </a:solidFill>
            <a:ln w="28575">
              <a:solidFill>
                <a:srgbClr val="2E4C6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2E4C62"/>
                  </a:solidFill>
                  <a:latin typeface="Fira Sans" panose="020B0503050000020004" pitchFamily="34" charset="0"/>
                </a:rPr>
                <a:t>pokemon.ejs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99283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Pokemon.ejs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CF94F1-10FE-49D9-8926-20DB3037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 r="20408" b="14880"/>
          <a:stretch/>
        </p:blipFill>
        <p:spPr>
          <a:xfrm>
            <a:off x="1229137" y="1245704"/>
            <a:ext cx="9703906" cy="533400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44739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B2FB5C-2077-474C-AA0A-5708E49FB364}"/>
              </a:ext>
            </a:extLst>
          </p:cNvPr>
          <p:cNvSpPr/>
          <p:nvPr/>
        </p:nvSpPr>
        <p:spPr>
          <a:xfrm>
            <a:off x="-1" y="6753496"/>
            <a:ext cx="12192000" cy="1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689C4E-BD63-419F-A781-450308D4F8F9}"/>
              </a:ext>
            </a:extLst>
          </p:cNvPr>
          <p:cNvSpPr/>
          <p:nvPr/>
        </p:nvSpPr>
        <p:spPr>
          <a:xfrm>
            <a:off x="0" y="0"/>
            <a:ext cx="12192000" cy="1109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3D590F-C4E1-45F6-BBFA-4CE221F0DA34}"/>
              </a:ext>
            </a:extLst>
          </p:cNvPr>
          <p:cNvSpPr txBox="1"/>
          <p:nvPr/>
        </p:nvSpPr>
        <p:spPr>
          <a:xfrm>
            <a:off x="-1" y="2586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6010275" algn="l"/>
              </a:tabLst>
            </a:pPr>
            <a:r>
              <a:rPr lang="it-IT" sz="6600" b="1" dirty="0">
                <a:solidFill>
                  <a:srgbClr val="2E4C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Pokemon.ejs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CF94F1-10FE-49D9-8926-20DB3037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 r="20408" b="2876"/>
          <a:stretch/>
        </p:blipFill>
        <p:spPr>
          <a:xfrm>
            <a:off x="168962" y="1678608"/>
            <a:ext cx="7212498" cy="457641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A04B1CB-4DFF-4461-8664-8BEB7ACFD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65" t="37584" r="17500" b="51305"/>
          <a:stretch/>
        </p:blipFill>
        <p:spPr>
          <a:xfrm>
            <a:off x="7630718" y="2398142"/>
            <a:ext cx="4249855" cy="95084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7870E2-D0D9-4552-A4B3-7DDEDEEA3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94" t="48695" r="23913" b="30919"/>
          <a:stretch/>
        </p:blipFill>
        <p:spPr>
          <a:xfrm>
            <a:off x="7630718" y="3631875"/>
            <a:ext cx="3352846" cy="176421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028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De Mattia</dc:creator>
  <cp:lastModifiedBy>Federico De Mattia</cp:lastModifiedBy>
  <cp:revision>14</cp:revision>
  <dcterms:created xsi:type="dcterms:W3CDTF">2021-09-14T14:38:19Z</dcterms:created>
  <dcterms:modified xsi:type="dcterms:W3CDTF">2021-09-15T17:18:14Z</dcterms:modified>
</cp:coreProperties>
</file>