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29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D38C2-A971-9D7D-F1C2-43395F201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5663C-7617-AC43-E50D-5F950338AA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473FD-1451-529F-0A2D-FA3E3EA9C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BC7D-8C21-4C78-B129-89D5661DBDF5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172BE-B891-644D-349F-9DA818B0D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8BAA8-8FAC-ACAD-BEBA-0B089CB87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AB7E0-535C-4BA3-8595-4F4B047B0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93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0EB86-CF8D-395C-D0B1-088F206D6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B75C0C-303E-D0DB-85B1-DA0FB45B5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F9A40-A9FA-DE09-D3F4-263F8307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BC7D-8C21-4C78-B129-89D5661DBDF5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D9CB0-6A89-C6C5-10D4-5B987B24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6243B-9A78-8761-36BC-73A0058F5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AB7E0-535C-4BA3-8595-4F4B047B0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9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E37F3A-5B3E-04D2-3775-8490B25E2A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0ABA9A-0795-1533-F683-3817056B5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740A7-4D4B-EF1D-2863-2FB5C9BC6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BC7D-8C21-4C78-B129-89D5661DBDF5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D6C3B-1019-E0F2-9C2C-B8D776C2D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7C204-52A2-4E46-D8FD-4E1A3CE57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AB7E0-535C-4BA3-8595-4F4B047B0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79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80D4-59CF-DF70-A4B6-22E59BB4F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7687F-74BF-6BC8-D2BC-6944A901C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BA1E9-810C-B7EF-3D12-AC11D14C5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BC7D-8C21-4C78-B129-89D5661DBDF5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C08EE-D88C-C3B5-ECC8-233D46FFB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D48F-3F33-587B-8816-A74C0FB4F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AB7E0-535C-4BA3-8595-4F4B047B0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21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183F7-E0F5-949D-FE36-76903CF1F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7FB6F-2C76-D2A8-E18E-87510491E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53F44-F322-7658-DB81-483EA1245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BC7D-8C21-4C78-B129-89D5661DBDF5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8377D-FA60-BEBB-76AF-4E7A61A1F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2071F-BD42-4C2E-11A5-7813DB8BC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AB7E0-535C-4BA3-8595-4F4B047B0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1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1682F-7DEE-124F-B866-C23C74025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EBA45-22E4-E042-AD14-C04AC8037E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8404B4-279F-49D1-B5B5-66527E999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2E8AF-C3F4-82F0-92FB-CD3729F4E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BC7D-8C21-4C78-B129-89D5661DBDF5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E0F8B-1559-71ED-C2B9-EAB016EAC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21668-A3A4-C291-B837-B97D75182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AB7E0-535C-4BA3-8595-4F4B047B0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79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3CBF3-F5C7-04E3-DEBB-13CA4338F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82D30-A097-4E14-A5A1-B7C67C557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426EF-166A-402E-3CAC-72BBD7B9B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AB7DA2-FCAC-7D3E-865E-13683623DD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D28F7E-D528-DDB0-F82D-3D61CA7931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186E79-E377-6EC7-D46A-687F07C76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BC7D-8C21-4C78-B129-89D5661DBDF5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800C92-81AE-22F9-7749-A84A20879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50B5A6-FDAD-58D2-D9B7-88D721E08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AB7E0-535C-4BA3-8595-4F4B047B0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15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A4AFB-CACD-F4B7-3851-FB462D808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665566-A40C-667C-F0AD-25143F513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BC7D-8C21-4C78-B129-89D5661DBDF5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8FD0E6-5AD3-1ABF-8C3D-6E7FC7B2E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029EC-7B34-3A3F-42F9-DF4D129F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AB7E0-535C-4BA3-8595-4F4B047B0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90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7193EE-4613-B490-2369-D9D096306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BC7D-8C21-4C78-B129-89D5661DBDF5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756A4-3729-63DB-D157-6EBFE54E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4F24D-DBCD-7D26-A219-4EC5AD45A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AB7E0-535C-4BA3-8595-4F4B047B0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3F39F-C2AE-396F-C767-46831528C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76489-0ED0-66AC-2C1C-75A30647D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9DEE94-F0A0-A998-7674-7351B5A36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16D86-D923-DF7E-96F2-0561FA167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BC7D-8C21-4C78-B129-89D5661DBDF5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85BB3-B482-6CB4-CE9A-606477B93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261E6-EA64-63A2-E3B0-A302A92DE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AB7E0-535C-4BA3-8595-4F4B047B0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90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BFAEC-955B-A9BC-A57A-A64A328C4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E110B1-CD8C-E5FD-82E7-EEF6B5B5A1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8B0AF-BDDD-B90C-17A4-D75F31AF4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F8FB0-A450-0558-7D8F-31B0BB47E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BC7D-8C21-4C78-B129-89D5661DBDF5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D20FA-47EF-76E6-1B1E-A6D09E530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D7B686-CBF5-7C6C-844F-E7C5E3D0E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AB7E0-535C-4BA3-8595-4F4B047B0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75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07D8F4-6174-F26E-0BDB-6DE6AEC4B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502193-0B0F-2CC6-7633-631ACA6B4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141D1-5A2F-AE65-E334-DFEE07942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0BC7D-8C21-4C78-B129-89D5661DBDF5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DC25C-7604-F33A-D28A-0DAD83A4BC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1CA5B-7F71-4386-B2EB-9F7A590EE9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AB7E0-535C-4BA3-8595-4F4B047B0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05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8642C4-F797-5B6A-F990-E2057376E9EE}"/>
              </a:ext>
            </a:extLst>
          </p:cNvPr>
          <p:cNvSpPr txBox="1"/>
          <p:nvPr/>
        </p:nvSpPr>
        <p:spPr>
          <a:xfrm>
            <a:off x="625821" y="3904963"/>
            <a:ext cx="71299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Scatter plot</a:t>
            </a:r>
          </a:p>
          <a:p>
            <a:r>
              <a:rPr lang="en-US" dirty="0"/>
              <a:t>	x-axis: educational attainment (% of total)</a:t>
            </a:r>
          </a:p>
          <a:p>
            <a:r>
              <a:rPr lang="en-US" dirty="0"/>
              <a:t>	y-axis: crime rate (offenses / total population)</a:t>
            </a:r>
          </a:p>
          <a:p>
            <a:r>
              <a:rPr lang="en-US" dirty="0"/>
              <a:t>		outlier tracts with no residents get dropped??</a:t>
            </a:r>
          </a:p>
          <a:p>
            <a:endParaRPr lang="en-US" dirty="0"/>
          </a:p>
          <a:p>
            <a:r>
              <a:rPr lang="en-US" dirty="0"/>
              <a:t>Each point is the two values for a specific tract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082CE5-F6CB-E5D3-158A-651DF6560315}"/>
              </a:ext>
            </a:extLst>
          </p:cNvPr>
          <p:cNvSpPr txBox="1"/>
          <p:nvPr/>
        </p:nvSpPr>
        <p:spPr>
          <a:xfrm>
            <a:off x="6096000" y="721839"/>
            <a:ext cx="572469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Functionality</a:t>
            </a:r>
          </a:p>
          <a:p>
            <a:endParaRPr lang="en-US" dirty="0"/>
          </a:p>
          <a:p>
            <a:r>
              <a:rPr lang="en-US" dirty="0"/>
              <a:t>Drop Down Menus</a:t>
            </a:r>
          </a:p>
          <a:p>
            <a:r>
              <a:rPr lang="en-US" dirty="0"/>
              <a:t>	Menu 1: Educational Attainment (“???”)</a:t>
            </a:r>
          </a:p>
          <a:p>
            <a:r>
              <a:rPr lang="en-US" dirty="0"/>
              <a:t>		Total of 3 options</a:t>
            </a:r>
          </a:p>
          <a:p>
            <a:r>
              <a:rPr lang="en-US" dirty="0"/>
              <a:t>			None</a:t>
            </a:r>
          </a:p>
          <a:p>
            <a:r>
              <a:rPr lang="en-US" dirty="0"/>
              <a:t>			High School Only</a:t>
            </a:r>
          </a:p>
          <a:p>
            <a:r>
              <a:rPr lang="en-US" dirty="0"/>
              <a:t>			College</a:t>
            </a:r>
          </a:p>
          <a:p>
            <a:r>
              <a:rPr lang="en-US" dirty="0"/>
              <a:t>	Menu 2: Race (</a:t>
            </a:r>
            <a:r>
              <a:rPr lang="en-US" dirty="0">
                <a:highlight>
                  <a:srgbClr val="FFFF00"/>
                </a:highlight>
              </a:rPr>
              <a:t>OPTIONAL</a:t>
            </a:r>
            <a:r>
              <a:rPr lang="en-US" dirty="0"/>
              <a:t>)</a:t>
            </a:r>
          </a:p>
          <a:p>
            <a:r>
              <a:rPr lang="en-US" dirty="0"/>
              <a:t>		Total of 9 options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			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</a:p>
          <a:p>
            <a:pPr lvl="6"/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AIAN</a:t>
            </a:r>
          </a:p>
          <a:p>
            <a:pPr lvl="6"/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Asian</a:t>
            </a:r>
          </a:p>
          <a:p>
            <a:pPr lvl="6"/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Black</a:t>
            </a:r>
          </a:p>
          <a:p>
            <a:pPr lvl="6"/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Hispanic</a:t>
            </a:r>
          </a:p>
          <a:p>
            <a:pPr lvl="6"/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</a:t>
            </a:r>
          </a:p>
          <a:p>
            <a:pPr lvl="6"/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NHPI</a:t>
            </a:r>
          </a:p>
          <a:p>
            <a:pPr lvl="6"/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</a:t>
            </a:r>
          </a:p>
          <a:p>
            <a:pPr lvl="6"/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White</a:t>
            </a:r>
          </a:p>
          <a:p>
            <a:endParaRPr lang="en-US" dirty="0"/>
          </a:p>
        </p:txBody>
      </p:sp>
      <p:pic>
        <p:nvPicPr>
          <p:cNvPr id="2050" name="Picture 2" descr="Scatter plot demonstrating a significant inverse correlation between... |  Download Scientific Diagram">
            <a:extLst>
              <a:ext uri="{FF2B5EF4-FFF2-40B4-BE49-F238E27FC236}">
                <a16:creationId xmlns:a16="http://schemas.microsoft.com/office/drawing/2014/main" id="{BED3888C-EA65-82D6-068D-EC46AFA757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1" b="15335"/>
          <a:stretch/>
        </p:blipFill>
        <p:spPr bwMode="auto">
          <a:xfrm>
            <a:off x="1147155" y="469257"/>
            <a:ext cx="3640975" cy="297595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34735C-2BE8-91E9-D8A7-7597F3BDC386}"/>
              </a:ext>
            </a:extLst>
          </p:cNvPr>
          <p:cNvSpPr txBox="1"/>
          <p:nvPr/>
        </p:nvSpPr>
        <p:spPr>
          <a:xfrm>
            <a:off x="1502526" y="3417029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x-axis: educational attainment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CBB620-DDD7-651B-4916-0B27A80F5428}"/>
              </a:ext>
            </a:extLst>
          </p:cNvPr>
          <p:cNvSpPr txBox="1"/>
          <p:nvPr/>
        </p:nvSpPr>
        <p:spPr>
          <a:xfrm rot="16200000">
            <a:off x="-591245" y="1675652"/>
            <a:ext cx="2803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y-axis: crime rate</a:t>
            </a:r>
          </a:p>
        </p:txBody>
      </p:sp>
      <p:sp>
        <p:nvSpPr>
          <p:cNvPr id="19" name="Callout: Double Bent Line with Accent Bar 18">
            <a:extLst>
              <a:ext uri="{FF2B5EF4-FFF2-40B4-BE49-F238E27FC236}">
                <a16:creationId xmlns:a16="http://schemas.microsoft.com/office/drawing/2014/main" id="{649F7783-07AC-693C-6C32-88120CC5C2A3}"/>
              </a:ext>
            </a:extLst>
          </p:cNvPr>
          <p:cNvSpPr/>
          <p:nvPr/>
        </p:nvSpPr>
        <p:spPr>
          <a:xfrm>
            <a:off x="8467896" y="2144688"/>
            <a:ext cx="2463339" cy="739828"/>
          </a:xfrm>
          <a:prstGeom prst="accentCallout3">
            <a:avLst>
              <a:gd name="adj1" fmla="val 20337"/>
              <a:gd name="adj2" fmla="val 13939"/>
              <a:gd name="adj3" fmla="val 18751"/>
              <a:gd name="adj4" fmla="val -62224"/>
              <a:gd name="adj5" fmla="val 212699"/>
              <a:gd name="adj6" fmla="val -84497"/>
              <a:gd name="adj7" fmla="val 298161"/>
              <a:gd name="adj8" fmla="val -11665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49BC74-1408-D247-0D6A-E8A6C7D36665}"/>
              </a:ext>
            </a:extLst>
          </p:cNvPr>
          <p:cNvSpPr txBox="1"/>
          <p:nvPr/>
        </p:nvSpPr>
        <p:spPr>
          <a:xfrm>
            <a:off x="0" y="0"/>
            <a:ext cx="4129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DATA HYPOTHESIS VALIDATION</a:t>
            </a:r>
          </a:p>
        </p:txBody>
      </p:sp>
    </p:spTree>
    <p:extLst>
      <p:ext uri="{BB962C8B-B14F-4D97-AF65-F5344CB8AC3E}">
        <p14:creationId xmlns:p14="http://schemas.microsoft.com/office/powerpoint/2010/main" val="4289008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mographics | Park View, D.C.">
            <a:extLst>
              <a:ext uri="{FF2B5EF4-FFF2-40B4-BE49-F238E27FC236}">
                <a16:creationId xmlns:a16="http://schemas.microsoft.com/office/drawing/2014/main" id="{82A95E83-5EFD-3ECB-6197-BEEAC62BA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583452"/>
            <a:ext cx="4859194" cy="344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8642C4-F797-5B6A-F990-E2057376E9EE}"/>
              </a:ext>
            </a:extLst>
          </p:cNvPr>
          <p:cNvSpPr txBox="1"/>
          <p:nvPr/>
        </p:nvSpPr>
        <p:spPr>
          <a:xfrm>
            <a:off x="714375" y="4031500"/>
            <a:ext cx="49353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 with census tracts outlined, shading is heat map dependent upon educational attainment</a:t>
            </a:r>
          </a:p>
          <a:p>
            <a:endParaRPr lang="en-US" dirty="0"/>
          </a:p>
          <a:p>
            <a:r>
              <a:rPr lang="en-US" dirty="0"/>
              <a:t>Each tract becomes shaded (darker) on mouse over</a:t>
            </a:r>
          </a:p>
          <a:p>
            <a:endParaRPr lang="en-US" dirty="0"/>
          </a:p>
          <a:p>
            <a:r>
              <a:rPr lang="en-US" dirty="0"/>
              <a:t>Each tract has one pin which displays a summary of data for that tract</a:t>
            </a:r>
          </a:p>
        </p:txBody>
      </p:sp>
      <p:pic>
        <p:nvPicPr>
          <p:cNvPr id="6" name="Graphic 5" descr="Marker with solid fill">
            <a:extLst>
              <a:ext uri="{FF2B5EF4-FFF2-40B4-BE49-F238E27FC236}">
                <a16:creationId xmlns:a16="http://schemas.microsoft.com/office/drawing/2014/main" id="{6B661B78-3DBB-11A9-B7B2-F61A24FC95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39073" y="1421586"/>
            <a:ext cx="914400" cy="914400"/>
          </a:xfrm>
          <a:prstGeom prst="rect">
            <a:avLst/>
          </a:prstGeom>
        </p:spPr>
      </p:pic>
      <p:pic>
        <p:nvPicPr>
          <p:cNvPr id="7" name="Graphic 6" descr="Marker with solid fill">
            <a:extLst>
              <a:ext uri="{FF2B5EF4-FFF2-40B4-BE49-F238E27FC236}">
                <a16:creationId xmlns:a16="http://schemas.microsoft.com/office/drawing/2014/main" id="{CFCE3610-CE48-9343-F462-4A4511726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39073" y="328640"/>
            <a:ext cx="914400" cy="914400"/>
          </a:xfrm>
          <a:prstGeom prst="rect">
            <a:avLst/>
          </a:prstGeom>
        </p:spPr>
      </p:pic>
      <p:pic>
        <p:nvPicPr>
          <p:cNvPr id="8" name="Graphic 7" descr="Marker with solid fill">
            <a:extLst>
              <a:ext uri="{FF2B5EF4-FFF2-40B4-BE49-F238E27FC236}">
                <a16:creationId xmlns:a16="http://schemas.microsoft.com/office/drawing/2014/main" id="{5F9FAABE-1BE0-4022-9326-2EE8F7D665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92633" y="1240123"/>
            <a:ext cx="914400" cy="914400"/>
          </a:xfrm>
          <a:prstGeom prst="rect">
            <a:avLst/>
          </a:prstGeom>
        </p:spPr>
      </p:pic>
      <p:pic>
        <p:nvPicPr>
          <p:cNvPr id="9" name="Graphic 8" descr="Marker with solid fill">
            <a:extLst>
              <a:ext uri="{FF2B5EF4-FFF2-40B4-BE49-F238E27FC236}">
                <a16:creationId xmlns:a16="http://schemas.microsoft.com/office/drawing/2014/main" id="{D883CF20-8B4A-6481-A80E-CAAE649BB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6500" y="1636941"/>
            <a:ext cx="914400" cy="914400"/>
          </a:xfrm>
          <a:prstGeom prst="rect">
            <a:avLst/>
          </a:prstGeom>
        </p:spPr>
      </p:pic>
      <p:pic>
        <p:nvPicPr>
          <p:cNvPr id="10" name="Graphic 9" descr="Marker with solid fill">
            <a:extLst>
              <a:ext uri="{FF2B5EF4-FFF2-40B4-BE49-F238E27FC236}">
                <a16:creationId xmlns:a16="http://schemas.microsoft.com/office/drawing/2014/main" id="{3A992621-DE10-D51C-2B0A-DAD610E5E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92219" y="2662817"/>
            <a:ext cx="914400" cy="914400"/>
          </a:xfrm>
          <a:prstGeom prst="rect">
            <a:avLst/>
          </a:prstGeom>
        </p:spPr>
      </p:pic>
      <p:pic>
        <p:nvPicPr>
          <p:cNvPr id="11" name="Graphic 10" descr="Marker with solid fill">
            <a:extLst>
              <a:ext uri="{FF2B5EF4-FFF2-40B4-BE49-F238E27FC236}">
                <a16:creationId xmlns:a16="http://schemas.microsoft.com/office/drawing/2014/main" id="{6ABFB05F-A862-CE62-ECBE-7ABEF6E73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20172" y="405744"/>
            <a:ext cx="914400" cy="914400"/>
          </a:xfrm>
          <a:prstGeom prst="rect">
            <a:avLst/>
          </a:prstGeom>
        </p:spPr>
      </p:pic>
      <p:pic>
        <p:nvPicPr>
          <p:cNvPr id="12" name="Graphic 11" descr="Marker with solid fill">
            <a:extLst>
              <a:ext uri="{FF2B5EF4-FFF2-40B4-BE49-F238E27FC236}">
                <a16:creationId xmlns:a16="http://schemas.microsoft.com/office/drawing/2014/main" id="{C6A1CD76-A81B-A12C-904F-B4678E3863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63147" y="2521871"/>
            <a:ext cx="914400" cy="914400"/>
          </a:xfrm>
          <a:prstGeom prst="rect">
            <a:avLst/>
          </a:prstGeom>
        </p:spPr>
      </p:pic>
      <p:pic>
        <p:nvPicPr>
          <p:cNvPr id="13" name="Graphic 12" descr="Marker with solid fill">
            <a:extLst>
              <a:ext uri="{FF2B5EF4-FFF2-40B4-BE49-F238E27FC236}">
                <a16:creationId xmlns:a16="http://schemas.microsoft.com/office/drawing/2014/main" id="{5395FB7E-1C89-5F52-C558-F2F1B84DD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8713" y="2572963"/>
            <a:ext cx="914400" cy="914400"/>
          </a:xfrm>
          <a:prstGeom prst="rect">
            <a:avLst/>
          </a:prstGeom>
        </p:spPr>
      </p:pic>
      <p:pic>
        <p:nvPicPr>
          <p:cNvPr id="14" name="Graphic 13" descr="Marker with solid fill">
            <a:extLst>
              <a:ext uri="{FF2B5EF4-FFF2-40B4-BE49-F238E27FC236}">
                <a16:creationId xmlns:a16="http://schemas.microsoft.com/office/drawing/2014/main" id="{9AB2B873-AA18-CF65-7642-996A554AB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69453" y="1907780"/>
            <a:ext cx="914400" cy="914400"/>
          </a:xfrm>
          <a:prstGeom prst="rect">
            <a:avLst/>
          </a:prstGeom>
        </p:spPr>
      </p:pic>
      <p:pic>
        <p:nvPicPr>
          <p:cNvPr id="15" name="Graphic 14" descr="Marker with solid fill">
            <a:extLst>
              <a:ext uri="{FF2B5EF4-FFF2-40B4-BE49-F238E27FC236}">
                <a16:creationId xmlns:a16="http://schemas.microsoft.com/office/drawing/2014/main" id="{79B51DFA-C514-C01A-8B6C-924E86345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38557" y="583452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2082CE5-F6CB-E5D3-158A-651DF6560315}"/>
              </a:ext>
            </a:extLst>
          </p:cNvPr>
          <p:cNvSpPr txBox="1"/>
          <p:nvPr/>
        </p:nvSpPr>
        <p:spPr>
          <a:xfrm>
            <a:off x="6112424" y="197346"/>
            <a:ext cx="572469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Functionality</a:t>
            </a:r>
          </a:p>
          <a:p>
            <a:endParaRPr lang="en-US" sz="1600" dirty="0"/>
          </a:p>
          <a:p>
            <a:r>
              <a:rPr lang="en-US" sz="1600" dirty="0"/>
              <a:t>Drop Down Menu for entire map</a:t>
            </a:r>
          </a:p>
          <a:p>
            <a:r>
              <a:rPr lang="en-US" sz="1600" dirty="0"/>
              <a:t>	Menu 1: Educational attainment</a:t>
            </a:r>
          </a:p>
          <a:p>
            <a:r>
              <a:rPr lang="en-US" sz="1600" dirty="0"/>
              <a:t>		Total of 3 options (Less than high 				school, High school, College)</a:t>
            </a:r>
          </a:p>
          <a:p>
            <a:r>
              <a:rPr lang="en-US" sz="1600" dirty="0"/>
              <a:t>	Menu 2: Type of Crime (“OFFENSE”)</a:t>
            </a:r>
          </a:p>
          <a:p>
            <a:r>
              <a:rPr lang="en-US" sz="1600" dirty="0"/>
              <a:t>		Total of 9 options (		    )</a:t>
            </a:r>
          </a:p>
          <a:p>
            <a:r>
              <a:rPr lang="en-US" sz="1600" dirty="0"/>
              <a:t>	</a:t>
            </a:r>
            <a:r>
              <a:rPr lang="en-US" sz="1600" dirty="0">
                <a:highlight>
                  <a:srgbClr val="FFFF00"/>
                </a:highlight>
              </a:rPr>
              <a:t>Menu 3: Gender (optional)</a:t>
            </a:r>
          </a:p>
          <a:p>
            <a:r>
              <a:rPr lang="en-US" sz="1600" dirty="0"/>
              <a:t>		Total of 3 options (all, male, female)</a:t>
            </a:r>
          </a:p>
          <a:p>
            <a:endParaRPr lang="en-US" sz="1600" dirty="0"/>
          </a:p>
          <a:p>
            <a:r>
              <a:rPr lang="en-US" sz="1600" dirty="0"/>
              <a:t>When clicking on pin</a:t>
            </a:r>
          </a:p>
          <a:p>
            <a:pPr marL="342900" indent="-342900">
              <a:buAutoNum type="arabicParenR"/>
            </a:pPr>
            <a:r>
              <a:rPr lang="en-US" sz="1600" dirty="0">
                <a:highlight>
                  <a:srgbClr val="FFFF00"/>
                </a:highlight>
              </a:rPr>
              <a:t>map zooms in and tract fills map, pins display for each crime committed in that tract by location</a:t>
            </a:r>
          </a:p>
          <a:p>
            <a:pPr marL="342900" indent="-342900">
              <a:buAutoNum type="arabicParenR"/>
            </a:pPr>
            <a:endParaRPr lang="en-US" sz="1600" dirty="0"/>
          </a:p>
          <a:p>
            <a:pPr marL="342900" indent="-342900">
              <a:buAutoNum type="arabicParenR"/>
            </a:pPr>
            <a:r>
              <a:rPr lang="en-US" sz="1600" dirty="0"/>
              <a:t>pop-up displays data relevant to that tract</a:t>
            </a:r>
          </a:p>
          <a:p>
            <a:r>
              <a:rPr lang="en-US" sz="1600" dirty="0"/>
              <a:t>	Census Tract # (“CENSUS_TRACT”)</a:t>
            </a:r>
          </a:p>
          <a:p>
            <a:r>
              <a:rPr lang="en-US" sz="1600" dirty="0"/>
              <a:t>	Total Offenses (“OFFENSE”)</a:t>
            </a:r>
          </a:p>
          <a:p>
            <a:r>
              <a:rPr lang="en-US" sz="1600" dirty="0"/>
              <a:t>	Total Population (“POP_TOTAL”)</a:t>
            </a:r>
          </a:p>
          <a:p>
            <a:pPr marL="342900" indent="-342900">
              <a:buFont typeface="+mj-lt"/>
              <a:buAutoNum type="arabicParenR" startAt="3"/>
            </a:pPr>
            <a:endParaRPr lang="en-US" sz="1600" dirty="0"/>
          </a:p>
          <a:p>
            <a:pPr marL="342900" indent="-342900">
              <a:buFont typeface="+mj-lt"/>
              <a:buAutoNum type="arabicParenR" startAt="3"/>
            </a:pPr>
            <a:r>
              <a:rPr lang="en-US" sz="1600" dirty="0"/>
              <a:t>data tables/visualizations update to show vital signs for that tract</a:t>
            </a:r>
          </a:p>
          <a:p>
            <a:r>
              <a:rPr lang="en-US" sz="1600" dirty="0"/>
              <a:t>	Vis 1: crimes by type (pie chart?)</a:t>
            </a:r>
          </a:p>
          <a:p>
            <a:r>
              <a:rPr lang="en-US" sz="1600" dirty="0"/>
              <a:t>	Vis 2: high school attainment by race (bar?)</a:t>
            </a:r>
          </a:p>
          <a:p>
            <a:r>
              <a:rPr lang="en-US" sz="1600" dirty="0"/>
              <a:t>	Vis 3: college attainment by race (bar?)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D9E248B-7A0B-8CCC-C30D-23E5CA1464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6157" y="1891715"/>
            <a:ext cx="1154259" cy="77110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B08F837-253C-6381-EE1C-EB48857C8FD1}"/>
              </a:ext>
            </a:extLst>
          </p:cNvPr>
          <p:cNvSpPr txBox="1"/>
          <p:nvPr/>
        </p:nvSpPr>
        <p:spPr>
          <a:xfrm>
            <a:off x="0" y="0"/>
            <a:ext cx="2712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DATA EXPLORATION</a:t>
            </a:r>
          </a:p>
        </p:txBody>
      </p:sp>
    </p:spTree>
    <p:extLst>
      <p:ext uri="{BB962C8B-B14F-4D97-AF65-F5344CB8AC3E}">
        <p14:creationId xmlns:p14="http://schemas.microsoft.com/office/powerpoint/2010/main" val="3118365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325</Words>
  <Application>Microsoft Office PowerPoint</Application>
  <PresentationFormat>Widescreen</PresentationFormat>
  <Paragraphs>56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Davis, Will (JSC-AJ111)</dc:creator>
  <cp:lastModifiedBy>Davis, Will (JSC-AJ111)</cp:lastModifiedBy>
  <cp:revision>2</cp:revision>
  <dcterms:created xsi:type="dcterms:W3CDTF">2025-01-03T00:21:10Z</dcterms:created>
  <dcterms:modified xsi:type="dcterms:W3CDTF">2025-01-03T01:53:13Z</dcterms:modified>
</cp:coreProperties>
</file>