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5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9" r:id="rId13"/>
    <p:sldId id="276" r:id="rId14"/>
    <p:sldId id="277" r:id="rId15"/>
    <p:sldId id="278" r:id="rId16"/>
    <p:sldId id="283" r:id="rId17"/>
    <p:sldId id="284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DDB2A36-6189-985C-5EAC-B806AA4D02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99282-E551-082F-68FF-07B9CCDD6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2209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SONiC-VPP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525E1-DDD8-71A6-2E5B-646FCB8D07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0809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Shashidhar Patil &lt;</a:t>
            </a:r>
            <a:r>
              <a:rPr lang="en-US" dirty="0" err="1"/>
              <a:t>shaship@cisco.com</a:t>
            </a:r>
            <a:r>
              <a:rPr lang="en-US" dirty="0"/>
              <a:t>&gt;</a:t>
            </a:r>
          </a:p>
          <a:p>
            <a:r>
              <a:rPr lang="en-US" dirty="0"/>
              <a:t>Sameer </a:t>
            </a:r>
            <a:r>
              <a:rPr lang="en-US" dirty="0" err="1"/>
              <a:t>Nanajkar</a:t>
            </a:r>
            <a:r>
              <a:rPr lang="en-US" dirty="0"/>
              <a:t> &lt;</a:t>
            </a:r>
            <a:r>
              <a:rPr lang="en-US" dirty="0" err="1"/>
              <a:t>sananajk@cisco.com</a:t>
            </a:r>
            <a:r>
              <a:rPr lang="en-US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ECBE-22AB-CBA6-74C1-95F3ECB0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6B74-CFC8-4D06-A47A-31888CDC245B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FB7DE-4AAB-45C8-F18F-252F924B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34FA-4F7D-3738-0080-84E67318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C27-33E0-4F6A-B2C3-2F2DF7E6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1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B3BB6E-65E8-0F8B-1CCC-3B4E1460E9A9}"/>
              </a:ext>
            </a:extLst>
          </p:cNvPr>
          <p:cNvGrpSpPr/>
          <p:nvPr userDrawn="1"/>
        </p:nvGrpSpPr>
        <p:grpSpPr>
          <a:xfrm>
            <a:off x="0" y="0"/>
            <a:ext cx="12192000" cy="6380480"/>
            <a:chOff x="0" y="0"/>
            <a:chExt cx="12192000" cy="63804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354D1E-79EF-29FE-CA36-FE719E8A41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380480"/>
            </a:xfrm>
            <a:prstGeom prst="rect">
              <a:avLst/>
            </a:prstGeom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8B1EC4A-EB4D-A1DD-BAEE-F2799D5362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0162" y="153706"/>
              <a:ext cx="1588583" cy="7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CD37-B03F-B6A8-03DA-13F8F31695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2651" y="1456660"/>
            <a:ext cx="11695814" cy="47203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Software for Open Networking in the Cloud(SONiC)</a:t>
            </a:r>
          </a:p>
          <a:p>
            <a:pPr lvl="0"/>
            <a:r>
              <a:rPr lang="en-US" dirty="0"/>
              <a:t>Is an open-source network operating system for routers and switches</a:t>
            </a:r>
          </a:p>
          <a:p>
            <a:pPr lvl="0"/>
            <a:r>
              <a:rPr lang="en-US" dirty="0"/>
              <a:t>Is based on Linux</a:t>
            </a:r>
          </a:p>
          <a:p>
            <a:pPr lvl="0"/>
            <a:r>
              <a:rPr lang="en-US" dirty="0"/>
              <a:t>Static and run time configuration managed in Redis-DB</a:t>
            </a:r>
          </a:p>
          <a:p>
            <a:pPr lvl="0"/>
            <a:r>
              <a:rPr lang="en-US" dirty="0"/>
              <a:t>SAI (Switch </a:t>
            </a:r>
            <a:r>
              <a:rPr lang="en-US"/>
              <a:t>Abstraction Interface)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A514-D27C-9BA3-8CFD-F9A8B22C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6B74-CFC8-4D06-A47A-31888CDC245B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27715-CEA9-2D0F-74F0-54A74B3E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8A21-A602-287A-ECE8-59835144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C27-33E0-4F6A-B2C3-2F2DF7E6C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8BBFD7-B344-B1A3-6AC2-14C5E35BEC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817"/>
            <a:ext cx="9249929" cy="11290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What is SONiC ?</a:t>
            </a:r>
          </a:p>
        </p:txBody>
      </p:sp>
    </p:spTree>
    <p:extLst>
      <p:ext uri="{BB962C8B-B14F-4D97-AF65-F5344CB8AC3E}">
        <p14:creationId xmlns:p14="http://schemas.microsoft.com/office/powerpoint/2010/main" val="333111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4B95C9C-02A5-ADB8-19B4-65FD20B143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DD0F3-6493-EB0F-2F0A-231660FA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90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26B01-9B2A-F7DA-3F6E-DCFAEE7B6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5673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3C977-5277-0757-C937-3FAE529E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6B74-CFC8-4D06-A47A-31888CDC245B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D258-6F50-A376-E7ED-7858E9FA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8ED1-3F77-3E10-505C-D8A50432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C27-33E0-4F6A-B2C3-2F2DF7E6C98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6992ECD-C912-963D-B8D5-FE70477C6B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8" y="123575"/>
            <a:ext cx="1823085" cy="86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E89E4FB-2F42-2007-1EED-BD7B88856E5C}"/>
              </a:ext>
            </a:extLst>
          </p:cNvPr>
          <p:cNvGrpSpPr/>
          <p:nvPr userDrawn="1"/>
        </p:nvGrpSpPr>
        <p:grpSpPr>
          <a:xfrm>
            <a:off x="0" y="0"/>
            <a:ext cx="12192000" cy="6380480"/>
            <a:chOff x="0" y="0"/>
            <a:chExt cx="12192000" cy="63804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E9600D-064D-126E-0DA1-7B67810795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380480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3C1AF36-9C30-30DA-7F5C-CBBD7FD16E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0162" y="153706"/>
              <a:ext cx="1588583" cy="7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14E31-5217-8CB8-102A-6C3CC81A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7"/>
            <a:ext cx="9249929" cy="11290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B22F-9000-C43E-487C-3089DA3EE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FCAC3-A33D-2289-4404-B06145FA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D472A-6905-8CCC-D647-AEDC10BF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6B74-CFC8-4D06-A47A-31888CDC245B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EFE28-39B7-A507-6E8C-3EFDBEE0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4D87-7E4F-7ECE-9C93-AC93997E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C27-33E0-4F6A-B2C3-2F2DF7E6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B1782-9FD2-DB83-8144-E1FA92FDC592}"/>
              </a:ext>
            </a:extLst>
          </p:cNvPr>
          <p:cNvGrpSpPr/>
          <p:nvPr userDrawn="1"/>
        </p:nvGrpSpPr>
        <p:grpSpPr>
          <a:xfrm>
            <a:off x="0" y="0"/>
            <a:ext cx="12192000" cy="6380480"/>
            <a:chOff x="0" y="0"/>
            <a:chExt cx="12192000" cy="63804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232FFE-8FB0-88BC-A237-729468B42B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380480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8ED3339-5278-7BCC-58CE-3DA03607667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0162" y="153706"/>
              <a:ext cx="1588583" cy="7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0B36-EFFF-8FA0-AD53-241C093A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7BA71-7297-3415-322B-2C663F9E9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064DF-06B1-515B-C08F-0895A2759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78134-2610-0108-3F76-616654C86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F1F43-46FD-7C93-02AA-A19A798A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6B74-CFC8-4D06-A47A-31888CDC245B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B947D-C17B-74B6-AE6D-3006CE0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16DD3-CBE0-8DD1-1B65-3DE527BB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C27-33E0-4F6A-B2C3-2F2DF7E6C9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75D751E-46B0-7148-ABA9-8B6E4BBE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7"/>
            <a:ext cx="9249929" cy="11290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03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E6B6368-72AD-435C-84A7-9BEC3E5A48B8}"/>
              </a:ext>
            </a:extLst>
          </p:cNvPr>
          <p:cNvGrpSpPr/>
          <p:nvPr userDrawn="1"/>
        </p:nvGrpSpPr>
        <p:grpSpPr>
          <a:xfrm>
            <a:off x="0" y="0"/>
            <a:ext cx="12192000" cy="6380480"/>
            <a:chOff x="0" y="0"/>
            <a:chExt cx="12192000" cy="63804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C3F0B8-56B9-3688-C7F9-4E37B88F64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380480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2CEECE6-EE08-46B1-019B-C0649954F8A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0162" y="153706"/>
              <a:ext cx="1588583" cy="7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EEC15-917A-84A7-A259-6F5F9274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6B74-CFC8-4D06-A47A-31888CDC245B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60595-4F9D-1B86-DE5F-BE3FA23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83914-FA98-D5E5-5D84-486E5123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C27-33E0-4F6A-B2C3-2F2DF7E6C9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994C2A-F91F-28B5-F434-8BF1DD7D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7"/>
            <a:ext cx="9249929" cy="11290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69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258C0-976A-F0FC-E21A-D21DA991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6B74-CFC8-4D06-A47A-31888CDC245B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3145D-FB65-C46B-525E-FF9AD50A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44FA1-BAD8-8EDE-141B-AB21186C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C27-33E0-4F6A-B2C3-2F2DF7E6C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FC774-AA1D-5A7E-FD75-654D51A0A2FA}"/>
              </a:ext>
            </a:extLst>
          </p:cNvPr>
          <p:cNvGrpSpPr/>
          <p:nvPr userDrawn="1"/>
        </p:nvGrpSpPr>
        <p:grpSpPr>
          <a:xfrm>
            <a:off x="0" y="0"/>
            <a:ext cx="12192000" cy="6380480"/>
            <a:chOff x="0" y="0"/>
            <a:chExt cx="12192000" cy="63804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F03693-126A-2449-F9A1-10763F0EDB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380480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593774F1-CCC2-8702-A2BB-DDCDA8C3CBF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0162" y="153706"/>
              <a:ext cx="1588583" cy="7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BF8F-D932-D8D0-CE1E-8E755677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51905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118B-01FD-C4F0-5D87-6C406578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6B74-CFC8-4D06-A47A-31888CDC245B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D7914-27FB-7333-C756-8FB5CD57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79644-26DB-9F0F-E905-2DC6A92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C27-33E0-4F6A-B2C3-2F2DF7E6C9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48D0-0125-CCC1-0E79-93149230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19053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E5F7038-A225-C448-BF3D-9FA475C32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02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C85F44-4DB8-DADC-A53A-0463587C0B94}"/>
              </a:ext>
            </a:extLst>
          </p:cNvPr>
          <p:cNvSpPr txBox="1">
            <a:spLocks/>
          </p:cNvSpPr>
          <p:nvPr userDrawn="1"/>
        </p:nvSpPr>
        <p:spPr>
          <a:xfrm>
            <a:off x="838200" y="33817"/>
            <a:ext cx="9249929" cy="1129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565127E-425D-F744-F55F-80A28D28A0A4}"/>
              </a:ext>
            </a:extLst>
          </p:cNvPr>
          <p:cNvGrpSpPr/>
          <p:nvPr userDrawn="1"/>
        </p:nvGrpSpPr>
        <p:grpSpPr>
          <a:xfrm>
            <a:off x="0" y="0"/>
            <a:ext cx="12192000" cy="6380480"/>
            <a:chOff x="0" y="0"/>
            <a:chExt cx="12192000" cy="63804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5F7E98-4470-00BF-F5A7-72EB9C342E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380480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28CD690-860F-6416-2BB2-1E839516AB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0162" y="153706"/>
              <a:ext cx="1588583" cy="7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C9F149-8B1C-0951-EB29-7F7FE938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19053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64128-578D-350C-23BB-570912105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190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9732C-EF66-CFC0-59FB-58BC747D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02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1ECE4-4F8E-EB52-4D02-0E9A936D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6B74-CFC8-4D06-A47A-31888CDC245B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D45CF-C993-D2E2-2BF6-6AC560D8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9C0F6-6209-129C-B5A9-C42A392F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C27-33E0-4F6A-B2C3-2F2DF7E6C9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BAEC4B-8E1C-D3A5-35F8-4AD2675C4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3817"/>
            <a:ext cx="9249929" cy="1129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9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86D03-C77B-9EDD-7AF4-D9BDF0F4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SONiC-VPP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C2341-1C01-B012-462F-BF02CD8E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34E2-2B74-AD4B-1DD5-A2E8E8401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9058"/>
            <a:ext cx="946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3E6B74-CFC8-4D06-A47A-31888CDC245B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9182-9CDF-CD6F-7090-0EAEA6207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F747-4F9D-C5DD-A659-905D27E44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819" y="6459057"/>
            <a:ext cx="636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E89C27-33E0-4F6A-B2C3-2F2DF7E6C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1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anajk@cisco.com" TargetMode="External"/><Relationship Id="rId2" Type="http://schemas.openxmlformats.org/officeDocument/2006/relationships/hyperlink" Target="mailto:shaship@cisc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ic-net/sonic-platform-vpp/blob/main/docs/README.sonic_vm.md" TargetMode="External"/><Relationship Id="rId2" Type="http://schemas.openxmlformats.org/officeDocument/2006/relationships/hyperlink" Target="https://github.com/sonic-net/sonic-platform-vpp/blob/main/docs/README.simple.topo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d.io/vpp/16.12/dd/d77/structvl__api__ip__add__del__route__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mssonic/build/_build?definitionId=1016&amp;_a=summary" TargetMode="External"/><Relationship Id="rId2" Type="http://schemas.openxmlformats.org/officeDocument/2006/relationships/hyperlink" Target="https://github.com/sonic-net/sonic-platform-v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ic-net/SONiC/wiki" TargetMode="External"/><Relationship Id="rId2" Type="http://schemas.openxmlformats.org/officeDocument/2006/relationships/hyperlink" Target="https://github.com/sonic-net/SONiC/wiki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nic-net/SONiC/wiki/SAI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nic-net/sonic-platform-vpp/blob/main/TODO.md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ic-net/sonic-platform-vpp/blob/main/README.md" TargetMode="External"/><Relationship Id="rId2" Type="http://schemas.openxmlformats.org/officeDocument/2006/relationships/hyperlink" Target="https://github.com/sonic-net/sonic-platform-vp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onic-net/sonic-platform-vpp/tree/main/docs" TargetMode="External"/><Relationship Id="rId5" Type="http://schemas.openxmlformats.org/officeDocument/2006/relationships/hyperlink" Target="https://github.com/sonic-net/sonic-platform-vpp/blob/main/docs/README.sonic_vm.md" TargetMode="External"/><Relationship Id="rId4" Type="http://schemas.openxmlformats.org/officeDocument/2006/relationships/hyperlink" Target="https://github.com/sonic-net/sonic-platform-vpp/blob/main/docs/README.simple.topo.m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ic-net/sonic-mgmt/blob/master/docs/testbed/README.testbed.Overview.md" TargetMode="External"/><Relationship Id="rId2" Type="http://schemas.openxmlformats.org/officeDocument/2006/relationships/hyperlink" Target="https://dev.azure.com/mssonic/build/_build?definitionId=1016&amp;_a=summary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226C1-896E-5085-3022-067FA5FBD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SONiC-VPP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716613F-D96B-1EBE-3F25-6066097E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Shashidhar Patil </a:t>
            </a:r>
            <a:r>
              <a:rPr lang="en-US" dirty="0">
                <a:hlinkClick r:id="rId2"/>
              </a:rPr>
              <a:t>shaship@cisco.com</a:t>
            </a:r>
            <a:endParaRPr lang="en-US" dirty="0"/>
          </a:p>
          <a:p>
            <a:r>
              <a:rPr lang="en-US" dirty="0"/>
              <a:t>Sameer </a:t>
            </a:r>
            <a:r>
              <a:rPr lang="en-US" dirty="0" err="1"/>
              <a:t>Nanajkar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sananajk@cisco.com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465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5EC9E3-1E60-AB6E-8E79-40E7B323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VPP starts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85ADB6-2B7A-38B4-DBF8-FC4BC0E6A9E3}"/>
              </a:ext>
            </a:extLst>
          </p:cNvPr>
          <p:cNvSpPr/>
          <p:nvPr/>
        </p:nvSpPr>
        <p:spPr>
          <a:xfrm>
            <a:off x="714512" y="1811682"/>
            <a:ext cx="4517888" cy="3776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8B766-AAF5-0D59-6E2F-8EA504CE2C6F}"/>
              </a:ext>
            </a:extLst>
          </p:cNvPr>
          <p:cNvSpPr txBox="1"/>
          <p:nvPr/>
        </p:nvSpPr>
        <p:spPr>
          <a:xfrm>
            <a:off x="787400" y="1921013"/>
            <a:ext cx="115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 Host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78431-157D-81B1-D24E-79B2A88380DC}"/>
              </a:ext>
            </a:extLst>
          </p:cNvPr>
          <p:cNvSpPr txBox="1"/>
          <p:nvPr/>
        </p:nvSpPr>
        <p:spPr>
          <a:xfrm>
            <a:off x="849243" y="2448123"/>
            <a:ext cx="15803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start_sonic_vpp.sh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BEE4E1-BFAD-7068-6D78-4AF3138DEDB8}"/>
              </a:ext>
            </a:extLst>
          </p:cNvPr>
          <p:cNvSpPr/>
          <p:nvPr/>
        </p:nvSpPr>
        <p:spPr>
          <a:xfrm>
            <a:off x="3022599" y="2191120"/>
            <a:ext cx="1317487" cy="8217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24393-D3A1-2F8E-0158-0D3FB4214AE8}"/>
              </a:ext>
            </a:extLst>
          </p:cNvPr>
          <p:cNvSpPr/>
          <p:nvPr/>
        </p:nvSpPr>
        <p:spPr>
          <a:xfrm>
            <a:off x="2317757" y="3632200"/>
            <a:ext cx="2520943" cy="1409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96A8B-58B5-9CCC-0BB4-5AC62108A54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463800" y="2602011"/>
            <a:ext cx="558799" cy="141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C9EE01-6123-7972-62E1-2F25EE74421A}"/>
              </a:ext>
            </a:extLst>
          </p:cNvPr>
          <p:cNvCxnSpPr/>
          <p:nvPr/>
        </p:nvCxnSpPr>
        <p:spPr>
          <a:xfrm>
            <a:off x="3683000" y="3012901"/>
            <a:ext cx="0" cy="619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871EBA-1A50-978F-DAC5-9231D12E824D}"/>
              </a:ext>
            </a:extLst>
          </p:cNvPr>
          <p:cNvSpPr/>
          <p:nvPr/>
        </p:nvSpPr>
        <p:spPr>
          <a:xfrm>
            <a:off x="3321054" y="3691566"/>
            <a:ext cx="1085847" cy="3257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vpp_init.sh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AFE1D09-8625-0476-D19E-98B6B6C73CD2}"/>
              </a:ext>
            </a:extLst>
          </p:cNvPr>
          <p:cNvSpPr/>
          <p:nvPr/>
        </p:nvSpPr>
        <p:spPr>
          <a:xfrm>
            <a:off x="3533776" y="4479272"/>
            <a:ext cx="660401" cy="3541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F32DEF-B7A9-F5D6-445B-BF528CFD27B2}"/>
              </a:ext>
            </a:extLst>
          </p:cNvPr>
          <p:cNvCxnSpPr/>
          <p:nvPr/>
        </p:nvCxnSpPr>
        <p:spPr>
          <a:xfrm>
            <a:off x="3863976" y="4017332"/>
            <a:ext cx="0" cy="4619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86A8E5-13D7-57CA-C508-19CE0E9C47F2}"/>
              </a:ext>
            </a:extLst>
          </p:cNvPr>
          <p:cNvSpPr txBox="1"/>
          <p:nvPr/>
        </p:nvSpPr>
        <p:spPr>
          <a:xfrm>
            <a:off x="3773487" y="3137884"/>
            <a:ext cx="106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VPP Config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6FFFFC-E8AE-DAB7-5FFB-C998FBBEC235}"/>
              </a:ext>
            </a:extLst>
          </p:cNvPr>
          <p:cNvSpPr txBox="1"/>
          <p:nvPr/>
        </p:nvSpPr>
        <p:spPr>
          <a:xfrm>
            <a:off x="3904065" y="4085451"/>
            <a:ext cx="106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startup.conf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1DEF64-F4C3-CC7B-3D71-B4979D441A2E}"/>
              </a:ext>
            </a:extLst>
          </p:cNvPr>
          <p:cNvSpPr txBox="1"/>
          <p:nvPr/>
        </p:nvSpPr>
        <p:spPr>
          <a:xfrm>
            <a:off x="2346528" y="2125578"/>
            <a:ext cx="106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VPP config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989A6-A019-9D5D-4BA4-C7122C3C670B}"/>
              </a:ext>
            </a:extLst>
          </p:cNvPr>
          <p:cNvSpPr txBox="1"/>
          <p:nvPr/>
        </p:nvSpPr>
        <p:spPr>
          <a:xfrm>
            <a:off x="849243" y="5956300"/>
            <a:ext cx="425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VPP in Single container (</a:t>
            </a:r>
            <a:r>
              <a:rPr lang="en-US" dirty="0">
                <a:hlinkClick r:id="rId2"/>
              </a:rPr>
              <a:t>Simple Topo</a:t>
            </a:r>
            <a:r>
              <a:rPr lang="en-US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39219C-81C1-AD16-FBB1-98F816DEF534}"/>
              </a:ext>
            </a:extLst>
          </p:cNvPr>
          <p:cNvSpPr/>
          <p:nvPr/>
        </p:nvSpPr>
        <p:spPr>
          <a:xfrm>
            <a:off x="6734312" y="1837082"/>
            <a:ext cx="4517888" cy="3776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695F02-F3FA-5C4D-76DE-B5B4A2466B3C}"/>
              </a:ext>
            </a:extLst>
          </p:cNvPr>
          <p:cNvSpPr txBox="1"/>
          <p:nvPr/>
        </p:nvSpPr>
        <p:spPr>
          <a:xfrm>
            <a:off x="6807200" y="194641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SONiC VM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666C3B-2EB5-1ECB-A471-E8EF0D1588E2}"/>
              </a:ext>
            </a:extLst>
          </p:cNvPr>
          <p:cNvSpPr txBox="1"/>
          <p:nvPr/>
        </p:nvSpPr>
        <p:spPr>
          <a:xfrm>
            <a:off x="6869043" y="2473523"/>
            <a:ext cx="15803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syncd.service</a:t>
            </a:r>
            <a:endParaRPr lang="en-US" sz="1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CEFF32-3157-854B-4CE1-E70B869A0CC2}"/>
              </a:ext>
            </a:extLst>
          </p:cNvPr>
          <p:cNvSpPr/>
          <p:nvPr/>
        </p:nvSpPr>
        <p:spPr>
          <a:xfrm>
            <a:off x="9042399" y="2216520"/>
            <a:ext cx="1317487" cy="82178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EE50E9-D12A-9227-BD2D-CE506E5FB62C}"/>
              </a:ext>
            </a:extLst>
          </p:cNvPr>
          <p:cNvSpPr/>
          <p:nvPr/>
        </p:nvSpPr>
        <p:spPr>
          <a:xfrm>
            <a:off x="8511287" y="3657599"/>
            <a:ext cx="2347213" cy="1532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ADFE4B-5F6D-518B-6EAB-D7684655A467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8449364" y="2627411"/>
            <a:ext cx="593035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7739B1-CC52-8820-B6FE-7A9B401E2378}"/>
              </a:ext>
            </a:extLst>
          </p:cNvPr>
          <p:cNvCxnSpPr/>
          <p:nvPr/>
        </p:nvCxnSpPr>
        <p:spPr>
          <a:xfrm>
            <a:off x="9702800" y="3038301"/>
            <a:ext cx="0" cy="619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F6780D0-AED4-AA52-A6DC-EFAC382749A9}"/>
              </a:ext>
            </a:extLst>
          </p:cNvPr>
          <p:cNvSpPr/>
          <p:nvPr/>
        </p:nvSpPr>
        <p:spPr>
          <a:xfrm>
            <a:off x="9340854" y="3716966"/>
            <a:ext cx="1085847" cy="3257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vpp_init.sh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6EB53C9-D1C6-0CB3-1616-80625B787F6F}"/>
              </a:ext>
            </a:extLst>
          </p:cNvPr>
          <p:cNvSpPr/>
          <p:nvPr/>
        </p:nvSpPr>
        <p:spPr>
          <a:xfrm>
            <a:off x="9553576" y="4504672"/>
            <a:ext cx="660401" cy="3541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13D8B9-EA63-1E13-3E4B-C75106684F33}"/>
              </a:ext>
            </a:extLst>
          </p:cNvPr>
          <p:cNvCxnSpPr/>
          <p:nvPr/>
        </p:nvCxnSpPr>
        <p:spPr>
          <a:xfrm>
            <a:off x="9883776" y="4042732"/>
            <a:ext cx="0" cy="4619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94468C-8144-AD75-E695-F3F2CF9EB431}"/>
              </a:ext>
            </a:extLst>
          </p:cNvPr>
          <p:cNvSpPr txBox="1"/>
          <p:nvPr/>
        </p:nvSpPr>
        <p:spPr>
          <a:xfrm>
            <a:off x="9793287" y="3163284"/>
            <a:ext cx="106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VPP config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9184CF-AD05-2307-11F9-AE8E2DDA83CA}"/>
              </a:ext>
            </a:extLst>
          </p:cNvPr>
          <p:cNvSpPr txBox="1"/>
          <p:nvPr/>
        </p:nvSpPr>
        <p:spPr>
          <a:xfrm>
            <a:off x="9925855" y="4097100"/>
            <a:ext cx="106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startup.conf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D48D61-1462-504E-74F4-840B54394B57}"/>
              </a:ext>
            </a:extLst>
          </p:cNvPr>
          <p:cNvSpPr txBox="1"/>
          <p:nvPr/>
        </p:nvSpPr>
        <p:spPr>
          <a:xfrm>
            <a:off x="8352123" y="2102286"/>
            <a:ext cx="106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VPP config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7B0151-3B49-805D-9247-95A346E6AB64}"/>
              </a:ext>
            </a:extLst>
          </p:cNvPr>
          <p:cNvSpPr txBox="1"/>
          <p:nvPr/>
        </p:nvSpPr>
        <p:spPr>
          <a:xfrm>
            <a:off x="6936483" y="5918250"/>
            <a:ext cx="425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VPP in a VM (</a:t>
            </a:r>
            <a:r>
              <a:rPr lang="en-US" dirty="0">
                <a:hlinkClick r:id="rId3"/>
              </a:rPr>
              <a:t>Simple Topo</a:t>
            </a:r>
            <a:r>
              <a:rPr lang="en-US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420083-F7A9-3592-4B78-A8EFFE9713DA}"/>
              </a:ext>
            </a:extLst>
          </p:cNvPr>
          <p:cNvSpPr txBox="1"/>
          <p:nvPr/>
        </p:nvSpPr>
        <p:spPr>
          <a:xfrm>
            <a:off x="2336292" y="4616602"/>
            <a:ext cx="95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1D139D-952D-2B1E-55BB-7494B1778E6E}"/>
              </a:ext>
            </a:extLst>
          </p:cNvPr>
          <p:cNvSpPr txBox="1"/>
          <p:nvPr/>
        </p:nvSpPr>
        <p:spPr>
          <a:xfrm>
            <a:off x="8587863" y="4833419"/>
            <a:ext cx="95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Container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C94AF627-4139-FAB8-A13F-59AFA1C54837}"/>
              </a:ext>
            </a:extLst>
          </p:cNvPr>
          <p:cNvSpPr/>
          <p:nvPr/>
        </p:nvSpPr>
        <p:spPr>
          <a:xfrm>
            <a:off x="7142168" y="3170301"/>
            <a:ext cx="423865" cy="521265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5392BB-7FA2-0E85-AFC6-2D232BB0A5EE}"/>
              </a:ext>
            </a:extLst>
          </p:cNvPr>
          <p:cNvSpPr txBox="1"/>
          <p:nvPr/>
        </p:nvSpPr>
        <p:spPr>
          <a:xfrm>
            <a:off x="6832639" y="4208561"/>
            <a:ext cx="15803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sonic_vpp_cfg.sh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D314B5-460D-E722-BBE5-915616AB8825}"/>
              </a:ext>
            </a:extLst>
          </p:cNvPr>
          <p:cNvCxnSpPr/>
          <p:nvPr/>
        </p:nvCxnSpPr>
        <p:spPr>
          <a:xfrm flipV="1">
            <a:off x="7386982" y="3725240"/>
            <a:ext cx="0" cy="483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AFA9CB-75A0-EBA2-F5B4-29163909E596}"/>
              </a:ext>
            </a:extLst>
          </p:cNvPr>
          <p:cNvCxnSpPr/>
          <p:nvPr/>
        </p:nvCxnSpPr>
        <p:spPr>
          <a:xfrm flipV="1">
            <a:off x="7336982" y="2755900"/>
            <a:ext cx="0" cy="483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121763-1EB6-44EE-BB32-1D3D4E1222E7}"/>
              </a:ext>
            </a:extLst>
          </p:cNvPr>
          <p:cNvGrpSpPr/>
          <p:nvPr/>
        </p:nvGrpSpPr>
        <p:grpSpPr>
          <a:xfrm>
            <a:off x="2463801" y="4097100"/>
            <a:ext cx="1219199" cy="596887"/>
            <a:chOff x="2463801" y="4097100"/>
            <a:chExt cx="1219199" cy="596887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2A32A9A-191A-B936-C9AE-E7DEF2187922}"/>
                </a:ext>
              </a:extLst>
            </p:cNvPr>
            <p:cNvSpPr/>
            <p:nvPr/>
          </p:nvSpPr>
          <p:spPr>
            <a:xfrm>
              <a:off x="2463801" y="4097100"/>
              <a:ext cx="783730" cy="35414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syncd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8ABF4F-411E-A643-E325-5D5DB4D447C6}"/>
                </a:ext>
              </a:extLst>
            </p:cNvPr>
            <p:cNvCxnSpPr/>
            <p:nvPr/>
          </p:nvCxnSpPr>
          <p:spPr>
            <a:xfrm>
              <a:off x="3247531" y="4208561"/>
              <a:ext cx="435469" cy="24268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643034-D5E9-26A2-85D3-FE2649AB87FC}"/>
                </a:ext>
              </a:extLst>
            </p:cNvPr>
            <p:cNvSpPr txBox="1"/>
            <p:nvPr/>
          </p:nvSpPr>
          <p:spPr>
            <a:xfrm>
              <a:off x="3176783" y="4416988"/>
              <a:ext cx="469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IPC</a:t>
              </a:r>
            </a:p>
          </p:txBody>
        </p:sp>
      </p:grp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AE683D1-348C-1B7E-EE7C-2578DEF5F4D6}"/>
              </a:ext>
            </a:extLst>
          </p:cNvPr>
          <p:cNvSpPr/>
          <p:nvPr/>
        </p:nvSpPr>
        <p:spPr>
          <a:xfrm>
            <a:off x="8568023" y="4108696"/>
            <a:ext cx="783730" cy="3541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syncd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319A55-6B0B-FD86-FF22-6CB5EF794835}"/>
              </a:ext>
            </a:extLst>
          </p:cNvPr>
          <p:cNvCxnSpPr>
            <a:cxnSpLocks/>
          </p:cNvCxnSpPr>
          <p:nvPr/>
        </p:nvCxnSpPr>
        <p:spPr>
          <a:xfrm>
            <a:off x="9367839" y="4261985"/>
            <a:ext cx="360360" cy="18926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DED35C2-3D30-8CAF-E627-D47C99B00032}"/>
              </a:ext>
            </a:extLst>
          </p:cNvPr>
          <p:cNvSpPr txBox="1"/>
          <p:nvPr/>
        </p:nvSpPr>
        <p:spPr>
          <a:xfrm>
            <a:off x="9105904" y="4469866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IPC</a:t>
            </a:r>
          </a:p>
        </p:txBody>
      </p: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CB0C7D3E-8394-5DFD-7875-E4E1885D6929}"/>
              </a:ext>
            </a:extLst>
          </p:cNvPr>
          <p:cNvSpPr/>
          <p:nvPr/>
        </p:nvSpPr>
        <p:spPr>
          <a:xfrm>
            <a:off x="7298502" y="4604851"/>
            <a:ext cx="943798" cy="241409"/>
          </a:xfrm>
          <a:prstGeom prst="wedgeRoundRectCallout">
            <a:avLst>
              <a:gd name="adj1" fmla="val -33377"/>
              <a:gd name="adj2" fmla="val -89411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ONESHOT</a:t>
            </a:r>
          </a:p>
        </p:txBody>
      </p:sp>
    </p:spTree>
    <p:extLst>
      <p:ext uri="{BB962C8B-B14F-4D97-AF65-F5344CB8AC3E}">
        <p14:creationId xmlns:p14="http://schemas.microsoft.com/office/powerpoint/2010/main" val="79660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D2A70F-8EEE-71D9-9462-9538B6E3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51" y="1489387"/>
            <a:ext cx="11687249" cy="5076513"/>
          </a:xfrm>
        </p:spPr>
        <p:txBody>
          <a:bodyPr>
            <a:normAutofit/>
          </a:bodyPr>
          <a:lstStyle/>
          <a:p>
            <a:r>
              <a:rPr lang="en-US" sz="1800" dirty="0"/>
              <a:t>Syncd and vpp processes are part of the same container</a:t>
            </a:r>
          </a:p>
          <a:p>
            <a:r>
              <a:rPr lang="en-US" sz="1800" dirty="0"/>
              <a:t>Syncd connects to VPP via vpp api unix socket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46FA35-4B40-870A-655C-978FA618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– VPP interactions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C552FD-F3C8-8A9A-3378-AC86509DD6C3}"/>
              </a:ext>
            </a:extLst>
          </p:cNvPr>
          <p:cNvSpPr/>
          <p:nvPr/>
        </p:nvSpPr>
        <p:spPr>
          <a:xfrm>
            <a:off x="3650345" y="2785458"/>
            <a:ext cx="2980293" cy="19490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EE0FFC-1D5A-9019-4A04-66A87AE1D2C9}"/>
              </a:ext>
            </a:extLst>
          </p:cNvPr>
          <p:cNvSpPr txBox="1"/>
          <p:nvPr/>
        </p:nvSpPr>
        <p:spPr>
          <a:xfrm>
            <a:off x="3618967" y="3258107"/>
            <a:ext cx="75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SONiC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4EB7FC-9A4E-FBB7-AB68-BBCFE870480E}"/>
              </a:ext>
            </a:extLst>
          </p:cNvPr>
          <p:cNvCxnSpPr>
            <a:cxnSpLocks/>
          </p:cNvCxnSpPr>
          <p:nvPr/>
        </p:nvCxnSpPr>
        <p:spPr>
          <a:xfrm>
            <a:off x="4319180" y="3732536"/>
            <a:ext cx="34338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383E41B-D23F-461C-B1F9-876634E4DEB6}"/>
              </a:ext>
            </a:extLst>
          </p:cNvPr>
          <p:cNvSpPr/>
          <p:nvPr/>
        </p:nvSpPr>
        <p:spPr>
          <a:xfrm>
            <a:off x="3675745" y="5061012"/>
            <a:ext cx="2775855" cy="1366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DA35B8-53F8-5AA4-BBD0-56A377B42DDD}"/>
              </a:ext>
            </a:extLst>
          </p:cNvPr>
          <p:cNvSpPr txBox="1"/>
          <p:nvPr/>
        </p:nvSpPr>
        <p:spPr>
          <a:xfrm>
            <a:off x="3703100" y="6082440"/>
            <a:ext cx="67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VPP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6A44DB-80D6-4DBC-D67D-8A09D3E50EBD}"/>
              </a:ext>
            </a:extLst>
          </p:cNvPr>
          <p:cNvSpPr/>
          <p:nvPr/>
        </p:nvSpPr>
        <p:spPr>
          <a:xfrm>
            <a:off x="5384765" y="5390755"/>
            <a:ext cx="935417" cy="365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VPP Main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14EC6-52C8-0D19-9244-CC3AE7035219}"/>
              </a:ext>
            </a:extLst>
          </p:cNvPr>
          <p:cNvSpPr txBox="1"/>
          <p:nvPr/>
        </p:nvSpPr>
        <p:spPr>
          <a:xfrm>
            <a:off x="5633417" y="4801079"/>
            <a:ext cx="88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Binary API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4B114D-6E52-1CD2-83CF-58A3265FF444}"/>
              </a:ext>
            </a:extLst>
          </p:cNvPr>
          <p:cNvSpPr/>
          <p:nvPr/>
        </p:nvSpPr>
        <p:spPr>
          <a:xfrm>
            <a:off x="3818719" y="5393835"/>
            <a:ext cx="935417" cy="365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VPP Workers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52BB15-B36F-548B-A27E-0CB57177D4B0}"/>
              </a:ext>
            </a:extLst>
          </p:cNvPr>
          <p:cNvCxnSpPr>
            <a:cxnSpLocks/>
          </p:cNvCxnSpPr>
          <p:nvPr/>
        </p:nvCxnSpPr>
        <p:spPr>
          <a:xfrm>
            <a:off x="4843483" y="5573268"/>
            <a:ext cx="530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Magnetic Disk 58">
            <a:extLst>
              <a:ext uri="{FF2B5EF4-FFF2-40B4-BE49-F238E27FC236}">
                <a16:creationId xmlns:a16="http://schemas.microsoft.com/office/drawing/2014/main" id="{97309F96-97E7-F435-5CAE-CF4DACDB7B1E}"/>
              </a:ext>
            </a:extLst>
          </p:cNvPr>
          <p:cNvSpPr/>
          <p:nvPr/>
        </p:nvSpPr>
        <p:spPr>
          <a:xfrm>
            <a:off x="4990643" y="5896885"/>
            <a:ext cx="325808" cy="29544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089F48-D727-0789-FD5C-239B3C784D8F}"/>
              </a:ext>
            </a:extLst>
          </p:cNvPr>
          <p:cNvSpPr txBox="1"/>
          <p:nvPr/>
        </p:nvSpPr>
        <p:spPr>
          <a:xfrm>
            <a:off x="4470375" y="6121993"/>
            <a:ext cx="150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path structures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C8C085F5-6B79-1431-A001-841F624E829A}"/>
              </a:ext>
            </a:extLst>
          </p:cNvPr>
          <p:cNvCxnSpPr>
            <a:stCxn id="55" idx="2"/>
          </p:cNvCxnSpPr>
          <p:nvPr/>
        </p:nvCxnSpPr>
        <p:spPr>
          <a:xfrm rot="5400000">
            <a:off x="5430260" y="5699778"/>
            <a:ext cx="366211" cy="4782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28315DE9-D717-5297-3CA9-B1D72A40580E}"/>
              </a:ext>
            </a:extLst>
          </p:cNvPr>
          <p:cNvCxnSpPr>
            <a:cxnSpLocks/>
            <a:stCxn id="59" idx="2"/>
          </p:cNvCxnSpPr>
          <p:nvPr/>
        </p:nvCxnSpPr>
        <p:spPr>
          <a:xfrm rot="10800000">
            <a:off x="4170809" y="5871449"/>
            <a:ext cx="819834" cy="1731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CC36774-98D3-3672-7354-EF3713E893B3}"/>
              </a:ext>
            </a:extLst>
          </p:cNvPr>
          <p:cNvSpPr/>
          <p:nvPr/>
        </p:nvSpPr>
        <p:spPr>
          <a:xfrm>
            <a:off x="4688386" y="2970115"/>
            <a:ext cx="1537153" cy="1610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7B8BF-1E12-9D04-F1F5-C9828DC43354}"/>
              </a:ext>
            </a:extLst>
          </p:cNvPr>
          <p:cNvSpPr txBox="1"/>
          <p:nvPr/>
        </p:nvSpPr>
        <p:spPr>
          <a:xfrm>
            <a:off x="4710423" y="2939523"/>
            <a:ext cx="606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syncd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D1AEEA-D96A-C844-A854-36D1C0AE2B2D}"/>
              </a:ext>
            </a:extLst>
          </p:cNvPr>
          <p:cNvCxnSpPr>
            <a:cxnSpLocks/>
          </p:cNvCxnSpPr>
          <p:nvPr/>
        </p:nvCxnSpPr>
        <p:spPr>
          <a:xfrm>
            <a:off x="5618425" y="4464604"/>
            <a:ext cx="0" cy="11765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6B1AC6F-C603-35F1-2D6E-C10C642ED650}"/>
              </a:ext>
            </a:extLst>
          </p:cNvPr>
          <p:cNvGrpSpPr/>
          <p:nvPr/>
        </p:nvGrpSpPr>
        <p:grpSpPr>
          <a:xfrm>
            <a:off x="3846215" y="3605715"/>
            <a:ext cx="630623" cy="258349"/>
            <a:chOff x="2238739" y="2376332"/>
            <a:chExt cx="630623" cy="258349"/>
          </a:xfrm>
        </p:grpSpPr>
        <p:sp>
          <p:nvSpPr>
            <p:cNvPr id="67" name="Magnetic Disk 66">
              <a:extLst>
                <a:ext uri="{FF2B5EF4-FFF2-40B4-BE49-F238E27FC236}">
                  <a16:creationId xmlns:a16="http://schemas.microsoft.com/office/drawing/2014/main" id="{02534F6E-906A-125E-C047-6CD803AB26B4}"/>
                </a:ext>
              </a:extLst>
            </p:cNvPr>
            <p:cNvSpPr/>
            <p:nvPr/>
          </p:nvSpPr>
          <p:spPr>
            <a:xfrm>
              <a:off x="2280780" y="2376332"/>
              <a:ext cx="430924" cy="238237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08D197-3AF8-3408-FC25-8C7CDF5A97B3}"/>
                </a:ext>
              </a:extLst>
            </p:cNvPr>
            <p:cNvSpPr txBox="1"/>
            <p:nvPr/>
          </p:nvSpPr>
          <p:spPr>
            <a:xfrm>
              <a:off x="2238739" y="2419237"/>
              <a:ext cx="6306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ASIC_DB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424A429-50EB-894A-15D5-55901CD26E9A}"/>
              </a:ext>
            </a:extLst>
          </p:cNvPr>
          <p:cNvGrpSpPr/>
          <p:nvPr/>
        </p:nvGrpSpPr>
        <p:grpSpPr>
          <a:xfrm>
            <a:off x="4739658" y="3402656"/>
            <a:ext cx="1473659" cy="1090103"/>
            <a:chOff x="8708953" y="1374742"/>
            <a:chExt cx="1473659" cy="109010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B1DB3C3-3015-256F-3B01-362C3F7ECF3F}"/>
                </a:ext>
              </a:extLst>
            </p:cNvPr>
            <p:cNvSpPr/>
            <p:nvPr/>
          </p:nvSpPr>
          <p:spPr>
            <a:xfrm>
              <a:off x="8729290" y="1374742"/>
              <a:ext cx="1453322" cy="10901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BA0ECF-89D3-B34D-B7AE-DAD3E4AE3F9E}"/>
                </a:ext>
              </a:extLst>
            </p:cNvPr>
            <p:cNvSpPr/>
            <p:nvPr/>
          </p:nvSpPr>
          <p:spPr>
            <a:xfrm>
              <a:off x="8888220" y="2194673"/>
              <a:ext cx="1135461" cy="2420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VPP binary API lib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E673E8-3065-6566-F119-FFF608988CE5}"/>
                </a:ext>
              </a:extLst>
            </p:cNvPr>
            <p:cNvSpPr txBox="1"/>
            <p:nvPr/>
          </p:nvSpPr>
          <p:spPr>
            <a:xfrm>
              <a:off x="8708953" y="1374743"/>
              <a:ext cx="8787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libsaivpp.so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BCBAE23-3444-BBD8-AE10-D982125EF3B4}"/>
                </a:ext>
              </a:extLst>
            </p:cNvPr>
            <p:cNvSpPr/>
            <p:nvPr/>
          </p:nvSpPr>
          <p:spPr>
            <a:xfrm>
              <a:off x="8764822" y="1629041"/>
              <a:ext cx="976742" cy="2420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Config State 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786B9BC-607A-7748-CCCB-1267EFCB21AF}"/>
                </a:ext>
              </a:extLst>
            </p:cNvPr>
            <p:cNvSpPr/>
            <p:nvPr/>
          </p:nvSpPr>
          <p:spPr>
            <a:xfrm>
              <a:off x="8907985" y="1919144"/>
              <a:ext cx="976742" cy="2420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Xlate 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13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D2A70F-8EEE-71D9-9462-9538B6E3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51" y="1489387"/>
            <a:ext cx="11687249" cy="5076513"/>
          </a:xfrm>
        </p:spPr>
        <p:txBody>
          <a:bodyPr/>
          <a:lstStyle/>
          <a:p>
            <a:r>
              <a:rPr lang="en-US" dirty="0"/>
              <a:t>SONiC-VPP uses synchronous API handling mechanism</a:t>
            </a:r>
          </a:p>
          <a:p>
            <a:r>
              <a:rPr lang="en-US" dirty="0"/>
              <a:t>config objects written to DB after OK received from syncd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46FA35-4B40-870A-655C-978FA618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Plane – VPP config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FC61E-5603-B749-824F-2C2B50F85E95}"/>
              </a:ext>
            </a:extLst>
          </p:cNvPr>
          <p:cNvSpPr/>
          <p:nvPr/>
        </p:nvSpPr>
        <p:spPr>
          <a:xfrm>
            <a:off x="4283737" y="4164005"/>
            <a:ext cx="2272640" cy="1079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43C357D-22F4-0E32-F8B5-A6615B7D9DEB}"/>
              </a:ext>
            </a:extLst>
          </p:cNvPr>
          <p:cNvSpPr/>
          <p:nvPr/>
        </p:nvSpPr>
        <p:spPr>
          <a:xfrm>
            <a:off x="2704659" y="4477845"/>
            <a:ext cx="854766" cy="377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SWSS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294AB3B-3B90-5EB8-D56E-37780CD994C8}"/>
              </a:ext>
            </a:extLst>
          </p:cNvPr>
          <p:cNvSpPr/>
          <p:nvPr/>
        </p:nvSpPr>
        <p:spPr>
          <a:xfrm>
            <a:off x="5350566" y="4472551"/>
            <a:ext cx="1162877" cy="377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libsaivpp.so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1DB28B6-8145-E387-5FB9-25E093AC0991}"/>
              </a:ext>
            </a:extLst>
          </p:cNvPr>
          <p:cNvSpPr/>
          <p:nvPr/>
        </p:nvSpPr>
        <p:spPr>
          <a:xfrm>
            <a:off x="8034129" y="4472551"/>
            <a:ext cx="854766" cy="377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EE25B1-6793-B519-906F-6D2EC6B150AE}"/>
              </a:ext>
            </a:extLst>
          </p:cNvPr>
          <p:cNvCxnSpPr>
            <a:cxnSpLocks/>
          </p:cNvCxnSpPr>
          <p:nvPr/>
        </p:nvCxnSpPr>
        <p:spPr>
          <a:xfrm>
            <a:off x="6513443" y="4611700"/>
            <a:ext cx="1520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A9DF30-85D9-DFD6-CD13-B601C6F2A3A7}"/>
              </a:ext>
            </a:extLst>
          </p:cNvPr>
          <p:cNvCxnSpPr>
            <a:cxnSpLocks/>
          </p:cNvCxnSpPr>
          <p:nvPr/>
        </p:nvCxnSpPr>
        <p:spPr>
          <a:xfrm>
            <a:off x="6513443" y="4734283"/>
            <a:ext cx="1520686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6B1BE6-B8C4-8FCE-4448-62E2DBCD222C}"/>
              </a:ext>
            </a:extLst>
          </p:cNvPr>
          <p:cNvSpPr txBox="1"/>
          <p:nvPr/>
        </p:nvSpPr>
        <p:spPr>
          <a:xfrm>
            <a:off x="7074317" y="4365984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E01AE-FF08-A33F-901B-D98C8E3021DD}"/>
              </a:ext>
            </a:extLst>
          </p:cNvPr>
          <p:cNvSpPr txBox="1"/>
          <p:nvPr/>
        </p:nvSpPr>
        <p:spPr>
          <a:xfrm>
            <a:off x="6794481" y="4750850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 / Notification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40BEB-1DA0-F621-FC57-FCF097C555FA}"/>
              </a:ext>
            </a:extLst>
          </p:cNvPr>
          <p:cNvSpPr txBox="1"/>
          <p:nvPr/>
        </p:nvSpPr>
        <p:spPr>
          <a:xfrm>
            <a:off x="3511252" y="4079337"/>
            <a:ext cx="54854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Config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F86777A0-6AC3-49EB-C045-152243B80B28}"/>
              </a:ext>
            </a:extLst>
          </p:cNvPr>
          <p:cNvSpPr/>
          <p:nvPr/>
        </p:nvSpPr>
        <p:spPr>
          <a:xfrm>
            <a:off x="4073622" y="5874304"/>
            <a:ext cx="473318" cy="397563"/>
          </a:xfrm>
          <a:prstGeom prst="can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Redis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FA65CE-2102-7D17-E18A-B5CA6A96733D}"/>
              </a:ext>
            </a:extLst>
          </p:cNvPr>
          <p:cNvCxnSpPr>
            <a:cxnSpLocks/>
          </p:cNvCxnSpPr>
          <p:nvPr/>
        </p:nvCxnSpPr>
        <p:spPr>
          <a:xfrm>
            <a:off x="3617090" y="4634889"/>
            <a:ext cx="1607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D3D208-7D70-0DFC-ED96-AADD3C7B7A7D}"/>
              </a:ext>
            </a:extLst>
          </p:cNvPr>
          <p:cNvSpPr txBox="1"/>
          <p:nvPr/>
        </p:nvSpPr>
        <p:spPr>
          <a:xfrm>
            <a:off x="4278804" y="4373272"/>
            <a:ext cx="174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Notify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5D667-8BC4-B90A-7966-F5EB0CA5500A}"/>
              </a:ext>
            </a:extLst>
          </p:cNvPr>
          <p:cNvSpPr txBox="1"/>
          <p:nvPr/>
        </p:nvSpPr>
        <p:spPr>
          <a:xfrm>
            <a:off x="6794481" y="4548203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Sync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56212B-0C91-5B8A-3751-B834ECD234F4}"/>
              </a:ext>
            </a:extLst>
          </p:cNvPr>
          <p:cNvCxnSpPr>
            <a:cxnSpLocks/>
          </p:cNvCxnSpPr>
          <p:nvPr/>
        </p:nvCxnSpPr>
        <p:spPr>
          <a:xfrm>
            <a:off x="3617692" y="4774213"/>
            <a:ext cx="1511375" cy="48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E5619C-CA88-BB04-F5BB-3C143D252B23}"/>
              </a:ext>
            </a:extLst>
          </p:cNvPr>
          <p:cNvSpPr txBox="1"/>
          <p:nvPr/>
        </p:nvSpPr>
        <p:spPr>
          <a:xfrm>
            <a:off x="4290542" y="4796088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Config Resp / Notify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D5A977-0529-3C76-FDCA-CA3D1A0C066A}"/>
              </a:ext>
            </a:extLst>
          </p:cNvPr>
          <p:cNvSpPr txBox="1"/>
          <p:nvPr/>
        </p:nvSpPr>
        <p:spPr>
          <a:xfrm>
            <a:off x="2321543" y="5971355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Error handling logic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0AD3E6-C51F-7256-E59C-2B8F11783B4D}"/>
              </a:ext>
            </a:extLst>
          </p:cNvPr>
          <p:cNvCxnSpPr>
            <a:endCxn id="7" idx="3"/>
          </p:cNvCxnSpPr>
          <p:nvPr/>
        </p:nvCxnSpPr>
        <p:spPr>
          <a:xfrm flipH="1">
            <a:off x="8888895" y="4661394"/>
            <a:ext cx="6029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72A3F8-9C96-7B9C-31AA-3C7F43CDB575}"/>
              </a:ext>
            </a:extLst>
          </p:cNvPr>
          <p:cNvSpPr txBox="1"/>
          <p:nvPr/>
        </p:nvSpPr>
        <p:spPr>
          <a:xfrm>
            <a:off x="9041753" y="4422253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Events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D1C44A-60D9-B9DC-6C9C-A58C52BD148B}"/>
              </a:ext>
            </a:extLst>
          </p:cNvPr>
          <p:cNvSpPr/>
          <p:nvPr/>
        </p:nvSpPr>
        <p:spPr>
          <a:xfrm>
            <a:off x="1789213" y="3587933"/>
            <a:ext cx="5042137" cy="28128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E7038-C546-D26B-01DD-0509939CB877}"/>
              </a:ext>
            </a:extLst>
          </p:cNvPr>
          <p:cNvSpPr txBox="1"/>
          <p:nvPr/>
        </p:nvSpPr>
        <p:spPr>
          <a:xfrm>
            <a:off x="1789213" y="358793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1243D6-4332-83AB-847E-ACEE040601DD}"/>
              </a:ext>
            </a:extLst>
          </p:cNvPr>
          <p:cNvSpPr txBox="1"/>
          <p:nvPr/>
        </p:nvSpPr>
        <p:spPr>
          <a:xfrm>
            <a:off x="4293900" y="4065044"/>
            <a:ext cx="598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syncd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6C8F95-FAC0-14FA-443D-A2CE1ED0CF6F}"/>
              </a:ext>
            </a:extLst>
          </p:cNvPr>
          <p:cNvCxnSpPr>
            <a:cxnSpLocks/>
          </p:cNvCxnSpPr>
          <p:nvPr/>
        </p:nvCxnSpPr>
        <p:spPr>
          <a:xfrm>
            <a:off x="3331723" y="5314607"/>
            <a:ext cx="147484" cy="179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ecision 33">
            <a:extLst>
              <a:ext uri="{FF2B5EF4-FFF2-40B4-BE49-F238E27FC236}">
                <a16:creationId xmlns:a16="http://schemas.microsoft.com/office/drawing/2014/main" id="{CD8963A1-B345-C29A-48EA-B0AE488D80C5}"/>
              </a:ext>
            </a:extLst>
          </p:cNvPr>
          <p:cNvSpPr/>
          <p:nvPr/>
        </p:nvSpPr>
        <p:spPr>
          <a:xfrm>
            <a:off x="2537002" y="5136498"/>
            <a:ext cx="1190080" cy="60894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 OK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56B425-5061-A513-DFA4-DD38C7481C2A}"/>
              </a:ext>
            </a:extLst>
          </p:cNvPr>
          <p:cNvCxnSpPr>
            <a:stCxn id="5" idx="2"/>
          </p:cNvCxnSpPr>
          <p:nvPr/>
        </p:nvCxnSpPr>
        <p:spPr>
          <a:xfrm>
            <a:off x="3132042" y="4855532"/>
            <a:ext cx="0" cy="24364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7413757-ABDA-CABB-D7A5-213B0361D76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738862" y="5430485"/>
            <a:ext cx="571419" cy="4438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C76606-7822-C376-6C2D-EBD08164C319}"/>
              </a:ext>
            </a:extLst>
          </p:cNvPr>
          <p:cNvCxnSpPr/>
          <p:nvPr/>
        </p:nvCxnSpPr>
        <p:spPr>
          <a:xfrm>
            <a:off x="3132042" y="5776836"/>
            <a:ext cx="0" cy="24364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5B140C-86B4-F7A4-F81C-8164DF174A73}"/>
              </a:ext>
            </a:extLst>
          </p:cNvPr>
          <p:cNvSpPr txBox="1"/>
          <p:nvPr/>
        </p:nvSpPr>
        <p:spPr>
          <a:xfrm>
            <a:off x="3640976" y="5153442"/>
            <a:ext cx="56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5E38F3-3FE1-72D6-F251-C971985C23B6}"/>
              </a:ext>
            </a:extLst>
          </p:cNvPr>
          <p:cNvSpPr txBox="1"/>
          <p:nvPr/>
        </p:nvSpPr>
        <p:spPr>
          <a:xfrm>
            <a:off x="3198602" y="5720224"/>
            <a:ext cx="561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2" name="Connector 11">
            <a:extLst>
              <a:ext uri="{FF2B5EF4-FFF2-40B4-BE49-F238E27FC236}">
                <a16:creationId xmlns:a16="http://schemas.microsoft.com/office/drawing/2014/main" id="{9E4F0F7D-9811-FC41-A85A-59B2CF5E2C15}"/>
              </a:ext>
            </a:extLst>
          </p:cNvPr>
          <p:cNvSpPr/>
          <p:nvPr/>
        </p:nvSpPr>
        <p:spPr>
          <a:xfrm>
            <a:off x="3974236" y="4289761"/>
            <a:ext cx="254000" cy="26357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1" name="Connector 20">
            <a:extLst>
              <a:ext uri="{FF2B5EF4-FFF2-40B4-BE49-F238E27FC236}">
                <a16:creationId xmlns:a16="http://schemas.microsoft.com/office/drawing/2014/main" id="{C6741CF1-0B42-2307-CCC0-23352D1534CF}"/>
              </a:ext>
            </a:extLst>
          </p:cNvPr>
          <p:cNvSpPr/>
          <p:nvPr/>
        </p:nvSpPr>
        <p:spPr>
          <a:xfrm>
            <a:off x="7454071" y="4251412"/>
            <a:ext cx="254000" cy="26357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7" name="Connector 26">
            <a:extLst>
              <a:ext uri="{FF2B5EF4-FFF2-40B4-BE49-F238E27FC236}">
                <a16:creationId xmlns:a16="http://schemas.microsoft.com/office/drawing/2014/main" id="{133394BA-E99A-B15F-D0EC-629DF2D1DCE9}"/>
              </a:ext>
            </a:extLst>
          </p:cNvPr>
          <p:cNvSpPr/>
          <p:nvPr/>
        </p:nvSpPr>
        <p:spPr>
          <a:xfrm>
            <a:off x="7497395" y="4987883"/>
            <a:ext cx="254000" cy="26357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29" name="Connector 28">
            <a:extLst>
              <a:ext uri="{FF2B5EF4-FFF2-40B4-BE49-F238E27FC236}">
                <a16:creationId xmlns:a16="http://schemas.microsoft.com/office/drawing/2014/main" id="{34EC2A4D-D1A6-41C0-E36D-0271BFFE1247}"/>
              </a:ext>
            </a:extLst>
          </p:cNvPr>
          <p:cNvSpPr/>
          <p:nvPr/>
        </p:nvSpPr>
        <p:spPr>
          <a:xfrm>
            <a:off x="3999389" y="4824154"/>
            <a:ext cx="254000" cy="26357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0" name="Connector 29">
            <a:extLst>
              <a:ext uri="{FF2B5EF4-FFF2-40B4-BE49-F238E27FC236}">
                <a16:creationId xmlns:a16="http://schemas.microsoft.com/office/drawing/2014/main" id="{72C6CDBF-F276-8FB5-6152-58561E71CF8D}"/>
              </a:ext>
            </a:extLst>
          </p:cNvPr>
          <p:cNvSpPr/>
          <p:nvPr/>
        </p:nvSpPr>
        <p:spPr>
          <a:xfrm>
            <a:off x="2766074" y="4929832"/>
            <a:ext cx="254000" cy="26357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700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3C1E4F-2F56-A62D-619C-EAA435B9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Semantics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D4BC20-52A2-18B0-0D40-5E0AF0345101}"/>
              </a:ext>
            </a:extLst>
          </p:cNvPr>
          <p:cNvSpPr txBox="1">
            <a:spLocks/>
          </p:cNvSpPr>
          <p:nvPr/>
        </p:nvSpPr>
        <p:spPr>
          <a:xfrm>
            <a:off x="838200" y="1510315"/>
            <a:ext cx="4511566" cy="32298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VPP</a:t>
            </a:r>
          </a:p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Binary API is a message passing API</a:t>
            </a:r>
          </a:p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Method types</a:t>
            </a:r>
          </a:p>
          <a:p>
            <a:pPr lvl="1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Request/Reply  (</a:t>
            </a:r>
            <a:r>
              <a:rPr lang="en-US" sz="1600" i="1">
                <a:solidFill>
                  <a:schemeClr val="tx1">
                    <a:lumMod val="75000"/>
                    <a:lumOff val="25000"/>
                  </a:schemeClr>
                </a:solidFill>
              </a:rPr>
              <a:t>1 req –&gt; 1 reply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Dump/Detail (</a:t>
            </a:r>
            <a:r>
              <a:rPr lang="en-US" sz="1600" i="1">
                <a:solidFill>
                  <a:schemeClr val="tx1">
                    <a:lumMod val="75000"/>
                    <a:lumOff val="25000"/>
                  </a:schemeClr>
                </a:solidFill>
              </a:rPr>
              <a:t>1 req –&gt; N replies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Events (</a:t>
            </a:r>
            <a:r>
              <a:rPr lang="en-US" sz="1600" i="1">
                <a:solidFill>
                  <a:schemeClr val="tx1">
                    <a:lumMod val="75000"/>
                    <a:lumOff val="25000"/>
                  </a:schemeClr>
                </a:solidFill>
              </a:rPr>
              <a:t>1 req –&gt; 1 reply + N notifications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Large number of APIs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(~1900)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9DA876-04B6-389F-2986-05D6EAF075CD}"/>
              </a:ext>
            </a:extLst>
          </p:cNvPr>
          <p:cNvSpPr txBox="1">
            <a:spLocks/>
          </p:cNvSpPr>
          <p:nvPr/>
        </p:nvSpPr>
        <p:spPr>
          <a:xfrm>
            <a:off x="6842236" y="1510315"/>
            <a:ext cx="4511566" cy="23049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SAI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Fixed operations on a set of object types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 100 object types</a:t>
            </a:r>
          </a:p>
          <a:p>
            <a:pPr lvl="1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17A4BD-F1B3-2442-843D-B69C62254BAC}"/>
              </a:ext>
            </a:extLst>
          </p:cNvPr>
          <p:cNvSpPr txBox="1">
            <a:spLocks/>
          </p:cNvSpPr>
          <p:nvPr/>
        </p:nvSpPr>
        <p:spPr>
          <a:xfrm>
            <a:off x="541284" y="5292561"/>
            <a:ext cx="10812516" cy="1185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Translation of SAI APIs to VPP APIs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Non-trivial in some scenarios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an intelligent glue logic (maintain state, etc.)</a:t>
            </a:r>
          </a:p>
        </p:txBody>
      </p:sp>
    </p:spTree>
    <p:extLst>
      <p:ext uri="{BB962C8B-B14F-4D97-AF65-F5344CB8AC3E}">
        <p14:creationId xmlns:p14="http://schemas.microsoft.com/office/powerpoint/2010/main" val="219282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95C53C-FBDC-1486-29A0-C7706C1C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API Translation (IP Routes)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3978E9DA-B38B-B6E3-59F7-A72909775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94550"/>
              </p:ext>
            </p:extLst>
          </p:nvPr>
        </p:nvGraphicFramePr>
        <p:xfrm>
          <a:off x="362607" y="1511300"/>
          <a:ext cx="11466786" cy="2062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1048">
                  <a:extLst>
                    <a:ext uri="{9D8B030D-6E8A-4147-A177-3AD203B41FA5}">
                      <a16:colId xmlns:a16="http://schemas.microsoft.com/office/drawing/2014/main" val="3537621173"/>
                    </a:ext>
                  </a:extLst>
                </a:gridCol>
                <a:gridCol w="3752193">
                  <a:extLst>
                    <a:ext uri="{9D8B030D-6E8A-4147-A177-3AD203B41FA5}">
                      <a16:colId xmlns:a16="http://schemas.microsoft.com/office/drawing/2014/main" val="2655595484"/>
                    </a:ext>
                  </a:extLst>
                </a:gridCol>
                <a:gridCol w="5633545">
                  <a:extLst>
                    <a:ext uri="{9D8B030D-6E8A-4147-A177-3AD203B41FA5}">
                      <a16:colId xmlns:a16="http://schemas.microsoft.com/office/drawing/2014/main" val="372465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SONIC Operation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SAI API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VPP API logic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0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create_route_entry</a:t>
                      </a:r>
                      <a:endParaRPr lang="en-US" sz="1600" b="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vl_api_ip_route_add_del_t{ADD, route}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1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 Modify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set_route_entry_attribute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vl_api_ip_route_add_del_t{DEL, old_route},</a:t>
                      </a:r>
                      <a:br>
                        <a:rPr lang="en-IN" sz="1600" b="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IN" sz="1600" b="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vl_api_ip_route_add_del_t{ADD, new_route}</a:t>
                      </a:r>
                      <a:endParaRPr lang="en-US" sz="1600" b="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remove_route_entry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vl_api_ip_route_add_del_t{DEL, route}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8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1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get_route_entry_attribute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vl_api_ip_route_lookup_t{prefix}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9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B0202B-7C50-C98F-D4F3-4757B0A6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B0BA5-D317-2047-D366-8B6401A1EA7A}"/>
              </a:ext>
            </a:extLst>
          </p:cNvPr>
          <p:cNvSpPr/>
          <p:nvPr/>
        </p:nvSpPr>
        <p:spPr>
          <a:xfrm>
            <a:off x="1788588" y="3400173"/>
            <a:ext cx="2797871" cy="956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BE2DD-A573-E706-260C-6C5A83D1C5BF}"/>
              </a:ext>
            </a:extLst>
          </p:cNvPr>
          <p:cNvSpPr/>
          <p:nvPr/>
        </p:nvSpPr>
        <p:spPr>
          <a:xfrm>
            <a:off x="838200" y="2573381"/>
            <a:ext cx="6726679" cy="702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C635-7266-0C22-B7A0-911BDAA0E7C1}"/>
              </a:ext>
            </a:extLst>
          </p:cNvPr>
          <p:cNvSpPr txBox="1"/>
          <p:nvPr/>
        </p:nvSpPr>
        <p:spPr>
          <a:xfrm>
            <a:off x="2595622" y="5456901"/>
            <a:ext cx="561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22DFF0-4754-198C-DF3E-FFA9F134F718}"/>
              </a:ext>
            </a:extLst>
          </p:cNvPr>
          <p:cNvSpPr/>
          <p:nvPr/>
        </p:nvSpPr>
        <p:spPr>
          <a:xfrm>
            <a:off x="2925513" y="5046842"/>
            <a:ext cx="861849" cy="39939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24E4F3-A2FD-3720-2A0B-9B7537EB753C}"/>
              </a:ext>
            </a:extLst>
          </p:cNvPr>
          <p:cNvCxnSpPr/>
          <p:nvPr/>
        </p:nvCxnSpPr>
        <p:spPr>
          <a:xfrm>
            <a:off x="3093277" y="5456901"/>
            <a:ext cx="0" cy="31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6541C2-0248-0F19-7560-ED3AB0BCFE00}"/>
              </a:ext>
            </a:extLst>
          </p:cNvPr>
          <p:cNvCxnSpPr/>
          <p:nvPr/>
        </p:nvCxnSpPr>
        <p:spPr>
          <a:xfrm>
            <a:off x="3445374" y="5462156"/>
            <a:ext cx="0" cy="31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E2AC03-EE61-06C0-CF34-57FD6CFFB078}"/>
              </a:ext>
            </a:extLst>
          </p:cNvPr>
          <p:cNvSpPr txBox="1"/>
          <p:nvPr/>
        </p:nvSpPr>
        <p:spPr>
          <a:xfrm>
            <a:off x="3506612" y="5476056"/>
            <a:ext cx="561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B1433-0AEB-AE24-56D9-99258954E9E5}"/>
              </a:ext>
            </a:extLst>
          </p:cNvPr>
          <p:cNvSpPr txBox="1"/>
          <p:nvPr/>
        </p:nvSpPr>
        <p:spPr>
          <a:xfrm>
            <a:off x="2353794" y="4344330"/>
            <a:ext cx="415498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VF</a:t>
            </a:r>
            <a:r>
              <a:rPr lang="en-US" sz="1200" baseline="-25000" dirty="0"/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B3BEB-6280-8314-EFEA-454BF2A01E03}"/>
              </a:ext>
            </a:extLst>
          </p:cNvPr>
          <p:cNvSpPr txBox="1"/>
          <p:nvPr/>
        </p:nvSpPr>
        <p:spPr>
          <a:xfrm>
            <a:off x="3662542" y="4344330"/>
            <a:ext cx="393056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VF</a:t>
            </a:r>
            <a:r>
              <a:rPr lang="en-US" sz="1200" baseline="-25000" dirty="0"/>
              <a:t>2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340A53E-8388-D586-ACFC-3CA264CF9730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6200000" flipH="1">
            <a:off x="3210306" y="3972565"/>
            <a:ext cx="12700" cy="129752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A5F04-684B-C89B-8399-A30E1A2504F3}"/>
              </a:ext>
            </a:extLst>
          </p:cNvPr>
          <p:cNvCxnSpPr/>
          <p:nvPr/>
        </p:nvCxnSpPr>
        <p:spPr>
          <a:xfrm>
            <a:off x="3304981" y="4855074"/>
            <a:ext cx="0" cy="181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A25744-2505-A113-C69B-EF3F0805B407}"/>
              </a:ext>
            </a:extLst>
          </p:cNvPr>
          <p:cNvSpPr txBox="1"/>
          <p:nvPr/>
        </p:nvSpPr>
        <p:spPr>
          <a:xfrm>
            <a:off x="5135572" y="2993640"/>
            <a:ext cx="84087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Ethernet 0</a:t>
            </a:r>
            <a:endParaRPr lang="en-US" sz="12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B25AB-22AD-5BA3-F0A2-C8DD0BCA2A03}"/>
              </a:ext>
            </a:extLst>
          </p:cNvPr>
          <p:cNvSpPr txBox="1"/>
          <p:nvPr/>
        </p:nvSpPr>
        <p:spPr>
          <a:xfrm>
            <a:off x="6367909" y="2988881"/>
            <a:ext cx="84087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Ethernet 1</a:t>
            </a:r>
            <a:endParaRPr lang="en-US" sz="1200" baseline="-250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D7BE128-A35F-BBF0-1B53-69230DE71CF6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rot="5400000" flipH="1" flipV="1">
            <a:off x="4784482" y="2340468"/>
            <a:ext cx="1078450" cy="2929275"/>
          </a:xfrm>
          <a:prstGeom prst="bentConnector3">
            <a:avLst>
              <a:gd name="adj1" fmla="val 8093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511A35-3387-1CE8-D02C-C879F696F4DB}"/>
              </a:ext>
            </a:extLst>
          </p:cNvPr>
          <p:cNvSpPr txBox="1"/>
          <p:nvPr/>
        </p:nvSpPr>
        <p:spPr>
          <a:xfrm>
            <a:off x="883560" y="2598435"/>
            <a:ext cx="973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Linux Kernel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770FF9-2BA1-4383-DB21-FACC5B0DA21E}"/>
              </a:ext>
            </a:extLst>
          </p:cNvPr>
          <p:cNvSpPr txBox="1"/>
          <p:nvPr/>
        </p:nvSpPr>
        <p:spPr>
          <a:xfrm>
            <a:off x="1784342" y="341637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VPP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0A12C6-0C23-63CD-07E8-8051B5624103}"/>
              </a:ext>
            </a:extLst>
          </p:cNvPr>
          <p:cNvSpPr txBox="1"/>
          <p:nvPr/>
        </p:nvSpPr>
        <p:spPr>
          <a:xfrm>
            <a:off x="3445857" y="3587491"/>
            <a:ext cx="112723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Linux CP plugin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2192024-F7F7-4209-0265-5D0EA9568241}"/>
              </a:ext>
            </a:extLst>
          </p:cNvPr>
          <p:cNvSpPr/>
          <p:nvPr/>
        </p:nvSpPr>
        <p:spPr>
          <a:xfrm>
            <a:off x="2925513" y="1977405"/>
            <a:ext cx="2502567" cy="32061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SONIC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11423C-0B1E-B969-1FC0-25E9081AE57A}"/>
              </a:ext>
            </a:extLst>
          </p:cNvPr>
          <p:cNvSpPr txBox="1"/>
          <p:nvPr/>
        </p:nvSpPr>
        <p:spPr>
          <a:xfrm>
            <a:off x="1836887" y="450734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MAC-1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41C01B-5B1F-A05B-2189-782250B2CBBE}"/>
              </a:ext>
            </a:extLst>
          </p:cNvPr>
          <p:cNvSpPr txBox="1"/>
          <p:nvPr/>
        </p:nvSpPr>
        <p:spPr>
          <a:xfrm>
            <a:off x="4136196" y="5506779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Front Panel Physical Ports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F7CD80-17DD-1F61-A1CD-4619E250806F}"/>
              </a:ext>
            </a:extLst>
          </p:cNvPr>
          <p:cNvSpPr/>
          <p:nvPr/>
        </p:nvSpPr>
        <p:spPr>
          <a:xfrm>
            <a:off x="52993" y="5938593"/>
            <a:ext cx="1085193" cy="3476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14D558-0115-B870-3CFF-32FBD8A4D01E}"/>
              </a:ext>
            </a:extLst>
          </p:cNvPr>
          <p:cNvSpPr txBox="1"/>
          <p:nvPr/>
        </p:nvSpPr>
        <p:spPr>
          <a:xfrm>
            <a:off x="71868" y="6286243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172.16.1.2/24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3B87EA-2B8E-D2F7-641E-5DC38B5072BF}"/>
              </a:ext>
            </a:extLst>
          </p:cNvPr>
          <p:cNvSpPr/>
          <p:nvPr/>
        </p:nvSpPr>
        <p:spPr>
          <a:xfrm>
            <a:off x="5584823" y="5861861"/>
            <a:ext cx="1085193" cy="3476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2E93A-F0A2-1175-343F-1446D2A9F379}"/>
              </a:ext>
            </a:extLst>
          </p:cNvPr>
          <p:cNvSpPr txBox="1"/>
          <p:nvPr/>
        </p:nvSpPr>
        <p:spPr>
          <a:xfrm>
            <a:off x="5594260" y="6243530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172.16.2.2/24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C668071-9EC5-B782-BB37-06FE0C092C2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138186" y="5500467"/>
            <a:ext cx="1955091" cy="611951"/>
          </a:xfrm>
          <a:prstGeom prst="bentConnector3">
            <a:avLst>
              <a:gd name="adj1" fmla="val 999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6B023F3-874D-B35C-3B53-2BFE6156E407}"/>
              </a:ext>
            </a:extLst>
          </p:cNvPr>
          <p:cNvCxnSpPr>
            <a:endCxn id="26" idx="1"/>
          </p:cNvCxnSpPr>
          <p:nvPr/>
        </p:nvCxnSpPr>
        <p:spPr>
          <a:xfrm>
            <a:off x="3445374" y="5777466"/>
            <a:ext cx="2139449" cy="258220"/>
          </a:xfrm>
          <a:prstGeom prst="bentConnector3">
            <a:avLst>
              <a:gd name="adj1" fmla="val -1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1BC1BC-967E-1824-E976-515FE141BC69}"/>
              </a:ext>
            </a:extLst>
          </p:cNvPr>
          <p:cNvSpPr txBox="1"/>
          <p:nvPr/>
        </p:nvSpPr>
        <p:spPr>
          <a:xfrm>
            <a:off x="6328963" y="3245120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172.16.2.1/24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2F1B69-906E-2566-E561-D699213B7BDE}"/>
              </a:ext>
            </a:extLst>
          </p:cNvPr>
          <p:cNvSpPr txBox="1"/>
          <p:nvPr/>
        </p:nvSpPr>
        <p:spPr>
          <a:xfrm>
            <a:off x="5051664" y="3240220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172.16.1.1/24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3F6753-67F2-6572-03C2-7103F88CCDAA}"/>
              </a:ext>
            </a:extLst>
          </p:cNvPr>
          <p:cNvSpPr txBox="1"/>
          <p:nvPr/>
        </p:nvSpPr>
        <p:spPr>
          <a:xfrm>
            <a:off x="4027519" y="4533140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MAC-2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755324-AD60-F133-F38E-86CF6E32B567}"/>
              </a:ext>
            </a:extLst>
          </p:cNvPr>
          <p:cNvSpPr/>
          <p:nvPr/>
        </p:nvSpPr>
        <p:spPr>
          <a:xfrm>
            <a:off x="1862161" y="5745059"/>
            <a:ext cx="284723" cy="3146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4A955CF-B211-6047-6BC6-D4D7BE099840}"/>
              </a:ext>
            </a:extLst>
          </p:cNvPr>
          <p:cNvSpPr/>
          <p:nvPr/>
        </p:nvSpPr>
        <p:spPr>
          <a:xfrm>
            <a:off x="3135077" y="4571726"/>
            <a:ext cx="284723" cy="3146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B824CF-8885-1239-9B49-1E6F9F3E3892}"/>
              </a:ext>
            </a:extLst>
          </p:cNvPr>
          <p:cNvSpPr/>
          <p:nvPr/>
        </p:nvSpPr>
        <p:spPr>
          <a:xfrm>
            <a:off x="5060266" y="3866128"/>
            <a:ext cx="284723" cy="3146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BCE98-6125-4AAA-5E95-BC3DBFF8B4F5}"/>
              </a:ext>
            </a:extLst>
          </p:cNvPr>
          <p:cNvSpPr/>
          <p:nvPr/>
        </p:nvSpPr>
        <p:spPr>
          <a:xfrm>
            <a:off x="6494811" y="3844879"/>
            <a:ext cx="284723" cy="3146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DAB249-3A4A-EAFB-232F-1068BB21CB75}"/>
              </a:ext>
            </a:extLst>
          </p:cNvPr>
          <p:cNvSpPr/>
          <p:nvPr/>
        </p:nvSpPr>
        <p:spPr>
          <a:xfrm>
            <a:off x="5694633" y="3886033"/>
            <a:ext cx="284723" cy="3146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6013C3-3F6F-24C9-873E-344D67E47E89}"/>
              </a:ext>
            </a:extLst>
          </p:cNvPr>
          <p:cNvCxnSpPr/>
          <p:nvPr/>
        </p:nvCxnSpPr>
        <p:spPr>
          <a:xfrm>
            <a:off x="1427519" y="5902369"/>
            <a:ext cx="1155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E37B1F-2CF7-49E5-6A05-B6A0EEB2F3FD}"/>
              </a:ext>
            </a:extLst>
          </p:cNvPr>
          <p:cNvCxnSpPr/>
          <p:nvPr/>
        </p:nvCxnSpPr>
        <p:spPr>
          <a:xfrm flipH="1">
            <a:off x="2769292" y="4729036"/>
            <a:ext cx="32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191432-576F-8A06-ED1E-843FCD46209B}"/>
              </a:ext>
            </a:extLst>
          </p:cNvPr>
          <p:cNvCxnSpPr>
            <a:cxnSpLocks/>
          </p:cNvCxnSpPr>
          <p:nvPr/>
        </p:nvCxnSpPr>
        <p:spPr>
          <a:xfrm flipV="1">
            <a:off x="3488500" y="4721415"/>
            <a:ext cx="212197" cy="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46BA33-DD80-232D-2854-6682D51F1EED}"/>
              </a:ext>
            </a:extLst>
          </p:cNvPr>
          <p:cNvCxnSpPr/>
          <p:nvPr/>
        </p:nvCxnSpPr>
        <p:spPr>
          <a:xfrm>
            <a:off x="4926456" y="4043343"/>
            <a:ext cx="418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F84505-12CB-73FB-B5FB-F0F559A4DFF8}"/>
              </a:ext>
            </a:extLst>
          </p:cNvPr>
          <p:cNvCxnSpPr/>
          <p:nvPr/>
        </p:nvCxnSpPr>
        <p:spPr>
          <a:xfrm>
            <a:off x="6361303" y="4200654"/>
            <a:ext cx="418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349E4A-B530-B91B-ADFA-4F34EB39E70C}"/>
              </a:ext>
            </a:extLst>
          </p:cNvPr>
          <p:cNvCxnSpPr>
            <a:cxnSpLocks/>
          </p:cNvCxnSpPr>
          <p:nvPr/>
        </p:nvCxnSpPr>
        <p:spPr>
          <a:xfrm>
            <a:off x="5805998" y="3442685"/>
            <a:ext cx="1" cy="50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B13C6A1-D24D-05FD-DE20-18EC93E8E3BB}"/>
              </a:ext>
            </a:extLst>
          </p:cNvPr>
          <p:cNvSpPr txBox="1"/>
          <p:nvPr/>
        </p:nvSpPr>
        <p:spPr>
          <a:xfrm>
            <a:off x="5530891" y="3540780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ARP Reply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0EC466-E206-8D62-B755-84759983AB5D}"/>
              </a:ext>
            </a:extLst>
          </p:cNvPr>
          <p:cNvSpPr/>
          <p:nvPr/>
        </p:nvSpPr>
        <p:spPr>
          <a:xfrm>
            <a:off x="2864226" y="3891350"/>
            <a:ext cx="284723" cy="3146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0883A0-C8E3-E841-08D6-39B94C99CCCB}"/>
              </a:ext>
            </a:extLst>
          </p:cNvPr>
          <p:cNvCxnSpPr>
            <a:cxnSpLocks/>
          </p:cNvCxnSpPr>
          <p:nvPr/>
        </p:nvCxnSpPr>
        <p:spPr>
          <a:xfrm flipV="1">
            <a:off x="2455444" y="4999947"/>
            <a:ext cx="212197" cy="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1FE1DA9-27D9-A6D7-5CA9-26DFFA7746AB}"/>
              </a:ext>
            </a:extLst>
          </p:cNvPr>
          <p:cNvSpPr/>
          <p:nvPr/>
        </p:nvSpPr>
        <p:spPr>
          <a:xfrm>
            <a:off x="1987381" y="6179164"/>
            <a:ext cx="284723" cy="3146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371234-D4A5-F2F9-156C-B311E40D8A7C}"/>
              </a:ext>
            </a:extLst>
          </p:cNvPr>
          <p:cNvCxnSpPr>
            <a:cxnSpLocks/>
          </p:cNvCxnSpPr>
          <p:nvPr/>
        </p:nvCxnSpPr>
        <p:spPr>
          <a:xfrm flipH="1">
            <a:off x="1830101" y="6317247"/>
            <a:ext cx="62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75">
            <a:extLst>
              <a:ext uri="{FF2B5EF4-FFF2-40B4-BE49-F238E27FC236}">
                <a16:creationId xmlns:a16="http://schemas.microsoft.com/office/drawing/2014/main" id="{168BA7AE-EBBA-3517-0A7B-937F81F0D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52324"/>
              </p:ext>
            </p:extLst>
          </p:nvPr>
        </p:nvGraphicFramePr>
        <p:xfrm>
          <a:off x="8245106" y="1915283"/>
          <a:ext cx="3659580" cy="283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13">
                  <a:extLst>
                    <a:ext uri="{9D8B030D-6E8A-4147-A177-3AD203B41FA5}">
                      <a16:colId xmlns:a16="http://schemas.microsoft.com/office/drawing/2014/main" val="2874997962"/>
                    </a:ext>
                  </a:extLst>
                </a:gridCol>
                <a:gridCol w="3131367">
                  <a:extLst>
                    <a:ext uri="{9D8B030D-6E8A-4147-A177-3AD203B41FA5}">
                      <a16:colId xmlns:a16="http://schemas.microsoft.com/office/drawing/2014/main" val="4015874623"/>
                    </a:ext>
                  </a:extLst>
                </a:gridCol>
              </a:tblGrid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0787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ARP 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45592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Internal broadcast to VFs (in NIC)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9649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Linux CP /Punt plugin uses VF to Host IF mapping to 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46430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Linux kernel does ARP resolution &amp; sends reply on Ethernet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188247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Linux CP plugin sends ARP reply to VF1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57474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VF1 sends to associated PF (Port 0)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089317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NIC sends ARP Reply on wire to Host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74889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6129D5-4D40-CAF0-FDEF-3D5486C47CFF}"/>
              </a:ext>
            </a:extLst>
          </p:cNvPr>
          <p:cNvCxnSpPr/>
          <p:nvPr/>
        </p:nvCxnSpPr>
        <p:spPr>
          <a:xfrm flipH="1">
            <a:off x="2811092" y="4033912"/>
            <a:ext cx="32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BE66270-7117-8E44-47DF-F250246817D0}"/>
              </a:ext>
            </a:extLst>
          </p:cNvPr>
          <p:cNvSpPr/>
          <p:nvPr/>
        </p:nvSpPr>
        <p:spPr>
          <a:xfrm>
            <a:off x="2255184" y="4820972"/>
            <a:ext cx="284723" cy="3146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7809E2-ACE5-E272-1832-DE73B705371B}"/>
              </a:ext>
            </a:extLst>
          </p:cNvPr>
          <p:cNvSpPr txBox="1"/>
          <p:nvPr/>
        </p:nvSpPr>
        <p:spPr>
          <a:xfrm>
            <a:off x="3432757" y="3859596"/>
            <a:ext cx="114457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Punt plugin 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FF1521B-A3AF-BBA3-453E-80C3C61022A2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rot="5400000" flipH="1" flipV="1">
            <a:off x="3521930" y="2310253"/>
            <a:ext cx="1073691" cy="2994465"/>
          </a:xfrm>
          <a:prstGeom prst="bentConnector3">
            <a:avLst>
              <a:gd name="adj1" fmla="val 15739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1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01FA94-0308-615E-E361-D4998D7F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Path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C643EF-43A4-C750-84EF-EA00C5F55997}"/>
              </a:ext>
            </a:extLst>
          </p:cNvPr>
          <p:cNvSpPr/>
          <p:nvPr/>
        </p:nvSpPr>
        <p:spPr>
          <a:xfrm>
            <a:off x="2032888" y="3459678"/>
            <a:ext cx="2797871" cy="956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72DC2-29BE-6CE1-1AEE-4316A8114A37}"/>
              </a:ext>
            </a:extLst>
          </p:cNvPr>
          <p:cNvSpPr/>
          <p:nvPr/>
        </p:nvSpPr>
        <p:spPr>
          <a:xfrm>
            <a:off x="1082500" y="2632886"/>
            <a:ext cx="6726679" cy="7020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F760F-0EBE-D93D-6111-91A251FAF950}"/>
              </a:ext>
            </a:extLst>
          </p:cNvPr>
          <p:cNvSpPr txBox="1"/>
          <p:nvPr/>
        </p:nvSpPr>
        <p:spPr>
          <a:xfrm>
            <a:off x="2839922" y="5516406"/>
            <a:ext cx="561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2D07F6E-D020-4207-B733-F3028DE5AD18}"/>
              </a:ext>
            </a:extLst>
          </p:cNvPr>
          <p:cNvSpPr/>
          <p:nvPr/>
        </p:nvSpPr>
        <p:spPr>
          <a:xfrm>
            <a:off x="3169813" y="5106347"/>
            <a:ext cx="861849" cy="39939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FD748-0EAC-35FD-6579-A83B5D8F597D}"/>
              </a:ext>
            </a:extLst>
          </p:cNvPr>
          <p:cNvCxnSpPr/>
          <p:nvPr/>
        </p:nvCxnSpPr>
        <p:spPr>
          <a:xfrm>
            <a:off x="3337577" y="5516406"/>
            <a:ext cx="0" cy="31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18C45A-96CC-B317-A729-1CE77BC7A3FD}"/>
              </a:ext>
            </a:extLst>
          </p:cNvPr>
          <p:cNvCxnSpPr/>
          <p:nvPr/>
        </p:nvCxnSpPr>
        <p:spPr>
          <a:xfrm>
            <a:off x="3689674" y="5521661"/>
            <a:ext cx="0" cy="31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55E6DD-071F-6807-19A2-2D0558A20CF2}"/>
              </a:ext>
            </a:extLst>
          </p:cNvPr>
          <p:cNvSpPr txBox="1"/>
          <p:nvPr/>
        </p:nvSpPr>
        <p:spPr>
          <a:xfrm>
            <a:off x="3750912" y="5535561"/>
            <a:ext cx="561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3FDDC-EAEF-094C-6CE2-BB5F0CE57FAC}"/>
              </a:ext>
            </a:extLst>
          </p:cNvPr>
          <p:cNvSpPr txBox="1"/>
          <p:nvPr/>
        </p:nvSpPr>
        <p:spPr>
          <a:xfrm>
            <a:off x="2598094" y="4403835"/>
            <a:ext cx="415498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VF</a:t>
            </a:r>
            <a:r>
              <a:rPr lang="en-US" sz="1200" baseline="-25000" dirty="0"/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867DB8-5391-424A-72CC-02DA9167083F}"/>
              </a:ext>
            </a:extLst>
          </p:cNvPr>
          <p:cNvSpPr txBox="1"/>
          <p:nvPr/>
        </p:nvSpPr>
        <p:spPr>
          <a:xfrm>
            <a:off x="3906842" y="4403835"/>
            <a:ext cx="393056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VF</a:t>
            </a:r>
            <a:r>
              <a:rPr lang="en-US" sz="1200" baseline="-25000" dirty="0"/>
              <a:t>2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EF23EBF-456D-B775-86AB-E1D0F0E8ED62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6200000" flipH="1">
            <a:off x="3454606" y="4032070"/>
            <a:ext cx="12700" cy="129752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8118C5-37AE-0491-4D6D-690EBCE14785}"/>
              </a:ext>
            </a:extLst>
          </p:cNvPr>
          <p:cNvCxnSpPr/>
          <p:nvPr/>
        </p:nvCxnSpPr>
        <p:spPr>
          <a:xfrm>
            <a:off x="3549281" y="4914579"/>
            <a:ext cx="0" cy="181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97C89E-44AC-BD07-15B5-A21F9B2BE188}"/>
              </a:ext>
            </a:extLst>
          </p:cNvPr>
          <p:cNvSpPr txBox="1"/>
          <p:nvPr/>
        </p:nvSpPr>
        <p:spPr>
          <a:xfrm>
            <a:off x="5379872" y="3053145"/>
            <a:ext cx="84087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Ethernet 0</a:t>
            </a:r>
            <a:endParaRPr lang="en-US" sz="12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0F983D-CE5C-5A2F-EAC2-6B7AC60BC345}"/>
              </a:ext>
            </a:extLst>
          </p:cNvPr>
          <p:cNvSpPr txBox="1"/>
          <p:nvPr/>
        </p:nvSpPr>
        <p:spPr>
          <a:xfrm>
            <a:off x="6612209" y="3048386"/>
            <a:ext cx="84087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Ethernet 1</a:t>
            </a:r>
            <a:endParaRPr lang="en-US" sz="12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1F4BD0-9BBC-57AB-8659-E9FAE557BB16}"/>
              </a:ext>
            </a:extLst>
          </p:cNvPr>
          <p:cNvSpPr txBox="1"/>
          <p:nvPr/>
        </p:nvSpPr>
        <p:spPr>
          <a:xfrm>
            <a:off x="1127860" y="2657940"/>
            <a:ext cx="973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Linux Kernel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E9D6B1-3AA7-0E69-25F1-DD776D9CB4B8}"/>
              </a:ext>
            </a:extLst>
          </p:cNvPr>
          <p:cNvSpPr txBox="1"/>
          <p:nvPr/>
        </p:nvSpPr>
        <p:spPr>
          <a:xfrm>
            <a:off x="2028642" y="347588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291C06-A917-87EC-6F85-E85FDDA2284D}"/>
              </a:ext>
            </a:extLst>
          </p:cNvPr>
          <p:cNvSpPr txBox="1"/>
          <p:nvPr/>
        </p:nvSpPr>
        <p:spPr>
          <a:xfrm>
            <a:off x="2081187" y="4566853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MAC-1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D46C2-7BD4-3359-017E-F3DD15E1AA29}"/>
              </a:ext>
            </a:extLst>
          </p:cNvPr>
          <p:cNvSpPr txBox="1"/>
          <p:nvPr/>
        </p:nvSpPr>
        <p:spPr>
          <a:xfrm>
            <a:off x="4380496" y="5566284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Front Panel Physical Ports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71726F-F28E-DC05-9C38-2A64637C5DE5}"/>
              </a:ext>
            </a:extLst>
          </p:cNvPr>
          <p:cNvSpPr/>
          <p:nvPr/>
        </p:nvSpPr>
        <p:spPr>
          <a:xfrm>
            <a:off x="297293" y="5998098"/>
            <a:ext cx="1085193" cy="3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96A0A-A5E0-C7F6-CDE0-50497E1118C0}"/>
              </a:ext>
            </a:extLst>
          </p:cNvPr>
          <p:cNvSpPr txBox="1"/>
          <p:nvPr/>
        </p:nvSpPr>
        <p:spPr>
          <a:xfrm>
            <a:off x="316168" y="6345748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172.16.1.2/24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ADC9C05-217C-97CD-4372-D0551B6FA77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382486" y="5559972"/>
            <a:ext cx="1955091" cy="611951"/>
          </a:xfrm>
          <a:prstGeom prst="bentConnector3">
            <a:avLst>
              <a:gd name="adj1" fmla="val 999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304B0A-33F7-4426-FBBA-AE2140ACC828}"/>
              </a:ext>
            </a:extLst>
          </p:cNvPr>
          <p:cNvSpPr txBox="1"/>
          <p:nvPr/>
        </p:nvSpPr>
        <p:spPr>
          <a:xfrm>
            <a:off x="6573263" y="3304625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172.16.2.1/24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BBF345-16AD-20FA-FA4E-14F288464189}"/>
              </a:ext>
            </a:extLst>
          </p:cNvPr>
          <p:cNvSpPr txBox="1"/>
          <p:nvPr/>
        </p:nvSpPr>
        <p:spPr>
          <a:xfrm>
            <a:off x="5295964" y="3299725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172.16.1.1/24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37970-8E9C-5FCB-021D-F13F2ABFD4D2}"/>
              </a:ext>
            </a:extLst>
          </p:cNvPr>
          <p:cNvSpPr txBox="1"/>
          <p:nvPr/>
        </p:nvSpPr>
        <p:spPr>
          <a:xfrm>
            <a:off x="4271819" y="4592645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MAC-2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CECE1E-5C8E-6844-3300-713C064D06CE}"/>
              </a:ext>
            </a:extLst>
          </p:cNvPr>
          <p:cNvSpPr/>
          <p:nvPr/>
        </p:nvSpPr>
        <p:spPr>
          <a:xfrm>
            <a:off x="2106461" y="5804564"/>
            <a:ext cx="284723" cy="3146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F9B979-0098-E087-775D-F1F73455193C}"/>
              </a:ext>
            </a:extLst>
          </p:cNvPr>
          <p:cNvSpPr/>
          <p:nvPr/>
        </p:nvSpPr>
        <p:spPr>
          <a:xfrm>
            <a:off x="3379377" y="4631231"/>
            <a:ext cx="284723" cy="3146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8DE512-D154-9EF5-537B-FCA0B3AB55A3}"/>
              </a:ext>
            </a:extLst>
          </p:cNvPr>
          <p:cNvSpPr/>
          <p:nvPr/>
        </p:nvSpPr>
        <p:spPr>
          <a:xfrm>
            <a:off x="5304566" y="3925633"/>
            <a:ext cx="284723" cy="3146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0ABA2C-B53E-5907-92A1-F93B19D96ED6}"/>
              </a:ext>
            </a:extLst>
          </p:cNvPr>
          <p:cNvSpPr/>
          <p:nvPr/>
        </p:nvSpPr>
        <p:spPr>
          <a:xfrm>
            <a:off x="3141667" y="3925632"/>
            <a:ext cx="284723" cy="3146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68851C-D473-44A1-EAEA-6A5EDDA4C59D}"/>
              </a:ext>
            </a:extLst>
          </p:cNvPr>
          <p:cNvCxnSpPr/>
          <p:nvPr/>
        </p:nvCxnSpPr>
        <p:spPr>
          <a:xfrm>
            <a:off x="1671819" y="5961874"/>
            <a:ext cx="1155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CB78BD-790C-A092-8084-A380275CA19A}"/>
              </a:ext>
            </a:extLst>
          </p:cNvPr>
          <p:cNvCxnSpPr/>
          <p:nvPr/>
        </p:nvCxnSpPr>
        <p:spPr>
          <a:xfrm flipH="1">
            <a:off x="3013592" y="4788541"/>
            <a:ext cx="32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A325E2-7B78-A521-35C5-4583D6A0045B}"/>
              </a:ext>
            </a:extLst>
          </p:cNvPr>
          <p:cNvCxnSpPr/>
          <p:nvPr/>
        </p:nvCxnSpPr>
        <p:spPr>
          <a:xfrm>
            <a:off x="5170756" y="4102848"/>
            <a:ext cx="418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43DCE06-D967-2A15-CBFA-E4F7367BE649}"/>
              </a:ext>
            </a:extLst>
          </p:cNvPr>
          <p:cNvSpPr/>
          <p:nvPr/>
        </p:nvSpPr>
        <p:spPr>
          <a:xfrm>
            <a:off x="2231681" y="6238669"/>
            <a:ext cx="284723" cy="3146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CCA800-19A7-9765-1EC1-34CAFD895926}"/>
              </a:ext>
            </a:extLst>
          </p:cNvPr>
          <p:cNvCxnSpPr>
            <a:cxnSpLocks/>
          </p:cNvCxnSpPr>
          <p:nvPr/>
        </p:nvCxnSpPr>
        <p:spPr>
          <a:xfrm flipH="1">
            <a:off x="2074401" y="6376752"/>
            <a:ext cx="62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75">
            <a:extLst>
              <a:ext uri="{FF2B5EF4-FFF2-40B4-BE49-F238E27FC236}">
                <a16:creationId xmlns:a16="http://schemas.microsoft.com/office/drawing/2014/main" id="{4C1CF342-5F8C-333A-9503-5F899392D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17697"/>
              </p:ext>
            </p:extLst>
          </p:nvPr>
        </p:nvGraphicFramePr>
        <p:xfrm>
          <a:off x="8245106" y="1915283"/>
          <a:ext cx="3659580" cy="271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213">
                  <a:extLst>
                    <a:ext uri="{9D8B030D-6E8A-4147-A177-3AD203B41FA5}">
                      <a16:colId xmlns:a16="http://schemas.microsoft.com/office/drawing/2014/main" val="2874997962"/>
                    </a:ext>
                  </a:extLst>
                </a:gridCol>
                <a:gridCol w="3131367">
                  <a:extLst>
                    <a:ext uri="{9D8B030D-6E8A-4147-A177-3AD203B41FA5}">
                      <a16:colId xmlns:a16="http://schemas.microsoft.com/office/drawing/2014/main" val="4015874623"/>
                    </a:ext>
                  </a:extLst>
                </a:gridCol>
              </a:tblGrid>
              <a:tr h="31106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0787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BGP Control packet from Router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45592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NIC redirects to VF1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9649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Linux CP /Punt plugin uses VF to Host IF mapping to forward to Ethernet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46430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Linux kernel send via Socket IF to BGP process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188247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BGP process reply via socket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57474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Ethernet 0 sends packet via Linux CP plugin to VF1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089317"/>
                  </a:ext>
                </a:extLst>
              </a:tr>
              <a:tr h="3110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NIC send BGP response to Router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74889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ED88F3-2308-7F66-C464-8ECC7644DB4B}"/>
              </a:ext>
            </a:extLst>
          </p:cNvPr>
          <p:cNvCxnSpPr/>
          <p:nvPr/>
        </p:nvCxnSpPr>
        <p:spPr>
          <a:xfrm flipH="1">
            <a:off x="3055392" y="4093417"/>
            <a:ext cx="32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D704A35-9F0D-C9AF-1F7F-B85368E8F642}"/>
              </a:ext>
            </a:extLst>
          </p:cNvPr>
          <p:cNvSpPr/>
          <p:nvPr/>
        </p:nvSpPr>
        <p:spPr>
          <a:xfrm>
            <a:off x="1060579" y="1386030"/>
            <a:ext cx="6726679" cy="8076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D35F16-4D94-8471-99E2-1CCF87D8E5B0}"/>
              </a:ext>
            </a:extLst>
          </p:cNvPr>
          <p:cNvSpPr txBox="1"/>
          <p:nvPr/>
        </p:nvSpPr>
        <p:spPr>
          <a:xfrm>
            <a:off x="1082500" y="1440951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SONiC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C9F321-4D73-0EBA-2FEA-E1E369FA2FFE}"/>
              </a:ext>
            </a:extLst>
          </p:cNvPr>
          <p:cNvSpPr txBox="1"/>
          <p:nvPr/>
        </p:nvSpPr>
        <p:spPr>
          <a:xfrm>
            <a:off x="5446927" y="1636164"/>
            <a:ext cx="44595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BGP</a:t>
            </a:r>
            <a:endParaRPr lang="en-US" sz="1200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136119-24E8-D2E4-82E3-6246609EC28C}"/>
              </a:ext>
            </a:extLst>
          </p:cNvPr>
          <p:cNvCxnSpPr>
            <a:cxnSpLocks/>
          </p:cNvCxnSpPr>
          <p:nvPr/>
        </p:nvCxnSpPr>
        <p:spPr>
          <a:xfrm>
            <a:off x="5669905" y="1913163"/>
            <a:ext cx="0" cy="10707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1441146-DD88-2B36-D839-221A8E28A7E0}"/>
              </a:ext>
            </a:extLst>
          </p:cNvPr>
          <p:cNvSpPr/>
          <p:nvPr/>
        </p:nvSpPr>
        <p:spPr>
          <a:xfrm>
            <a:off x="5354310" y="2226033"/>
            <a:ext cx="284723" cy="3146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37746E-6687-0301-8572-2F2140FD9ECD}"/>
              </a:ext>
            </a:extLst>
          </p:cNvPr>
          <p:cNvCxnSpPr>
            <a:cxnSpLocks/>
          </p:cNvCxnSpPr>
          <p:nvPr/>
        </p:nvCxnSpPr>
        <p:spPr>
          <a:xfrm flipV="1">
            <a:off x="5496671" y="1969022"/>
            <a:ext cx="0" cy="36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989E68A-B85C-4823-2EF4-88835DADD3A2}"/>
              </a:ext>
            </a:extLst>
          </p:cNvPr>
          <p:cNvSpPr/>
          <p:nvPr/>
        </p:nvSpPr>
        <p:spPr>
          <a:xfrm>
            <a:off x="5845819" y="2219319"/>
            <a:ext cx="284723" cy="31462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09EF1F-79F4-6207-371B-8373F182E713}"/>
              </a:ext>
            </a:extLst>
          </p:cNvPr>
          <p:cNvCxnSpPr>
            <a:cxnSpLocks/>
          </p:cNvCxnSpPr>
          <p:nvPr/>
        </p:nvCxnSpPr>
        <p:spPr>
          <a:xfrm flipV="1">
            <a:off x="5988180" y="1934183"/>
            <a:ext cx="0" cy="36500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1277F49-884D-F1BC-6F8C-9A710E9B9443}"/>
              </a:ext>
            </a:extLst>
          </p:cNvPr>
          <p:cNvSpPr txBox="1"/>
          <p:nvPr/>
        </p:nvSpPr>
        <p:spPr>
          <a:xfrm>
            <a:off x="3704864" y="3830743"/>
            <a:ext cx="112723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Linux CP plugin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84A45B-5CC8-A639-5BD0-B924129A7587}"/>
              </a:ext>
            </a:extLst>
          </p:cNvPr>
          <p:cNvSpPr txBox="1"/>
          <p:nvPr/>
        </p:nvSpPr>
        <p:spPr>
          <a:xfrm>
            <a:off x="3691764" y="4102848"/>
            <a:ext cx="114457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Punt plugin 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1395CE4-CDA2-42C2-D3B1-DFD18A20BB70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rot="5400000" flipH="1" flipV="1">
            <a:off x="3766230" y="2369758"/>
            <a:ext cx="1073691" cy="2994465"/>
          </a:xfrm>
          <a:prstGeom prst="bentConnector3">
            <a:avLst>
              <a:gd name="adj1" fmla="val 15739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8EC0D25-16B4-3325-B5EB-224DB294BD77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rot="5400000" flipH="1" flipV="1">
            <a:off x="5028782" y="2399973"/>
            <a:ext cx="1078450" cy="2929275"/>
          </a:xfrm>
          <a:prstGeom prst="bentConnector3">
            <a:avLst>
              <a:gd name="adj1" fmla="val 8093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CA211B-FCE1-A9CE-5B13-F6DA9824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3AB04-85ED-8221-01D4-A81CC6D83B60}"/>
              </a:ext>
            </a:extLst>
          </p:cNvPr>
          <p:cNvSpPr/>
          <p:nvPr/>
        </p:nvSpPr>
        <p:spPr>
          <a:xfrm>
            <a:off x="1933498" y="2992541"/>
            <a:ext cx="2797871" cy="956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5A404-E1A6-AC6D-C6F7-13BAFC9A7C23}"/>
              </a:ext>
            </a:extLst>
          </p:cNvPr>
          <p:cNvSpPr/>
          <p:nvPr/>
        </p:nvSpPr>
        <p:spPr>
          <a:xfrm>
            <a:off x="1929252" y="2165749"/>
            <a:ext cx="2820579" cy="7020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C7CBF-7503-6033-AE4F-F5A4176BE600}"/>
              </a:ext>
            </a:extLst>
          </p:cNvPr>
          <p:cNvSpPr txBox="1"/>
          <p:nvPr/>
        </p:nvSpPr>
        <p:spPr>
          <a:xfrm>
            <a:off x="2740532" y="5049269"/>
            <a:ext cx="561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F4F93-1285-2748-E588-7A69E8455BFD}"/>
              </a:ext>
            </a:extLst>
          </p:cNvPr>
          <p:cNvSpPr/>
          <p:nvPr/>
        </p:nvSpPr>
        <p:spPr>
          <a:xfrm>
            <a:off x="3070423" y="4639210"/>
            <a:ext cx="861849" cy="39939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A72491-5376-A1FA-0F00-E9998E6C8E8C}"/>
              </a:ext>
            </a:extLst>
          </p:cNvPr>
          <p:cNvCxnSpPr/>
          <p:nvPr/>
        </p:nvCxnSpPr>
        <p:spPr>
          <a:xfrm>
            <a:off x="3238187" y="5049269"/>
            <a:ext cx="0" cy="31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7A6D14-541F-C9F8-8A15-E3B21E9BEC4D}"/>
              </a:ext>
            </a:extLst>
          </p:cNvPr>
          <p:cNvCxnSpPr/>
          <p:nvPr/>
        </p:nvCxnSpPr>
        <p:spPr>
          <a:xfrm>
            <a:off x="3590284" y="5054524"/>
            <a:ext cx="0" cy="31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36F0D5-7E22-5D54-F777-88C58AC6EABD}"/>
              </a:ext>
            </a:extLst>
          </p:cNvPr>
          <p:cNvSpPr txBox="1"/>
          <p:nvPr/>
        </p:nvSpPr>
        <p:spPr>
          <a:xfrm>
            <a:off x="3651522" y="5068424"/>
            <a:ext cx="561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FEEF-D59F-AE04-8CA8-9E23C8334AE7}"/>
              </a:ext>
            </a:extLst>
          </p:cNvPr>
          <p:cNvSpPr txBox="1"/>
          <p:nvPr/>
        </p:nvSpPr>
        <p:spPr>
          <a:xfrm>
            <a:off x="2498704" y="3936698"/>
            <a:ext cx="415498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VF</a:t>
            </a:r>
            <a:r>
              <a:rPr lang="en-US" sz="1200" baseline="-25000" dirty="0"/>
              <a:t>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5CF63-F3BB-6B1D-A07E-515BB1320571}"/>
              </a:ext>
            </a:extLst>
          </p:cNvPr>
          <p:cNvSpPr txBox="1"/>
          <p:nvPr/>
        </p:nvSpPr>
        <p:spPr>
          <a:xfrm>
            <a:off x="3807452" y="3936698"/>
            <a:ext cx="393056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VF</a:t>
            </a:r>
            <a:r>
              <a:rPr lang="en-US" sz="1200" baseline="-25000" dirty="0"/>
              <a:t>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87DAA6F-BAEC-71AB-7703-D961D5944450}"/>
              </a:ext>
            </a:extLst>
          </p:cNvPr>
          <p:cNvCxnSpPr>
            <a:stCxn id="12" idx="2"/>
            <a:endCxn id="13" idx="2"/>
          </p:cNvCxnSpPr>
          <p:nvPr/>
        </p:nvCxnSpPr>
        <p:spPr>
          <a:xfrm rot="16200000" flipH="1">
            <a:off x="3355216" y="3564933"/>
            <a:ext cx="12700" cy="129752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86B5BB-2AFE-DF97-2A10-E817A09A0439}"/>
              </a:ext>
            </a:extLst>
          </p:cNvPr>
          <p:cNvCxnSpPr/>
          <p:nvPr/>
        </p:nvCxnSpPr>
        <p:spPr>
          <a:xfrm>
            <a:off x="3449891" y="4447442"/>
            <a:ext cx="0" cy="181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BE7461-68A2-1298-404F-2560924363F2}"/>
              </a:ext>
            </a:extLst>
          </p:cNvPr>
          <p:cNvSpPr txBox="1"/>
          <p:nvPr/>
        </p:nvSpPr>
        <p:spPr>
          <a:xfrm>
            <a:off x="2397316" y="2563224"/>
            <a:ext cx="84087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Ethernet 0</a:t>
            </a:r>
            <a:endParaRPr lang="en-US" sz="12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EB70AB-5A57-B0BB-D09C-DD6C6944F213}"/>
              </a:ext>
            </a:extLst>
          </p:cNvPr>
          <p:cNvSpPr txBox="1"/>
          <p:nvPr/>
        </p:nvSpPr>
        <p:spPr>
          <a:xfrm>
            <a:off x="3629653" y="2558465"/>
            <a:ext cx="840871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Ethernet 1</a:t>
            </a:r>
            <a:endParaRPr lang="en-US" sz="12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DEC4C1-1673-3A36-C311-DAC65C7BF312}"/>
              </a:ext>
            </a:extLst>
          </p:cNvPr>
          <p:cNvSpPr txBox="1"/>
          <p:nvPr/>
        </p:nvSpPr>
        <p:spPr>
          <a:xfrm>
            <a:off x="2034884" y="2159399"/>
            <a:ext cx="973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Linux Kernel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122FCE-67FF-54AF-CE16-601BCF995CF6}"/>
              </a:ext>
            </a:extLst>
          </p:cNvPr>
          <p:cNvSpPr txBox="1"/>
          <p:nvPr/>
        </p:nvSpPr>
        <p:spPr>
          <a:xfrm>
            <a:off x="1929252" y="300874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VPP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5C3C3AA-4F3C-1EC2-4CAE-2C0E73930818}"/>
              </a:ext>
            </a:extLst>
          </p:cNvPr>
          <p:cNvSpPr/>
          <p:nvPr/>
        </p:nvSpPr>
        <p:spPr>
          <a:xfrm>
            <a:off x="2110282" y="1722130"/>
            <a:ext cx="2502567" cy="32061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SONIC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3B48EB-4FAC-089A-4DBF-9FCA5CDF4C9E}"/>
              </a:ext>
            </a:extLst>
          </p:cNvPr>
          <p:cNvSpPr txBox="1"/>
          <p:nvPr/>
        </p:nvSpPr>
        <p:spPr>
          <a:xfrm>
            <a:off x="1981797" y="409971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MAC-1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A4E903-CB32-D6CE-69AC-0E242B097B32}"/>
              </a:ext>
            </a:extLst>
          </p:cNvPr>
          <p:cNvSpPr/>
          <p:nvPr/>
        </p:nvSpPr>
        <p:spPr>
          <a:xfrm>
            <a:off x="197903" y="5530961"/>
            <a:ext cx="1085193" cy="3476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93E61-A106-B43E-A81A-F34C0E5B141E}"/>
              </a:ext>
            </a:extLst>
          </p:cNvPr>
          <p:cNvSpPr txBox="1"/>
          <p:nvPr/>
        </p:nvSpPr>
        <p:spPr>
          <a:xfrm>
            <a:off x="216778" y="5878611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172.16.1.2/24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666C3-54F7-9137-494E-530BE371D972}"/>
              </a:ext>
            </a:extLst>
          </p:cNvPr>
          <p:cNvSpPr/>
          <p:nvPr/>
        </p:nvSpPr>
        <p:spPr>
          <a:xfrm>
            <a:off x="5729733" y="5454229"/>
            <a:ext cx="1085193" cy="3476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F1BAA-6103-0EF7-77D9-4FF4A6AF0EDE}"/>
              </a:ext>
            </a:extLst>
          </p:cNvPr>
          <p:cNvSpPr txBox="1"/>
          <p:nvPr/>
        </p:nvSpPr>
        <p:spPr>
          <a:xfrm>
            <a:off x="5739170" y="5835898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172.16.2.2/24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EEE9DB2-9091-52C2-FBA1-DF9733CDE9C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283096" y="5092835"/>
            <a:ext cx="1955091" cy="611951"/>
          </a:xfrm>
          <a:prstGeom prst="bentConnector3">
            <a:avLst>
              <a:gd name="adj1" fmla="val 999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CD3E69B-EBED-E6AB-FBB7-7AF276A6DBE0}"/>
              </a:ext>
            </a:extLst>
          </p:cNvPr>
          <p:cNvCxnSpPr>
            <a:endCxn id="24" idx="1"/>
          </p:cNvCxnSpPr>
          <p:nvPr/>
        </p:nvCxnSpPr>
        <p:spPr>
          <a:xfrm>
            <a:off x="3590284" y="5369834"/>
            <a:ext cx="2139449" cy="258220"/>
          </a:xfrm>
          <a:prstGeom prst="bentConnector3">
            <a:avLst>
              <a:gd name="adj1" fmla="val -1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B8F5BC-3D1F-3DEF-2D17-960411404BD2}"/>
              </a:ext>
            </a:extLst>
          </p:cNvPr>
          <p:cNvSpPr txBox="1"/>
          <p:nvPr/>
        </p:nvSpPr>
        <p:spPr>
          <a:xfrm>
            <a:off x="4172429" y="4125508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MAC-2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9B124F5-4F29-792D-211F-F263341AB156}"/>
              </a:ext>
            </a:extLst>
          </p:cNvPr>
          <p:cNvSpPr/>
          <p:nvPr/>
        </p:nvSpPr>
        <p:spPr>
          <a:xfrm>
            <a:off x="1351038" y="3520400"/>
            <a:ext cx="4235669" cy="2140853"/>
          </a:xfrm>
          <a:custGeom>
            <a:avLst/>
            <a:gdLst>
              <a:gd name="connsiteX0" fmla="*/ 0 w 4235669"/>
              <a:gd name="connsiteY0" fmla="*/ 2118973 h 2140853"/>
              <a:gd name="connsiteX1" fmla="*/ 84082 w 4235669"/>
              <a:gd name="connsiteY1" fmla="*/ 2129484 h 2140853"/>
              <a:gd name="connsiteX2" fmla="*/ 893379 w 4235669"/>
              <a:gd name="connsiteY2" fmla="*/ 2129484 h 2140853"/>
              <a:gd name="connsiteX3" fmla="*/ 1061544 w 4235669"/>
              <a:gd name="connsiteY3" fmla="*/ 2118973 h 2140853"/>
              <a:gd name="connsiteX4" fmla="*/ 1240220 w 4235669"/>
              <a:gd name="connsiteY4" fmla="*/ 2087442 h 2140853"/>
              <a:gd name="connsiteX5" fmla="*/ 1303282 w 4235669"/>
              <a:gd name="connsiteY5" fmla="*/ 2066422 h 2140853"/>
              <a:gd name="connsiteX6" fmla="*/ 1387365 w 4235669"/>
              <a:gd name="connsiteY6" fmla="*/ 2045401 h 2140853"/>
              <a:gd name="connsiteX7" fmla="*/ 1460938 w 4235669"/>
              <a:gd name="connsiteY7" fmla="*/ 2003360 h 2140853"/>
              <a:gd name="connsiteX8" fmla="*/ 1524000 w 4235669"/>
              <a:gd name="connsiteY8" fmla="*/ 1971829 h 2140853"/>
              <a:gd name="connsiteX9" fmla="*/ 1555531 w 4235669"/>
              <a:gd name="connsiteY9" fmla="*/ 1929787 h 2140853"/>
              <a:gd name="connsiteX10" fmla="*/ 1618593 w 4235669"/>
              <a:gd name="connsiteY10" fmla="*/ 1866725 h 2140853"/>
              <a:gd name="connsiteX11" fmla="*/ 1650124 w 4235669"/>
              <a:gd name="connsiteY11" fmla="*/ 1835194 h 2140853"/>
              <a:gd name="connsiteX12" fmla="*/ 1681655 w 4235669"/>
              <a:gd name="connsiteY12" fmla="*/ 1793153 h 2140853"/>
              <a:gd name="connsiteX13" fmla="*/ 1723696 w 4235669"/>
              <a:gd name="connsiteY13" fmla="*/ 1730091 h 2140853"/>
              <a:gd name="connsiteX14" fmla="*/ 1765738 w 4235669"/>
              <a:gd name="connsiteY14" fmla="*/ 1656518 h 2140853"/>
              <a:gd name="connsiteX15" fmla="*/ 1786758 w 4235669"/>
              <a:gd name="connsiteY15" fmla="*/ 1593456 h 2140853"/>
              <a:gd name="connsiteX16" fmla="*/ 1797269 w 4235669"/>
              <a:gd name="connsiteY16" fmla="*/ 1561925 h 2140853"/>
              <a:gd name="connsiteX17" fmla="*/ 1807779 w 4235669"/>
              <a:gd name="connsiteY17" fmla="*/ 1530394 h 2140853"/>
              <a:gd name="connsiteX18" fmla="*/ 1818289 w 4235669"/>
              <a:gd name="connsiteY18" fmla="*/ 1404270 h 2140853"/>
              <a:gd name="connsiteX19" fmla="*/ 1807779 w 4235669"/>
              <a:gd name="connsiteY19" fmla="*/ 1341208 h 2140853"/>
              <a:gd name="connsiteX20" fmla="*/ 1797269 w 4235669"/>
              <a:gd name="connsiteY20" fmla="*/ 1246615 h 2140853"/>
              <a:gd name="connsiteX21" fmla="*/ 1765738 w 4235669"/>
              <a:gd name="connsiteY21" fmla="*/ 1162532 h 2140853"/>
              <a:gd name="connsiteX22" fmla="*/ 1713186 w 4235669"/>
              <a:gd name="connsiteY22" fmla="*/ 1046918 h 2140853"/>
              <a:gd name="connsiteX23" fmla="*/ 1681655 w 4235669"/>
              <a:gd name="connsiteY23" fmla="*/ 1015387 h 2140853"/>
              <a:gd name="connsiteX24" fmla="*/ 1629103 w 4235669"/>
              <a:gd name="connsiteY24" fmla="*/ 962835 h 2140853"/>
              <a:gd name="connsiteX25" fmla="*/ 1566041 w 4235669"/>
              <a:gd name="connsiteY25" fmla="*/ 910284 h 2140853"/>
              <a:gd name="connsiteX26" fmla="*/ 1450427 w 4235669"/>
              <a:gd name="connsiteY26" fmla="*/ 815691 h 2140853"/>
              <a:gd name="connsiteX27" fmla="*/ 1387365 w 4235669"/>
              <a:gd name="connsiteY27" fmla="*/ 710587 h 2140853"/>
              <a:gd name="connsiteX28" fmla="*/ 1376855 w 4235669"/>
              <a:gd name="connsiteY28" fmla="*/ 679056 h 2140853"/>
              <a:gd name="connsiteX29" fmla="*/ 1355834 w 4235669"/>
              <a:gd name="connsiteY29" fmla="*/ 521401 h 2140853"/>
              <a:gd name="connsiteX30" fmla="*/ 1334813 w 4235669"/>
              <a:gd name="connsiteY30" fmla="*/ 269153 h 2140853"/>
              <a:gd name="connsiteX31" fmla="*/ 1355834 w 4235669"/>
              <a:gd name="connsiteY31" fmla="*/ 122008 h 2140853"/>
              <a:gd name="connsiteX32" fmla="*/ 1376855 w 4235669"/>
              <a:gd name="connsiteY32" fmla="*/ 58946 h 2140853"/>
              <a:gd name="connsiteX33" fmla="*/ 1397875 w 4235669"/>
              <a:gd name="connsiteY33" fmla="*/ 27415 h 2140853"/>
              <a:gd name="connsiteX34" fmla="*/ 1460938 w 4235669"/>
              <a:gd name="connsiteY34" fmla="*/ 6394 h 2140853"/>
              <a:gd name="connsiteX35" fmla="*/ 1776248 w 4235669"/>
              <a:gd name="connsiteY35" fmla="*/ 16904 h 2140853"/>
              <a:gd name="connsiteX36" fmla="*/ 2585544 w 4235669"/>
              <a:gd name="connsiteY36" fmla="*/ 37925 h 2140853"/>
              <a:gd name="connsiteX37" fmla="*/ 2617075 w 4235669"/>
              <a:gd name="connsiteY37" fmla="*/ 48435 h 2140853"/>
              <a:gd name="connsiteX38" fmla="*/ 2648606 w 4235669"/>
              <a:gd name="connsiteY38" fmla="*/ 111497 h 2140853"/>
              <a:gd name="connsiteX39" fmla="*/ 2701158 w 4235669"/>
              <a:gd name="connsiteY39" fmla="*/ 174560 h 2140853"/>
              <a:gd name="connsiteX40" fmla="*/ 2722179 w 4235669"/>
              <a:gd name="connsiteY40" fmla="*/ 237622 h 2140853"/>
              <a:gd name="connsiteX41" fmla="*/ 2732689 w 4235669"/>
              <a:gd name="connsiteY41" fmla="*/ 269153 h 2140853"/>
              <a:gd name="connsiteX42" fmla="*/ 2753710 w 4235669"/>
              <a:gd name="connsiteY42" fmla="*/ 300684 h 2140853"/>
              <a:gd name="connsiteX43" fmla="*/ 2785241 w 4235669"/>
              <a:gd name="connsiteY43" fmla="*/ 405787 h 2140853"/>
              <a:gd name="connsiteX44" fmla="*/ 2774731 w 4235669"/>
              <a:gd name="connsiteY44" fmla="*/ 658035 h 2140853"/>
              <a:gd name="connsiteX45" fmla="*/ 2753710 w 4235669"/>
              <a:gd name="connsiteY45" fmla="*/ 721097 h 2140853"/>
              <a:gd name="connsiteX46" fmla="*/ 2743200 w 4235669"/>
              <a:gd name="connsiteY46" fmla="*/ 752629 h 2140853"/>
              <a:gd name="connsiteX47" fmla="*/ 2722179 w 4235669"/>
              <a:gd name="connsiteY47" fmla="*/ 784160 h 2140853"/>
              <a:gd name="connsiteX48" fmla="*/ 2606565 w 4235669"/>
              <a:gd name="connsiteY48" fmla="*/ 941815 h 2140853"/>
              <a:gd name="connsiteX49" fmla="*/ 2575034 w 4235669"/>
              <a:gd name="connsiteY49" fmla="*/ 962835 h 2140853"/>
              <a:gd name="connsiteX50" fmla="*/ 2480441 w 4235669"/>
              <a:gd name="connsiteY50" fmla="*/ 1015387 h 2140853"/>
              <a:gd name="connsiteX51" fmla="*/ 2417379 w 4235669"/>
              <a:gd name="connsiteY51" fmla="*/ 1078449 h 2140853"/>
              <a:gd name="connsiteX52" fmla="*/ 2364827 w 4235669"/>
              <a:gd name="connsiteY52" fmla="*/ 1131001 h 2140853"/>
              <a:gd name="connsiteX53" fmla="*/ 2343806 w 4235669"/>
              <a:gd name="connsiteY53" fmla="*/ 1194063 h 2140853"/>
              <a:gd name="connsiteX54" fmla="*/ 2322786 w 4235669"/>
              <a:gd name="connsiteY54" fmla="*/ 1236104 h 2140853"/>
              <a:gd name="connsiteX55" fmla="*/ 2301765 w 4235669"/>
              <a:gd name="connsiteY55" fmla="*/ 1299166 h 2140853"/>
              <a:gd name="connsiteX56" fmla="*/ 2301765 w 4235669"/>
              <a:gd name="connsiteY56" fmla="*/ 1772132 h 2140853"/>
              <a:gd name="connsiteX57" fmla="*/ 2312275 w 4235669"/>
              <a:gd name="connsiteY57" fmla="*/ 1824684 h 2140853"/>
              <a:gd name="connsiteX58" fmla="*/ 2364827 w 4235669"/>
              <a:gd name="connsiteY58" fmla="*/ 1919277 h 2140853"/>
              <a:gd name="connsiteX59" fmla="*/ 2406869 w 4235669"/>
              <a:gd name="connsiteY59" fmla="*/ 1929787 h 2140853"/>
              <a:gd name="connsiteX60" fmla="*/ 3037489 w 4235669"/>
              <a:gd name="connsiteY60" fmla="*/ 1919277 h 2140853"/>
              <a:gd name="connsiteX61" fmla="*/ 3794234 w 4235669"/>
              <a:gd name="connsiteY61" fmla="*/ 1929787 h 2140853"/>
              <a:gd name="connsiteX62" fmla="*/ 4235669 w 4235669"/>
              <a:gd name="connsiteY62" fmla="*/ 1940297 h 214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235669" h="2140853">
                <a:moveTo>
                  <a:pt x="0" y="2118973"/>
                </a:moveTo>
                <a:cubicBezTo>
                  <a:pt x="28027" y="2122477"/>
                  <a:pt x="55903" y="2127541"/>
                  <a:pt x="84082" y="2129484"/>
                </a:cubicBezTo>
                <a:cubicBezTo>
                  <a:pt x="398334" y="2151157"/>
                  <a:pt x="504139" y="2136434"/>
                  <a:pt x="893379" y="2129484"/>
                </a:cubicBezTo>
                <a:cubicBezTo>
                  <a:pt x="949434" y="2125980"/>
                  <a:pt x="1005591" y="2123839"/>
                  <a:pt x="1061544" y="2118973"/>
                </a:cubicBezTo>
                <a:cubicBezTo>
                  <a:pt x="1097218" y="2115871"/>
                  <a:pt x="1216492" y="2095351"/>
                  <a:pt x="1240220" y="2087442"/>
                </a:cubicBezTo>
                <a:cubicBezTo>
                  <a:pt x="1261241" y="2080435"/>
                  <a:pt x="1281555" y="2070768"/>
                  <a:pt x="1303282" y="2066422"/>
                </a:cubicBezTo>
                <a:cubicBezTo>
                  <a:pt x="1366698" y="2053738"/>
                  <a:pt x="1338886" y="2061560"/>
                  <a:pt x="1387365" y="2045401"/>
                </a:cubicBezTo>
                <a:cubicBezTo>
                  <a:pt x="1419036" y="2024287"/>
                  <a:pt x="1423594" y="2019364"/>
                  <a:pt x="1460938" y="2003360"/>
                </a:cubicBezTo>
                <a:cubicBezTo>
                  <a:pt x="1521855" y="1977253"/>
                  <a:pt x="1463409" y="2012222"/>
                  <a:pt x="1524000" y="1971829"/>
                </a:cubicBezTo>
                <a:cubicBezTo>
                  <a:pt x="1534510" y="1957815"/>
                  <a:pt x="1543813" y="1942808"/>
                  <a:pt x="1555531" y="1929787"/>
                </a:cubicBezTo>
                <a:cubicBezTo>
                  <a:pt x="1575418" y="1907691"/>
                  <a:pt x="1597572" y="1887746"/>
                  <a:pt x="1618593" y="1866725"/>
                </a:cubicBezTo>
                <a:cubicBezTo>
                  <a:pt x="1629103" y="1856215"/>
                  <a:pt x="1641206" y="1847085"/>
                  <a:pt x="1650124" y="1835194"/>
                </a:cubicBezTo>
                <a:cubicBezTo>
                  <a:pt x="1660634" y="1821180"/>
                  <a:pt x="1671610" y="1807504"/>
                  <a:pt x="1681655" y="1793153"/>
                </a:cubicBezTo>
                <a:cubicBezTo>
                  <a:pt x="1696143" y="1772456"/>
                  <a:pt x="1723696" y="1730091"/>
                  <a:pt x="1723696" y="1730091"/>
                </a:cubicBezTo>
                <a:cubicBezTo>
                  <a:pt x="1755842" y="1633651"/>
                  <a:pt x="1702107" y="1783779"/>
                  <a:pt x="1765738" y="1656518"/>
                </a:cubicBezTo>
                <a:cubicBezTo>
                  <a:pt x="1775647" y="1636700"/>
                  <a:pt x="1779751" y="1614477"/>
                  <a:pt x="1786758" y="1593456"/>
                </a:cubicBezTo>
                <a:lnTo>
                  <a:pt x="1797269" y="1561925"/>
                </a:lnTo>
                <a:lnTo>
                  <a:pt x="1807779" y="1530394"/>
                </a:lnTo>
                <a:cubicBezTo>
                  <a:pt x="1811282" y="1488353"/>
                  <a:pt x="1818289" y="1446457"/>
                  <a:pt x="1818289" y="1404270"/>
                </a:cubicBezTo>
                <a:cubicBezTo>
                  <a:pt x="1818289" y="1382959"/>
                  <a:pt x="1810595" y="1362332"/>
                  <a:pt x="1807779" y="1341208"/>
                </a:cubicBezTo>
                <a:cubicBezTo>
                  <a:pt x="1803586" y="1309761"/>
                  <a:pt x="1802093" y="1277971"/>
                  <a:pt x="1797269" y="1246615"/>
                </a:cubicBezTo>
                <a:cubicBezTo>
                  <a:pt x="1789519" y="1196237"/>
                  <a:pt x="1786102" y="1210048"/>
                  <a:pt x="1765738" y="1162532"/>
                </a:cubicBezTo>
                <a:cubicBezTo>
                  <a:pt x="1747571" y="1120144"/>
                  <a:pt x="1753805" y="1087537"/>
                  <a:pt x="1713186" y="1046918"/>
                </a:cubicBezTo>
                <a:cubicBezTo>
                  <a:pt x="1702676" y="1036408"/>
                  <a:pt x="1691171" y="1026806"/>
                  <a:pt x="1681655" y="1015387"/>
                </a:cubicBezTo>
                <a:cubicBezTo>
                  <a:pt x="1637862" y="962835"/>
                  <a:pt x="1686910" y="1001373"/>
                  <a:pt x="1629103" y="962835"/>
                </a:cubicBezTo>
                <a:cubicBezTo>
                  <a:pt x="1590790" y="905366"/>
                  <a:pt x="1630049" y="952956"/>
                  <a:pt x="1566041" y="910284"/>
                </a:cubicBezTo>
                <a:cubicBezTo>
                  <a:pt x="1544238" y="895749"/>
                  <a:pt x="1475263" y="847623"/>
                  <a:pt x="1450427" y="815691"/>
                </a:cubicBezTo>
                <a:cubicBezTo>
                  <a:pt x="1426654" y="785126"/>
                  <a:pt x="1402965" y="746986"/>
                  <a:pt x="1387365" y="710587"/>
                </a:cubicBezTo>
                <a:cubicBezTo>
                  <a:pt x="1383001" y="700404"/>
                  <a:pt x="1379258" y="689871"/>
                  <a:pt x="1376855" y="679056"/>
                </a:cubicBezTo>
                <a:cubicBezTo>
                  <a:pt x="1366987" y="634651"/>
                  <a:pt x="1359975" y="562814"/>
                  <a:pt x="1355834" y="521401"/>
                </a:cubicBezTo>
                <a:cubicBezTo>
                  <a:pt x="1346073" y="423783"/>
                  <a:pt x="1342527" y="369427"/>
                  <a:pt x="1334813" y="269153"/>
                </a:cubicBezTo>
                <a:cubicBezTo>
                  <a:pt x="1337923" y="244276"/>
                  <a:pt x="1348259" y="152308"/>
                  <a:pt x="1355834" y="122008"/>
                </a:cubicBezTo>
                <a:cubicBezTo>
                  <a:pt x="1361208" y="100512"/>
                  <a:pt x="1364564" y="77383"/>
                  <a:pt x="1376855" y="58946"/>
                </a:cubicBezTo>
                <a:cubicBezTo>
                  <a:pt x="1383862" y="48436"/>
                  <a:pt x="1387163" y="34110"/>
                  <a:pt x="1397875" y="27415"/>
                </a:cubicBezTo>
                <a:cubicBezTo>
                  <a:pt x="1416665" y="15671"/>
                  <a:pt x="1460938" y="6394"/>
                  <a:pt x="1460938" y="6394"/>
                </a:cubicBezTo>
                <a:lnTo>
                  <a:pt x="1776248" y="16904"/>
                </a:lnTo>
                <a:cubicBezTo>
                  <a:pt x="1885639" y="19028"/>
                  <a:pt x="2333332" y="-34133"/>
                  <a:pt x="2585544" y="37925"/>
                </a:cubicBezTo>
                <a:cubicBezTo>
                  <a:pt x="2596197" y="40969"/>
                  <a:pt x="2606565" y="44932"/>
                  <a:pt x="2617075" y="48435"/>
                </a:cubicBezTo>
                <a:cubicBezTo>
                  <a:pt x="2627609" y="80034"/>
                  <a:pt x="2625969" y="84333"/>
                  <a:pt x="2648606" y="111497"/>
                </a:cubicBezTo>
                <a:cubicBezTo>
                  <a:pt x="2672181" y="139787"/>
                  <a:pt x="2686245" y="141007"/>
                  <a:pt x="2701158" y="174560"/>
                </a:cubicBezTo>
                <a:cubicBezTo>
                  <a:pt x="2710157" y="194808"/>
                  <a:pt x="2715172" y="216601"/>
                  <a:pt x="2722179" y="237622"/>
                </a:cubicBezTo>
                <a:cubicBezTo>
                  <a:pt x="2725682" y="248132"/>
                  <a:pt x="2726544" y="259935"/>
                  <a:pt x="2732689" y="269153"/>
                </a:cubicBezTo>
                <a:lnTo>
                  <a:pt x="2753710" y="300684"/>
                </a:lnTo>
                <a:cubicBezTo>
                  <a:pt x="2779299" y="377450"/>
                  <a:pt x="2769357" y="342250"/>
                  <a:pt x="2785241" y="405787"/>
                </a:cubicBezTo>
                <a:cubicBezTo>
                  <a:pt x="2781738" y="489870"/>
                  <a:pt x="2783105" y="574297"/>
                  <a:pt x="2774731" y="658035"/>
                </a:cubicBezTo>
                <a:cubicBezTo>
                  <a:pt x="2772526" y="680083"/>
                  <a:pt x="2760717" y="700076"/>
                  <a:pt x="2753710" y="721097"/>
                </a:cubicBezTo>
                <a:cubicBezTo>
                  <a:pt x="2750206" y="731608"/>
                  <a:pt x="2749346" y="743411"/>
                  <a:pt x="2743200" y="752629"/>
                </a:cubicBezTo>
                <a:cubicBezTo>
                  <a:pt x="2736193" y="763139"/>
                  <a:pt x="2728228" y="773071"/>
                  <a:pt x="2722179" y="784160"/>
                </a:cubicBezTo>
                <a:cubicBezTo>
                  <a:pt x="2681119" y="859437"/>
                  <a:pt x="2684043" y="890165"/>
                  <a:pt x="2606565" y="941815"/>
                </a:cubicBezTo>
                <a:cubicBezTo>
                  <a:pt x="2596055" y="948822"/>
                  <a:pt x="2586332" y="957186"/>
                  <a:pt x="2575034" y="962835"/>
                </a:cubicBezTo>
                <a:cubicBezTo>
                  <a:pt x="2522171" y="989267"/>
                  <a:pt x="2546713" y="949115"/>
                  <a:pt x="2480441" y="1015387"/>
                </a:cubicBezTo>
                <a:cubicBezTo>
                  <a:pt x="2459420" y="1036408"/>
                  <a:pt x="2433869" y="1053714"/>
                  <a:pt x="2417379" y="1078449"/>
                </a:cubicBezTo>
                <a:cubicBezTo>
                  <a:pt x="2389351" y="1120490"/>
                  <a:pt x="2406868" y="1102973"/>
                  <a:pt x="2364827" y="1131001"/>
                </a:cubicBezTo>
                <a:cubicBezTo>
                  <a:pt x="2357820" y="1152022"/>
                  <a:pt x="2353715" y="1174244"/>
                  <a:pt x="2343806" y="1194063"/>
                </a:cubicBezTo>
                <a:cubicBezTo>
                  <a:pt x="2336799" y="1208077"/>
                  <a:pt x="2328605" y="1221557"/>
                  <a:pt x="2322786" y="1236104"/>
                </a:cubicBezTo>
                <a:cubicBezTo>
                  <a:pt x="2314557" y="1256677"/>
                  <a:pt x="2301765" y="1299166"/>
                  <a:pt x="2301765" y="1299166"/>
                </a:cubicBezTo>
                <a:cubicBezTo>
                  <a:pt x="2276526" y="1501084"/>
                  <a:pt x="2284272" y="1404772"/>
                  <a:pt x="2301765" y="1772132"/>
                </a:cubicBezTo>
                <a:cubicBezTo>
                  <a:pt x="2302615" y="1789976"/>
                  <a:pt x="2307575" y="1807449"/>
                  <a:pt x="2312275" y="1824684"/>
                </a:cubicBezTo>
                <a:cubicBezTo>
                  <a:pt x="2322714" y="1862959"/>
                  <a:pt x="2327880" y="1898165"/>
                  <a:pt x="2364827" y="1919277"/>
                </a:cubicBezTo>
                <a:cubicBezTo>
                  <a:pt x="2377369" y="1926444"/>
                  <a:pt x="2392855" y="1926284"/>
                  <a:pt x="2406869" y="1929787"/>
                </a:cubicBezTo>
                <a:lnTo>
                  <a:pt x="3037489" y="1919277"/>
                </a:lnTo>
                <a:cubicBezTo>
                  <a:pt x="3289762" y="1919277"/>
                  <a:pt x="3542026" y="1924055"/>
                  <a:pt x="3794234" y="1929787"/>
                </a:cubicBezTo>
                <a:lnTo>
                  <a:pt x="4235669" y="1940297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EC9B42-2320-BAF4-ED03-28FBC9DFA982}"/>
              </a:ext>
            </a:extLst>
          </p:cNvPr>
          <p:cNvSpPr/>
          <p:nvPr/>
        </p:nvSpPr>
        <p:spPr>
          <a:xfrm>
            <a:off x="3396944" y="3335585"/>
            <a:ext cx="561500" cy="3146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85000"/>
                  </a:schemeClr>
                </a:solidFill>
              </a:rPr>
              <a:t>Fm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4BD66F-1DE9-058C-1280-329EBD4C7A40}"/>
              </a:ext>
            </a:extLst>
          </p:cNvPr>
          <p:cNvSpPr/>
          <p:nvPr/>
        </p:nvSpPr>
        <p:spPr>
          <a:xfrm>
            <a:off x="2727927" y="3343545"/>
            <a:ext cx="561500" cy="3146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85000"/>
                  </a:schemeClr>
                </a:solidFill>
              </a:rPr>
              <a:t>F1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1B432-5C9D-F242-A7DC-A01867520664}"/>
              </a:ext>
            </a:extLst>
          </p:cNvPr>
          <p:cNvSpPr txBox="1"/>
          <p:nvPr/>
        </p:nvSpPr>
        <p:spPr>
          <a:xfrm>
            <a:off x="9952074" y="5511900"/>
            <a:ext cx="78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6A313-1D3F-28AA-CBFF-3B57D61A61DD}"/>
              </a:ext>
            </a:extLst>
          </p:cNvPr>
          <p:cNvSpPr txBox="1"/>
          <p:nvPr/>
        </p:nvSpPr>
        <p:spPr>
          <a:xfrm>
            <a:off x="10130119" y="6045724"/>
            <a:ext cx="21993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 </a:t>
            </a:r>
            <a:endParaRPr lang="en-US" sz="12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E0C143-A03A-0EDE-5A1B-99FE891BE3A2}"/>
              </a:ext>
            </a:extLst>
          </p:cNvPr>
          <p:cNvSpPr txBox="1"/>
          <p:nvPr/>
        </p:nvSpPr>
        <p:spPr>
          <a:xfrm>
            <a:off x="10350051" y="6077905"/>
            <a:ext cx="1252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 path Feature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2C2781-2620-9489-EB92-DF2E1D3AA494}"/>
              </a:ext>
            </a:extLst>
          </p:cNvPr>
          <p:cNvSpPr/>
          <p:nvPr/>
        </p:nvSpPr>
        <p:spPr>
          <a:xfrm>
            <a:off x="9952074" y="5878611"/>
            <a:ext cx="2114956" cy="48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F03CFE-F1CB-9B02-A652-E07D36664457}"/>
              </a:ext>
            </a:extLst>
          </p:cNvPr>
          <p:cNvSpPr txBox="1"/>
          <p:nvPr/>
        </p:nvSpPr>
        <p:spPr>
          <a:xfrm>
            <a:off x="7854438" y="5995592"/>
            <a:ext cx="115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 Caveats apply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074CFF7-7589-6150-43B0-456CE8094F67}"/>
              </a:ext>
            </a:extLst>
          </p:cNvPr>
          <p:cNvSpPr/>
          <p:nvPr/>
        </p:nvSpPr>
        <p:spPr>
          <a:xfrm>
            <a:off x="3312861" y="3684794"/>
            <a:ext cx="147145" cy="18918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DD4DE-BCB3-89E7-D35F-57302B17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 Add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8F3A1-4F0C-685A-AD57-D86417FCBA2F}"/>
              </a:ext>
            </a:extLst>
          </p:cNvPr>
          <p:cNvSpPr/>
          <p:nvPr/>
        </p:nvSpPr>
        <p:spPr>
          <a:xfrm>
            <a:off x="472706" y="1340425"/>
            <a:ext cx="7445793" cy="264481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7AD0ED53-559B-3203-FE91-6BC02DE3E87F}"/>
              </a:ext>
            </a:extLst>
          </p:cNvPr>
          <p:cNvSpPr/>
          <p:nvPr/>
        </p:nvSpPr>
        <p:spPr>
          <a:xfrm>
            <a:off x="3120449" y="1494851"/>
            <a:ext cx="1103244" cy="38762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zebra</a:t>
            </a:r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B9AC6862-B22B-A50B-7058-22482298B4E7}"/>
              </a:ext>
            </a:extLst>
          </p:cNvPr>
          <p:cNvSpPr/>
          <p:nvPr/>
        </p:nvSpPr>
        <p:spPr>
          <a:xfrm>
            <a:off x="816185" y="3127944"/>
            <a:ext cx="749188" cy="38762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shell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F93E3D-DBE9-D24A-7413-EA384B92CF56}"/>
              </a:ext>
            </a:extLst>
          </p:cNvPr>
          <p:cNvCxnSpPr>
            <a:cxnSpLocks/>
          </p:cNvCxnSpPr>
          <p:nvPr/>
        </p:nvCxnSpPr>
        <p:spPr>
          <a:xfrm flipH="1">
            <a:off x="3500346" y="1884964"/>
            <a:ext cx="4505" cy="37032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1F209D-1C81-A30B-FC76-BB3B37AD0D4B}"/>
              </a:ext>
            </a:extLst>
          </p:cNvPr>
          <p:cNvCxnSpPr>
            <a:cxnSpLocks/>
          </p:cNvCxnSpPr>
          <p:nvPr/>
        </p:nvCxnSpPr>
        <p:spPr>
          <a:xfrm>
            <a:off x="1190779" y="3499076"/>
            <a:ext cx="0" cy="202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963115-7C72-DFEA-5541-546230B1F219}"/>
              </a:ext>
            </a:extLst>
          </p:cNvPr>
          <p:cNvSpPr txBox="1"/>
          <p:nvPr/>
        </p:nvSpPr>
        <p:spPr>
          <a:xfrm>
            <a:off x="4292018" y="6178491"/>
            <a:ext cx="880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Netlink </a:t>
            </a:r>
          </a:p>
          <a:p>
            <a:r>
              <a:rPr lang="en-US" sz="1100" dirty="0"/>
              <a:t>Route 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12115-7747-CA57-6F0E-AB0A3ACF28B6}"/>
              </a:ext>
            </a:extLst>
          </p:cNvPr>
          <p:cNvSpPr txBox="1"/>
          <p:nvPr/>
        </p:nvSpPr>
        <p:spPr>
          <a:xfrm>
            <a:off x="596834" y="1469738"/>
            <a:ext cx="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5A4D3-6626-87EC-60B2-4422FA828962}"/>
              </a:ext>
            </a:extLst>
          </p:cNvPr>
          <p:cNvSpPr txBox="1"/>
          <p:nvPr/>
        </p:nvSpPr>
        <p:spPr>
          <a:xfrm>
            <a:off x="2976602" y="4130861"/>
            <a:ext cx="102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NetLink Route add</a:t>
            </a:r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9815CB63-E447-A78E-1DEC-3A648A4979B1}"/>
              </a:ext>
            </a:extLst>
          </p:cNvPr>
          <p:cNvSpPr/>
          <p:nvPr/>
        </p:nvSpPr>
        <p:spPr>
          <a:xfrm>
            <a:off x="4875271" y="1476128"/>
            <a:ext cx="1103244" cy="38762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fpmsync</a:t>
            </a:r>
          </a:p>
        </p:txBody>
      </p:sp>
      <p:sp>
        <p:nvSpPr>
          <p:cNvPr id="14" name="Magnetic Disk 13">
            <a:extLst>
              <a:ext uri="{FF2B5EF4-FFF2-40B4-BE49-F238E27FC236}">
                <a16:creationId xmlns:a16="http://schemas.microsoft.com/office/drawing/2014/main" id="{2FCAC1D6-509A-4963-8DAC-4EC13AEBD7E7}"/>
              </a:ext>
            </a:extLst>
          </p:cNvPr>
          <p:cNvSpPr/>
          <p:nvPr/>
        </p:nvSpPr>
        <p:spPr>
          <a:xfrm>
            <a:off x="5124669" y="2292566"/>
            <a:ext cx="792048" cy="43118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APPL_DB</a:t>
            </a: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6EEE3CD8-412E-20BA-EAAD-79A1AAB99387}"/>
              </a:ext>
            </a:extLst>
          </p:cNvPr>
          <p:cNvSpPr/>
          <p:nvPr/>
        </p:nvSpPr>
        <p:spPr>
          <a:xfrm>
            <a:off x="6285747" y="2293316"/>
            <a:ext cx="1233342" cy="38687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SWSS </a:t>
            </a:r>
          </a:p>
        </p:txBody>
      </p:sp>
      <p:sp>
        <p:nvSpPr>
          <p:cNvPr id="16" name="Terminator 15">
            <a:extLst>
              <a:ext uri="{FF2B5EF4-FFF2-40B4-BE49-F238E27FC236}">
                <a16:creationId xmlns:a16="http://schemas.microsoft.com/office/drawing/2014/main" id="{843FE805-D77D-1279-72B6-D51ED9E32A0A}"/>
              </a:ext>
            </a:extLst>
          </p:cNvPr>
          <p:cNvSpPr/>
          <p:nvPr/>
        </p:nvSpPr>
        <p:spPr>
          <a:xfrm>
            <a:off x="6402151" y="2996523"/>
            <a:ext cx="1402235" cy="584639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EA2C6C-1490-0193-B4F7-3AEE712EBFE9}"/>
              </a:ext>
            </a:extLst>
          </p:cNvPr>
          <p:cNvSpPr/>
          <p:nvPr/>
        </p:nvSpPr>
        <p:spPr>
          <a:xfrm>
            <a:off x="654286" y="5588256"/>
            <a:ext cx="3581383" cy="7020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EF9AF-0DD5-563E-6EA6-FF6D5BC231AD}"/>
              </a:ext>
            </a:extLst>
          </p:cNvPr>
          <p:cNvSpPr txBox="1"/>
          <p:nvPr/>
        </p:nvSpPr>
        <p:spPr>
          <a:xfrm>
            <a:off x="1704147" y="5777214"/>
            <a:ext cx="973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Linux 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B89CE3-CC4E-6313-F6AE-6D5A775BD66A}"/>
              </a:ext>
            </a:extLst>
          </p:cNvPr>
          <p:cNvSpPr/>
          <p:nvPr/>
        </p:nvSpPr>
        <p:spPr>
          <a:xfrm>
            <a:off x="5229145" y="5437493"/>
            <a:ext cx="2913363" cy="956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D25F3-B272-B187-99F7-D1E097C20E3A}"/>
              </a:ext>
            </a:extLst>
          </p:cNvPr>
          <p:cNvSpPr txBox="1"/>
          <p:nvPr/>
        </p:nvSpPr>
        <p:spPr>
          <a:xfrm>
            <a:off x="5258516" y="6029468"/>
            <a:ext cx="1086323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Netlink  plugin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4F983B-920E-8C8D-38E7-45EC82544847}"/>
              </a:ext>
            </a:extLst>
          </p:cNvPr>
          <p:cNvCxnSpPr>
            <a:cxnSpLocks/>
          </p:cNvCxnSpPr>
          <p:nvPr/>
        </p:nvCxnSpPr>
        <p:spPr>
          <a:xfrm>
            <a:off x="4244722" y="6126866"/>
            <a:ext cx="9371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rminator 21">
            <a:extLst>
              <a:ext uri="{FF2B5EF4-FFF2-40B4-BE49-F238E27FC236}">
                <a16:creationId xmlns:a16="http://schemas.microsoft.com/office/drawing/2014/main" id="{F386EE08-B2E3-B8CE-2E85-C172E167A603}"/>
              </a:ext>
            </a:extLst>
          </p:cNvPr>
          <p:cNvSpPr/>
          <p:nvPr/>
        </p:nvSpPr>
        <p:spPr>
          <a:xfrm>
            <a:off x="6178427" y="1484476"/>
            <a:ext cx="1103244" cy="38762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P4RT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ECE93E-8A4F-9AD8-5672-3A224DB80AB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26893" y="1863754"/>
            <a:ext cx="0" cy="435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10A51A-6306-EE19-80F0-E9C7F75B8433}"/>
              </a:ext>
            </a:extLst>
          </p:cNvPr>
          <p:cNvSpPr txBox="1"/>
          <p:nvPr/>
        </p:nvSpPr>
        <p:spPr>
          <a:xfrm>
            <a:off x="744367" y="4592526"/>
            <a:ext cx="95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Netlink Route Add</a:t>
            </a:r>
          </a:p>
        </p:txBody>
      </p:sp>
      <p:sp>
        <p:nvSpPr>
          <p:cNvPr id="26" name="Terminator 25">
            <a:extLst>
              <a:ext uri="{FF2B5EF4-FFF2-40B4-BE49-F238E27FC236}">
                <a16:creationId xmlns:a16="http://schemas.microsoft.com/office/drawing/2014/main" id="{3FCA9CF8-01B8-5FF3-5561-522C894FB202}"/>
              </a:ext>
            </a:extLst>
          </p:cNvPr>
          <p:cNvSpPr/>
          <p:nvPr/>
        </p:nvSpPr>
        <p:spPr>
          <a:xfrm>
            <a:off x="1680336" y="3111450"/>
            <a:ext cx="1103244" cy="387626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intfmgrd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163C0-E54A-1048-2E13-A7F8C68098E9}"/>
              </a:ext>
            </a:extLst>
          </p:cNvPr>
          <p:cNvSpPr txBox="1"/>
          <p:nvPr/>
        </p:nvSpPr>
        <p:spPr>
          <a:xfrm>
            <a:off x="1777169" y="4494563"/>
            <a:ext cx="95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Interface IP address cfg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D823A4-A1F2-3153-6DB1-730831098EB3}"/>
              </a:ext>
            </a:extLst>
          </p:cNvPr>
          <p:cNvCxnSpPr>
            <a:cxnSpLocks/>
            <a:stCxn id="22" idx="2"/>
            <a:endCxn id="14" idx="1"/>
          </p:cNvCxnSpPr>
          <p:nvPr/>
        </p:nvCxnSpPr>
        <p:spPr>
          <a:xfrm flipH="1">
            <a:off x="5520693" y="1872102"/>
            <a:ext cx="1209356" cy="4204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4DC377-F4AF-E561-D5E0-77F32BAD60C4}"/>
              </a:ext>
            </a:extLst>
          </p:cNvPr>
          <p:cNvCxnSpPr>
            <a:cxnSpLocks/>
          </p:cNvCxnSpPr>
          <p:nvPr/>
        </p:nvCxnSpPr>
        <p:spPr>
          <a:xfrm>
            <a:off x="4255267" y="1669941"/>
            <a:ext cx="5946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agnetic Disk 30">
            <a:extLst>
              <a:ext uri="{FF2B5EF4-FFF2-40B4-BE49-F238E27FC236}">
                <a16:creationId xmlns:a16="http://schemas.microsoft.com/office/drawing/2014/main" id="{A26A17D5-AE97-B1D9-F102-B1A1DF810E17}"/>
              </a:ext>
            </a:extLst>
          </p:cNvPr>
          <p:cNvSpPr/>
          <p:nvPr/>
        </p:nvSpPr>
        <p:spPr>
          <a:xfrm>
            <a:off x="5124669" y="3024326"/>
            <a:ext cx="792048" cy="43118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ASIC_DB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B0A1D8-BA33-5C39-A567-147BF9490EE1}"/>
              </a:ext>
            </a:extLst>
          </p:cNvPr>
          <p:cNvSpPr txBox="1"/>
          <p:nvPr/>
        </p:nvSpPr>
        <p:spPr>
          <a:xfrm>
            <a:off x="6784419" y="2937760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syncd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174DB97-3255-117D-4F0E-89158A3D2237}"/>
              </a:ext>
            </a:extLst>
          </p:cNvPr>
          <p:cNvSpPr/>
          <p:nvPr/>
        </p:nvSpPr>
        <p:spPr>
          <a:xfrm>
            <a:off x="6557810" y="3142215"/>
            <a:ext cx="1039699" cy="2420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libsaivpp.so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6547EF-BD58-4F0D-C9A9-6F5919678125}"/>
              </a:ext>
            </a:extLst>
          </p:cNvPr>
          <p:cNvCxnSpPr>
            <a:cxnSpLocks/>
          </p:cNvCxnSpPr>
          <p:nvPr/>
        </p:nvCxnSpPr>
        <p:spPr>
          <a:xfrm>
            <a:off x="5923240" y="2508159"/>
            <a:ext cx="3625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2FEE85-253A-6C0F-0860-701210950DE9}"/>
              </a:ext>
            </a:extLst>
          </p:cNvPr>
          <p:cNvCxnSpPr>
            <a:cxnSpLocks/>
          </p:cNvCxnSpPr>
          <p:nvPr/>
        </p:nvCxnSpPr>
        <p:spPr>
          <a:xfrm>
            <a:off x="2324078" y="3549636"/>
            <a:ext cx="0" cy="202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C01DAD-FFA5-D3AB-8D2C-213B6AD5D46E}"/>
              </a:ext>
            </a:extLst>
          </p:cNvPr>
          <p:cNvSpPr/>
          <p:nvPr/>
        </p:nvSpPr>
        <p:spPr>
          <a:xfrm>
            <a:off x="8395596" y="3973756"/>
            <a:ext cx="819802" cy="3142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A35CE81B-1620-9B9B-C827-10BE35453A3F}"/>
              </a:ext>
            </a:extLst>
          </p:cNvPr>
          <p:cNvSpPr/>
          <p:nvPr/>
        </p:nvSpPr>
        <p:spPr>
          <a:xfrm>
            <a:off x="7808891" y="6013274"/>
            <a:ext cx="219217" cy="27699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67C22D-DA62-12C8-9E26-0F2B4A23C1A6}"/>
              </a:ext>
            </a:extLst>
          </p:cNvPr>
          <p:cNvSpPr/>
          <p:nvPr/>
        </p:nvSpPr>
        <p:spPr>
          <a:xfrm>
            <a:off x="5229480" y="5987560"/>
            <a:ext cx="2131604" cy="353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6DECA8-FDFB-F172-15FB-A0314B6237C8}"/>
              </a:ext>
            </a:extLst>
          </p:cNvPr>
          <p:cNvSpPr txBox="1"/>
          <p:nvPr/>
        </p:nvSpPr>
        <p:spPr>
          <a:xfrm>
            <a:off x="6544240" y="6016509"/>
            <a:ext cx="850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VPP Main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DBAC15-4642-37A9-5CFB-0DCA7D25111B}"/>
              </a:ext>
            </a:extLst>
          </p:cNvPr>
          <p:cNvCxnSpPr>
            <a:cxnSpLocks/>
          </p:cNvCxnSpPr>
          <p:nvPr/>
        </p:nvCxnSpPr>
        <p:spPr>
          <a:xfrm>
            <a:off x="7041930" y="3642348"/>
            <a:ext cx="0" cy="2345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9D26A2-D71F-06C3-A920-C36B1EB7BAB0}"/>
              </a:ext>
            </a:extLst>
          </p:cNvPr>
          <p:cNvCxnSpPr/>
          <p:nvPr/>
        </p:nvCxnSpPr>
        <p:spPr>
          <a:xfrm>
            <a:off x="7361084" y="6147886"/>
            <a:ext cx="41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8A324E-1F48-1E46-9133-EC8A7C392757}"/>
              </a:ext>
            </a:extLst>
          </p:cNvPr>
          <p:cNvSpPr txBox="1"/>
          <p:nvPr/>
        </p:nvSpPr>
        <p:spPr>
          <a:xfrm>
            <a:off x="5208125" y="5522249"/>
            <a:ext cx="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VPP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9038EA-C080-7BD5-A269-0ECE16A01EAF}"/>
              </a:ext>
            </a:extLst>
          </p:cNvPr>
          <p:cNvSpPr txBox="1"/>
          <p:nvPr/>
        </p:nvSpPr>
        <p:spPr>
          <a:xfrm>
            <a:off x="4280667" y="2342349"/>
            <a:ext cx="959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95000"/>
                  </a:schemeClr>
                </a:solidFill>
              </a:rPr>
              <a:t>ROUTE_TABLE, P4RT_TABLE 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2E9C46-69B1-90EE-0BE0-E6310FE76181}"/>
              </a:ext>
            </a:extLst>
          </p:cNvPr>
          <p:cNvSpPr/>
          <p:nvPr/>
        </p:nvSpPr>
        <p:spPr>
          <a:xfrm>
            <a:off x="4596429" y="5757151"/>
            <a:ext cx="284723" cy="3146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0D13DC-02A6-1818-8D45-0640923D04A8}"/>
              </a:ext>
            </a:extLst>
          </p:cNvPr>
          <p:cNvSpPr/>
          <p:nvPr/>
        </p:nvSpPr>
        <p:spPr>
          <a:xfrm>
            <a:off x="7072019" y="4238169"/>
            <a:ext cx="284723" cy="3146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4AB36E6-BBCF-2021-D863-445948D786A7}"/>
              </a:ext>
            </a:extLst>
          </p:cNvPr>
          <p:cNvSpPr/>
          <p:nvPr/>
        </p:nvSpPr>
        <p:spPr>
          <a:xfrm>
            <a:off x="9002498" y="1675791"/>
            <a:ext cx="284723" cy="3146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9DE1D5-700B-9B4F-70B1-C0AB52208409}"/>
              </a:ext>
            </a:extLst>
          </p:cNvPr>
          <p:cNvSpPr txBox="1"/>
          <p:nvPr/>
        </p:nvSpPr>
        <p:spPr>
          <a:xfrm>
            <a:off x="9432345" y="1713413"/>
            <a:ext cx="2520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vpp </a:t>
            </a:r>
            <a:r>
              <a:rPr lang="en-US" sz="1200" dirty="0" err="1"/>
              <a:t>linux_nl</a:t>
            </a:r>
            <a:r>
              <a:rPr lang="en-US" sz="1200" dirty="0"/>
              <a:t> plugin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A836E0-624D-F8E5-A3F6-EF161190D242}"/>
              </a:ext>
            </a:extLst>
          </p:cNvPr>
          <p:cNvSpPr/>
          <p:nvPr/>
        </p:nvSpPr>
        <p:spPr>
          <a:xfrm>
            <a:off x="9002498" y="2195731"/>
            <a:ext cx="284723" cy="3146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5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686771-8D60-E947-4F27-7151E04C94BB}"/>
              </a:ext>
            </a:extLst>
          </p:cNvPr>
          <p:cNvSpPr txBox="1"/>
          <p:nvPr/>
        </p:nvSpPr>
        <p:spPr>
          <a:xfrm>
            <a:off x="9432345" y="2231160"/>
            <a:ext cx="2520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VPP Binary API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147B7E-B977-018E-4922-559039D34CD7}"/>
              </a:ext>
            </a:extLst>
          </p:cNvPr>
          <p:cNvSpPr txBox="1"/>
          <p:nvPr/>
        </p:nvSpPr>
        <p:spPr>
          <a:xfrm>
            <a:off x="7197314" y="4586895"/>
            <a:ext cx="2396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hlinkClick r:id="rId2"/>
              </a:rPr>
              <a:t>vl_api_ip_route_add_del_route_t</a:t>
            </a:r>
            <a:endParaRPr lang="en-US" sz="1200" i="1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BEF2DF4-4249-1A18-2D03-CD86058F70C1}"/>
              </a:ext>
            </a:extLst>
          </p:cNvPr>
          <p:cNvSpPr/>
          <p:nvPr/>
        </p:nvSpPr>
        <p:spPr>
          <a:xfrm>
            <a:off x="6494836" y="3376061"/>
            <a:ext cx="1156601" cy="1954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VPP bin API lib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3C88C6-8BBF-1DF9-5C7E-F8BF66B82933}"/>
              </a:ext>
            </a:extLst>
          </p:cNvPr>
          <p:cNvSpPr txBox="1"/>
          <p:nvPr/>
        </p:nvSpPr>
        <p:spPr>
          <a:xfrm>
            <a:off x="10004429" y="5711986"/>
            <a:ext cx="78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44DA17-9EDD-B13E-451F-F21E491D38B1}"/>
              </a:ext>
            </a:extLst>
          </p:cNvPr>
          <p:cNvSpPr txBox="1"/>
          <p:nvPr/>
        </p:nvSpPr>
        <p:spPr>
          <a:xfrm>
            <a:off x="10229509" y="6151773"/>
            <a:ext cx="21993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 </a:t>
            </a:r>
            <a:endParaRPr lang="en-US" sz="12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8B7616-C3CB-ECDE-2B97-046CEF80058C}"/>
              </a:ext>
            </a:extLst>
          </p:cNvPr>
          <p:cNvSpPr txBox="1"/>
          <p:nvPr/>
        </p:nvSpPr>
        <p:spPr>
          <a:xfrm>
            <a:off x="10449441" y="6183954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New code / Modifications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97F3C8-5600-0137-AEB4-E638665BD567}"/>
              </a:ext>
            </a:extLst>
          </p:cNvPr>
          <p:cNvSpPr/>
          <p:nvPr/>
        </p:nvSpPr>
        <p:spPr>
          <a:xfrm>
            <a:off x="10050902" y="6062169"/>
            <a:ext cx="2078291" cy="490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7E4882-7D91-4155-C476-0855B04B205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902418" y="2680192"/>
            <a:ext cx="10254" cy="305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55DF74-617A-EF82-3341-560F4982253D}"/>
              </a:ext>
            </a:extLst>
          </p:cNvPr>
          <p:cNvCxnSpPr>
            <a:cxnSpLocks/>
          </p:cNvCxnSpPr>
          <p:nvPr/>
        </p:nvCxnSpPr>
        <p:spPr>
          <a:xfrm flipH="1">
            <a:off x="5896591" y="2653744"/>
            <a:ext cx="546744" cy="410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4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AA450E-61D5-8103-0EE1-5D80A040A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Source code at </a:t>
            </a:r>
            <a:r>
              <a:rPr lang="en-US" dirty="0">
                <a:hlinkClick r:id="rId2"/>
              </a:rPr>
              <a:t>sonic-net</a:t>
            </a:r>
            <a:endParaRPr lang="en-US" dirty="0"/>
          </a:p>
          <a:p>
            <a:r>
              <a:rPr lang="en-US" dirty="0"/>
              <a:t>Build generates (via “make sonic” and “make </a:t>
            </a:r>
            <a:r>
              <a:rPr lang="en-US" dirty="0" err="1"/>
              <a:t>sonic_vm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Single container image (docker-sonic-</a:t>
            </a:r>
            <a:r>
              <a:rPr lang="en-US" dirty="0" err="1"/>
              <a:t>vpp.gz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QEMU VM image (sonic-</a:t>
            </a:r>
            <a:r>
              <a:rPr lang="en-US" dirty="0" err="1"/>
              <a:t>vpp.img.gz</a:t>
            </a:r>
            <a:r>
              <a:rPr lang="en-US" dirty="0"/>
              <a:t>)</a:t>
            </a:r>
          </a:p>
          <a:p>
            <a:r>
              <a:rPr lang="en-US" dirty="0"/>
              <a:t>Support for virtual(veth) and physical network interfaces (including SR-IOV VFs)</a:t>
            </a:r>
          </a:p>
          <a:p>
            <a:r>
              <a:rPr lang="en-US" dirty="0"/>
              <a:t>Basic features supported</a:t>
            </a:r>
          </a:p>
          <a:p>
            <a:pPr lvl="1"/>
            <a:r>
              <a:rPr lang="en-US" dirty="0"/>
              <a:t>Interfaces and sub-interfaces configuration and statistics</a:t>
            </a:r>
          </a:p>
          <a:p>
            <a:pPr lvl="1"/>
            <a:r>
              <a:rPr lang="en-US" dirty="0"/>
              <a:t>VRF and routes configuration</a:t>
            </a:r>
          </a:p>
          <a:p>
            <a:pPr lvl="1"/>
            <a:r>
              <a:rPr lang="en-US" dirty="0"/>
              <a:t>IPv4/IPv6 Routing, IPv4 multipath routing (ECMP)</a:t>
            </a:r>
          </a:p>
          <a:p>
            <a:pPr lvl="1"/>
            <a:r>
              <a:rPr lang="en-US" dirty="0"/>
              <a:t>Routing Protocols (BGP)</a:t>
            </a:r>
          </a:p>
          <a:p>
            <a:r>
              <a:rPr lang="en-US" dirty="0"/>
              <a:t>SONiC CI enabled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AFAE5-0564-8855-EB32-A208AA6D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341163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EA911A-8E57-D55B-FECC-5A163D90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SONiC 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4ED94CD-224A-EEFB-6C38-4039FE48F29D}"/>
              </a:ext>
            </a:extLst>
          </p:cNvPr>
          <p:cNvSpPr txBox="1">
            <a:spLocks/>
          </p:cNvSpPr>
          <p:nvPr/>
        </p:nvSpPr>
        <p:spPr>
          <a:xfrm>
            <a:off x="365051" y="1609060"/>
            <a:ext cx="11695814" cy="472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</a:t>
            </a:r>
            <a:r>
              <a:rPr lang="en-US"/>
              <a:t>oftware for </a:t>
            </a:r>
            <a:r>
              <a:rPr lang="en-US" b="1"/>
              <a:t>O</a:t>
            </a:r>
            <a:r>
              <a:rPr lang="en-US"/>
              <a:t>pen </a:t>
            </a:r>
            <a:r>
              <a:rPr lang="en-US" b="1"/>
              <a:t>N</a:t>
            </a:r>
            <a:r>
              <a:rPr lang="en-US"/>
              <a:t>etworking </a:t>
            </a:r>
            <a:r>
              <a:rPr lang="en-US" b="1"/>
              <a:t>i</a:t>
            </a:r>
            <a:r>
              <a:rPr lang="en-US"/>
              <a:t>n the </a:t>
            </a:r>
            <a:r>
              <a:rPr lang="en-US" b="1"/>
              <a:t>C</a:t>
            </a:r>
            <a:r>
              <a:rPr lang="en-US"/>
              <a:t>loud</a:t>
            </a:r>
          </a:p>
          <a:p>
            <a:r>
              <a:rPr lang="en-US"/>
              <a:t>Is an open-source network operating system based on Linux</a:t>
            </a:r>
          </a:p>
          <a:p>
            <a:r>
              <a:rPr lang="en-US"/>
              <a:t>SAI (Switch Abstraction Interface) API for dealing with forwarding engine in a platform independent way</a:t>
            </a:r>
          </a:p>
          <a:p>
            <a:r>
              <a:rPr lang="en-US"/>
              <a:t>Primarily developed by Microsoft for data center switches in Azure cloud</a:t>
            </a:r>
          </a:p>
          <a:p>
            <a:r>
              <a:rPr lang="en-US"/>
              <a:t>Is now a community driven project</a:t>
            </a:r>
          </a:p>
          <a:p>
            <a:r>
              <a:rPr lang="en-US"/>
              <a:t>SONiC </a:t>
            </a:r>
            <a:r>
              <a:rPr lang="en-US">
                <a:hlinkClick r:id="rId2"/>
              </a:rPr>
              <a:t>architecture</a:t>
            </a:r>
            <a:r>
              <a:rPr lang="en-US"/>
              <a:t> , </a:t>
            </a:r>
            <a:r>
              <a:rPr lang="en-US">
                <a:hlinkClick r:id="rId3"/>
              </a:rPr>
              <a:t>wiki</a:t>
            </a:r>
            <a:r>
              <a:rPr lang="en-US"/>
              <a:t> and </a:t>
            </a:r>
            <a:r>
              <a:rPr lang="en-US">
                <a:hlinkClick r:id="rId4"/>
              </a:rPr>
              <a:t>SAI</a:t>
            </a:r>
            <a:r>
              <a:rPr lang="en-US"/>
              <a:t> will be of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35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D36D73-7E8F-3758-F6D5-46EAE984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75A28-68BC-63A2-C307-071B1563A348}"/>
              </a:ext>
            </a:extLst>
          </p:cNvPr>
          <p:cNvSpPr txBox="1"/>
          <p:nvPr/>
        </p:nvSpPr>
        <p:spPr>
          <a:xfrm>
            <a:off x="550526" y="1851322"/>
            <a:ext cx="2506092" cy="18466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Phase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Interfaces and sub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IPv4, IPv6 routing, adjacencies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VRF and routing protocol support(BGP)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Build system for single container and VM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Basic test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1ABFA-5F22-E5C7-E879-2F77F191F94D}"/>
              </a:ext>
            </a:extLst>
          </p:cNvPr>
          <p:cNvSpPr txBox="1"/>
          <p:nvPr/>
        </p:nvSpPr>
        <p:spPr>
          <a:xfrm>
            <a:off x="838200" y="4486247"/>
            <a:ext cx="2156791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 detail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BEB6B-B0F7-98F2-E1A0-15B6C914A739}"/>
              </a:ext>
            </a:extLst>
          </p:cNvPr>
          <p:cNvSpPr txBox="1"/>
          <p:nvPr/>
        </p:nvSpPr>
        <p:spPr>
          <a:xfrm>
            <a:off x="3351716" y="1840689"/>
            <a:ext cx="264395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Phase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VPP configurability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Debugging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SONiC-VPP migration to debian bullseye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VPP migration to bullseye 23-xx-release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Loopback interface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VLAN, port channel (LAG)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ACL 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EF1FD-AC25-57DF-C6E2-E455B7C3FAC2}"/>
              </a:ext>
            </a:extLst>
          </p:cNvPr>
          <p:cNvSpPr txBox="1"/>
          <p:nvPr/>
        </p:nvSpPr>
        <p:spPr>
          <a:xfrm>
            <a:off x="6290773" y="1851322"/>
            <a:ext cx="264395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Phase III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L2 Switching, STP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QOS, Policer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OSPF, IS-IS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5160-6A0B-0C9C-8874-F7F4E484D4FD}"/>
              </a:ext>
            </a:extLst>
          </p:cNvPr>
          <p:cNvSpPr txBox="1"/>
          <p:nvPr/>
        </p:nvSpPr>
        <p:spPr>
          <a:xfrm>
            <a:off x="9164891" y="1851322"/>
            <a:ext cx="2643959" cy="11079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Phase 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IPsec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MACSEC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Stateful Firewall</a:t>
            </a:r>
          </a:p>
        </p:txBody>
      </p:sp>
    </p:spTree>
    <p:extLst>
      <p:ext uri="{BB962C8B-B14F-4D97-AF65-F5344CB8AC3E}">
        <p14:creationId xmlns:p14="http://schemas.microsoft.com/office/powerpoint/2010/main" val="97191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38073A-D92B-1ED2-859B-19590A30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SONiC lacks a software forwarding engine which</a:t>
            </a:r>
          </a:p>
          <a:p>
            <a:pPr lvl="1"/>
            <a:r>
              <a:rPr lang="en-US" dirty="0"/>
              <a:t>Is feature rich</a:t>
            </a:r>
          </a:p>
          <a:p>
            <a:pPr lvl="1"/>
            <a:r>
              <a:rPr lang="en-US" dirty="0"/>
              <a:t>Is performant</a:t>
            </a:r>
          </a:p>
          <a:p>
            <a:pPr lvl="1"/>
            <a:r>
              <a:rPr lang="en-US" dirty="0"/>
              <a:t>Is open sourced and community driven</a:t>
            </a:r>
          </a:p>
          <a:p>
            <a:pPr lvl="1"/>
            <a:r>
              <a:rPr lang="en-US" dirty="0"/>
              <a:t>Runs on multiple commodity hardware</a:t>
            </a:r>
          </a:p>
          <a:p>
            <a:endParaRPr lang="en-US" dirty="0"/>
          </a:p>
          <a:p>
            <a:r>
              <a:rPr lang="en-US" dirty="0"/>
              <a:t>In summary VPP fits the bill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0C7D00-2557-2155-8F3A-D817FD86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SONiC-VPP ?</a:t>
            </a:r>
          </a:p>
        </p:txBody>
      </p:sp>
    </p:spTree>
    <p:extLst>
      <p:ext uri="{BB962C8B-B14F-4D97-AF65-F5344CB8AC3E}">
        <p14:creationId xmlns:p14="http://schemas.microsoft.com/office/powerpoint/2010/main" val="421972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D37BC2-B73F-97EA-A2DB-38DF4189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SONiC Development vehicle</a:t>
            </a:r>
          </a:p>
          <a:p>
            <a:r>
              <a:rPr lang="en-US" dirty="0"/>
              <a:t>Virtual Gateway</a:t>
            </a:r>
          </a:p>
          <a:p>
            <a:r>
              <a:rPr lang="en-US" dirty="0"/>
              <a:t>Cloud Router</a:t>
            </a:r>
          </a:p>
          <a:p>
            <a:r>
              <a:rPr lang="en-US" dirty="0"/>
              <a:t>Stateful Services (NAT, IPsec,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117B1B-BA39-AD31-1289-E112B37A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48365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13DA6-EB5D-E98D-1BCB-320D58D0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3623C9-6125-D2EB-62B6-7BB89294E234}"/>
              </a:ext>
            </a:extLst>
          </p:cNvPr>
          <p:cNvSpPr/>
          <p:nvPr/>
        </p:nvSpPr>
        <p:spPr>
          <a:xfrm>
            <a:off x="1795750" y="3314410"/>
            <a:ext cx="4202714" cy="4735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4273A-ABD6-2BE9-9A4F-B0F3292CE541}"/>
              </a:ext>
            </a:extLst>
          </p:cNvPr>
          <p:cNvSpPr/>
          <p:nvPr/>
        </p:nvSpPr>
        <p:spPr>
          <a:xfrm>
            <a:off x="1795750" y="1806802"/>
            <a:ext cx="4202714" cy="111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2F5E05-A345-169B-3C3C-2DF925AA56CA}"/>
              </a:ext>
            </a:extLst>
          </p:cNvPr>
          <p:cNvSpPr/>
          <p:nvPr/>
        </p:nvSpPr>
        <p:spPr>
          <a:xfrm>
            <a:off x="1496459" y="1547867"/>
            <a:ext cx="5034709" cy="224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3B2C6D-F389-A893-9E3C-B42ECFB4980F}"/>
              </a:ext>
            </a:extLst>
          </p:cNvPr>
          <p:cNvSpPr/>
          <p:nvPr/>
        </p:nvSpPr>
        <p:spPr>
          <a:xfrm rot="5400000">
            <a:off x="-439313" y="2858431"/>
            <a:ext cx="3246335" cy="625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DF0CD7-D292-96E3-9053-4FC8BA1AF352}"/>
              </a:ext>
            </a:extLst>
          </p:cNvPr>
          <p:cNvSpPr/>
          <p:nvPr/>
        </p:nvSpPr>
        <p:spPr>
          <a:xfrm rot="5400000">
            <a:off x="615927" y="5049525"/>
            <a:ext cx="1135855" cy="625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FC1E4D-86CA-4EFE-517B-29E1079BE369}"/>
              </a:ext>
            </a:extLst>
          </p:cNvPr>
          <p:cNvSpPr/>
          <p:nvPr/>
        </p:nvSpPr>
        <p:spPr>
          <a:xfrm>
            <a:off x="1723405" y="5307870"/>
            <a:ext cx="4807763" cy="625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NIC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F29C83-EA55-4204-010B-3FD43DC303E3}"/>
              </a:ext>
            </a:extLst>
          </p:cNvPr>
          <p:cNvSpPr/>
          <p:nvPr/>
        </p:nvSpPr>
        <p:spPr>
          <a:xfrm>
            <a:off x="3051213" y="2249359"/>
            <a:ext cx="1380506" cy="412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50E8DC-CAC9-CA7B-48D0-60EB787EE871}"/>
              </a:ext>
            </a:extLst>
          </p:cNvPr>
          <p:cNvSpPr/>
          <p:nvPr/>
        </p:nvSpPr>
        <p:spPr>
          <a:xfrm>
            <a:off x="2934419" y="2360250"/>
            <a:ext cx="1380506" cy="412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Adapter Host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0D6DD7-3647-C2F1-9715-7BBD43541552}"/>
              </a:ext>
            </a:extLst>
          </p:cNvPr>
          <p:cNvSpPr/>
          <p:nvPr/>
        </p:nvSpPr>
        <p:spPr>
          <a:xfrm>
            <a:off x="1795749" y="3314411"/>
            <a:ext cx="4202714" cy="4735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VPP Adapter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EE4AD9-8D9E-E50F-BD04-0FBA2DAC9F38}"/>
              </a:ext>
            </a:extLst>
          </p:cNvPr>
          <p:cNvCxnSpPr/>
          <p:nvPr/>
        </p:nvCxnSpPr>
        <p:spPr>
          <a:xfrm>
            <a:off x="3753658" y="2772623"/>
            <a:ext cx="0" cy="509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11B2D7-6E21-4480-07A7-C05E0E7DCFF4}"/>
              </a:ext>
            </a:extLst>
          </p:cNvPr>
          <p:cNvSpPr txBox="1"/>
          <p:nvPr/>
        </p:nvSpPr>
        <p:spPr>
          <a:xfrm>
            <a:off x="3149648" y="2965146"/>
            <a:ext cx="1009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SAI Interface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1C89C-DED5-BCD1-1F4B-E547060ACEEF}"/>
              </a:ext>
            </a:extLst>
          </p:cNvPr>
          <p:cNvSpPr txBox="1"/>
          <p:nvPr/>
        </p:nvSpPr>
        <p:spPr>
          <a:xfrm>
            <a:off x="5359822" y="151439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SONiC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5B9F98-B7DF-743E-E256-C44BADF3BB61}"/>
              </a:ext>
            </a:extLst>
          </p:cNvPr>
          <p:cNvSpPr/>
          <p:nvPr/>
        </p:nvSpPr>
        <p:spPr>
          <a:xfrm>
            <a:off x="1795749" y="4230556"/>
            <a:ext cx="4202714" cy="4735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VPP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E24C06-957C-CC89-4760-A74994FCCA94}"/>
              </a:ext>
            </a:extLst>
          </p:cNvPr>
          <p:cNvSpPr/>
          <p:nvPr/>
        </p:nvSpPr>
        <p:spPr>
          <a:xfrm>
            <a:off x="1496458" y="3787997"/>
            <a:ext cx="5034709" cy="1006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C9DD3-8F96-54D7-16DB-0E7934C23706}"/>
              </a:ext>
            </a:extLst>
          </p:cNvPr>
          <p:cNvCxnSpPr>
            <a:cxnSpLocks/>
          </p:cNvCxnSpPr>
          <p:nvPr/>
        </p:nvCxnSpPr>
        <p:spPr>
          <a:xfrm>
            <a:off x="3741466" y="3787997"/>
            <a:ext cx="0" cy="442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38F0D5-F144-4B53-3175-F717B667C467}"/>
              </a:ext>
            </a:extLst>
          </p:cNvPr>
          <p:cNvSpPr txBox="1"/>
          <p:nvPr/>
        </p:nvSpPr>
        <p:spPr>
          <a:xfrm>
            <a:off x="3236776" y="3888670"/>
            <a:ext cx="1105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VPP Binary API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A61E599-5C11-8961-C88E-55C55B175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87178"/>
              </p:ext>
            </p:extLst>
          </p:nvPr>
        </p:nvGraphicFramePr>
        <p:xfrm>
          <a:off x="7035857" y="4033613"/>
          <a:ext cx="47400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208">
                  <a:extLst>
                    <a:ext uri="{9D8B030D-6E8A-4147-A177-3AD203B41FA5}">
                      <a16:colId xmlns:a16="http://schemas.microsoft.com/office/drawing/2014/main" val="3898121317"/>
                    </a:ext>
                  </a:extLst>
                </a:gridCol>
                <a:gridCol w="3851856">
                  <a:extLst>
                    <a:ext uri="{9D8B030D-6E8A-4147-A177-3AD203B41FA5}">
                      <a16:colId xmlns:a16="http://schemas.microsoft.com/office/drawing/2014/main" val="617460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74004"/>
                  </a:ext>
                </a:extLst>
              </a:tr>
              <a:tr h="363111">
                <a:tc>
                  <a:txBody>
                    <a:bodyPr/>
                    <a:lstStyle/>
                    <a:p>
                      <a:r>
                        <a:rPr lang="en-US" sz="1200" dirty="0"/>
                        <a:t>Control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Upper Applications (e.g. NOS)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04844"/>
                  </a:ext>
                </a:extLst>
              </a:tr>
              <a:tr h="363111">
                <a:tc>
                  <a:txBody>
                    <a:bodyPr/>
                    <a:lstStyle/>
                    <a:p>
                      <a:r>
                        <a:rPr lang="en-US" sz="1200" dirty="0"/>
                        <a:t>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Pluggable vendor code module that implements BSP APIs for a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92103"/>
                  </a:ext>
                </a:extLst>
              </a:tr>
              <a:tr h="363111">
                <a:tc>
                  <a:txBody>
                    <a:bodyPr/>
                    <a:lstStyle/>
                    <a:p>
                      <a:r>
                        <a:rPr lang="en-US" sz="1200" dirty="0"/>
                        <a:t>Adaptor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Software component of a control stack that loads Adaptor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2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32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66C265-81B1-DECC-B879-C38170C6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Realizing SONiC-VPP</a:t>
            </a:r>
          </a:p>
        </p:txBody>
      </p:sp>
      <p:pic>
        <p:nvPicPr>
          <p:cNvPr id="4" name="Content Placeholder 4" descr="A screenshot of a computer diagram&#10;&#10;Description automatically generated with low confidence">
            <a:extLst>
              <a:ext uri="{FF2B5EF4-FFF2-40B4-BE49-F238E27FC236}">
                <a16:creationId xmlns:a16="http://schemas.microsoft.com/office/drawing/2014/main" id="{21966A96-16E4-1F6A-A0D2-0B7A15FEF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744" y="1457325"/>
            <a:ext cx="9461075" cy="4719638"/>
          </a:xfrm>
        </p:spPr>
      </p:pic>
    </p:spTree>
    <p:extLst>
      <p:ext uri="{BB962C8B-B14F-4D97-AF65-F5344CB8AC3E}">
        <p14:creationId xmlns:p14="http://schemas.microsoft.com/office/powerpoint/2010/main" val="178521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D32702-7060-3E99-3F5B-FD1200AE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AB3FF-F34A-6517-B00A-8F5D489DD686}"/>
              </a:ext>
            </a:extLst>
          </p:cNvPr>
          <p:cNvSpPr/>
          <p:nvPr/>
        </p:nvSpPr>
        <p:spPr>
          <a:xfrm>
            <a:off x="8739015" y="3570119"/>
            <a:ext cx="2738627" cy="1133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6AA84-528D-B240-26A8-D28F42D39C54}"/>
              </a:ext>
            </a:extLst>
          </p:cNvPr>
          <p:cNvSpPr/>
          <p:nvPr/>
        </p:nvSpPr>
        <p:spPr>
          <a:xfrm>
            <a:off x="5580660" y="3806279"/>
            <a:ext cx="1259751" cy="12113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DBD30-0DA3-B91F-354E-896FA368624D}"/>
              </a:ext>
            </a:extLst>
          </p:cNvPr>
          <p:cNvSpPr/>
          <p:nvPr/>
        </p:nvSpPr>
        <p:spPr>
          <a:xfrm>
            <a:off x="540157" y="2121217"/>
            <a:ext cx="2939338" cy="21111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9CF5BE-6DB7-22F5-CD1F-C27D52371475}"/>
              </a:ext>
            </a:extLst>
          </p:cNvPr>
          <p:cNvSpPr/>
          <p:nvPr/>
        </p:nvSpPr>
        <p:spPr>
          <a:xfrm>
            <a:off x="1056967" y="2605841"/>
            <a:ext cx="751384" cy="2994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SONiC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97D038-1460-5DE0-2F56-0EBCC57E4FEF}"/>
              </a:ext>
            </a:extLst>
          </p:cNvPr>
          <p:cNvSpPr/>
          <p:nvPr/>
        </p:nvSpPr>
        <p:spPr>
          <a:xfrm>
            <a:off x="1998125" y="2870403"/>
            <a:ext cx="448818" cy="3098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2F2F1-A9FB-1579-7BFC-F017BFEA2CC7}"/>
              </a:ext>
            </a:extLst>
          </p:cNvPr>
          <p:cNvSpPr/>
          <p:nvPr/>
        </p:nvSpPr>
        <p:spPr>
          <a:xfrm>
            <a:off x="1461509" y="3806281"/>
            <a:ext cx="1366339" cy="3077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Foundational NIC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2FD85-965E-9142-FFBB-EAE519D0A783}"/>
              </a:ext>
            </a:extLst>
          </p:cNvPr>
          <p:cNvSpPr txBox="1"/>
          <p:nvPr/>
        </p:nvSpPr>
        <p:spPr>
          <a:xfrm>
            <a:off x="2132141" y="217077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EC32E-7FF5-E4DD-9710-F74BCEDFD201}"/>
              </a:ext>
            </a:extLst>
          </p:cNvPr>
          <p:cNvSpPr txBox="1"/>
          <p:nvPr/>
        </p:nvSpPr>
        <p:spPr>
          <a:xfrm>
            <a:off x="1432659" y="1739794"/>
            <a:ext cx="117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Single Host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CF4EA-5936-93C4-F630-E1D8211D8162}"/>
              </a:ext>
            </a:extLst>
          </p:cNvPr>
          <p:cNvSpPr/>
          <p:nvPr/>
        </p:nvSpPr>
        <p:spPr>
          <a:xfrm>
            <a:off x="1056967" y="3418988"/>
            <a:ext cx="1064612" cy="260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Linux Kernel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784AB8-935F-E851-203C-646D8D39BFEC}"/>
              </a:ext>
            </a:extLst>
          </p:cNvPr>
          <p:cNvCxnSpPr>
            <a:cxnSpLocks/>
          </p:cNvCxnSpPr>
          <p:nvPr/>
        </p:nvCxnSpPr>
        <p:spPr>
          <a:xfrm>
            <a:off x="1461509" y="2870403"/>
            <a:ext cx="0" cy="54858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0F06261-A415-2072-C981-03B8DF3C0091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1808351" y="2755543"/>
            <a:ext cx="414183" cy="114860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474281-556B-B505-0225-463749AFC662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rot="5400000">
            <a:off x="1786520" y="2982974"/>
            <a:ext cx="238768" cy="633261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E98D39-890D-F1AB-7FE9-BDA8DB6C867B}"/>
              </a:ext>
            </a:extLst>
          </p:cNvPr>
          <p:cNvCxnSpPr/>
          <p:nvPr/>
        </p:nvCxnSpPr>
        <p:spPr>
          <a:xfrm>
            <a:off x="2299947" y="3180220"/>
            <a:ext cx="0" cy="6415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F106994-4F8D-38DB-48AF-2B2C22239E14}"/>
              </a:ext>
            </a:extLst>
          </p:cNvPr>
          <p:cNvSpPr/>
          <p:nvPr/>
        </p:nvSpPr>
        <p:spPr>
          <a:xfrm>
            <a:off x="4308115" y="2121216"/>
            <a:ext cx="2738627" cy="3125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159000-B80B-B200-0169-A51EC8B3C841}"/>
              </a:ext>
            </a:extLst>
          </p:cNvPr>
          <p:cNvSpPr/>
          <p:nvPr/>
        </p:nvSpPr>
        <p:spPr>
          <a:xfrm>
            <a:off x="4624215" y="2605840"/>
            <a:ext cx="751384" cy="2994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SONiC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61830E-0EE8-2A95-C1B8-7A27462B81BC}"/>
              </a:ext>
            </a:extLst>
          </p:cNvPr>
          <p:cNvSpPr/>
          <p:nvPr/>
        </p:nvSpPr>
        <p:spPr>
          <a:xfrm>
            <a:off x="6335148" y="3862467"/>
            <a:ext cx="448818" cy="3098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A8B29-573B-D22E-CCA6-84861A49C078}"/>
              </a:ext>
            </a:extLst>
          </p:cNvPr>
          <p:cNvSpPr txBox="1"/>
          <p:nvPr/>
        </p:nvSpPr>
        <p:spPr>
          <a:xfrm>
            <a:off x="5699389" y="217077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4BE9EA-E215-4B35-75A3-606FFB4818FF}"/>
              </a:ext>
            </a:extLst>
          </p:cNvPr>
          <p:cNvSpPr/>
          <p:nvPr/>
        </p:nvSpPr>
        <p:spPr>
          <a:xfrm>
            <a:off x="4624215" y="3329536"/>
            <a:ext cx="1064612" cy="260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Linux Kernel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675322-3920-80FC-D783-14F3775F9F4C}"/>
              </a:ext>
            </a:extLst>
          </p:cNvPr>
          <p:cNvCxnSpPr/>
          <p:nvPr/>
        </p:nvCxnSpPr>
        <p:spPr>
          <a:xfrm>
            <a:off x="5028757" y="2870402"/>
            <a:ext cx="0" cy="45913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DC6283F-45AB-761C-B027-3065CE5E9C51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>
            <a:off x="5375599" y="2755542"/>
            <a:ext cx="1183958" cy="1106925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42E745-06E9-66E2-FFB4-E73DB853F33F}"/>
              </a:ext>
            </a:extLst>
          </p:cNvPr>
          <p:cNvSpPr txBox="1"/>
          <p:nvPr/>
        </p:nvSpPr>
        <p:spPr>
          <a:xfrm>
            <a:off x="5536523" y="3755766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</a:rPr>
              <a:t>DPU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3330E-1382-16D8-366A-5A43D35DD5D4}"/>
              </a:ext>
            </a:extLst>
          </p:cNvPr>
          <p:cNvSpPr/>
          <p:nvPr/>
        </p:nvSpPr>
        <p:spPr>
          <a:xfrm>
            <a:off x="8422915" y="2121216"/>
            <a:ext cx="2738627" cy="1399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B1D17-5A30-804B-D4F0-62E0DDBC0761}"/>
              </a:ext>
            </a:extLst>
          </p:cNvPr>
          <p:cNvSpPr/>
          <p:nvPr/>
        </p:nvSpPr>
        <p:spPr>
          <a:xfrm>
            <a:off x="8739015" y="2532269"/>
            <a:ext cx="751384" cy="2994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SONiC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2F9C51-FD0B-F3DA-32B5-A664F247B998}"/>
              </a:ext>
            </a:extLst>
          </p:cNvPr>
          <p:cNvSpPr/>
          <p:nvPr/>
        </p:nvSpPr>
        <p:spPr>
          <a:xfrm>
            <a:off x="9902182" y="3974488"/>
            <a:ext cx="448818" cy="3098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3DCAA-339E-942D-2D9B-8AE12E098D96}"/>
              </a:ext>
            </a:extLst>
          </p:cNvPr>
          <p:cNvSpPr txBox="1"/>
          <p:nvPr/>
        </p:nvSpPr>
        <p:spPr>
          <a:xfrm>
            <a:off x="9814189" y="2170772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Server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EA2E05-6094-2461-4451-0838A1EB263E}"/>
              </a:ext>
            </a:extLst>
          </p:cNvPr>
          <p:cNvSpPr/>
          <p:nvPr/>
        </p:nvSpPr>
        <p:spPr>
          <a:xfrm>
            <a:off x="8739015" y="3108824"/>
            <a:ext cx="1064612" cy="260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Linux Kernel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6DE889-BBD6-CC13-0B87-A3AE20E86D27}"/>
              </a:ext>
            </a:extLst>
          </p:cNvPr>
          <p:cNvCxnSpPr>
            <a:cxnSpLocks/>
          </p:cNvCxnSpPr>
          <p:nvPr/>
        </p:nvCxnSpPr>
        <p:spPr>
          <a:xfrm>
            <a:off x="9143557" y="2796831"/>
            <a:ext cx="0" cy="306409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50AF584-A186-565D-8030-8915873E24EE}"/>
              </a:ext>
            </a:extLst>
          </p:cNvPr>
          <p:cNvSpPr/>
          <p:nvPr/>
        </p:nvSpPr>
        <p:spPr>
          <a:xfrm>
            <a:off x="8422915" y="3670265"/>
            <a:ext cx="2738627" cy="1133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4DB529A-DE94-1BE1-DC80-57B53FDE98B8}"/>
              </a:ext>
            </a:extLst>
          </p:cNvPr>
          <p:cNvCxnSpPr>
            <a:stCxn id="28" idx="3"/>
            <a:endCxn id="29" idx="0"/>
          </p:cNvCxnSpPr>
          <p:nvPr/>
        </p:nvCxnSpPr>
        <p:spPr>
          <a:xfrm>
            <a:off x="9490399" y="2681971"/>
            <a:ext cx="636192" cy="1292517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8420106-0DFE-65CC-A0A0-09B82774ACAB}"/>
              </a:ext>
            </a:extLst>
          </p:cNvPr>
          <p:cNvSpPr/>
          <p:nvPr/>
        </p:nvSpPr>
        <p:spPr>
          <a:xfrm>
            <a:off x="9902183" y="4475945"/>
            <a:ext cx="465364" cy="3077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NIC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D7CA51-E434-92F7-52CB-8A03994BC827}"/>
              </a:ext>
            </a:extLst>
          </p:cNvPr>
          <p:cNvCxnSpPr/>
          <p:nvPr/>
        </p:nvCxnSpPr>
        <p:spPr>
          <a:xfrm>
            <a:off x="10126591" y="4284305"/>
            <a:ext cx="0" cy="287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AEE76B-B65A-1D1C-6CF9-B5814604380F}"/>
              </a:ext>
            </a:extLst>
          </p:cNvPr>
          <p:cNvSpPr txBox="1"/>
          <p:nvPr/>
        </p:nvSpPr>
        <p:spPr>
          <a:xfrm>
            <a:off x="10147774" y="3669480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Server 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DD8F6F-682F-D425-EF82-52266C1D62FF}"/>
              </a:ext>
            </a:extLst>
          </p:cNvPr>
          <p:cNvSpPr txBox="1"/>
          <p:nvPr/>
        </p:nvSpPr>
        <p:spPr>
          <a:xfrm>
            <a:off x="5097365" y="1722343"/>
            <a:ext cx="1883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Single Host w/ DPU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C08787-717B-906A-BC03-3EB00EFC190D}"/>
              </a:ext>
            </a:extLst>
          </p:cNvPr>
          <p:cNvSpPr txBox="1"/>
          <p:nvPr/>
        </p:nvSpPr>
        <p:spPr>
          <a:xfrm>
            <a:off x="9225936" y="1720930"/>
            <a:ext cx="112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Multi Host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D9B331-F236-9F5C-08AA-FAE96993C0AC}"/>
              </a:ext>
            </a:extLst>
          </p:cNvPr>
          <p:cNvSpPr txBox="1"/>
          <p:nvPr/>
        </p:nvSpPr>
        <p:spPr>
          <a:xfrm>
            <a:off x="10806561" y="5632691"/>
            <a:ext cx="78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8F5C39-4F70-7D4C-588C-4B84DFDB1CA6}"/>
              </a:ext>
            </a:extLst>
          </p:cNvPr>
          <p:cNvSpPr txBox="1"/>
          <p:nvPr/>
        </p:nvSpPr>
        <p:spPr>
          <a:xfrm>
            <a:off x="3860039" y="5800695"/>
            <a:ext cx="425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 SONiC instance – VPP instance mapping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263E00-4B2E-5F02-45F2-F303B80BB1D3}"/>
              </a:ext>
            </a:extLst>
          </p:cNvPr>
          <p:cNvSpPr txBox="1"/>
          <p:nvPr/>
        </p:nvSpPr>
        <p:spPr>
          <a:xfrm>
            <a:off x="977019" y="4803287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Focus of this talk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8CB96A-9CCC-DE73-311C-D5C3B0B8D2D7}"/>
              </a:ext>
            </a:extLst>
          </p:cNvPr>
          <p:cNvSpPr/>
          <p:nvPr/>
        </p:nvSpPr>
        <p:spPr>
          <a:xfrm>
            <a:off x="10481359" y="5903844"/>
            <a:ext cx="1627366" cy="806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362B66-A446-5D1E-6243-63E9DEE5459C}"/>
              </a:ext>
            </a:extLst>
          </p:cNvPr>
          <p:cNvSpPr/>
          <p:nvPr/>
        </p:nvSpPr>
        <p:spPr>
          <a:xfrm>
            <a:off x="8526009" y="4017376"/>
            <a:ext cx="1064612" cy="260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Linux Kernel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433ABA-BB3C-976D-A7DF-52FACEE37F43}"/>
              </a:ext>
            </a:extLst>
          </p:cNvPr>
          <p:cNvSpPr/>
          <p:nvPr/>
        </p:nvSpPr>
        <p:spPr>
          <a:xfrm>
            <a:off x="5598223" y="4173849"/>
            <a:ext cx="881428" cy="2335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Linux Kernel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D17982-3462-FFC5-33E5-ED65FD2BB7AB}"/>
              </a:ext>
            </a:extLst>
          </p:cNvPr>
          <p:cNvCxnSpPr/>
          <p:nvPr/>
        </p:nvCxnSpPr>
        <p:spPr>
          <a:xfrm>
            <a:off x="10644433" y="6078990"/>
            <a:ext cx="235212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4E084E4-F5A0-745B-AEAF-3DAFD2CB741C}"/>
              </a:ext>
            </a:extLst>
          </p:cNvPr>
          <p:cNvSpPr txBox="1"/>
          <p:nvPr/>
        </p:nvSpPr>
        <p:spPr>
          <a:xfrm>
            <a:off x="10977857" y="5934477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VPP IPC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0B1288-9BFC-4EDD-9ABD-C1EC4D988C13}"/>
              </a:ext>
            </a:extLst>
          </p:cNvPr>
          <p:cNvCxnSpPr/>
          <p:nvPr/>
        </p:nvCxnSpPr>
        <p:spPr>
          <a:xfrm>
            <a:off x="10644433" y="6301082"/>
            <a:ext cx="23521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70BDA7-5AE3-1108-ABA8-54825E5403E2}"/>
              </a:ext>
            </a:extLst>
          </p:cNvPr>
          <p:cNvSpPr txBox="1"/>
          <p:nvPr/>
        </p:nvSpPr>
        <p:spPr>
          <a:xfrm>
            <a:off x="10977857" y="6156569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Netlink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6F34D-B7EC-6D07-EF26-AD806FF8CB32}"/>
              </a:ext>
            </a:extLst>
          </p:cNvPr>
          <p:cNvSpPr/>
          <p:nvPr/>
        </p:nvSpPr>
        <p:spPr>
          <a:xfrm>
            <a:off x="9883919" y="3975273"/>
            <a:ext cx="448818" cy="3098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VPP</a:t>
            </a:r>
          </a:p>
        </p:txBody>
      </p:sp>
    </p:spTree>
    <p:extLst>
      <p:ext uri="{BB962C8B-B14F-4D97-AF65-F5344CB8AC3E}">
        <p14:creationId xmlns:p14="http://schemas.microsoft.com/office/powerpoint/2010/main" val="305009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CFF948-F302-E2F2-7921-E8F832C5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SONiC-VPP Development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20DF4-7476-5E51-AA87-42EE051A4971}"/>
              </a:ext>
            </a:extLst>
          </p:cNvPr>
          <p:cNvSpPr txBox="1"/>
          <p:nvPr/>
        </p:nvSpPr>
        <p:spPr>
          <a:xfrm>
            <a:off x="358361" y="1324614"/>
            <a:ext cx="9717068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What constitutes SONiC-VPP </a:t>
            </a:r>
            <a:r>
              <a:rPr lang="en-US" sz="2000" dirty="0">
                <a:hlinkClick r:id="rId2"/>
              </a:rPr>
              <a:t>repo</a:t>
            </a:r>
            <a:r>
              <a:rPr lang="en-US" sz="2000" dirty="0"/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Makefiles, scripts, docker templates etc. which define VPP as a platform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Saivpp library implements SAI API to VPP translation, VPP Binary API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8891E-3785-9F67-F9CD-F3A7F0567030}"/>
              </a:ext>
            </a:extLst>
          </p:cNvPr>
          <p:cNvSpPr txBox="1"/>
          <p:nvPr/>
        </p:nvSpPr>
        <p:spPr>
          <a:xfrm>
            <a:off x="371061" y="2705735"/>
            <a:ext cx="9717068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How SONiC-VPP build works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“make sonic” and “make sonic_vm” </a:t>
            </a:r>
            <a:r>
              <a:rPr lang="en-US" sz="1600" dirty="0">
                <a:hlinkClick r:id="rId3"/>
              </a:rPr>
              <a:t>build the SONiC images</a:t>
            </a:r>
            <a:r>
              <a:rPr lang="en-US" sz="1600" dirty="0"/>
              <a:t> docker-sonic-vpp.gz and sonic-vpp.img.gz rept.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build script pulls main SONiC repo and applies the patches required to build SONiC-VPP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Prebuilt VPP package is downloaded from the internet during the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Built SONiC images are in $REPO_DIR/build/sonic-buildimage/target/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F4D9F-2166-D848-F85F-1E93E18EDF30}"/>
              </a:ext>
            </a:extLst>
          </p:cNvPr>
          <p:cNvSpPr txBox="1"/>
          <p:nvPr/>
        </p:nvSpPr>
        <p:spPr>
          <a:xfrm>
            <a:off x="358361" y="4548521"/>
            <a:ext cx="9717068" cy="21236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How to manually test SONiC-VPP images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Testing single container image is 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Load single container docker image (docker-sonic-</a:t>
            </a:r>
            <a:r>
              <a:rPr lang="en-US" sz="1600" dirty="0" err="1"/>
              <a:t>vpp.gz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virtual interfaces (veth pair) and assign address to one end of veth pair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Invoke “start_sonic_vpp.sh -n SOME_NAME –I vpp1,vpp2”, Voila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Please refer to </a:t>
            </a:r>
            <a:r>
              <a:rPr lang="en-US" sz="1600" dirty="0">
                <a:hlinkClick r:id="rId4"/>
              </a:rPr>
              <a:t>a simple topology test with Single container image 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QEMU VM Image testing explained </a:t>
            </a:r>
            <a:r>
              <a:rPr lang="en-US" sz="1600" dirty="0">
                <a:hlinkClick r:id="rId5"/>
              </a:rPr>
              <a:t>here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test scenarios mentioned in the </a:t>
            </a:r>
            <a:r>
              <a:rPr lang="en-US" sz="1600" dirty="0">
                <a:hlinkClick r:id="rId6"/>
              </a:rPr>
              <a:t>docs directory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284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3D0AE-C5BB-1F3C-57AC-34DAB6D6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9A845-B7B0-6530-CD14-BA9FC41778E9}"/>
              </a:ext>
            </a:extLst>
          </p:cNvPr>
          <p:cNvSpPr txBox="1"/>
          <p:nvPr/>
        </p:nvSpPr>
        <p:spPr>
          <a:xfrm>
            <a:off x="358361" y="1324614"/>
            <a:ext cx="9717068" cy="1384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What Sanity tests cover SONiC-VPP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CI pipeline for images build in </a:t>
            </a:r>
            <a:r>
              <a:rPr lang="en-US" sz="1600" dirty="0">
                <a:hlinkClick r:id="rId2"/>
              </a:rPr>
              <a:t>place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Sanity tests for interfaces, routing and routing protocols will be integrated to the CI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SONIC-PTF driven topologies (T0, T1) testing will be enabled in future once feature parity between SONiC and VPP is reached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DE772-E9B7-0786-AE58-8351144B2362}"/>
              </a:ext>
            </a:extLst>
          </p:cNvPr>
          <p:cNvSpPr txBox="1"/>
          <p:nvPr/>
        </p:nvSpPr>
        <p:spPr>
          <a:xfrm>
            <a:off x="4838699" y="6351104"/>
            <a:ext cx="279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SONIC testbed topologies</a:t>
            </a:r>
            <a:endParaRPr lang="en-US" dirty="0"/>
          </a:p>
        </p:txBody>
      </p:sp>
      <p:pic>
        <p:nvPicPr>
          <p:cNvPr id="8" name="Picture 7" descr="A picture containing diagram, line, technical drawing, rectangle&#10;&#10;Description automatically generated">
            <a:extLst>
              <a:ext uri="{FF2B5EF4-FFF2-40B4-BE49-F238E27FC236}">
                <a16:creationId xmlns:a16="http://schemas.microsoft.com/office/drawing/2014/main" id="{A3484F50-15E4-781B-44F3-BAE00C326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3314288"/>
            <a:ext cx="5301422" cy="1548303"/>
          </a:xfrm>
          <a:prstGeom prst="rect">
            <a:avLst/>
          </a:prstGeom>
        </p:spPr>
      </p:pic>
      <p:pic>
        <p:nvPicPr>
          <p:cNvPr id="10" name="Picture 9" descr="A picture containing text, line, font, diagram&#10;&#10;Description automatically generated">
            <a:extLst>
              <a:ext uri="{FF2B5EF4-FFF2-40B4-BE49-F238E27FC236}">
                <a16:creationId xmlns:a16="http://schemas.microsoft.com/office/drawing/2014/main" id="{1BC2B0AA-7335-D4D5-80E3-C7DFC3CE6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05" y="3374404"/>
            <a:ext cx="5383695" cy="1547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7E2863-CB28-AF78-3B2C-A0116C67F171}"/>
              </a:ext>
            </a:extLst>
          </p:cNvPr>
          <p:cNvSpPr txBox="1"/>
          <p:nvPr/>
        </p:nvSpPr>
        <p:spPr>
          <a:xfrm>
            <a:off x="1928191" y="5194832"/>
            <a:ext cx="131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T0 Topology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E6346-C1AC-D1E0-8919-407E09F76362}"/>
              </a:ext>
            </a:extLst>
          </p:cNvPr>
          <p:cNvSpPr txBox="1"/>
          <p:nvPr/>
        </p:nvSpPr>
        <p:spPr>
          <a:xfrm>
            <a:off x="8183217" y="5273980"/>
            <a:ext cx="131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T1 Topology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F5A6B-F84E-A881-45D6-3ED19D9D5DC6}"/>
              </a:ext>
            </a:extLst>
          </p:cNvPr>
          <p:cNvSpPr txBox="1"/>
          <p:nvPr/>
        </p:nvSpPr>
        <p:spPr>
          <a:xfrm>
            <a:off x="9392477" y="5923722"/>
            <a:ext cx="220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DUT – Device Under Test</a:t>
            </a:r>
            <a:br>
              <a:rPr lang="en-US" sz="1400" dirty="0"/>
            </a:br>
            <a:r>
              <a:rPr lang="en-US" sz="1400" dirty="0"/>
              <a:t>VM -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70208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1432</Words>
  <Application>Microsoft Macintosh PowerPoint</Application>
  <PresentationFormat>Widescreen</PresentationFormat>
  <Paragraphs>378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Bradley Hand</vt:lpstr>
      <vt:lpstr>Calibri</vt:lpstr>
      <vt:lpstr>Courier New</vt:lpstr>
      <vt:lpstr>Office Theme</vt:lpstr>
      <vt:lpstr>SONiC-VPP</vt:lpstr>
      <vt:lpstr>What is SONiC ?</vt:lpstr>
      <vt:lpstr>Why SONiC-VPP ?</vt:lpstr>
      <vt:lpstr>Use Cases</vt:lpstr>
      <vt:lpstr>Abstraction</vt:lpstr>
      <vt:lpstr>Realizing SONiC-VPP</vt:lpstr>
      <vt:lpstr>Deployment Models</vt:lpstr>
      <vt:lpstr>SONiC-VPP Development Model</vt:lpstr>
      <vt:lpstr>Development testing</vt:lpstr>
      <vt:lpstr>How VPP starts ?</vt:lpstr>
      <vt:lpstr>Control Plane – VPP interactions</vt:lpstr>
      <vt:lpstr>Control Plane – VPP config flow</vt:lpstr>
      <vt:lpstr>API Semantics</vt:lpstr>
      <vt:lpstr>Sample API Translation (IP Routes)</vt:lpstr>
      <vt:lpstr>ARP Flow</vt:lpstr>
      <vt:lpstr>Host Path Flow</vt:lpstr>
      <vt:lpstr>Traffic Flow</vt:lpstr>
      <vt:lpstr>IP Route Add Flow</vt:lpstr>
      <vt:lpstr>Current Status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Paul</dc:creator>
  <cp:lastModifiedBy>Shashidhar Patil (shaship)</cp:lastModifiedBy>
  <cp:revision>109</cp:revision>
  <dcterms:created xsi:type="dcterms:W3CDTF">2023-02-10T19:13:26Z</dcterms:created>
  <dcterms:modified xsi:type="dcterms:W3CDTF">2023-06-06T12:28:46Z</dcterms:modified>
</cp:coreProperties>
</file>