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8" r:id="rId3"/>
    <p:sldId id="257" r:id="rId4"/>
    <p:sldId id="260" r:id="rId5"/>
    <p:sldId id="267" r:id="rId6"/>
    <p:sldId id="259" r:id="rId7"/>
    <p:sldId id="261" r:id="rId8"/>
    <p:sldId id="262" r:id="rId9"/>
    <p:sldId id="263" r:id="rId10"/>
    <p:sldId id="264" r:id="rId11"/>
    <p:sldId id="266" r:id="rId12"/>
    <p:sldId id="265" r:id="rId13"/>
    <p:sldId id="268" r:id="rId14"/>
    <p:sldId id="269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20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D972CC-1D18-450B-994B-CED19C71EB46}" type="datetimeFigureOut">
              <a:rPr lang="zh-CN" altLang="en-US" smtClean="0"/>
              <a:t>2016-3-23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altLang="zh-CN" smtClean="0"/>
              <a:t>GACHA </a:t>
            </a:r>
            <a:r>
              <a:rPr lang="zh-CN" altLang="en-US" smtClean="0"/>
              <a:t>前端开发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5E8450-F633-4DD2-A7C7-90C1DE7337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7994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1068E7-1853-4E11-86E8-4864CC73007E}" type="datetimeFigureOut">
              <a:rPr lang="zh-CN" altLang="en-US" smtClean="0"/>
              <a:t>2016-3-23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altLang="zh-CN" smtClean="0"/>
              <a:t>GACHA </a:t>
            </a:r>
            <a:r>
              <a:rPr lang="zh-CN" altLang="en-US" smtClean="0"/>
              <a:t>前端开发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925392-121E-4365-87C7-BDC33F8477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8606531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5392-121E-4365-87C7-BDC33F84770C}" type="slidenum">
              <a:rPr lang="zh-CN" altLang="en-US" smtClean="0"/>
              <a:t>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GACHA </a:t>
            </a:r>
            <a:r>
              <a:rPr lang="zh-CN" altLang="en-US" smtClean="0"/>
              <a:t>前端开发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58597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36293-8BB4-4A3A-B210-D5949492B191}" type="datetime1">
              <a:rPr lang="zh-CN" altLang="en-US" smtClean="0"/>
              <a:t>2016-3-23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GACHA </a:t>
            </a:r>
            <a:r>
              <a:rPr lang="zh-CN" altLang="en-US" smtClean="0"/>
              <a:t>前端开发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84A81-B071-4915-9240-D60D58104A14}" type="datetime1">
              <a:rPr lang="zh-CN" altLang="en-US" smtClean="0"/>
              <a:t>2016-3-23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GACHA </a:t>
            </a:r>
            <a:r>
              <a:rPr lang="zh-CN" altLang="en-US" smtClean="0"/>
              <a:t>前端开发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BD15C-4EFD-4FFD-9A95-6AD6D92B99FB}" type="datetime1">
              <a:rPr lang="zh-CN" altLang="en-US" smtClean="0"/>
              <a:t>2016-3-23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GACHA </a:t>
            </a:r>
            <a:r>
              <a:rPr lang="zh-CN" altLang="en-US" smtClean="0"/>
              <a:t>前端开发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6ECA5-735E-4CE5-BCED-FB4B80E260E4}" type="datetime1">
              <a:rPr lang="zh-CN" altLang="en-US" smtClean="0"/>
              <a:t>2016-3-23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GACHA </a:t>
            </a:r>
            <a:r>
              <a:rPr lang="zh-CN" altLang="en-US" smtClean="0"/>
              <a:t>前端开发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134DE-D836-4D47-930D-109399E9120F}" type="datetime1">
              <a:rPr lang="zh-CN" altLang="en-US" smtClean="0"/>
              <a:t>2016-3-23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GACHA </a:t>
            </a:r>
            <a:r>
              <a:rPr lang="zh-CN" altLang="en-US" smtClean="0"/>
              <a:t>前端开发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7B5B0-1367-4670-995A-88EFB6D76A08}" type="datetime1">
              <a:rPr lang="zh-CN" altLang="en-US" smtClean="0"/>
              <a:t>2016-3-23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GACHA </a:t>
            </a:r>
            <a:r>
              <a:rPr lang="zh-CN" altLang="en-US" smtClean="0"/>
              <a:t>前端开发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1D0CC-4439-48C2-842E-54810311AEAB}" type="datetime1">
              <a:rPr lang="zh-CN" altLang="en-US" smtClean="0"/>
              <a:t>2016-3-23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GACHA </a:t>
            </a:r>
            <a:r>
              <a:rPr lang="zh-CN" altLang="en-US" smtClean="0"/>
              <a:t>前端开发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55BA4-CB77-4183-A4B7-608FA2D2DF12}" type="datetime1">
              <a:rPr lang="zh-CN" altLang="en-US" smtClean="0"/>
              <a:t>2016-3-23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GACHA </a:t>
            </a:r>
            <a:r>
              <a:rPr lang="zh-CN" altLang="en-US" smtClean="0"/>
              <a:t>前端开发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3B9D2-B848-4531-AFB2-1965BBE27FB8}" type="datetime1">
              <a:rPr lang="zh-CN" altLang="en-US" smtClean="0"/>
              <a:t>2016-3-23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GACHA </a:t>
            </a:r>
            <a:r>
              <a:rPr lang="zh-CN" altLang="en-US" smtClean="0"/>
              <a:t>前端开发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0252B-1FBE-4318-B9D7-1A27C6A0FF91}" type="datetime1">
              <a:rPr lang="zh-CN" altLang="en-US" smtClean="0"/>
              <a:t>2016-3-23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GACHA </a:t>
            </a:r>
            <a:r>
              <a:rPr lang="zh-CN" altLang="en-US" smtClean="0"/>
              <a:t>前端开发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9D07F-1831-4380-8028-266483BFA93C}" type="datetime1">
              <a:rPr lang="zh-CN" altLang="en-US" smtClean="0"/>
              <a:t>2016-3-23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GACHA </a:t>
            </a:r>
            <a:r>
              <a:rPr lang="zh-CN" altLang="en-US" smtClean="0"/>
              <a:t>前端开发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3A411E-155B-449C-83E4-AF9074553F74}" type="datetime1">
              <a:rPr lang="zh-CN" altLang="en-US" smtClean="0"/>
              <a:t>2016-3-23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/>
              <a:t>GACHA </a:t>
            </a:r>
            <a:r>
              <a:rPr lang="zh-CN" altLang="en-US" smtClean="0"/>
              <a:t>前端开发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test.svg" TargetMode="External"/><Relationship Id="rId2" Type="http://schemas.openxmlformats.org/officeDocument/2006/relationships/hyperlink" Target="svg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showName.html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ml5&#25277;&#22870;.html" TargetMode="External"/><Relationship Id="rId2" Type="http://schemas.openxmlformats.org/officeDocument/2006/relationships/hyperlink" Target="test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HTML5 </a:t>
            </a:r>
            <a:r>
              <a:rPr lang="zh-CN" altLang="en-US" dirty="0" smtClean="0"/>
              <a:t>绘图元素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 smtClean="0"/>
              <a:t>Svg</a:t>
            </a:r>
            <a:r>
              <a:rPr lang="en-US" altLang="zh-CN" dirty="0" smtClean="0"/>
              <a:t>&amp;&amp;canvas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175992" cy="365125"/>
          </a:xfrm>
        </p:spPr>
        <p:txBody>
          <a:bodyPr/>
          <a:lstStyle/>
          <a:p>
            <a:r>
              <a:rPr lang="en-US" altLang="zh-CN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GACHA </a:t>
            </a:r>
            <a:r>
              <a:rPr lang="zh-CN" altLang="en-US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前端开发</a:t>
            </a:r>
            <a:endParaRPr lang="zh-CN" altLang="en-US" sz="28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46278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Canvas</a:t>
            </a:r>
            <a:r>
              <a:rPr lang="zh-CN" altLang="en-US" dirty="0" smtClean="0"/>
              <a:t>实例解析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图片合成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GACHA </a:t>
            </a:r>
            <a:r>
              <a:rPr lang="zh-CN" altLang="en-US" smtClean="0"/>
              <a:t>前端开发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46595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Canvas</a:t>
            </a:r>
            <a:r>
              <a:rPr lang="zh-CN" altLang="en-US" dirty="0" smtClean="0"/>
              <a:t>实现简单的游戏思路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GACHA </a:t>
            </a:r>
            <a:r>
              <a:rPr lang="zh-CN" altLang="en-US" smtClean="0"/>
              <a:t>前端开发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0023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Canvas</a:t>
            </a:r>
            <a:r>
              <a:rPr lang="zh-CN" altLang="en-US" dirty="0" smtClean="0"/>
              <a:t>性能优化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GACHA </a:t>
            </a:r>
            <a:r>
              <a:rPr lang="zh-CN" altLang="en-US" smtClean="0"/>
              <a:t>前端开发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13495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这个不是我说的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6000" dirty="0">
                <a:solidFill>
                  <a:srgbClr val="FF0000"/>
                </a:solidFill>
              </a:rPr>
              <a:t>凡是不会用</a:t>
            </a:r>
            <a:r>
              <a:rPr lang="en-US" altLang="zh-CN" sz="6000" dirty="0">
                <a:solidFill>
                  <a:srgbClr val="FF0000"/>
                </a:solidFill>
              </a:rPr>
              <a:t>canvas</a:t>
            </a:r>
            <a:r>
              <a:rPr lang="zh-CN" altLang="en-US" sz="6000" dirty="0">
                <a:solidFill>
                  <a:srgbClr val="FF0000"/>
                </a:solidFill>
              </a:rPr>
              <a:t>加特效的异教徒， 都应被捆绑在电路板， 让电火花洗涤他们的原罪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GACHA </a:t>
            </a:r>
            <a:r>
              <a:rPr lang="zh-CN" altLang="en-US" smtClean="0"/>
              <a:t>前端开发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78380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THE END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                              </a:t>
            </a:r>
            <a:r>
              <a:rPr lang="zh-CN" altLang="en-US" dirty="0" smtClean="0"/>
              <a:t>谢谢</a:t>
            </a:r>
            <a:r>
              <a:rPr lang="en-US" altLang="zh-CN" dirty="0" smtClean="0"/>
              <a:t>~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GACHA </a:t>
            </a:r>
            <a:r>
              <a:rPr lang="zh-CN" altLang="en-US" smtClean="0"/>
              <a:t>前端开发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1965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What is this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>
            <a:normAutofit lnSpcReduction="10000"/>
          </a:bodyPr>
          <a:lstStyle/>
          <a:p>
            <a:r>
              <a:rPr lang="en-US" altLang="zh-CN" sz="1600" dirty="0" err="1" smtClean="0"/>
              <a:t>Svg</a:t>
            </a:r>
            <a:r>
              <a:rPr lang="zh-CN" altLang="en-US" sz="1600" dirty="0" smtClean="0"/>
              <a:t>：</a:t>
            </a:r>
            <a:r>
              <a:rPr lang="zh-CN" altLang="en-US" sz="1600" dirty="0"/>
              <a:t>可伸缩矢量</a:t>
            </a:r>
            <a:r>
              <a:rPr lang="zh-CN" altLang="en-US" sz="1600" dirty="0" smtClean="0"/>
              <a:t>图形</a:t>
            </a:r>
            <a:endParaRPr lang="en-US" altLang="zh-CN" sz="1600" dirty="0" smtClean="0"/>
          </a:p>
          <a:p>
            <a:pPr marL="0" indent="0">
              <a:buNone/>
            </a:pPr>
            <a:r>
              <a:rPr lang="en-US" altLang="zh-CN" sz="1600" dirty="0"/>
              <a:t> </a:t>
            </a:r>
            <a:r>
              <a:rPr lang="en-US" altLang="zh-CN" sz="1600" dirty="0" smtClean="0"/>
              <a:t>    </a:t>
            </a:r>
            <a:r>
              <a:rPr lang="zh-CN" altLang="en-US" sz="1600" dirty="0" smtClean="0"/>
              <a:t>优点：</a:t>
            </a:r>
            <a:endParaRPr lang="en-US" altLang="zh-CN" sz="1600" dirty="0" smtClean="0"/>
          </a:p>
          <a:p>
            <a:pPr marL="0" indent="0">
              <a:buNone/>
            </a:pPr>
            <a:r>
              <a:rPr lang="en-US" altLang="zh-CN" sz="1600" dirty="0"/>
              <a:t> </a:t>
            </a:r>
            <a:r>
              <a:rPr lang="en-US" altLang="zh-CN" sz="1600" dirty="0" smtClean="0"/>
              <a:t>             1</a:t>
            </a:r>
            <a:r>
              <a:rPr lang="zh-CN" altLang="en-US" sz="1600" dirty="0" smtClean="0"/>
              <a:t>、矢量图，缩放不影响起质量</a:t>
            </a:r>
            <a:endParaRPr lang="en-US" altLang="zh-CN" sz="1600" dirty="0" smtClean="0"/>
          </a:p>
          <a:p>
            <a:pPr marL="0" indent="0">
              <a:buNone/>
            </a:pPr>
            <a:r>
              <a:rPr lang="en-US" altLang="zh-CN" sz="1600" dirty="0"/>
              <a:t> </a:t>
            </a:r>
            <a:r>
              <a:rPr lang="en-US" altLang="zh-CN" sz="1600" dirty="0" smtClean="0"/>
              <a:t>             2</a:t>
            </a:r>
            <a:r>
              <a:rPr lang="zh-CN" altLang="en-US" sz="1600" dirty="0" smtClean="0"/>
              <a:t>、</a:t>
            </a:r>
            <a:r>
              <a:rPr lang="zh-CN" altLang="en-US" sz="1600" dirty="0"/>
              <a:t>与其他标准（比如 </a:t>
            </a:r>
            <a:r>
              <a:rPr lang="en-US" altLang="zh-CN" sz="1600" dirty="0"/>
              <a:t>XSL </a:t>
            </a:r>
            <a:r>
              <a:rPr lang="zh-CN" altLang="en-US" sz="1600" dirty="0"/>
              <a:t>和 </a:t>
            </a:r>
            <a:r>
              <a:rPr lang="en-US" altLang="zh-CN" sz="1600" dirty="0"/>
              <a:t>DOM</a:t>
            </a:r>
            <a:r>
              <a:rPr lang="zh-CN" altLang="en-US" sz="1600" dirty="0"/>
              <a:t>）相</a:t>
            </a:r>
            <a:r>
              <a:rPr lang="zh-CN" altLang="en-US" sz="1600" dirty="0" smtClean="0"/>
              <a:t>兼容</a:t>
            </a:r>
            <a:endParaRPr lang="en-US" altLang="zh-CN" sz="1600" dirty="0" smtClean="0"/>
          </a:p>
          <a:p>
            <a:pPr marL="0" indent="0">
              <a:buNone/>
            </a:pPr>
            <a:r>
              <a:rPr lang="en-US" altLang="zh-CN" sz="1600" dirty="0"/>
              <a:t> </a:t>
            </a:r>
            <a:r>
              <a:rPr lang="en-US" altLang="zh-CN" sz="1600" dirty="0" smtClean="0"/>
              <a:t>             3</a:t>
            </a:r>
            <a:r>
              <a:rPr lang="zh-CN" altLang="en-US" sz="1600" dirty="0" smtClean="0"/>
              <a:t>、</a:t>
            </a:r>
            <a:r>
              <a:rPr lang="zh-CN" altLang="en-US" sz="1600" dirty="0"/>
              <a:t>文本是可选的，同时也是可搜索</a:t>
            </a:r>
            <a:r>
              <a:rPr lang="zh-CN" altLang="en-US" sz="1600" dirty="0" smtClean="0"/>
              <a:t>的</a:t>
            </a:r>
            <a:endParaRPr lang="en-US" altLang="zh-CN" sz="1600" dirty="0" smtClean="0"/>
          </a:p>
          <a:p>
            <a:pPr marL="0" indent="0">
              <a:buNone/>
            </a:pPr>
            <a:r>
              <a:rPr lang="en-US" altLang="zh-CN" sz="1600" dirty="0"/>
              <a:t> </a:t>
            </a:r>
            <a:r>
              <a:rPr lang="en-US" altLang="zh-CN" sz="1600" dirty="0" smtClean="0"/>
              <a:t>             4</a:t>
            </a:r>
            <a:r>
              <a:rPr lang="zh-CN" altLang="en-US" sz="1600" dirty="0" smtClean="0"/>
              <a:t>、</a:t>
            </a:r>
            <a:r>
              <a:rPr lang="en-US" altLang="zh-CN" sz="1600" dirty="0"/>
              <a:t>SVG</a:t>
            </a:r>
            <a:r>
              <a:rPr lang="zh-CN" altLang="en-US" sz="1600" dirty="0"/>
              <a:t>文件比那些</a:t>
            </a:r>
            <a:r>
              <a:rPr lang="en-US" altLang="zh-CN" sz="1600" dirty="0"/>
              <a:t>GIF</a:t>
            </a:r>
            <a:r>
              <a:rPr lang="zh-CN" altLang="en-US" sz="1600" dirty="0"/>
              <a:t>和</a:t>
            </a:r>
            <a:r>
              <a:rPr lang="en-US" altLang="zh-CN" sz="1600" dirty="0"/>
              <a:t>JPEG</a:t>
            </a:r>
            <a:r>
              <a:rPr lang="zh-CN" altLang="en-US" sz="1600" dirty="0"/>
              <a:t>格式的文件要小很多，因而下载也很快</a:t>
            </a:r>
            <a:r>
              <a:rPr lang="zh-CN" altLang="en-US" sz="1600" dirty="0" smtClean="0"/>
              <a:t>。</a:t>
            </a:r>
            <a:endParaRPr lang="en-US" altLang="zh-CN" sz="1600" dirty="0"/>
          </a:p>
          <a:p>
            <a:r>
              <a:rPr lang="zh-CN" altLang="en-US" sz="1600" dirty="0"/>
              <a:t>而将</a:t>
            </a:r>
            <a:r>
              <a:rPr lang="en-US" altLang="zh-CN" sz="1600" dirty="0"/>
              <a:t>SVG</a:t>
            </a:r>
            <a:r>
              <a:rPr lang="zh-CN" altLang="en-US" sz="1600" dirty="0"/>
              <a:t>图像嵌入到</a:t>
            </a:r>
            <a:r>
              <a:rPr lang="en-US" altLang="zh-CN" sz="1600" dirty="0"/>
              <a:t>HTML</a:t>
            </a:r>
            <a:r>
              <a:rPr lang="zh-CN" altLang="en-US" sz="1600" dirty="0"/>
              <a:t>文件有多种方法：</a:t>
            </a:r>
          </a:p>
          <a:p>
            <a:r>
              <a:rPr lang="zh-CN" altLang="en-US" sz="1600" dirty="0"/>
              <a:t>使用</a:t>
            </a:r>
            <a:r>
              <a:rPr lang="en-US" altLang="zh-CN" sz="1600" dirty="0"/>
              <a:t>&lt;</a:t>
            </a:r>
            <a:r>
              <a:rPr lang="en-US" altLang="zh-CN" sz="1600" dirty="0" err="1"/>
              <a:t>iframe</a:t>
            </a:r>
            <a:r>
              <a:rPr lang="en-US" altLang="zh-CN" sz="1600" dirty="0"/>
              <a:t>&gt;</a:t>
            </a:r>
            <a:r>
              <a:rPr lang="zh-CN" altLang="en-US" sz="1600" dirty="0"/>
              <a:t>元素来嵌入</a:t>
            </a:r>
            <a:r>
              <a:rPr lang="en-US" altLang="zh-CN" sz="1600" dirty="0"/>
              <a:t>SVG</a:t>
            </a:r>
            <a:r>
              <a:rPr lang="zh-CN" altLang="en-US" sz="1600" dirty="0"/>
              <a:t>图像</a:t>
            </a:r>
          </a:p>
          <a:p>
            <a:r>
              <a:rPr lang="zh-CN" altLang="en-US" sz="1600" dirty="0"/>
              <a:t>使用</a:t>
            </a:r>
            <a:r>
              <a:rPr lang="en-US" altLang="zh-CN" sz="1600" dirty="0"/>
              <a:t>&lt;</a:t>
            </a:r>
            <a:r>
              <a:rPr lang="en-US" altLang="zh-CN" sz="1600" dirty="0" err="1"/>
              <a:t>img</a:t>
            </a:r>
            <a:r>
              <a:rPr lang="en-US" altLang="zh-CN" sz="1600" dirty="0"/>
              <a:t>&gt;</a:t>
            </a:r>
            <a:r>
              <a:rPr lang="zh-CN" altLang="en-US" sz="1600" dirty="0"/>
              <a:t>元素来嵌入</a:t>
            </a:r>
            <a:r>
              <a:rPr lang="en-US" altLang="zh-CN" sz="1600" dirty="0"/>
              <a:t>SVG</a:t>
            </a:r>
            <a:r>
              <a:rPr lang="zh-CN" altLang="en-US" sz="1600" dirty="0"/>
              <a:t>图像</a:t>
            </a:r>
          </a:p>
          <a:p>
            <a:r>
              <a:rPr lang="zh-CN" altLang="en-US" sz="1600" dirty="0"/>
              <a:t>将</a:t>
            </a:r>
            <a:r>
              <a:rPr lang="en-US" altLang="zh-CN" sz="1600" dirty="0"/>
              <a:t>SVG</a:t>
            </a:r>
            <a:r>
              <a:rPr lang="zh-CN" altLang="en-US" sz="1600" dirty="0"/>
              <a:t>图像作为背景图像嵌入</a:t>
            </a:r>
          </a:p>
          <a:p>
            <a:r>
              <a:rPr lang="zh-CN" altLang="en-US" sz="1600" dirty="0"/>
              <a:t>直接使用</a:t>
            </a:r>
            <a:r>
              <a:rPr lang="en-US" altLang="zh-CN" sz="1600" dirty="0"/>
              <a:t>&lt;</a:t>
            </a:r>
            <a:r>
              <a:rPr lang="en-US" altLang="zh-CN" sz="1600" dirty="0" err="1"/>
              <a:t>svg</a:t>
            </a:r>
            <a:r>
              <a:rPr lang="en-US" altLang="zh-CN" sz="1600" dirty="0"/>
              <a:t>&gt;</a:t>
            </a:r>
            <a:r>
              <a:rPr lang="zh-CN" altLang="en-US" sz="1600" dirty="0"/>
              <a:t>元素</a:t>
            </a:r>
          </a:p>
          <a:p>
            <a:r>
              <a:rPr lang="zh-CN" altLang="en-US" sz="1600" dirty="0"/>
              <a:t>使用</a:t>
            </a:r>
            <a:r>
              <a:rPr lang="en-US" altLang="zh-CN" sz="1600" dirty="0"/>
              <a:t>&lt;embed&gt;</a:t>
            </a:r>
            <a:r>
              <a:rPr lang="zh-CN" altLang="en-US" sz="1600" dirty="0"/>
              <a:t>元素来嵌入</a:t>
            </a:r>
            <a:r>
              <a:rPr lang="en-US" altLang="zh-CN" sz="1600" dirty="0"/>
              <a:t>SVG</a:t>
            </a:r>
            <a:r>
              <a:rPr lang="zh-CN" altLang="en-US" sz="1600" dirty="0"/>
              <a:t>图像</a:t>
            </a:r>
          </a:p>
          <a:p>
            <a:r>
              <a:rPr lang="zh-CN" altLang="en-US" sz="1600" dirty="0"/>
              <a:t>使用</a:t>
            </a:r>
            <a:r>
              <a:rPr lang="en-US" altLang="zh-CN" sz="1600" dirty="0"/>
              <a:t>&lt;object&gt;</a:t>
            </a:r>
            <a:r>
              <a:rPr lang="zh-CN" altLang="en-US" sz="1600" dirty="0"/>
              <a:t>元素来嵌入</a:t>
            </a:r>
            <a:r>
              <a:rPr lang="en-US" altLang="zh-CN" sz="1600" dirty="0"/>
              <a:t>SVG</a:t>
            </a:r>
            <a:r>
              <a:rPr lang="zh-CN" altLang="en-US" sz="1600" dirty="0"/>
              <a:t>图像</a:t>
            </a:r>
          </a:p>
          <a:p>
            <a:pPr marL="0" indent="0">
              <a:buNone/>
            </a:pPr>
            <a:endParaRPr lang="en-US" altLang="zh-CN" sz="1600" dirty="0" smtClean="0"/>
          </a:p>
          <a:p>
            <a:r>
              <a:rPr lang="en-US" altLang="zh-CN" sz="1600" dirty="0" smtClean="0"/>
              <a:t>Canvas:</a:t>
            </a:r>
          </a:p>
          <a:p>
            <a:pPr marL="0" indent="0">
              <a:buNone/>
            </a:pPr>
            <a:r>
              <a:rPr lang="zh-CN" altLang="en-US" sz="1600" dirty="0" smtClean="0"/>
              <a:t>优点</a:t>
            </a:r>
            <a:r>
              <a:rPr lang="en-US" altLang="zh-CN" sz="1600" dirty="0" smtClean="0"/>
              <a:t>:</a:t>
            </a:r>
          </a:p>
          <a:p>
            <a:pPr marL="0" indent="0">
              <a:buNone/>
            </a:pPr>
            <a:r>
              <a:rPr lang="en-US" altLang="zh-CN" sz="1600" dirty="0" smtClean="0"/>
              <a:t>&lt;</a:t>
            </a:r>
            <a:r>
              <a:rPr lang="en-US" altLang="zh-CN" sz="1600" dirty="0"/>
              <a:t>canvas&gt; </a:t>
            </a:r>
            <a:r>
              <a:rPr lang="zh-CN" altLang="en-US" sz="1600" dirty="0"/>
              <a:t>有一个基于 </a:t>
            </a:r>
            <a:r>
              <a:rPr lang="en-US" altLang="zh-CN" sz="1600" dirty="0"/>
              <a:t>JavaScript </a:t>
            </a:r>
            <a:r>
              <a:rPr lang="zh-CN" altLang="en-US" sz="1600" dirty="0"/>
              <a:t>的绘图 </a:t>
            </a:r>
            <a:r>
              <a:rPr lang="en-US" altLang="zh-CN" sz="1600" dirty="0"/>
              <a:t>API</a:t>
            </a:r>
            <a:r>
              <a:rPr lang="zh-CN" altLang="en-US" sz="1600" dirty="0"/>
              <a:t>，而 </a:t>
            </a:r>
            <a:r>
              <a:rPr lang="en-US" altLang="zh-CN" sz="1600" dirty="0"/>
              <a:t>SVG </a:t>
            </a:r>
            <a:r>
              <a:rPr lang="zh-CN" altLang="en-US" sz="1600" dirty="0"/>
              <a:t>和 </a:t>
            </a:r>
            <a:r>
              <a:rPr lang="en-US" altLang="zh-CN" sz="1600" dirty="0"/>
              <a:t>VML </a:t>
            </a:r>
            <a:r>
              <a:rPr lang="zh-CN" altLang="en-US" sz="1600" dirty="0"/>
              <a:t>使用一个 </a:t>
            </a:r>
            <a:r>
              <a:rPr lang="en-US" altLang="zh-CN" sz="1600" dirty="0"/>
              <a:t>XML </a:t>
            </a:r>
            <a:r>
              <a:rPr lang="zh-CN" altLang="en-US" sz="1600" dirty="0"/>
              <a:t>文档来描述绘图。</a:t>
            </a:r>
            <a:endParaRPr lang="en-US" altLang="zh-CN" sz="1600" dirty="0" smtClean="0"/>
          </a:p>
          <a:p>
            <a:pPr marL="0" indent="0">
              <a:buNone/>
            </a:pPr>
            <a:endParaRPr lang="zh-CN" altLang="en-US" sz="16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GACHA </a:t>
            </a:r>
            <a:r>
              <a:rPr lang="zh-CN" altLang="en-US" smtClean="0"/>
              <a:t>前端开发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6002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浏览器</a:t>
            </a:r>
            <a:r>
              <a:rPr lang="zh-CN" altLang="en-US" dirty="0"/>
              <a:t>兼容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altLang="zh-CN" sz="1600" dirty="0" smtClean="0"/>
          </a:p>
          <a:p>
            <a:r>
              <a:rPr lang="zh-CN" altLang="en-US" sz="1600" dirty="0" smtClean="0"/>
              <a:t>判断浏览器是否支持</a:t>
            </a:r>
            <a:r>
              <a:rPr lang="en-US" altLang="zh-CN" sz="1600" dirty="0" smtClean="0"/>
              <a:t>canvas</a:t>
            </a:r>
            <a:r>
              <a:rPr lang="zh-CN" altLang="en-US" sz="1600" dirty="0" smtClean="0"/>
              <a:t>：</a:t>
            </a:r>
            <a:endParaRPr lang="en-US" altLang="zh-CN" sz="1600" dirty="0" smtClean="0"/>
          </a:p>
          <a:p>
            <a:pPr marL="0" indent="0">
              <a:buNone/>
            </a:pPr>
            <a:r>
              <a:rPr lang="en-US" altLang="zh-CN" sz="1400" dirty="0"/>
              <a:t>function </a:t>
            </a:r>
            <a:r>
              <a:rPr lang="en-US" altLang="zh-CN" sz="1400" dirty="0" err="1"/>
              <a:t>canvasSupport</a:t>
            </a:r>
            <a:r>
              <a:rPr lang="en-US" altLang="zh-CN" sz="1400" dirty="0"/>
              <a:t>() { return !!</a:t>
            </a:r>
            <a:r>
              <a:rPr lang="en-US" altLang="zh-CN" sz="1400" dirty="0" err="1"/>
              <a:t>document.createElement</a:t>
            </a:r>
            <a:r>
              <a:rPr lang="en-US" altLang="zh-CN" sz="1400" dirty="0"/>
              <a:t>('canvas').</a:t>
            </a:r>
            <a:r>
              <a:rPr lang="en-US" altLang="zh-CN" sz="1400" dirty="0" err="1"/>
              <a:t>getContext</a:t>
            </a:r>
            <a:r>
              <a:rPr lang="en-US" altLang="zh-CN" sz="1400" dirty="0"/>
              <a:t>; </a:t>
            </a:r>
            <a:r>
              <a:rPr lang="en-US" altLang="zh-CN" sz="1400" dirty="0" smtClean="0"/>
              <a:t>}</a:t>
            </a:r>
          </a:p>
          <a:p>
            <a:pPr marL="0" indent="0">
              <a:buNone/>
            </a:pPr>
            <a:endParaRPr lang="en-US" altLang="zh-CN" sz="1400" dirty="0" smtClean="0"/>
          </a:p>
          <a:p>
            <a:r>
              <a:rPr lang="en-US" altLang="zh-CN" sz="1600" dirty="0" err="1" smtClean="0"/>
              <a:t>Svg</a:t>
            </a:r>
            <a:r>
              <a:rPr lang="zh-CN" altLang="en-US" sz="1600" dirty="0" smtClean="0"/>
              <a:t>浏览器支持情况：</a:t>
            </a:r>
            <a:r>
              <a:rPr lang="en-US" altLang="zh-CN" sz="1600" dirty="0" smtClean="0"/>
              <a:t>Internet </a:t>
            </a:r>
            <a:r>
              <a:rPr lang="en-US" altLang="zh-CN" sz="1600" dirty="0"/>
              <a:t>Explorer 9</a:t>
            </a:r>
            <a:r>
              <a:rPr lang="zh-CN" altLang="en-US" sz="1600" dirty="0"/>
              <a:t>、</a:t>
            </a:r>
            <a:r>
              <a:rPr lang="en-US" altLang="zh-CN" sz="1600" dirty="0"/>
              <a:t>Firefox</a:t>
            </a:r>
            <a:r>
              <a:rPr lang="zh-CN" altLang="en-US" sz="1600" dirty="0"/>
              <a:t>、</a:t>
            </a:r>
            <a:r>
              <a:rPr lang="en-US" altLang="zh-CN" sz="1600" dirty="0"/>
              <a:t>Opera</a:t>
            </a:r>
            <a:r>
              <a:rPr lang="zh-CN" altLang="en-US" sz="1600" dirty="0"/>
              <a:t>、</a:t>
            </a:r>
            <a:r>
              <a:rPr lang="en-US" altLang="zh-CN" sz="1600" dirty="0"/>
              <a:t>Chrome </a:t>
            </a:r>
            <a:r>
              <a:rPr lang="zh-CN" altLang="en-US" sz="1600" dirty="0"/>
              <a:t>以及 </a:t>
            </a:r>
            <a:r>
              <a:rPr lang="en-US" altLang="zh-CN" sz="1600" dirty="0"/>
              <a:t>Safari </a:t>
            </a:r>
            <a:r>
              <a:rPr lang="zh-CN" altLang="en-US" sz="1600" dirty="0"/>
              <a:t>支持内联 </a:t>
            </a:r>
            <a:r>
              <a:rPr lang="en-US" altLang="zh-CN" sz="1600" dirty="0"/>
              <a:t>SVG</a:t>
            </a:r>
            <a:r>
              <a:rPr lang="zh-CN" altLang="en-US" sz="1600" dirty="0"/>
              <a:t>。</a:t>
            </a:r>
            <a:r>
              <a:rPr lang="en-US" altLang="zh-CN" sz="1600" dirty="0"/>
              <a:t>Internet Explorer 8</a:t>
            </a:r>
            <a:r>
              <a:rPr lang="zh-CN" altLang="en-US" sz="1600" dirty="0"/>
              <a:t>或更早版本，可通过安装</a:t>
            </a:r>
            <a:r>
              <a:rPr lang="en-US" altLang="zh-CN" sz="1600" dirty="0"/>
              <a:t>Adobe SVG Viewer</a:t>
            </a:r>
            <a:r>
              <a:rPr lang="zh-CN" altLang="en-US" sz="1600" dirty="0"/>
              <a:t>以支持</a:t>
            </a:r>
            <a:r>
              <a:rPr lang="en-US" altLang="zh-CN" sz="1600" dirty="0" smtClean="0"/>
              <a:t>SVG</a:t>
            </a:r>
          </a:p>
          <a:p>
            <a:r>
              <a:rPr lang="zh-CN" altLang="en-US" sz="1600" dirty="0" smtClean="0"/>
              <a:t>判断浏览器是否支持</a:t>
            </a:r>
            <a:r>
              <a:rPr lang="en-US" altLang="zh-CN" sz="1600" dirty="0" err="1" smtClean="0"/>
              <a:t>svg</a:t>
            </a:r>
            <a:r>
              <a:rPr lang="zh-CN" altLang="en-US" sz="1600" dirty="0" smtClean="0"/>
              <a:t>：</a:t>
            </a:r>
            <a:endParaRPr lang="en-US" altLang="zh-CN" sz="1600" dirty="0" smtClean="0"/>
          </a:p>
          <a:p>
            <a:pPr marL="0" indent="0">
              <a:buNone/>
            </a:pPr>
            <a:r>
              <a:rPr lang="en-US" altLang="zh-CN" sz="1400" dirty="0" smtClean="0"/>
              <a:t>function </a:t>
            </a:r>
            <a:r>
              <a:rPr lang="en-US" altLang="zh-CN" sz="1400" dirty="0" err="1" smtClean="0"/>
              <a:t>SVGSupport</a:t>
            </a:r>
            <a:r>
              <a:rPr lang="en-US" altLang="zh-CN" sz="1400" dirty="0" smtClean="0"/>
              <a:t>(){</a:t>
            </a:r>
            <a:r>
              <a:rPr lang="en-US" altLang="zh-CN" sz="1400" dirty="0"/>
              <a:t> </a:t>
            </a:r>
            <a:endParaRPr lang="en-US" altLang="zh-CN" sz="1400" dirty="0" smtClean="0"/>
          </a:p>
          <a:p>
            <a:pPr marL="0" indent="0">
              <a:buNone/>
            </a:pPr>
            <a:r>
              <a:rPr lang="en-US" altLang="zh-CN" sz="1400" dirty="0" smtClean="0"/>
              <a:t>SVG_NS </a:t>
            </a:r>
            <a:r>
              <a:rPr lang="en-US" altLang="zh-CN" sz="1400" dirty="0"/>
              <a:t>= 'http://www.w3.org/2000/svg', </a:t>
            </a:r>
            <a:br>
              <a:rPr lang="en-US" altLang="zh-CN" sz="1400" dirty="0"/>
            </a:br>
            <a:r>
              <a:rPr lang="en-US" altLang="zh-CN" sz="1400" dirty="0"/>
              <a:t>return !!</a:t>
            </a:r>
            <a:r>
              <a:rPr lang="en-US" altLang="zh-CN" sz="1400" dirty="0" err="1"/>
              <a:t>doc.createElementNS</a:t>
            </a:r>
            <a:r>
              <a:rPr lang="en-US" altLang="zh-CN" sz="1400" dirty="0"/>
              <a:t> &amp;&amp; </a:t>
            </a:r>
            <a:br>
              <a:rPr lang="en-US" altLang="zh-CN" sz="1400" dirty="0"/>
            </a:br>
            <a:r>
              <a:rPr lang="en-US" altLang="zh-CN" sz="1400" dirty="0"/>
              <a:t>!!</a:t>
            </a:r>
            <a:r>
              <a:rPr lang="en-US" altLang="zh-CN" sz="1400" dirty="0" err="1"/>
              <a:t>doc.createElementNS</a:t>
            </a:r>
            <a:r>
              <a:rPr lang="en-US" altLang="zh-CN" sz="1400" dirty="0"/>
              <a:t>(SVG_NS, '</a:t>
            </a:r>
            <a:r>
              <a:rPr lang="en-US" altLang="zh-CN" sz="1400" dirty="0" err="1"/>
              <a:t>svg</a:t>
            </a:r>
            <a:r>
              <a:rPr lang="en-US" altLang="zh-CN" sz="1400" dirty="0"/>
              <a:t>').</a:t>
            </a:r>
            <a:r>
              <a:rPr lang="en-US" altLang="zh-CN" sz="1400" dirty="0" err="1"/>
              <a:t>createSVGRect</a:t>
            </a:r>
            <a:r>
              <a:rPr lang="en-US" altLang="zh-CN" sz="1400" dirty="0"/>
              <a:t>; </a:t>
            </a:r>
            <a:r>
              <a:rPr lang="en-US" altLang="zh-CN" sz="1400" dirty="0" smtClean="0"/>
              <a:t>}</a:t>
            </a:r>
            <a:r>
              <a:rPr lang="en-US" altLang="zh-CN" sz="1400" dirty="0"/>
              <a:t> </a:t>
            </a:r>
            <a:endParaRPr lang="en-US" altLang="zh-CN" sz="1400" dirty="0" smtClean="0"/>
          </a:p>
          <a:p>
            <a:pPr marL="0" indent="0">
              <a:buNone/>
            </a:pPr>
            <a:endParaRPr lang="en-US" altLang="zh-CN" sz="1600" dirty="0" smtClean="0"/>
          </a:p>
          <a:p>
            <a:pPr marL="0" indent="0">
              <a:buNone/>
            </a:pPr>
            <a:endParaRPr lang="en-US" altLang="zh-CN" sz="1600" dirty="0"/>
          </a:p>
          <a:p>
            <a:pPr marL="0" indent="0">
              <a:buNone/>
            </a:pPr>
            <a:endParaRPr lang="en-US" altLang="zh-CN" sz="1600" dirty="0" smtClean="0"/>
          </a:p>
          <a:p>
            <a:pPr marL="0" indent="0">
              <a:buNone/>
            </a:pPr>
            <a:endParaRPr lang="en-US" altLang="zh-CN" sz="1600" dirty="0"/>
          </a:p>
          <a:p>
            <a:pPr marL="0" indent="0">
              <a:buNone/>
            </a:pPr>
            <a:endParaRPr lang="en-US" altLang="zh-CN" sz="1600" dirty="0" smtClean="0"/>
          </a:p>
          <a:p>
            <a:pPr marL="0" indent="0">
              <a:buNone/>
            </a:pPr>
            <a:r>
              <a:rPr lang="zh-CN" altLang="en-US" sz="1600" dirty="0" smtClean="0"/>
              <a:t>判断的其他方式：</a:t>
            </a:r>
            <a:endParaRPr lang="en-US" altLang="zh-CN" sz="1600" dirty="0" smtClean="0"/>
          </a:p>
          <a:p>
            <a:pPr marL="0" indent="0">
              <a:buNone/>
            </a:pPr>
            <a:r>
              <a:rPr lang="en-US" altLang="zh-CN" sz="1600" dirty="0" smtClean="0"/>
              <a:t>1</a:t>
            </a:r>
            <a:r>
              <a:rPr lang="zh-CN" altLang="en-US" sz="1600" dirty="0" smtClean="0"/>
              <a:t>、</a:t>
            </a:r>
            <a:r>
              <a:rPr lang="en-US" altLang="zh-CN" sz="1600" dirty="0"/>
              <a:t>http://caniuse.com/#search=svg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/>
              <a:t>2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Modernizr.js</a:t>
            </a:r>
            <a:r>
              <a:rPr lang="zh-CN" altLang="en-US" sz="1600" dirty="0" smtClean="0"/>
              <a:t>轻量级的库专门用来判断</a:t>
            </a:r>
            <a:r>
              <a:rPr lang="en-US" altLang="zh-CN" sz="1600" dirty="0" smtClean="0"/>
              <a:t>web</a:t>
            </a:r>
            <a:r>
              <a:rPr lang="zh-CN" altLang="en-US" sz="1600" dirty="0" smtClean="0"/>
              <a:t>技术的兼容性的</a:t>
            </a:r>
            <a:endParaRPr lang="en-US" altLang="zh-CN" sz="1600" dirty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pPr marL="0" indent="0">
              <a:buNone/>
            </a:pPr>
            <a:endParaRPr lang="zh-CN" altLang="en-US" sz="16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GACHA </a:t>
            </a:r>
            <a:r>
              <a:rPr lang="zh-CN" altLang="en-US" smtClean="0"/>
              <a:t>前端开发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956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性能比较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GACHA </a:t>
            </a:r>
            <a:r>
              <a:rPr lang="zh-CN" altLang="en-US" smtClean="0"/>
              <a:t>前端开发</a:t>
            </a:r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5" y="1556792"/>
            <a:ext cx="8208912" cy="4536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78252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Svg</a:t>
            </a:r>
            <a:r>
              <a:rPr lang="zh-CN" altLang="en-US" dirty="0" smtClean="0"/>
              <a:t>实例以及工具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hlinkClick r:id="rId2" action="ppaction://hlinkfile"/>
              </a:rPr>
              <a:t>工具：</a:t>
            </a:r>
            <a:endParaRPr lang="en-US" altLang="zh-CN" dirty="0" smtClean="0">
              <a:hlinkClick r:id="rId2" action="ppaction://hlinkfile"/>
            </a:endParaRPr>
          </a:p>
          <a:p>
            <a:r>
              <a:rPr lang="zh-CN" altLang="en-US" sz="2000" dirty="0" smtClean="0">
                <a:hlinkClick r:id="rId2" action="ppaction://hlinkfile"/>
              </a:rPr>
              <a:t> </a:t>
            </a:r>
            <a:r>
              <a:rPr lang="en-US" altLang="zh-CN" sz="2000" dirty="0" err="1">
                <a:hlinkClick r:id="rId3" action="ppaction://hlinkfile"/>
              </a:rPr>
              <a:t>test.svg</a:t>
            </a:r>
            <a:endParaRPr lang="zh-CN" altLang="en-US" sz="2000" dirty="0"/>
          </a:p>
          <a:p>
            <a:r>
              <a:rPr lang="zh-CN" altLang="en-US" dirty="0" smtClean="0">
                <a:hlinkClick r:id="rId2" action="ppaction://hlinkfile"/>
              </a:rPr>
              <a:t>实例：</a:t>
            </a:r>
            <a:endParaRPr lang="en-US" altLang="zh-CN" dirty="0" smtClean="0">
              <a:hlinkClick r:id="rId2" action="ppaction://hlinkfile"/>
            </a:endParaRPr>
          </a:p>
          <a:p>
            <a:r>
              <a:rPr lang="en-US" altLang="zh-CN" dirty="0" smtClean="0">
                <a:hlinkClick r:id="rId2" action="ppaction://hlinkfile"/>
              </a:rPr>
              <a:t>svg.html</a:t>
            </a:r>
            <a:endParaRPr lang="en-US" altLang="zh-CN" dirty="0" smtClean="0"/>
          </a:p>
          <a:p>
            <a:r>
              <a:rPr lang="en-US" altLang="zh-CN" dirty="0" smtClean="0">
                <a:hlinkClick r:id="rId4" action="ppaction://hlinkfile"/>
              </a:rPr>
              <a:t>showName.html</a:t>
            </a:r>
            <a:endParaRPr lang="en-US" altLang="zh-CN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GACHA </a:t>
            </a:r>
            <a:r>
              <a:rPr lang="zh-CN" altLang="en-US" smtClean="0"/>
              <a:t>前端开发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5504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Canvas </a:t>
            </a:r>
            <a:r>
              <a:rPr lang="zh-CN" altLang="en-US" dirty="0" smtClean="0"/>
              <a:t>总括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属性：类似</a:t>
            </a:r>
            <a:r>
              <a:rPr lang="en-US" altLang="zh-CN" sz="2400" dirty="0" err="1" smtClean="0"/>
              <a:t>img</a:t>
            </a:r>
            <a:r>
              <a:rPr lang="zh-CN" altLang="en-US" sz="2400" dirty="0" smtClean="0"/>
              <a:t>标签， </a:t>
            </a:r>
            <a:r>
              <a:rPr lang="en-US" altLang="zh-CN" sz="2400" dirty="0" smtClean="0"/>
              <a:t>width</a:t>
            </a:r>
            <a:r>
              <a:rPr lang="zh-CN" altLang="en-US" sz="2400" dirty="0" smtClean="0"/>
              <a:t>（</a:t>
            </a:r>
            <a:r>
              <a:rPr lang="en-US" altLang="zh-CN" sz="2400" dirty="0" smtClean="0"/>
              <a:t>300</a:t>
            </a:r>
            <a:r>
              <a:rPr lang="zh-CN" altLang="en-US" sz="2400" dirty="0" smtClean="0"/>
              <a:t>），</a:t>
            </a:r>
            <a:r>
              <a:rPr lang="en-US" altLang="zh-CN" sz="2400" dirty="0" smtClean="0"/>
              <a:t>height</a:t>
            </a:r>
            <a:r>
              <a:rPr lang="zh-CN" altLang="en-US" sz="2400" dirty="0" smtClean="0"/>
              <a:t>（</a:t>
            </a:r>
            <a:r>
              <a:rPr lang="en-US" altLang="zh-CN" sz="2400" dirty="0" smtClean="0"/>
              <a:t>150</a:t>
            </a:r>
            <a:r>
              <a:rPr lang="zh-CN" altLang="en-US" sz="2400" dirty="0" smtClean="0"/>
              <a:t>）等</a:t>
            </a:r>
            <a:endParaRPr lang="en-US" altLang="zh-CN" sz="2400" dirty="0" smtClean="0"/>
          </a:p>
          <a:p>
            <a:r>
              <a:rPr lang="zh-CN" altLang="en-US" sz="2400" dirty="0" smtClean="0"/>
              <a:t>事件：也是通用事件，而且事件对象到这一层为止，无法继续向下延伸</a:t>
            </a:r>
            <a:endParaRPr lang="en-US" altLang="zh-CN" sz="2400" dirty="0" smtClean="0"/>
          </a:p>
          <a:p>
            <a:r>
              <a:rPr lang="zh-CN" altLang="en-US" sz="2400" dirty="0" smtClean="0"/>
              <a:t>其他：本身无法绘图，通过</a:t>
            </a:r>
            <a:r>
              <a:rPr lang="en-US" altLang="zh-CN" sz="2400" dirty="0" err="1"/>
              <a:t>getContext</a:t>
            </a:r>
            <a:r>
              <a:rPr lang="en-US" altLang="zh-CN" sz="2400" dirty="0" smtClean="0"/>
              <a:t>(“2d”)</a:t>
            </a:r>
            <a:r>
              <a:rPr lang="zh-CN" altLang="en-US" sz="2400" dirty="0" smtClean="0"/>
              <a:t>方法来获取绘图上下文</a:t>
            </a:r>
            <a:endParaRPr lang="zh-CN" altLang="en-US" sz="24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GACHA </a:t>
            </a:r>
            <a:r>
              <a:rPr lang="zh-CN" altLang="en-US" smtClean="0"/>
              <a:t>前端开发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8395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Canvas</a:t>
            </a:r>
            <a:r>
              <a:rPr lang="zh-CN" altLang="en-US" dirty="0" smtClean="0"/>
              <a:t>基础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sz="2400" dirty="0"/>
              <a:t>http://www.w3school.com.cn/tags/html_ref_canvas.asp</a:t>
            </a:r>
          </a:p>
          <a:p>
            <a:r>
              <a:rPr lang="en-US" altLang="zh-CN" sz="2400" dirty="0" smtClean="0"/>
              <a:t>1</a:t>
            </a:r>
            <a:r>
              <a:rPr lang="zh-CN" altLang="en-US" sz="2400" dirty="0" smtClean="0"/>
              <a:t>、定点</a:t>
            </a:r>
            <a:r>
              <a:rPr lang="en-US" altLang="zh-CN" sz="2400" dirty="0" smtClean="0"/>
              <a:t>&amp;</a:t>
            </a:r>
            <a:r>
              <a:rPr lang="zh-CN" altLang="en-US" sz="2400" dirty="0" smtClean="0"/>
              <a:t>画布处理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       </a:t>
            </a:r>
            <a:r>
              <a:rPr lang="en-US" altLang="zh-CN" sz="1800" dirty="0" err="1" smtClean="0"/>
              <a:t>moveTo,translate,scale,rotate</a:t>
            </a:r>
            <a:endParaRPr lang="en-US" altLang="zh-CN" sz="1800" dirty="0" smtClean="0"/>
          </a:p>
          <a:p>
            <a:r>
              <a:rPr lang="en-US" altLang="zh-CN" sz="2400" dirty="0"/>
              <a:t>2</a:t>
            </a:r>
            <a:r>
              <a:rPr lang="zh-CN" altLang="en-US" sz="2400" dirty="0" smtClean="0"/>
              <a:t>、线条绘制</a:t>
            </a:r>
            <a:r>
              <a:rPr lang="en-US" altLang="zh-CN" sz="2400" dirty="0" smtClean="0"/>
              <a:t>  </a:t>
            </a:r>
          </a:p>
          <a:p>
            <a:pPr marL="0" indent="0">
              <a:buNone/>
            </a:pPr>
            <a:r>
              <a:rPr lang="en-US" altLang="zh-CN" sz="1800" dirty="0" smtClean="0"/>
              <a:t>               </a:t>
            </a:r>
            <a:r>
              <a:rPr lang="en-US" altLang="zh-CN" sz="1800" dirty="0" err="1" smtClean="0"/>
              <a:t>beginPath</a:t>
            </a:r>
            <a:r>
              <a:rPr lang="en-US" altLang="zh-CN" sz="1800" dirty="0" smtClean="0"/>
              <a:t>    </a:t>
            </a:r>
            <a:r>
              <a:rPr lang="en-US" altLang="zh-CN" sz="1800" dirty="0" err="1" smtClean="0"/>
              <a:t>closePath</a:t>
            </a:r>
            <a:r>
              <a:rPr lang="en-US" altLang="zh-CN" sz="1800" dirty="0" smtClean="0"/>
              <a:t>     </a:t>
            </a:r>
          </a:p>
          <a:p>
            <a:pPr marL="0" indent="0">
              <a:buNone/>
            </a:pPr>
            <a:r>
              <a:rPr lang="en-US" altLang="zh-CN" sz="1800" dirty="0"/>
              <a:t> </a:t>
            </a:r>
            <a:r>
              <a:rPr lang="en-US" altLang="zh-CN" sz="1800" dirty="0" smtClean="0"/>
              <a:t>            </a:t>
            </a:r>
            <a:r>
              <a:rPr lang="zh-CN" altLang="en-US" sz="1800" dirty="0" smtClean="0"/>
              <a:t>直线：</a:t>
            </a:r>
            <a:r>
              <a:rPr lang="en-US" altLang="zh-CN" sz="1800" dirty="0" err="1" smtClean="0"/>
              <a:t>lineTo</a:t>
            </a:r>
            <a:r>
              <a:rPr lang="zh-CN" altLang="en-US" sz="1800" dirty="0" smtClean="0"/>
              <a:t>，曲线：</a:t>
            </a:r>
            <a:r>
              <a:rPr lang="en-US" altLang="zh-CN" sz="1800" dirty="0" smtClean="0"/>
              <a:t>arc,  </a:t>
            </a:r>
            <a:r>
              <a:rPr lang="zh-CN" altLang="en-US" sz="1800" dirty="0" smtClean="0"/>
              <a:t>矩形</a:t>
            </a:r>
            <a:r>
              <a:rPr lang="en-US" altLang="zh-CN" sz="1800" dirty="0" err="1" smtClean="0"/>
              <a:t>fillRect</a:t>
            </a:r>
            <a:r>
              <a:rPr lang="zh-CN" altLang="en-US" sz="1800" dirty="0" smtClean="0"/>
              <a:t>，</a:t>
            </a:r>
            <a:r>
              <a:rPr lang="en-US" altLang="zh-CN" sz="1800" dirty="0"/>
              <a:t> </a:t>
            </a:r>
            <a:r>
              <a:rPr lang="en-US" altLang="zh-CN" sz="1800" dirty="0" err="1" smtClean="0"/>
              <a:t>strokeRect</a:t>
            </a:r>
            <a:r>
              <a:rPr lang="en-US" altLang="zh-CN" sz="1800" dirty="0" smtClean="0"/>
              <a:t>, </a:t>
            </a:r>
            <a:r>
              <a:rPr lang="en-US" altLang="zh-CN" sz="1800" dirty="0" err="1" smtClean="0"/>
              <a:t>rect</a:t>
            </a:r>
            <a:r>
              <a:rPr lang="en-US" altLang="zh-CN" sz="1800" dirty="0" smtClean="0"/>
              <a:t>,</a:t>
            </a:r>
          </a:p>
          <a:p>
            <a:pPr marL="0" indent="0">
              <a:buNone/>
            </a:pPr>
            <a:r>
              <a:rPr lang="en-US" altLang="zh-CN" sz="1800" dirty="0"/>
              <a:t> </a:t>
            </a:r>
            <a:r>
              <a:rPr lang="en-US" altLang="zh-CN" sz="1800" dirty="0" smtClean="0"/>
              <a:t>            </a:t>
            </a:r>
            <a:r>
              <a:rPr lang="zh-CN" altLang="en-US" sz="1800" dirty="0" smtClean="0"/>
              <a:t>线框</a:t>
            </a:r>
            <a:r>
              <a:rPr lang="en-US" altLang="zh-CN" sz="1800" dirty="0" smtClean="0"/>
              <a:t>:</a:t>
            </a:r>
            <a:r>
              <a:rPr lang="en-US" altLang="zh-CN" sz="1800" dirty="0" err="1" smtClean="0"/>
              <a:t>linewidth</a:t>
            </a:r>
            <a:r>
              <a:rPr lang="en-US" altLang="zh-CN" sz="1800" dirty="0" smtClean="0"/>
              <a:t>    </a:t>
            </a:r>
            <a:r>
              <a:rPr lang="en-US" altLang="zh-CN" sz="1800" dirty="0" err="1" smtClean="0"/>
              <a:t>lineCap</a:t>
            </a:r>
            <a:r>
              <a:rPr lang="en-US" altLang="zh-CN" sz="1800" dirty="0" smtClean="0"/>
              <a:t>  </a:t>
            </a:r>
            <a:r>
              <a:rPr lang="en-US" altLang="zh-CN" sz="1800" dirty="0" err="1" smtClean="0"/>
              <a:t>lineJoin</a:t>
            </a:r>
            <a:endParaRPr lang="en-US" altLang="zh-CN" sz="1800" dirty="0" smtClean="0"/>
          </a:p>
          <a:p>
            <a:r>
              <a:rPr lang="en-US" altLang="zh-CN" sz="2400" dirty="0" smtClean="0"/>
              <a:t>3</a:t>
            </a:r>
            <a:r>
              <a:rPr lang="zh-CN" altLang="en-US" sz="2400" dirty="0" smtClean="0"/>
              <a:t>、颜色填充</a:t>
            </a:r>
            <a:r>
              <a:rPr lang="en-US" altLang="zh-CN" sz="2400" dirty="0" smtClean="0"/>
              <a:t>&amp;</a:t>
            </a:r>
            <a:r>
              <a:rPr lang="zh-CN" altLang="en-US" sz="2400" dirty="0" smtClean="0"/>
              <a:t>渐变</a:t>
            </a:r>
            <a:endParaRPr lang="en-US" altLang="zh-CN" sz="2400" dirty="0"/>
          </a:p>
          <a:p>
            <a:r>
              <a:rPr lang="zh-CN" altLang="en-US" sz="2400" dirty="0" smtClean="0"/>
              <a:t>        </a:t>
            </a:r>
            <a:r>
              <a:rPr lang="zh-CN" altLang="en-US" sz="1800" dirty="0" smtClean="0"/>
              <a:t>填充色：</a:t>
            </a:r>
            <a:r>
              <a:rPr lang="en-US" altLang="zh-CN" sz="1800" dirty="0"/>
              <a:t> </a:t>
            </a:r>
            <a:r>
              <a:rPr lang="en-US" altLang="zh-CN" sz="1800" dirty="0" err="1" smtClean="0"/>
              <a:t>fillStyle</a:t>
            </a:r>
            <a:r>
              <a:rPr lang="en-US" altLang="zh-CN" sz="1800" dirty="0" smtClean="0"/>
              <a:t>     </a:t>
            </a:r>
            <a:r>
              <a:rPr lang="zh-CN" altLang="en-US" sz="1800" dirty="0" smtClean="0"/>
              <a:t>边框色：</a:t>
            </a:r>
            <a:r>
              <a:rPr lang="en-US" altLang="zh-CN" sz="1800" dirty="0"/>
              <a:t> </a:t>
            </a:r>
            <a:r>
              <a:rPr lang="en-US" altLang="zh-CN" sz="1800" dirty="0" err="1"/>
              <a:t>srtokeStyle</a:t>
            </a:r>
            <a:endParaRPr lang="en-US" altLang="zh-CN" sz="1800" dirty="0" smtClean="0"/>
          </a:p>
          <a:p>
            <a:r>
              <a:rPr lang="en-US" altLang="zh-CN" sz="2400" dirty="0" smtClean="0"/>
              <a:t>4</a:t>
            </a:r>
            <a:r>
              <a:rPr lang="zh-CN" altLang="en-US" sz="2400" dirty="0" smtClean="0"/>
              <a:t>、阴影绘制 </a:t>
            </a:r>
            <a:endParaRPr lang="en-US" altLang="zh-CN" sz="2400" dirty="0" smtClean="0"/>
          </a:p>
          <a:p>
            <a:r>
              <a:rPr lang="en-US" altLang="zh-CN" sz="2400" dirty="0" smtClean="0"/>
              <a:t>5</a:t>
            </a:r>
            <a:r>
              <a:rPr lang="zh-CN" altLang="en-US" sz="2400" dirty="0" smtClean="0"/>
              <a:t>、字体设置</a:t>
            </a:r>
            <a:endParaRPr lang="en-US" altLang="zh-CN" sz="2400" dirty="0" smtClean="0"/>
          </a:p>
          <a:p>
            <a:r>
              <a:rPr lang="en-US" altLang="zh-CN" sz="2400" dirty="0" smtClean="0"/>
              <a:t>6</a:t>
            </a:r>
            <a:r>
              <a:rPr lang="zh-CN" altLang="en-US" sz="2400" dirty="0" smtClean="0"/>
              <a:t>、贝塞尔曲线</a:t>
            </a:r>
            <a:endParaRPr lang="en-US" altLang="zh-CN" sz="2400" dirty="0" smtClean="0"/>
          </a:p>
          <a:p>
            <a:r>
              <a:rPr lang="en-US" altLang="zh-CN" sz="2400" dirty="0" smtClean="0"/>
              <a:t>7</a:t>
            </a:r>
            <a:r>
              <a:rPr lang="zh-CN" altLang="en-US" sz="2400" dirty="0" smtClean="0"/>
              <a:t>、图形裁剪</a:t>
            </a:r>
            <a:endParaRPr lang="zh-CN" altLang="en-US" sz="24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GACHA </a:t>
            </a:r>
            <a:r>
              <a:rPr lang="zh-CN" altLang="en-US" dirty="0" smtClean="0"/>
              <a:t>前端开发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3618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Canvas</a:t>
            </a:r>
            <a:r>
              <a:rPr lang="zh-CN" altLang="en-US" dirty="0" smtClean="0"/>
              <a:t>画图实例解析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注意事项：</a:t>
            </a:r>
            <a:r>
              <a:rPr lang="en-US" altLang="zh-CN" dirty="0" smtClean="0">
                <a:hlinkClick r:id="rId2" action="ppaction://hlinkfile"/>
              </a:rPr>
              <a:t>test.html</a:t>
            </a:r>
            <a:endParaRPr lang="en-US" altLang="zh-CN" dirty="0" smtClean="0"/>
          </a:p>
          <a:p>
            <a:r>
              <a:rPr lang="zh-CN" altLang="en-US" dirty="0" smtClean="0"/>
              <a:t>抽奖活动页：</a:t>
            </a:r>
            <a:r>
              <a:rPr lang="en-US" altLang="zh-CN" dirty="0" smtClean="0">
                <a:hlinkClick r:id="rId3" action="ppaction://hlinkfile"/>
              </a:rPr>
              <a:t>html5</a:t>
            </a:r>
            <a:r>
              <a:rPr lang="zh-CN" altLang="en-US" dirty="0" smtClean="0">
                <a:hlinkClick r:id="rId3" action="ppaction://hlinkfile"/>
              </a:rPr>
              <a:t>抽奖</a:t>
            </a:r>
            <a:r>
              <a:rPr lang="en-US" altLang="zh-CN" dirty="0" smtClean="0">
                <a:hlinkClick r:id="rId3" action="ppaction://hlinkfile"/>
              </a:rPr>
              <a:t>.html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GACHA </a:t>
            </a:r>
            <a:r>
              <a:rPr lang="zh-CN" altLang="en-US" smtClean="0"/>
              <a:t>前端开发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0986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Canvas</a:t>
            </a:r>
            <a:r>
              <a:rPr lang="zh-CN" altLang="en-US" dirty="0" smtClean="0"/>
              <a:t>动画基础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GACHA </a:t>
            </a:r>
            <a:r>
              <a:rPr lang="zh-CN" altLang="en-US" smtClean="0"/>
              <a:t>前端开发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645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4572</TotalTime>
  <Words>487</Words>
  <Application>Microsoft Office PowerPoint</Application>
  <PresentationFormat>全屏显示(4:3)</PresentationFormat>
  <Paragraphs>93</Paragraphs>
  <Slides>14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Office 主题</vt:lpstr>
      <vt:lpstr>HTML5 绘图元素</vt:lpstr>
      <vt:lpstr>What is this</vt:lpstr>
      <vt:lpstr>浏览器兼容</vt:lpstr>
      <vt:lpstr>性能比较</vt:lpstr>
      <vt:lpstr>Svg实例以及工具</vt:lpstr>
      <vt:lpstr>Canvas 总括</vt:lpstr>
      <vt:lpstr>Canvas基础</vt:lpstr>
      <vt:lpstr>Canvas画图实例解析</vt:lpstr>
      <vt:lpstr>Canvas动画基础</vt:lpstr>
      <vt:lpstr>Canvas实例解析</vt:lpstr>
      <vt:lpstr>Canvas实现简单的游戏思路</vt:lpstr>
      <vt:lpstr>Canvas性能优化</vt:lpstr>
      <vt:lpstr>这个不是我说的</vt:lpstr>
      <vt:lpstr>THE END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HTML5 绘图元素</dc:title>
  <dc:creator>熊旭</dc:creator>
  <cp:lastModifiedBy>admin</cp:lastModifiedBy>
  <cp:revision>36</cp:revision>
  <dcterms:created xsi:type="dcterms:W3CDTF">2016-01-30T02:07:17Z</dcterms:created>
  <dcterms:modified xsi:type="dcterms:W3CDTF">2016-03-23T02:27:17Z</dcterms:modified>
</cp:coreProperties>
</file>