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jpg" ContentType="image/jp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780066" y="8815866"/>
            <a:ext cx="2032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6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4.xml"/><Relationship Id="rId4" Type="http://schemas.openxmlformats.org/officeDocument/2006/relationships/slide" Target="slide7.xml"/><Relationship Id="rId5" Type="http://schemas.openxmlformats.org/officeDocument/2006/relationships/slide" Target="slide9.xml"/><Relationship Id="rId6" Type="http://schemas.openxmlformats.org/officeDocument/2006/relationships/slide" Target="slide10.xml"/><Relationship Id="rId7" Type="http://schemas.openxmlformats.org/officeDocument/2006/relationships/slide" Target="slide11.xml"/><Relationship Id="rId8" Type="http://schemas.openxmlformats.org/officeDocument/2006/relationships/slide" Target="slide13.xml"/><Relationship Id="rId9" Type="http://schemas.openxmlformats.org/officeDocument/2006/relationships/slide" Target="slide1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en.wikipedia.org/wiki/List_of_London_boroughs" TargetMode="External"/><Relationship Id="rId3" Type="http://schemas.openxmlformats.org/officeDocument/2006/relationships/hyperlink" Target="https://www.kaggle.com/jboysen/london-crime" TargetMode="External"/><Relationship Id="rId4" Type="http://schemas.openxmlformats.org/officeDocument/2006/relationships/hyperlink" Target="https://www.itv.com/news/london/2016-08-16/londons-happiest-boroughs-revealed-as-richmond-hits-the-top-spot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en.wikipedia.org/wiki/London_Borough_of_Sutton#Districts" TargetMode="External"/><Relationship Id="rId3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hyperlink" Target="https://www.ons.gov.uk/" TargetMode="External"/><Relationship Id="rId4" Type="http://schemas.openxmlformats.org/officeDocument/2006/relationships/hyperlink" Target="https://en.wikipedia.org/wiki/List_of_London_boroughs" TargetMode="External"/><Relationship Id="rId5" Type="http://schemas.openxmlformats.org/officeDocument/2006/relationships/image" Target="../media/image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en.wikipedia.org/wiki/London_Borough_of_Sutton#Districts" TargetMode="External"/><Relationship Id="rId3" Type="http://schemas.openxmlformats.org/officeDocument/2006/relationships/image" Target="../media/image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2634" y="1990776"/>
            <a:ext cx="3596004" cy="1557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7400"/>
              </a:lnSpc>
              <a:spcBef>
                <a:spcPts val="95"/>
              </a:spcBef>
            </a:pPr>
            <a:r>
              <a:rPr dirty="0" sz="1700" spc="-35" b="1">
                <a:latin typeface="Georgia"/>
                <a:cs typeface="Georgia"/>
              </a:rPr>
              <a:t>Capstone </a:t>
            </a:r>
            <a:r>
              <a:rPr dirty="0" sz="1700" spc="-5" b="1">
                <a:latin typeface="Georgia"/>
                <a:cs typeface="Georgia"/>
              </a:rPr>
              <a:t>Project </a:t>
            </a:r>
            <a:r>
              <a:rPr dirty="0" sz="1700" b="1">
                <a:latin typeface="Georgia"/>
                <a:cs typeface="Georgia"/>
              </a:rPr>
              <a:t>- The </a:t>
            </a:r>
            <a:r>
              <a:rPr dirty="0" sz="1700" spc="5" b="1">
                <a:latin typeface="Georgia"/>
                <a:cs typeface="Georgia"/>
              </a:rPr>
              <a:t>Battle </a:t>
            </a:r>
            <a:r>
              <a:rPr dirty="0" sz="1700" spc="-100" b="1">
                <a:latin typeface="Georgia"/>
                <a:cs typeface="Georgia"/>
              </a:rPr>
              <a:t>of  </a:t>
            </a:r>
            <a:r>
              <a:rPr dirty="0" sz="1700" spc="-60" b="1">
                <a:latin typeface="Georgia"/>
                <a:cs typeface="Georgia"/>
              </a:rPr>
              <a:t>Neighborhoods</a:t>
            </a:r>
            <a:endParaRPr sz="1700">
              <a:latin typeface="Georgia"/>
              <a:cs typeface="Georgia"/>
            </a:endParaRPr>
          </a:p>
          <a:p>
            <a:pPr algn="ctr" marL="52705">
              <a:lnSpc>
                <a:spcPct val="100000"/>
              </a:lnSpc>
              <a:spcBef>
                <a:spcPts val="1050"/>
              </a:spcBef>
            </a:pPr>
            <a:r>
              <a:rPr dirty="0" sz="1200" spc="-20" b="1">
                <a:latin typeface="Georgia"/>
                <a:cs typeface="Georgia"/>
              </a:rPr>
              <a:t>Best </a:t>
            </a:r>
            <a:r>
              <a:rPr dirty="0" sz="1200" spc="-60" b="1">
                <a:latin typeface="Georgia"/>
                <a:cs typeface="Georgia"/>
              </a:rPr>
              <a:t>Neighborhoods </a:t>
            </a:r>
            <a:r>
              <a:rPr dirty="0" sz="1200" spc="-70" b="1">
                <a:latin typeface="Georgia"/>
                <a:cs typeface="Georgia"/>
              </a:rPr>
              <a:t>in London </a:t>
            </a:r>
            <a:r>
              <a:rPr dirty="0" sz="1200" spc="-55" b="1">
                <a:latin typeface="Georgia"/>
                <a:cs typeface="Georgia"/>
              </a:rPr>
              <a:t>Borough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50">
              <a:latin typeface="Georgia"/>
              <a:cs typeface="Georgia"/>
            </a:endParaRPr>
          </a:p>
          <a:p>
            <a:pPr algn="ctr" marL="52069">
              <a:lnSpc>
                <a:spcPct val="100000"/>
              </a:lnSpc>
              <a:spcBef>
                <a:spcPts val="5"/>
              </a:spcBef>
            </a:pPr>
            <a:r>
              <a:rPr dirty="0" sz="1200" spc="-30">
                <a:latin typeface="Palatino Linotype"/>
                <a:cs typeface="Palatino Linotype"/>
              </a:rPr>
              <a:t>Author: </a:t>
            </a:r>
            <a:r>
              <a:rPr dirty="0" sz="1200" spc="-60">
                <a:latin typeface="Palatino Linotype"/>
                <a:cs typeface="Palatino Linotype"/>
              </a:rPr>
              <a:t>sahil</a:t>
            </a:r>
            <a:r>
              <a:rPr dirty="0" sz="1200" spc="-55">
                <a:latin typeface="Palatino Linotype"/>
                <a:cs typeface="Palatino Linotype"/>
              </a:rPr>
              <a:t> </a:t>
            </a:r>
            <a:r>
              <a:rPr dirty="0" sz="1200" spc="-65">
                <a:latin typeface="Palatino Linotype"/>
                <a:cs typeface="Palatino Linotype"/>
              </a:rPr>
              <a:t>singh</a:t>
            </a:r>
            <a:endParaRPr sz="1200">
              <a:latin typeface="Palatino Linotype"/>
              <a:cs typeface="Palatino Linotype"/>
            </a:endParaRPr>
          </a:p>
          <a:p>
            <a:pPr algn="ctr" marL="52069">
              <a:lnSpc>
                <a:spcPct val="100000"/>
              </a:lnSpc>
              <a:spcBef>
                <a:spcPts val="890"/>
              </a:spcBef>
            </a:pPr>
            <a:r>
              <a:rPr dirty="0" sz="1200" spc="-5">
                <a:latin typeface="Palatino Linotype"/>
                <a:cs typeface="Palatino Linotype"/>
              </a:rPr>
              <a:t>Date:  </a:t>
            </a:r>
            <a:r>
              <a:rPr dirty="0" sz="1200" spc="-60">
                <a:latin typeface="Palatino Linotype"/>
                <a:cs typeface="Palatino Linotype"/>
              </a:rPr>
              <a:t>april</a:t>
            </a:r>
            <a:r>
              <a:rPr dirty="0" sz="1200" spc="-110">
                <a:latin typeface="Palatino Linotype"/>
                <a:cs typeface="Palatino Linotype"/>
              </a:rPr>
              <a:t> </a:t>
            </a:r>
            <a:r>
              <a:rPr dirty="0" sz="1200" spc="-30">
                <a:latin typeface="Palatino Linotype"/>
                <a:cs typeface="Palatino Linotype"/>
              </a:rPr>
              <a:t>2020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8853" y="1615978"/>
            <a:ext cx="5400019" cy="5369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86153" y="7124108"/>
            <a:ext cx="4390390" cy="1219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latin typeface="Times New Roman"/>
                <a:cs typeface="Times New Roman"/>
              </a:rPr>
              <a:t>Figure </a:t>
            </a:r>
            <a:r>
              <a:rPr dirty="0" sz="1000" spc="-5">
                <a:latin typeface="Times New Roman"/>
                <a:cs typeface="Times New Roman"/>
              </a:rPr>
              <a:t>9: </a:t>
            </a:r>
            <a:r>
              <a:rPr dirty="0" sz="1000" spc="20">
                <a:latin typeface="Times New Roman"/>
                <a:cs typeface="Times New Roman"/>
              </a:rPr>
              <a:t>Boroughs </a:t>
            </a:r>
            <a:r>
              <a:rPr dirty="0" sz="1000" spc="35">
                <a:latin typeface="Times New Roman"/>
                <a:cs typeface="Times New Roman"/>
              </a:rPr>
              <a:t>with </a:t>
            </a:r>
            <a:r>
              <a:rPr dirty="0" sz="1000" spc="5">
                <a:latin typeface="Times New Roman"/>
                <a:cs typeface="Times New Roman"/>
              </a:rPr>
              <a:t>lowest </a:t>
            </a:r>
            <a:r>
              <a:rPr dirty="0" sz="1000" spc="15">
                <a:latin typeface="Times New Roman"/>
                <a:cs typeface="Times New Roman"/>
              </a:rPr>
              <a:t>Housing</a:t>
            </a:r>
            <a:r>
              <a:rPr dirty="0" sz="1000" spc="260">
                <a:latin typeface="Times New Roman"/>
                <a:cs typeface="Times New Roman"/>
              </a:rPr>
              <a:t> </a:t>
            </a:r>
            <a:r>
              <a:rPr dirty="0" sz="1000" spc="20">
                <a:latin typeface="Times New Roman"/>
                <a:cs typeface="Times New Roman"/>
              </a:rPr>
              <a:t>price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000" spc="25">
                <a:latin typeface="Times New Roman"/>
                <a:cs typeface="Times New Roman"/>
              </a:rPr>
              <a:t>From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35">
                <a:latin typeface="Times New Roman"/>
                <a:cs typeface="Times New Roman"/>
              </a:rPr>
              <a:t>plot </a:t>
            </a:r>
            <a:r>
              <a:rPr dirty="0" sz="1000" spc="20">
                <a:latin typeface="Times New Roman"/>
                <a:cs typeface="Times New Roman"/>
              </a:rPr>
              <a:t>above, </a:t>
            </a:r>
            <a:r>
              <a:rPr dirty="0" sz="1000" spc="10">
                <a:latin typeface="Times New Roman"/>
                <a:cs typeface="Times New Roman"/>
              </a:rPr>
              <a:t>some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40">
                <a:latin typeface="Times New Roman"/>
                <a:cs typeface="Times New Roman"/>
              </a:rPr>
              <a:t>most </a:t>
            </a:r>
            <a:r>
              <a:rPr dirty="0" sz="1000" spc="15">
                <a:latin typeface="Times New Roman"/>
                <a:cs typeface="Times New Roman"/>
              </a:rPr>
              <a:t>affordable regions </a:t>
            </a:r>
            <a:r>
              <a:rPr dirty="0" sz="1000" spc="25">
                <a:latin typeface="Times New Roman"/>
                <a:cs typeface="Times New Roman"/>
              </a:rPr>
              <a:t>in London </a:t>
            </a:r>
            <a:r>
              <a:rPr dirty="0" sz="1000" spc="35">
                <a:latin typeface="Times New Roman"/>
                <a:cs typeface="Times New Roman"/>
              </a:rPr>
              <a:t>are </a:t>
            </a:r>
            <a:r>
              <a:rPr dirty="0" sz="1000" spc="25">
                <a:latin typeface="Times New Roman"/>
                <a:cs typeface="Times New Roman"/>
              </a:rPr>
              <a:t>in  </a:t>
            </a:r>
            <a:r>
              <a:rPr dirty="0" sz="1000" spc="30">
                <a:latin typeface="Times New Roman"/>
                <a:cs typeface="Times New Roman"/>
              </a:rPr>
              <a:t>Barking </a:t>
            </a:r>
            <a:r>
              <a:rPr dirty="0" sz="1000" spc="50">
                <a:latin typeface="Times New Roman"/>
                <a:cs typeface="Times New Roman"/>
              </a:rPr>
              <a:t>and </a:t>
            </a:r>
            <a:r>
              <a:rPr dirty="0" sz="1000" spc="35">
                <a:latin typeface="Times New Roman"/>
                <a:cs typeface="Times New Roman"/>
              </a:rPr>
              <a:t>Dagenham, </a:t>
            </a:r>
            <a:r>
              <a:rPr dirty="0" sz="1000" spc="15">
                <a:latin typeface="Times New Roman"/>
                <a:cs typeface="Times New Roman"/>
              </a:rPr>
              <a:t>Havering, </a:t>
            </a:r>
            <a:r>
              <a:rPr dirty="0" sz="1000" spc="10">
                <a:latin typeface="Times New Roman"/>
                <a:cs typeface="Times New Roman"/>
              </a:rPr>
              <a:t>Bexley </a:t>
            </a:r>
            <a:r>
              <a:rPr dirty="0" sz="1000" spc="50">
                <a:latin typeface="Times New Roman"/>
                <a:cs typeface="Times New Roman"/>
              </a:rPr>
              <a:t>and</a:t>
            </a:r>
            <a:r>
              <a:rPr dirty="0" sz="1000" spc="3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Croydon.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56565" algn="l"/>
              </a:tabLst>
            </a:pPr>
            <a:r>
              <a:rPr dirty="0" sz="1000" spc="-10" b="1">
                <a:latin typeface="Georgia"/>
                <a:cs typeface="Georgia"/>
              </a:rPr>
              <a:t>3.1.3	</a:t>
            </a:r>
            <a:r>
              <a:rPr dirty="0" sz="1000" spc="-20" b="1">
                <a:latin typeface="Georgia"/>
                <a:cs typeface="Georgia"/>
              </a:rPr>
              <a:t>Analysis </a:t>
            </a:r>
            <a:r>
              <a:rPr dirty="0" sz="1000" spc="-55" b="1">
                <a:latin typeface="Georgia"/>
                <a:cs typeface="Georgia"/>
              </a:rPr>
              <a:t>of </a:t>
            </a:r>
            <a:r>
              <a:rPr dirty="0" sz="1000" spc="-50" b="1">
                <a:latin typeface="Georgia"/>
                <a:cs typeface="Georgia"/>
              </a:rPr>
              <a:t>hapiness</a:t>
            </a:r>
            <a:r>
              <a:rPr dirty="0" sz="1000" spc="15" b="1">
                <a:latin typeface="Georgia"/>
                <a:cs typeface="Georgia"/>
              </a:rPr>
              <a:t> </a:t>
            </a:r>
            <a:r>
              <a:rPr dirty="0" sz="1000" spc="-30" b="1">
                <a:latin typeface="Georgia"/>
                <a:cs typeface="Georgia"/>
              </a:rPr>
              <a:t>index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000" spc="50">
                <a:latin typeface="Times New Roman"/>
                <a:cs typeface="Times New Roman"/>
              </a:rPr>
              <a:t>The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boroughs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 spc="35">
                <a:latin typeface="Times New Roman"/>
                <a:cs typeface="Times New Roman"/>
              </a:rPr>
              <a:t>with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50">
                <a:latin typeface="Times New Roman"/>
                <a:cs typeface="Times New Roman"/>
              </a:rPr>
              <a:t>the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 spc="45">
                <a:latin typeface="Times New Roman"/>
                <a:cs typeface="Times New Roman"/>
              </a:rPr>
              <a:t>best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happiness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index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35">
                <a:latin typeface="Times New Roman"/>
                <a:cs typeface="Times New Roman"/>
              </a:rPr>
              <a:t>can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 spc="35">
                <a:latin typeface="Times New Roman"/>
                <a:cs typeface="Times New Roman"/>
              </a:rPr>
              <a:t>be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shown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 spc="15">
                <a:latin typeface="Times New Roman"/>
                <a:cs typeface="Times New Roman"/>
              </a:rPr>
              <a:t>as: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9071" y="1584996"/>
            <a:ext cx="1615176" cy="3592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86153" y="5324162"/>
            <a:ext cx="4391025" cy="3067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latin typeface="Times New Roman"/>
                <a:cs typeface="Times New Roman"/>
              </a:rPr>
              <a:t>Figure </a:t>
            </a:r>
            <a:r>
              <a:rPr dirty="0" sz="1000" spc="-5">
                <a:latin typeface="Times New Roman"/>
                <a:cs typeface="Times New Roman"/>
              </a:rPr>
              <a:t>10: </a:t>
            </a:r>
            <a:r>
              <a:rPr dirty="0" sz="1000" spc="20">
                <a:latin typeface="Times New Roman"/>
                <a:cs typeface="Times New Roman"/>
              </a:rPr>
              <a:t>Boroughs </a:t>
            </a:r>
            <a:r>
              <a:rPr dirty="0" sz="1000" spc="35">
                <a:latin typeface="Times New Roman"/>
                <a:cs typeface="Times New Roman"/>
              </a:rPr>
              <a:t>with </a:t>
            </a:r>
            <a:r>
              <a:rPr dirty="0" sz="1000" spc="45">
                <a:latin typeface="Times New Roman"/>
                <a:cs typeface="Times New Roman"/>
              </a:rPr>
              <a:t>best </a:t>
            </a:r>
            <a:r>
              <a:rPr dirty="0" sz="1000" spc="25">
                <a:latin typeface="Times New Roman"/>
                <a:cs typeface="Times New Roman"/>
              </a:rPr>
              <a:t>Happiness</a:t>
            </a:r>
            <a:r>
              <a:rPr dirty="0" sz="1000" spc="22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index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 indent="189230">
              <a:lnSpc>
                <a:spcPct val="100000"/>
              </a:lnSpc>
            </a:pPr>
            <a:r>
              <a:rPr dirty="0" sz="1000" spc="20">
                <a:latin typeface="Times New Roman"/>
                <a:cs typeface="Times New Roman"/>
              </a:rPr>
              <a:t>Considering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0">
                <a:latin typeface="Times New Roman"/>
                <a:cs typeface="Times New Roman"/>
              </a:rPr>
              <a:t>crime </a:t>
            </a:r>
            <a:r>
              <a:rPr dirty="0" sz="1000" spc="40">
                <a:latin typeface="Times New Roman"/>
                <a:cs typeface="Times New Roman"/>
              </a:rPr>
              <a:t>rates, </a:t>
            </a:r>
            <a:r>
              <a:rPr dirty="0" sz="1000" spc="20">
                <a:latin typeface="Times New Roman"/>
                <a:cs typeface="Times New Roman"/>
              </a:rPr>
              <a:t>affordability </a:t>
            </a:r>
            <a:r>
              <a:rPr dirty="0" sz="1000" spc="25">
                <a:latin typeface="Times New Roman"/>
                <a:cs typeface="Times New Roman"/>
              </a:rPr>
              <a:t>in </a:t>
            </a:r>
            <a:r>
              <a:rPr dirty="0" sz="1000" spc="40">
                <a:latin typeface="Times New Roman"/>
                <a:cs typeface="Times New Roman"/>
              </a:rPr>
              <a:t>terms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20">
                <a:latin typeface="Times New Roman"/>
                <a:cs typeface="Times New Roman"/>
              </a:rPr>
              <a:t>price </a:t>
            </a:r>
            <a:r>
              <a:rPr dirty="0" sz="1000" spc="40">
                <a:latin typeface="Times New Roman"/>
                <a:cs typeface="Times New Roman"/>
              </a:rPr>
              <a:t>per </a:t>
            </a:r>
            <a:r>
              <a:rPr dirty="0" sz="1000" spc="10">
                <a:latin typeface="Times New Roman"/>
                <a:cs typeface="Times New Roman"/>
              </a:rPr>
              <a:t>sq </a:t>
            </a:r>
            <a:r>
              <a:rPr dirty="0" sz="1000" spc="15">
                <a:latin typeface="Times New Roman"/>
                <a:cs typeface="Times New Roman"/>
              </a:rPr>
              <a:t>feet </a:t>
            </a:r>
            <a:r>
              <a:rPr dirty="0" sz="1000" spc="50">
                <a:latin typeface="Times New Roman"/>
                <a:cs typeface="Times New Roman"/>
              </a:rPr>
              <a:t>and  the </a:t>
            </a:r>
            <a:r>
              <a:rPr dirty="0" sz="1000" spc="25">
                <a:latin typeface="Times New Roman"/>
                <a:cs typeface="Times New Roman"/>
              </a:rPr>
              <a:t>happiness index, I </a:t>
            </a:r>
            <a:r>
              <a:rPr dirty="0" sz="1000" spc="15">
                <a:latin typeface="Times New Roman"/>
                <a:cs typeface="Times New Roman"/>
              </a:rPr>
              <a:t>have </a:t>
            </a:r>
            <a:r>
              <a:rPr dirty="0" sz="1000" spc="20">
                <a:latin typeface="Times New Roman"/>
                <a:cs typeface="Times New Roman"/>
              </a:rPr>
              <a:t>decided </a:t>
            </a:r>
            <a:r>
              <a:rPr dirty="0" sz="1000" spc="80">
                <a:latin typeface="Times New Roman"/>
                <a:cs typeface="Times New Roman"/>
              </a:rPr>
              <a:t>that </a:t>
            </a:r>
            <a:r>
              <a:rPr dirty="0" sz="1000" spc="30">
                <a:latin typeface="Times New Roman"/>
                <a:cs typeface="Times New Roman"/>
              </a:rPr>
              <a:t>these </a:t>
            </a:r>
            <a:r>
              <a:rPr dirty="0" sz="1000" spc="25">
                <a:latin typeface="Times New Roman"/>
                <a:cs typeface="Times New Roman"/>
              </a:rPr>
              <a:t>boroughs in London </a:t>
            </a:r>
            <a:r>
              <a:rPr dirty="0" sz="1000" spc="35">
                <a:latin typeface="Times New Roman"/>
                <a:cs typeface="Times New Roman"/>
              </a:rPr>
              <a:t>are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45">
                <a:latin typeface="Times New Roman"/>
                <a:cs typeface="Times New Roman"/>
              </a:rPr>
              <a:t>best  </a:t>
            </a:r>
            <a:r>
              <a:rPr dirty="0" sz="1000" spc="10">
                <a:latin typeface="Times New Roman"/>
                <a:cs typeface="Times New Roman"/>
              </a:rPr>
              <a:t>ones </a:t>
            </a:r>
            <a:r>
              <a:rPr dirty="0" sz="1000" spc="5">
                <a:latin typeface="Times New Roman"/>
                <a:cs typeface="Times New Roman"/>
              </a:rPr>
              <a:t>for </a:t>
            </a:r>
            <a:r>
              <a:rPr dirty="0" sz="1000" spc="30">
                <a:latin typeface="Times New Roman"/>
                <a:cs typeface="Times New Roman"/>
              </a:rPr>
              <a:t>buying </a:t>
            </a:r>
            <a:r>
              <a:rPr dirty="0" sz="1000" spc="50">
                <a:latin typeface="Times New Roman"/>
                <a:cs typeface="Times New Roman"/>
              </a:rPr>
              <a:t>a </a:t>
            </a:r>
            <a:r>
              <a:rPr dirty="0" sz="1000" spc="15">
                <a:latin typeface="Times New Roman"/>
                <a:cs typeface="Times New Roman"/>
              </a:rPr>
              <a:t>house: </a:t>
            </a:r>
            <a:r>
              <a:rPr dirty="0" sz="1000" spc="-15" b="1">
                <a:latin typeface="Georgia"/>
                <a:cs typeface="Georgia"/>
              </a:rPr>
              <a:t>Sutton, </a:t>
            </a:r>
            <a:r>
              <a:rPr dirty="0" sz="1000" spc="-35" b="1">
                <a:latin typeface="Georgia"/>
                <a:cs typeface="Georgia"/>
              </a:rPr>
              <a:t>Bromley, Havering, </a:t>
            </a:r>
            <a:r>
              <a:rPr dirty="0" sz="1000" spc="-30" b="1">
                <a:latin typeface="Georgia"/>
                <a:cs typeface="Georgia"/>
              </a:rPr>
              <a:t>Waltham Forest</a:t>
            </a:r>
            <a:r>
              <a:rPr dirty="0" sz="1000" spc="-30">
                <a:latin typeface="Times New Roman"/>
                <a:cs typeface="Times New Roman"/>
              </a:rPr>
              <a:t>,  </a:t>
            </a:r>
            <a:r>
              <a:rPr dirty="0" sz="1000" spc="35">
                <a:latin typeface="Times New Roman"/>
                <a:cs typeface="Times New Roman"/>
              </a:rPr>
              <a:t>with </a:t>
            </a:r>
            <a:r>
              <a:rPr dirty="0" sz="1000" spc="-15" b="1">
                <a:latin typeface="Georgia"/>
                <a:cs typeface="Georgia"/>
              </a:rPr>
              <a:t>Sutton </a:t>
            </a:r>
            <a:r>
              <a:rPr dirty="0" sz="1000" spc="-25" b="1">
                <a:latin typeface="Georgia"/>
                <a:cs typeface="Georgia"/>
              </a:rPr>
              <a:t>being </a:t>
            </a:r>
            <a:r>
              <a:rPr dirty="0" sz="1000" spc="-15" b="1">
                <a:latin typeface="Georgia"/>
                <a:cs typeface="Georgia"/>
              </a:rPr>
              <a:t>the </a:t>
            </a:r>
            <a:r>
              <a:rPr dirty="0" sz="1000" spc="-10" b="1">
                <a:latin typeface="Georgia"/>
                <a:cs typeface="Georgia"/>
              </a:rPr>
              <a:t>best </a:t>
            </a:r>
            <a:r>
              <a:rPr dirty="0" sz="1000" spc="-45" b="1">
                <a:latin typeface="Georgia"/>
                <a:cs typeface="Georgia"/>
              </a:rPr>
              <a:t>choice. </a:t>
            </a:r>
            <a:r>
              <a:rPr dirty="0" sz="1000" spc="65">
                <a:latin typeface="Times New Roman"/>
                <a:cs typeface="Times New Roman"/>
              </a:rPr>
              <a:t>It </a:t>
            </a:r>
            <a:r>
              <a:rPr dirty="0" sz="1000">
                <a:latin typeface="Times New Roman"/>
                <a:cs typeface="Times New Roman"/>
              </a:rPr>
              <a:t>is </a:t>
            </a:r>
            <a:r>
              <a:rPr dirty="0" sz="1000" spc="25">
                <a:latin typeface="Times New Roman"/>
                <a:cs typeface="Times New Roman"/>
              </a:rPr>
              <a:t>placed </a:t>
            </a:r>
            <a:r>
              <a:rPr dirty="0" sz="1000" spc="15">
                <a:latin typeface="Times New Roman"/>
                <a:cs typeface="Times New Roman"/>
              </a:rPr>
              <a:t>second </a:t>
            </a:r>
            <a:r>
              <a:rPr dirty="0" sz="1000" spc="25">
                <a:latin typeface="Times New Roman"/>
                <a:cs typeface="Times New Roman"/>
              </a:rPr>
              <a:t>in </a:t>
            </a:r>
            <a:r>
              <a:rPr dirty="0" sz="1000" spc="40">
                <a:latin typeface="Times New Roman"/>
                <a:cs typeface="Times New Roman"/>
              </a:rPr>
              <a:t>terms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30">
                <a:latin typeface="Times New Roman"/>
                <a:cs typeface="Times New Roman"/>
              </a:rPr>
              <a:t>least </a:t>
            </a:r>
            <a:r>
              <a:rPr dirty="0" sz="1000" spc="310">
                <a:latin typeface="Times New Roman"/>
                <a:cs typeface="Times New Roman"/>
              </a:rPr>
              <a:t> </a:t>
            </a:r>
            <a:r>
              <a:rPr dirty="0" sz="1000" spc="20">
                <a:latin typeface="Times New Roman"/>
                <a:cs typeface="Times New Roman"/>
              </a:rPr>
              <a:t>crime </a:t>
            </a:r>
            <a:r>
              <a:rPr dirty="0" sz="1000" spc="45">
                <a:latin typeface="Times New Roman"/>
                <a:cs typeface="Times New Roman"/>
              </a:rPr>
              <a:t>rate, </a:t>
            </a:r>
            <a:r>
              <a:rPr dirty="0" sz="1000" spc="25">
                <a:latin typeface="Times New Roman"/>
                <a:cs typeface="Times New Roman"/>
              </a:rPr>
              <a:t>seventh in </a:t>
            </a:r>
            <a:r>
              <a:rPr dirty="0" sz="1000" spc="15">
                <a:latin typeface="Times New Roman"/>
                <a:cs typeface="Times New Roman"/>
              </a:rPr>
              <a:t>affordability, </a:t>
            </a:r>
            <a:r>
              <a:rPr dirty="0" sz="1000" spc="10">
                <a:latin typeface="Times New Roman"/>
                <a:cs typeface="Times New Roman"/>
              </a:rPr>
              <a:t>which </a:t>
            </a:r>
            <a:r>
              <a:rPr dirty="0" sz="1000">
                <a:latin typeface="Times New Roman"/>
                <a:cs typeface="Times New Roman"/>
              </a:rPr>
              <a:t>is </a:t>
            </a:r>
            <a:r>
              <a:rPr dirty="0" sz="1000" spc="20">
                <a:latin typeface="Times New Roman"/>
                <a:cs typeface="Times New Roman"/>
              </a:rPr>
              <a:t>much </a:t>
            </a:r>
            <a:r>
              <a:rPr dirty="0" sz="1000">
                <a:latin typeface="Times New Roman"/>
                <a:cs typeface="Times New Roman"/>
              </a:rPr>
              <a:t>less </a:t>
            </a:r>
            <a:r>
              <a:rPr dirty="0" sz="1000" spc="65">
                <a:latin typeface="Times New Roman"/>
                <a:cs typeface="Times New Roman"/>
              </a:rPr>
              <a:t>than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35">
                <a:latin typeface="Times New Roman"/>
                <a:cs typeface="Times New Roman"/>
              </a:rPr>
              <a:t>mean </a:t>
            </a:r>
            <a:r>
              <a:rPr dirty="0" sz="1000" spc="10">
                <a:latin typeface="Times New Roman"/>
                <a:cs typeface="Times New Roman"/>
              </a:rPr>
              <a:t>value </a:t>
            </a:r>
            <a:r>
              <a:rPr dirty="0" sz="1000" spc="-20">
                <a:latin typeface="Times New Roman"/>
                <a:cs typeface="Times New Roman"/>
              </a:rPr>
              <a:t>of  </a:t>
            </a:r>
            <a:r>
              <a:rPr dirty="0" sz="1000" spc="15">
                <a:latin typeface="Times New Roman"/>
                <a:cs typeface="Times New Roman"/>
              </a:rPr>
              <a:t>houses </a:t>
            </a:r>
            <a:r>
              <a:rPr dirty="0" sz="1000" spc="25">
                <a:latin typeface="Times New Roman"/>
                <a:cs typeface="Times New Roman"/>
              </a:rPr>
              <a:t>in </a:t>
            </a:r>
            <a:r>
              <a:rPr dirty="0" sz="1000" spc="15">
                <a:latin typeface="Times New Roman"/>
                <a:cs typeface="Times New Roman"/>
              </a:rPr>
              <a:t>London(7473.1875) </a:t>
            </a:r>
            <a:r>
              <a:rPr dirty="0" sz="1000" spc="50">
                <a:latin typeface="Times New Roman"/>
                <a:cs typeface="Times New Roman"/>
              </a:rPr>
              <a:t>and </a:t>
            </a:r>
            <a:r>
              <a:rPr dirty="0" sz="1000" spc="40">
                <a:latin typeface="Times New Roman"/>
                <a:cs typeface="Times New Roman"/>
              </a:rPr>
              <a:t>fourth </a:t>
            </a:r>
            <a:r>
              <a:rPr dirty="0" sz="1000" spc="25">
                <a:latin typeface="Times New Roman"/>
                <a:cs typeface="Times New Roman"/>
              </a:rPr>
              <a:t>in happiness</a:t>
            </a:r>
            <a:r>
              <a:rPr dirty="0" sz="1000" spc="114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index.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01320" algn="l"/>
              </a:tabLst>
            </a:pPr>
            <a:r>
              <a:rPr dirty="0" sz="1200" spc="-60" b="1">
                <a:latin typeface="Georgia"/>
                <a:cs typeface="Georgia"/>
              </a:rPr>
              <a:t>3.2	</a:t>
            </a:r>
            <a:r>
              <a:rPr dirty="0" sz="1200" spc="-45" b="1">
                <a:latin typeface="Georgia"/>
                <a:cs typeface="Georgia"/>
              </a:rPr>
              <a:t>Modelling</a:t>
            </a:r>
            <a:endParaRPr sz="1200">
              <a:latin typeface="Georgia"/>
              <a:cs typeface="Georgia"/>
            </a:endParaRPr>
          </a:p>
          <a:p>
            <a:pPr algn="just"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1000">
                <a:latin typeface="Times New Roman"/>
                <a:cs typeface="Times New Roman"/>
              </a:rPr>
              <a:t>Now, </a:t>
            </a:r>
            <a:r>
              <a:rPr dirty="0" sz="1000" spc="20">
                <a:latin typeface="Times New Roman"/>
                <a:cs typeface="Times New Roman"/>
              </a:rPr>
              <a:t>using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65">
                <a:latin typeface="Times New Roman"/>
                <a:cs typeface="Times New Roman"/>
              </a:rPr>
              <a:t>data </a:t>
            </a:r>
            <a:r>
              <a:rPr dirty="0" sz="1000" spc="35">
                <a:latin typeface="Times New Roman"/>
                <a:cs typeface="Times New Roman"/>
              </a:rPr>
              <a:t>set </a:t>
            </a:r>
            <a:r>
              <a:rPr dirty="0" sz="1000" spc="25">
                <a:latin typeface="Times New Roman"/>
                <a:cs typeface="Times New Roman"/>
              </a:rPr>
              <a:t>containing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0">
                <a:latin typeface="Times New Roman"/>
                <a:cs typeface="Times New Roman"/>
              </a:rPr>
              <a:t>geographical </a:t>
            </a:r>
            <a:r>
              <a:rPr dirty="0" sz="1000" spc="30">
                <a:latin typeface="Times New Roman"/>
                <a:cs typeface="Times New Roman"/>
              </a:rPr>
              <a:t>coordinates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50">
                <a:latin typeface="Times New Roman"/>
                <a:cs typeface="Times New Roman"/>
              </a:rPr>
              <a:t>Sutton </a:t>
            </a:r>
            <a:r>
              <a:rPr dirty="0" sz="1000" spc="5">
                <a:latin typeface="Times New Roman"/>
                <a:cs typeface="Times New Roman"/>
              </a:rPr>
              <a:t>Dis-  </a:t>
            </a:r>
            <a:r>
              <a:rPr dirty="0" sz="1000" spc="45">
                <a:latin typeface="Times New Roman"/>
                <a:cs typeface="Times New Roman"/>
              </a:rPr>
              <a:t>tricts </a:t>
            </a:r>
            <a:r>
              <a:rPr dirty="0" sz="1000" spc="50">
                <a:latin typeface="Times New Roman"/>
                <a:cs typeface="Times New Roman"/>
              </a:rPr>
              <a:t>and </a:t>
            </a:r>
            <a:r>
              <a:rPr dirty="0" sz="1000" spc="25">
                <a:latin typeface="Times New Roman"/>
                <a:cs typeface="Times New Roman"/>
              </a:rPr>
              <a:t>FourSquare </a:t>
            </a:r>
            <a:r>
              <a:rPr dirty="0" sz="1000" spc="45">
                <a:latin typeface="Times New Roman"/>
                <a:cs typeface="Times New Roman"/>
              </a:rPr>
              <a:t>API, </a:t>
            </a:r>
            <a:r>
              <a:rPr dirty="0" sz="1000" spc="-20">
                <a:latin typeface="Times New Roman"/>
                <a:cs typeface="Times New Roman"/>
              </a:rPr>
              <a:t>we </a:t>
            </a:r>
            <a:r>
              <a:rPr dirty="0" sz="1000" spc="35">
                <a:latin typeface="Times New Roman"/>
                <a:cs typeface="Times New Roman"/>
              </a:rPr>
              <a:t>can </a:t>
            </a:r>
            <a:r>
              <a:rPr dirty="0" sz="1000" spc="10">
                <a:latin typeface="Times New Roman"/>
                <a:cs typeface="Times New Roman"/>
              </a:rPr>
              <a:t>find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-5">
                <a:latin typeface="Times New Roman"/>
                <a:cs typeface="Times New Roman"/>
              </a:rPr>
              <a:t>100 </a:t>
            </a:r>
            <a:r>
              <a:rPr dirty="0" sz="1000" spc="50">
                <a:latin typeface="Times New Roman"/>
                <a:cs typeface="Times New Roman"/>
              </a:rPr>
              <a:t>top </a:t>
            </a:r>
            <a:r>
              <a:rPr dirty="0" sz="1000" spc="40">
                <a:latin typeface="Times New Roman"/>
                <a:cs typeface="Times New Roman"/>
              </a:rPr>
              <a:t>most </a:t>
            </a:r>
            <a:r>
              <a:rPr dirty="0" sz="1000" spc="10">
                <a:latin typeface="Times New Roman"/>
                <a:cs typeface="Times New Roman"/>
              </a:rPr>
              <a:t>venues </a:t>
            </a:r>
            <a:r>
              <a:rPr dirty="0" sz="1000" spc="25">
                <a:latin typeface="Times New Roman"/>
                <a:cs typeface="Times New Roman"/>
              </a:rPr>
              <a:t>in </a:t>
            </a:r>
            <a:r>
              <a:rPr dirty="0" sz="1000" spc="15">
                <a:latin typeface="Times New Roman"/>
                <a:cs typeface="Times New Roman"/>
              </a:rPr>
              <a:t>each </a:t>
            </a:r>
            <a:r>
              <a:rPr dirty="0" sz="1000" spc="35">
                <a:latin typeface="Times New Roman"/>
                <a:cs typeface="Times New Roman"/>
              </a:rPr>
              <a:t>district.  </a:t>
            </a:r>
            <a:r>
              <a:rPr dirty="0" sz="1000" spc="40">
                <a:latin typeface="Times New Roman"/>
                <a:cs typeface="Times New Roman"/>
              </a:rPr>
              <a:t>There </a:t>
            </a:r>
            <a:r>
              <a:rPr dirty="0" sz="1000" spc="35">
                <a:latin typeface="Times New Roman"/>
                <a:cs typeface="Times New Roman"/>
              </a:rPr>
              <a:t>are </a:t>
            </a:r>
            <a:r>
              <a:rPr dirty="0" sz="1000" spc="-5">
                <a:latin typeface="Times New Roman"/>
                <a:cs typeface="Times New Roman"/>
              </a:rPr>
              <a:t>60 </a:t>
            </a:r>
            <a:r>
              <a:rPr dirty="0" sz="1000" spc="30">
                <a:latin typeface="Times New Roman"/>
                <a:cs typeface="Times New Roman"/>
              </a:rPr>
              <a:t>unique </a:t>
            </a:r>
            <a:r>
              <a:rPr dirty="0" sz="1000" spc="20">
                <a:latin typeface="Times New Roman"/>
                <a:cs typeface="Times New Roman"/>
              </a:rPr>
              <a:t>categories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10">
                <a:latin typeface="Times New Roman"/>
                <a:cs typeface="Times New Roman"/>
              </a:rPr>
              <a:t>venues </a:t>
            </a:r>
            <a:r>
              <a:rPr dirty="0" sz="1000" spc="25">
                <a:latin typeface="Times New Roman"/>
                <a:cs typeface="Times New Roman"/>
              </a:rPr>
              <a:t>in </a:t>
            </a:r>
            <a:r>
              <a:rPr dirty="0" sz="1000" spc="45">
                <a:latin typeface="Times New Roman"/>
                <a:cs typeface="Times New Roman"/>
              </a:rPr>
              <a:t>Sutton. </a:t>
            </a:r>
            <a:r>
              <a:rPr dirty="0" sz="1000" spc="30">
                <a:latin typeface="Times New Roman"/>
                <a:cs typeface="Times New Roman"/>
              </a:rPr>
              <a:t>One </a:t>
            </a:r>
            <a:r>
              <a:rPr dirty="0" sz="1000" spc="50">
                <a:latin typeface="Times New Roman"/>
                <a:cs typeface="Times New Roman"/>
              </a:rPr>
              <a:t>hot </a:t>
            </a:r>
            <a:r>
              <a:rPr dirty="0" sz="1000" spc="20">
                <a:latin typeface="Times New Roman"/>
                <a:cs typeface="Times New Roman"/>
              </a:rPr>
              <a:t>encoding </a:t>
            </a:r>
            <a:r>
              <a:rPr dirty="0" sz="1000">
                <a:latin typeface="Times New Roman"/>
                <a:cs typeface="Times New Roman"/>
              </a:rPr>
              <a:t>is </a:t>
            </a:r>
            <a:r>
              <a:rPr dirty="0" sz="1000" spc="50">
                <a:latin typeface="Times New Roman"/>
                <a:cs typeface="Times New Roman"/>
              </a:rPr>
              <a:t>then  </a:t>
            </a:r>
            <a:r>
              <a:rPr dirty="0" sz="1000" spc="25">
                <a:latin typeface="Times New Roman"/>
                <a:cs typeface="Times New Roman"/>
              </a:rPr>
              <a:t>performed on </a:t>
            </a:r>
            <a:r>
              <a:rPr dirty="0" sz="1000" spc="30">
                <a:latin typeface="Times New Roman"/>
                <a:cs typeface="Times New Roman"/>
              </a:rPr>
              <a:t>these </a:t>
            </a:r>
            <a:r>
              <a:rPr dirty="0" sz="1000" spc="10">
                <a:latin typeface="Times New Roman"/>
                <a:cs typeface="Times New Roman"/>
              </a:rPr>
              <a:t>venues </a:t>
            </a:r>
            <a:r>
              <a:rPr dirty="0" sz="1000" spc="50">
                <a:latin typeface="Times New Roman"/>
                <a:cs typeface="Times New Roman"/>
              </a:rPr>
              <a:t>to </a:t>
            </a:r>
            <a:r>
              <a:rPr dirty="0" sz="1000" spc="25">
                <a:latin typeface="Times New Roman"/>
                <a:cs typeface="Times New Roman"/>
              </a:rPr>
              <a:t>convert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0">
                <a:latin typeface="Times New Roman"/>
                <a:cs typeface="Times New Roman"/>
              </a:rPr>
              <a:t>categorical </a:t>
            </a:r>
            <a:r>
              <a:rPr dirty="0" sz="1000" spc="10">
                <a:latin typeface="Times New Roman"/>
                <a:cs typeface="Times New Roman"/>
              </a:rPr>
              <a:t>values </a:t>
            </a:r>
            <a:r>
              <a:rPr dirty="0" sz="1000" spc="50">
                <a:latin typeface="Times New Roman"/>
                <a:cs typeface="Times New Roman"/>
              </a:rPr>
              <a:t>to a </a:t>
            </a:r>
            <a:r>
              <a:rPr dirty="0" sz="1000" spc="15">
                <a:latin typeface="Times New Roman"/>
                <a:cs typeface="Times New Roman"/>
              </a:rPr>
              <a:t>form </a:t>
            </a:r>
            <a:r>
              <a:rPr dirty="0" sz="1000" spc="35">
                <a:latin typeface="Times New Roman"/>
                <a:cs typeface="Times New Roman"/>
              </a:rPr>
              <a:t>under-  </a:t>
            </a:r>
            <a:r>
              <a:rPr dirty="0" sz="1000" spc="40">
                <a:latin typeface="Times New Roman"/>
                <a:cs typeface="Times New Roman"/>
              </a:rPr>
              <a:t>standable </a:t>
            </a:r>
            <a:r>
              <a:rPr dirty="0" sz="1000" spc="20">
                <a:latin typeface="Times New Roman"/>
                <a:cs typeface="Times New Roman"/>
              </a:rPr>
              <a:t>by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15">
                <a:latin typeface="Times New Roman"/>
                <a:cs typeface="Times New Roman"/>
              </a:rPr>
              <a:t>ML </a:t>
            </a:r>
            <a:r>
              <a:rPr dirty="0" sz="1000" spc="35">
                <a:latin typeface="Times New Roman"/>
                <a:cs typeface="Times New Roman"/>
              </a:rPr>
              <a:t>algorithm </a:t>
            </a:r>
            <a:r>
              <a:rPr dirty="0" sz="1000" spc="15">
                <a:latin typeface="Times New Roman"/>
                <a:cs typeface="Times New Roman"/>
              </a:rPr>
              <a:t>called</a:t>
            </a:r>
            <a:r>
              <a:rPr dirty="0" sz="1000" spc="55">
                <a:latin typeface="Times New Roman"/>
                <a:cs typeface="Times New Roman"/>
              </a:rPr>
              <a:t> </a:t>
            </a:r>
            <a:r>
              <a:rPr dirty="0" sz="1000" spc="30">
                <a:latin typeface="Times New Roman"/>
                <a:cs typeface="Times New Roman"/>
              </a:rPr>
              <a:t>binarization.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200"/>
              </a:lnSpc>
              <a:spcBef>
                <a:spcPts val="20"/>
              </a:spcBef>
            </a:pPr>
            <a:r>
              <a:rPr dirty="0" sz="1000" spc="-5">
                <a:latin typeface="Times New Roman"/>
                <a:cs typeface="Times New Roman"/>
              </a:rPr>
              <a:t>Now </a:t>
            </a:r>
            <a:r>
              <a:rPr dirty="0" sz="1000" spc="20">
                <a:latin typeface="Times New Roman"/>
                <a:cs typeface="Times New Roman"/>
              </a:rPr>
              <a:t>by </a:t>
            </a:r>
            <a:r>
              <a:rPr dirty="0" sz="1000" spc="25">
                <a:latin typeface="Times New Roman"/>
                <a:cs typeface="Times New Roman"/>
              </a:rPr>
              <a:t>grouping </a:t>
            </a:r>
            <a:r>
              <a:rPr dirty="0" sz="1000" spc="30">
                <a:latin typeface="Times New Roman"/>
                <a:cs typeface="Times New Roman"/>
              </a:rPr>
              <a:t>these </a:t>
            </a:r>
            <a:r>
              <a:rPr dirty="0" sz="1000" spc="10">
                <a:latin typeface="Times New Roman"/>
                <a:cs typeface="Times New Roman"/>
              </a:rPr>
              <a:t>venues </a:t>
            </a:r>
            <a:r>
              <a:rPr dirty="0" sz="1000" spc="25">
                <a:latin typeface="Times New Roman"/>
                <a:cs typeface="Times New Roman"/>
              </a:rPr>
              <a:t>on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0">
                <a:latin typeface="Times New Roman"/>
                <a:cs typeface="Times New Roman"/>
              </a:rPr>
              <a:t>basis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25">
                <a:latin typeface="Times New Roman"/>
                <a:cs typeface="Times New Roman"/>
              </a:rPr>
              <a:t>neighborhood, </a:t>
            </a:r>
            <a:r>
              <a:rPr dirty="0" sz="1000" spc="-20">
                <a:latin typeface="Times New Roman"/>
                <a:cs typeface="Times New Roman"/>
              </a:rPr>
              <a:t>we </a:t>
            </a:r>
            <a:r>
              <a:rPr dirty="0" sz="1000" spc="25">
                <a:latin typeface="Times New Roman"/>
                <a:cs typeface="Times New Roman"/>
              </a:rPr>
              <a:t>calculate </a:t>
            </a:r>
            <a:r>
              <a:rPr dirty="0" sz="1000" spc="50">
                <a:latin typeface="Times New Roman"/>
                <a:cs typeface="Times New Roman"/>
              </a:rPr>
              <a:t>the  </a:t>
            </a:r>
            <a:r>
              <a:rPr dirty="0" sz="1000" spc="35">
                <a:latin typeface="Times New Roman"/>
                <a:cs typeface="Times New Roman"/>
              </a:rPr>
              <a:t>mean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10">
                <a:latin typeface="Times New Roman"/>
                <a:cs typeface="Times New Roman"/>
              </a:rPr>
              <a:t>venues. </a:t>
            </a:r>
            <a:r>
              <a:rPr dirty="0" sz="1000" spc="25">
                <a:latin typeface="Times New Roman"/>
                <a:cs typeface="Times New Roman"/>
              </a:rPr>
              <a:t>Based on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35">
                <a:latin typeface="Times New Roman"/>
                <a:cs typeface="Times New Roman"/>
              </a:rPr>
              <a:t>mean </a:t>
            </a:r>
            <a:r>
              <a:rPr dirty="0" sz="1000" spc="10">
                <a:latin typeface="Times New Roman"/>
                <a:cs typeface="Times New Roman"/>
              </a:rPr>
              <a:t>values, </a:t>
            </a:r>
            <a:r>
              <a:rPr dirty="0" sz="1000" spc="-20">
                <a:latin typeface="Times New Roman"/>
                <a:cs typeface="Times New Roman"/>
              </a:rPr>
              <a:t>we </a:t>
            </a:r>
            <a:r>
              <a:rPr dirty="0" sz="1000" spc="35">
                <a:latin typeface="Times New Roman"/>
                <a:cs typeface="Times New Roman"/>
              </a:rPr>
              <a:t>can </a:t>
            </a:r>
            <a:r>
              <a:rPr dirty="0" sz="1000" spc="10">
                <a:latin typeface="Times New Roman"/>
                <a:cs typeface="Times New Roman"/>
              </a:rPr>
              <a:t>find </a:t>
            </a:r>
            <a:r>
              <a:rPr dirty="0" sz="1000" spc="50">
                <a:latin typeface="Times New Roman"/>
                <a:cs typeface="Times New Roman"/>
              </a:rPr>
              <a:t>out the top </a:t>
            </a:r>
            <a:r>
              <a:rPr dirty="0" sz="1000" spc="-5">
                <a:latin typeface="Times New Roman"/>
                <a:cs typeface="Times New Roman"/>
              </a:rPr>
              <a:t>10  </a:t>
            </a:r>
            <a:r>
              <a:rPr dirty="0" sz="1000" spc="10">
                <a:latin typeface="Times New Roman"/>
                <a:cs typeface="Times New Roman"/>
              </a:rPr>
              <a:t>venues </a:t>
            </a:r>
            <a:r>
              <a:rPr dirty="0" sz="1000" spc="25">
                <a:latin typeface="Times New Roman"/>
                <a:cs typeface="Times New Roman"/>
              </a:rPr>
              <a:t>in </a:t>
            </a:r>
            <a:r>
              <a:rPr dirty="0" sz="1000" spc="15">
                <a:latin typeface="Times New Roman"/>
                <a:cs typeface="Times New Roman"/>
              </a:rPr>
              <a:t>each</a:t>
            </a:r>
            <a:r>
              <a:rPr dirty="0" sz="1000" spc="200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venues.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5885" y="1584952"/>
            <a:ext cx="5322900" cy="1800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86153" y="3524090"/>
            <a:ext cx="4390390" cy="809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latin typeface="Times New Roman"/>
                <a:cs typeface="Times New Roman"/>
              </a:rPr>
              <a:t>Figure </a:t>
            </a:r>
            <a:r>
              <a:rPr dirty="0" sz="1000" spc="-5">
                <a:latin typeface="Times New Roman"/>
                <a:cs typeface="Times New Roman"/>
              </a:rPr>
              <a:t>11: </a:t>
            </a:r>
            <a:r>
              <a:rPr dirty="0" sz="1000" spc="20">
                <a:latin typeface="Times New Roman"/>
                <a:cs typeface="Times New Roman"/>
              </a:rPr>
              <a:t>Top </a:t>
            </a:r>
            <a:r>
              <a:rPr dirty="0" sz="1000" spc="-5">
                <a:latin typeface="Times New Roman"/>
                <a:cs typeface="Times New Roman"/>
              </a:rPr>
              <a:t>10 </a:t>
            </a:r>
            <a:r>
              <a:rPr dirty="0" sz="1000" spc="10">
                <a:latin typeface="Times New Roman"/>
                <a:cs typeface="Times New Roman"/>
              </a:rPr>
              <a:t>venue </a:t>
            </a:r>
            <a:r>
              <a:rPr dirty="0" sz="1000" spc="20">
                <a:latin typeface="Times New Roman"/>
                <a:cs typeface="Times New Roman"/>
              </a:rPr>
              <a:t>categories </a:t>
            </a:r>
            <a:r>
              <a:rPr dirty="0" sz="1000" spc="50">
                <a:latin typeface="Times New Roman"/>
                <a:cs typeface="Times New Roman"/>
              </a:rPr>
              <a:t>the</a:t>
            </a:r>
            <a:r>
              <a:rPr dirty="0" sz="1000" spc="12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neighborhood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 indent="189230">
              <a:lnSpc>
                <a:spcPct val="100000"/>
              </a:lnSpc>
            </a:pPr>
            <a:r>
              <a:rPr dirty="0" sz="1000" spc="30">
                <a:latin typeface="Times New Roman"/>
                <a:cs typeface="Times New Roman"/>
              </a:rPr>
              <a:t>Finally </a:t>
            </a:r>
            <a:r>
              <a:rPr dirty="0" sz="1000" spc="-20">
                <a:latin typeface="Times New Roman"/>
                <a:cs typeface="Times New Roman"/>
              </a:rPr>
              <a:t>we </a:t>
            </a:r>
            <a:r>
              <a:rPr dirty="0" sz="1000" spc="35">
                <a:latin typeface="Times New Roman"/>
                <a:cs typeface="Times New Roman"/>
              </a:rPr>
              <a:t>can </a:t>
            </a:r>
            <a:r>
              <a:rPr dirty="0" sz="1000" spc="20">
                <a:latin typeface="Times New Roman"/>
                <a:cs typeface="Times New Roman"/>
              </a:rPr>
              <a:t>utilize </a:t>
            </a:r>
            <a:r>
              <a:rPr dirty="0" sz="1000" spc="25">
                <a:latin typeface="Times New Roman"/>
                <a:cs typeface="Times New Roman"/>
              </a:rPr>
              <a:t>K-Means clustering </a:t>
            </a:r>
            <a:r>
              <a:rPr dirty="0" sz="1000" spc="30">
                <a:latin typeface="Times New Roman"/>
                <a:cs typeface="Times New Roman"/>
              </a:rPr>
              <a:t>algorithm, </a:t>
            </a:r>
            <a:r>
              <a:rPr dirty="0" sz="1000" spc="50">
                <a:latin typeface="Times New Roman"/>
                <a:cs typeface="Times New Roman"/>
              </a:rPr>
              <a:t>to </a:t>
            </a:r>
            <a:r>
              <a:rPr dirty="0" sz="1000" spc="30">
                <a:latin typeface="Times New Roman"/>
                <a:cs typeface="Times New Roman"/>
              </a:rPr>
              <a:t>group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0">
                <a:latin typeface="Times New Roman"/>
                <a:cs typeface="Times New Roman"/>
              </a:rPr>
              <a:t>similar  </a:t>
            </a:r>
            <a:r>
              <a:rPr dirty="0" sz="1000" spc="25">
                <a:latin typeface="Times New Roman"/>
                <a:cs typeface="Times New Roman"/>
              </a:rPr>
              <a:t>neighborhoods.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5">
                <a:latin typeface="Times New Roman"/>
                <a:cs typeface="Times New Roman"/>
              </a:rPr>
              <a:t>neighborhoods </a:t>
            </a:r>
            <a:r>
              <a:rPr dirty="0" sz="1000" spc="35">
                <a:latin typeface="Times New Roman"/>
                <a:cs typeface="Times New Roman"/>
              </a:rPr>
              <a:t>are </a:t>
            </a:r>
            <a:r>
              <a:rPr dirty="0" sz="1000">
                <a:latin typeface="Times New Roman"/>
                <a:cs typeface="Times New Roman"/>
              </a:rPr>
              <a:t>classified </a:t>
            </a:r>
            <a:r>
              <a:rPr dirty="0" sz="1000" spc="30">
                <a:latin typeface="Times New Roman"/>
                <a:cs typeface="Times New Roman"/>
              </a:rPr>
              <a:t>into </a:t>
            </a:r>
            <a:r>
              <a:rPr dirty="0" sz="1000" spc="-5">
                <a:latin typeface="Times New Roman"/>
                <a:cs typeface="Times New Roman"/>
              </a:rPr>
              <a:t>6 </a:t>
            </a:r>
            <a:r>
              <a:rPr dirty="0" sz="1000" spc="20">
                <a:latin typeface="Times New Roman"/>
                <a:cs typeface="Times New Roman"/>
              </a:rPr>
              <a:t>categories using </a:t>
            </a:r>
            <a:r>
              <a:rPr dirty="0" sz="1000" spc="5">
                <a:latin typeface="Times New Roman"/>
                <a:cs typeface="Times New Roman"/>
              </a:rPr>
              <a:t>elbow  </a:t>
            </a:r>
            <a:r>
              <a:rPr dirty="0" sz="1000" spc="40">
                <a:latin typeface="Times New Roman"/>
                <a:cs typeface="Times New Roman"/>
              </a:rPr>
              <a:t>method.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6153" y="1516618"/>
            <a:ext cx="9912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20040" algn="l"/>
              </a:tabLst>
            </a:pPr>
            <a:r>
              <a:rPr dirty="0" sz="1400" spc="-105" b="1">
                <a:latin typeface="Georgia"/>
                <a:cs typeface="Georgia"/>
              </a:rPr>
              <a:t>4</a:t>
            </a:r>
            <a:r>
              <a:rPr dirty="0" sz="1400" spc="-105" b="1">
                <a:latin typeface="Georgia"/>
                <a:cs typeface="Georgia"/>
              </a:rPr>
              <a:t>	</a:t>
            </a:r>
            <a:r>
              <a:rPr dirty="0" sz="1400" spc="-25" b="1">
                <a:latin typeface="Georgia"/>
                <a:cs typeface="Georgia"/>
              </a:rPr>
              <a:t>Results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98853" y="1982013"/>
            <a:ext cx="5400179" cy="3594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86153" y="5715970"/>
            <a:ext cx="4391025" cy="784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latin typeface="Times New Roman"/>
                <a:cs typeface="Times New Roman"/>
              </a:rPr>
              <a:t>Figure </a:t>
            </a:r>
            <a:r>
              <a:rPr dirty="0" sz="1000" spc="-5">
                <a:latin typeface="Times New Roman"/>
                <a:cs typeface="Times New Roman"/>
              </a:rPr>
              <a:t>12:  </a:t>
            </a:r>
            <a:r>
              <a:rPr dirty="0" sz="1000" spc="50">
                <a:latin typeface="Times New Roman"/>
                <a:cs typeface="Times New Roman"/>
              </a:rPr>
              <a:t>First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 spc="30">
                <a:latin typeface="Times New Roman"/>
                <a:cs typeface="Times New Roman"/>
              </a:rPr>
              <a:t>cluster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30">
                <a:latin typeface="Times New Roman"/>
                <a:cs typeface="Times New Roman"/>
              </a:rPr>
              <a:t>cluster </a:t>
            </a:r>
            <a:r>
              <a:rPr dirty="0" sz="1000" spc="15">
                <a:latin typeface="Times New Roman"/>
                <a:cs typeface="Times New Roman"/>
              </a:rPr>
              <a:t>one </a:t>
            </a:r>
            <a:r>
              <a:rPr dirty="0" sz="1000">
                <a:latin typeface="Times New Roman"/>
                <a:cs typeface="Times New Roman"/>
              </a:rPr>
              <a:t>is </a:t>
            </a:r>
            <a:r>
              <a:rPr dirty="0" sz="1000" spc="20">
                <a:latin typeface="Times New Roman"/>
                <a:cs typeface="Times New Roman"/>
              </a:rPr>
              <a:t>biggest </a:t>
            </a:r>
            <a:r>
              <a:rPr dirty="0" sz="1000" spc="35">
                <a:latin typeface="Times New Roman"/>
                <a:cs typeface="Times New Roman"/>
              </a:rPr>
              <a:t>with </a:t>
            </a:r>
            <a:r>
              <a:rPr dirty="0" sz="1000" spc="-5">
                <a:latin typeface="Times New Roman"/>
                <a:cs typeface="Times New Roman"/>
              </a:rPr>
              <a:t>12 </a:t>
            </a:r>
            <a:r>
              <a:rPr dirty="0" sz="1000" spc="50">
                <a:latin typeface="Times New Roman"/>
                <a:cs typeface="Times New Roman"/>
              </a:rPr>
              <a:t>out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-5">
                <a:latin typeface="Times New Roman"/>
                <a:cs typeface="Times New Roman"/>
              </a:rPr>
              <a:t>21 </a:t>
            </a:r>
            <a:r>
              <a:rPr dirty="0" sz="1000" spc="25">
                <a:latin typeface="Times New Roman"/>
                <a:cs typeface="Times New Roman"/>
              </a:rPr>
              <a:t>neighborhoods; </a:t>
            </a:r>
            <a:r>
              <a:rPr dirty="0" sz="1000" spc="10">
                <a:latin typeface="Times New Roman"/>
                <a:cs typeface="Times New Roman"/>
              </a:rPr>
              <a:t>which </a:t>
            </a:r>
            <a:r>
              <a:rPr dirty="0" sz="1000" spc="25">
                <a:latin typeface="Times New Roman"/>
                <a:cs typeface="Times New Roman"/>
              </a:rPr>
              <a:t>contains</a:t>
            </a:r>
            <a:r>
              <a:rPr dirty="0" sz="1000" spc="-65">
                <a:latin typeface="Times New Roman"/>
                <a:cs typeface="Times New Roman"/>
              </a:rPr>
              <a:t> </a:t>
            </a:r>
            <a:r>
              <a:rPr dirty="0" sz="1000" spc="35">
                <a:latin typeface="Times New Roman"/>
                <a:cs typeface="Times New Roman"/>
              </a:rPr>
              <a:t>Train  </a:t>
            </a:r>
            <a:r>
              <a:rPr dirty="0" sz="1000" spc="40">
                <a:latin typeface="Times New Roman"/>
                <a:cs typeface="Times New Roman"/>
              </a:rPr>
              <a:t>station, </a:t>
            </a:r>
            <a:r>
              <a:rPr dirty="0" sz="1000" spc="45">
                <a:latin typeface="Times New Roman"/>
                <a:cs typeface="Times New Roman"/>
              </a:rPr>
              <a:t>restaurants, </a:t>
            </a:r>
            <a:r>
              <a:rPr dirty="0" sz="1000" spc="25">
                <a:latin typeface="Times New Roman"/>
                <a:cs typeface="Times New Roman"/>
              </a:rPr>
              <a:t>gym, </a:t>
            </a:r>
            <a:r>
              <a:rPr dirty="0" sz="1000" spc="35">
                <a:latin typeface="Times New Roman"/>
                <a:cs typeface="Times New Roman"/>
              </a:rPr>
              <a:t>pubs, </a:t>
            </a:r>
            <a:r>
              <a:rPr dirty="0" sz="1000" spc="40">
                <a:latin typeface="Times New Roman"/>
                <a:cs typeface="Times New Roman"/>
              </a:rPr>
              <a:t>pharmacy </a:t>
            </a:r>
            <a:r>
              <a:rPr dirty="0" sz="1000" spc="30">
                <a:latin typeface="Times New Roman"/>
                <a:cs typeface="Times New Roman"/>
              </a:rPr>
              <a:t>etc.</a:t>
            </a:r>
            <a:r>
              <a:rPr dirty="0" sz="1000" spc="310">
                <a:latin typeface="Times New Roman"/>
                <a:cs typeface="Times New Roman"/>
              </a:rPr>
              <a:t> </a:t>
            </a:r>
            <a:r>
              <a:rPr dirty="0" sz="1000" spc="40">
                <a:latin typeface="Times New Roman"/>
                <a:cs typeface="Times New Roman"/>
              </a:rPr>
              <a:t>This </a:t>
            </a:r>
            <a:r>
              <a:rPr dirty="0" sz="1000" spc="10">
                <a:latin typeface="Times New Roman"/>
                <a:cs typeface="Times New Roman"/>
              </a:rPr>
              <a:t>seems </a:t>
            </a:r>
            <a:r>
              <a:rPr dirty="0" sz="1000" spc="-5">
                <a:latin typeface="Times New Roman"/>
                <a:cs typeface="Times New Roman"/>
              </a:rPr>
              <a:t>like </a:t>
            </a:r>
            <a:r>
              <a:rPr dirty="0" sz="1000" spc="50">
                <a:latin typeface="Times New Roman"/>
                <a:cs typeface="Times New Roman"/>
              </a:rPr>
              <a:t>a </a:t>
            </a:r>
            <a:r>
              <a:rPr dirty="0" sz="1000" spc="35">
                <a:latin typeface="Times New Roman"/>
                <a:cs typeface="Times New Roman"/>
              </a:rPr>
              <a:t>happening  </a:t>
            </a:r>
            <a:r>
              <a:rPr dirty="0" sz="1000" spc="20">
                <a:latin typeface="Times New Roman"/>
                <a:cs typeface="Times New Roman"/>
              </a:rPr>
              <a:t>place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45">
                <a:latin typeface="Times New Roman"/>
                <a:cs typeface="Times New Roman"/>
              </a:rPr>
              <a:t>Sutton, </a:t>
            </a:r>
            <a:r>
              <a:rPr dirty="0" sz="1000" spc="35">
                <a:latin typeface="Times New Roman"/>
                <a:cs typeface="Times New Roman"/>
              </a:rPr>
              <a:t>with </a:t>
            </a:r>
            <a:r>
              <a:rPr dirty="0" sz="1000" spc="50">
                <a:latin typeface="Times New Roman"/>
                <a:cs typeface="Times New Roman"/>
              </a:rPr>
              <a:t>a </a:t>
            </a:r>
            <a:r>
              <a:rPr dirty="0" sz="1000" spc="30">
                <a:latin typeface="Times New Roman"/>
                <a:cs typeface="Times New Roman"/>
              </a:rPr>
              <a:t>lot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15">
                <a:latin typeface="Times New Roman"/>
                <a:cs typeface="Times New Roman"/>
              </a:rPr>
              <a:t>floating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 spc="15">
                <a:latin typeface="Times New Roman"/>
                <a:cs typeface="Times New Roman"/>
              </a:rPr>
              <a:t>crowd.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46292" y="6744439"/>
            <a:ext cx="5352708" cy="9857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86153" y="7949087"/>
            <a:ext cx="4389755" cy="633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latin typeface="Times New Roman"/>
                <a:cs typeface="Times New Roman"/>
              </a:rPr>
              <a:t>Figure </a:t>
            </a:r>
            <a:r>
              <a:rPr dirty="0" sz="1000" spc="-5">
                <a:latin typeface="Times New Roman"/>
                <a:cs typeface="Times New Roman"/>
              </a:rPr>
              <a:t>13:  </a:t>
            </a:r>
            <a:r>
              <a:rPr dirty="0" sz="1000" spc="15">
                <a:latin typeface="Times New Roman"/>
                <a:cs typeface="Times New Roman"/>
              </a:rPr>
              <a:t>Second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 spc="30">
                <a:latin typeface="Times New Roman"/>
                <a:cs typeface="Times New Roman"/>
              </a:rPr>
              <a:t>cluster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201930">
              <a:lnSpc>
                <a:spcPts val="1200"/>
              </a:lnSpc>
            </a:pPr>
            <a:r>
              <a:rPr dirty="0" sz="1000" spc="15">
                <a:latin typeface="Times New Roman"/>
                <a:cs typeface="Times New Roman"/>
              </a:rPr>
              <a:t>Second </a:t>
            </a:r>
            <a:r>
              <a:rPr dirty="0" sz="1000" spc="30">
                <a:latin typeface="Times New Roman"/>
                <a:cs typeface="Times New Roman"/>
              </a:rPr>
              <a:t>cluster </a:t>
            </a:r>
            <a:r>
              <a:rPr dirty="0" sz="1000" spc="20">
                <a:latin typeface="Times New Roman"/>
                <a:cs typeface="Times New Roman"/>
              </a:rPr>
              <a:t>consist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40">
                <a:latin typeface="Times New Roman"/>
                <a:cs typeface="Times New Roman"/>
              </a:rPr>
              <a:t>Bandon </a:t>
            </a:r>
            <a:r>
              <a:rPr dirty="0" sz="1000" spc="5">
                <a:latin typeface="Times New Roman"/>
                <a:cs typeface="Times New Roman"/>
              </a:rPr>
              <a:t>Hill. </a:t>
            </a:r>
            <a:r>
              <a:rPr dirty="0" sz="1000" spc="65">
                <a:latin typeface="Times New Roman"/>
                <a:cs typeface="Times New Roman"/>
              </a:rPr>
              <a:t>It </a:t>
            </a:r>
            <a:r>
              <a:rPr dirty="0" sz="1000" spc="35">
                <a:latin typeface="Times New Roman"/>
                <a:cs typeface="Times New Roman"/>
              </a:rPr>
              <a:t>has </a:t>
            </a:r>
            <a:r>
              <a:rPr dirty="0" sz="1000" spc="30">
                <a:latin typeface="Times New Roman"/>
                <a:cs typeface="Times New Roman"/>
              </a:rPr>
              <a:t>garden, </a:t>
            </a:r>
            <a:r>
              <a:rPr dirty="0" sz="1000" spc="35">
                <a:latin typeface="Times New Roman"/>
                <a:cs typeface="Times New Roman"/>
              </a:rPr>
              <a:t>pubs,</a:t>
            </a:r>
            <a:r>
              <a:rPr dirty="0" sz="1000" spc="22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gym, </a:t>
            </a:r>
            <a:r>
              <a:rPr dirty="0" sz="1000" spc="30">
                <a:latin typeface="Times New Roman"/>
                <a:cs typeface="Times New Roman"/>
              </a:rPr>
              <a:t>museum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200"/>
              </a:lnSpc>
            </a:pPr>
            <a:r>
              <a:rPr dirty="0" sz="1000" spc="35">
                <a:latin typeface="Times New Roman"/>
                <a:cs typeface="Times New Roman"/>
              </a:rPr>
              <a:t>etc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3915" y="1592480"/>
            <a:ext cx="5335050" cy="17775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86153" y="3524141"/>
            <a:ext cx="4390390" cy="791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latin typeface="Times New Roman"/>
                <a:cs typeface="Times New Roman"/>
              </a:rPr>
              <a:t>Figure </a:t>
            </a:r>
            <a:r>
              <a:rPr dirty="0" sz="1000" spc="-5">
                <a:latin typeface="Times New Roman"/>
                <a:cs typeface="Times New Roman"/>
              </a:rPr>
              <a:t>14:  </a:t>
            </a:r>
            <a:r>
              <a:rPr dirty="0" sz="1000" spc="50">
                <a:latin typeface="Times New Roman"/>
                <a:cs typeface="Times New Roman"/>
              </a:rPr>
              <a:t>Third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 spc="30">
                <a:latin typeface="Times New Roman"/>
                <a:cs typeface="Times New Roman"/>
              </a:rPr>
              <a:t>cluster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000" spc="50">
                <a:latin typeface="Times New Roman"/>
                <a:cs typeface="Times New Roman"/>
              </a:rPr>
              <a:t>Third </a:t>
            </a:r>
            <a:r>
              <a:rPr dirty="0" sz="1000" spc="30">
                <a:latin typeface="Times New Roman"/>
                <a:cs typeface="Times New Roman"/>
              </a:rPr>
              <a:t>cluster </a:t>
            </a:r>
            <a:r>
              <a:rPr dirty="0" sz="1000" spc="25">
                <a:latin typeface="Times New Roman"/>
                <a:cs typeface="Times New Roman"/>
              </a:rPr>
              <a:t>contains </a:t>
            </a:r>
            <a:r>
              <a:rPr dirty="0" sz="1000" spc="40">
                <a:latin typeface="Times New Roman"/>
                <a:cs typeface="Times New Roman"/>
              </a:rPr>
              <a:t>three </a:t>
            </a:r>
            <a:r>
              <a:rPr dirty="0" sz="1000" spc="35">
                <a:latin typeface="Times New Roman"/>
                <a:cs typeface="Times New Roman"/>
              </a:rPr>
              <a:t>districts </a:t>
            </a:r>
            <a:r>
              <a:rPr dirty="0" sz="1000" spc="10">
                <a:latin typeface="Times New Roman"/>
                <a:cs typeface="Times New Roman"/>
              </a:rPr>
              <a:t>which </a:t>
            </a:r>
            <a:r>
              <a:rPr dirty="0" sz="1000" spc="35">
                <a:latin typeface="Times New Roman"/>
                <a:cs typeface="Times New Roman"/>
              </a:rPr>
              <a:t>are </a:t>
            </a:r>
            <a:r>
              <a:rPr dirty="0" sz="1000" spc="-10">
                <a:latin typeface="Times New Roman"/>
                <a:cs typeface="Times New Roman"/>
              </a:rPr>
              <a:t>well </a:t>
            </a:r>
            <a:r>
              <a:rPr dirty="0" sz="1000" spc="25">
                <a:latin typeface="Times New Roman"/>
                <a:cs typeface="Times New Roman"/>
              </a:rPr>
              <a:t>connected, </a:t>
            </a:r>
            <a:r>
              <a:rPr dirty="0" sz="1000" spc="35">
                <a:latin typeface="Times New Roman"/>
                <a:cs typeface="Times New Roman"/>
              </a:rPr>
              <a:t>with lot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50">
                <a:latin typeface="Times New Roman"/>
                <a:cs typeface="Times New Roman"/>
              </a:rPr>
              <a:t>train  </a:t>
            </a:r>
            <a:r>
              <a:rPr dirty="0" sz="1000" spc="35">
                <a:latin typeface="Times New Roman"/>
                <a:cs typeface="Times New Roman"/>
              </a:rPr>
              <a:t>stations, parks, </a:t>
            </a:r>
            <a:r>
              <a:rPr dirty="0" sz="1000" spc="20">
                <a:latin typeface="Times New Roman"/>
                <a:cs typeface="Times New Roman"/>
              </a:rPr>
              <a:t>river, </a:t>
            </a:r>
            <a:r>
              <a:rPr dirty="0" sz="1000" spc="15">
                <a:latin typeface="Times New Roman"/>
                <a:cs typeface="Times New Roman"/>
              </a:rPr>
              <a:t>bakery, </a:t>
            </a:r>
            <a:r>
              <a:rPr dirty="0" sz="1000" spc="20">
                <a:latin typeface="Times New Roman"/>
                <a:cs typeface="Times New Roman"/>
              </a:rPr>
              <a:t>grocery </a:t>
            </a:r>
            <a:r>
              <a:rPr dirty="0" sz="1000" spc="25">
                <a:latin typeface="Times New Roman"/>
                <a:cs typeface="Times New Roman"/>
              </a:rPr>
              <a:t>stores </a:t>
            </a:r>
            <a:r>
              <a:rPr dirty="0" sz="1000" spc="30">
                <a:latin typeface="Times New Roman"/>
                <a:cs typeface="Times New Roman"/>
              </a:rPr>
              <a:t>etc. </a:t>
            </a:r>
            <a:r>
              <a:rPr dirty="0" sz="1000" spc="40">
                <a:latin typeface="Times New Roman"/>
                <a:cs typeface="Times New Roman"/>
              </a:rPr>
              <a:t>This </a:t>
            </a:r>
            <a:r>
              <a:rPr dirty="0" sz="1000" spc="20">
                <a:latin typeface="Times New Roman"/>
                <a:cs typeface="Times New Roman"/>
              </a:rPr>
              <a:t>could </a:t>
            </a:r>
            <a:r>
              <a:rPr dirty="0" sz="1000" spc="35">
                <a:latin typeface="Times New Roman"/>
                <a:cs typeface="Times New Roman"/>
              </a:rPr>
              <a:t>be </a:t>
            </a:r>
            <a:r>
              <a:rPr dirty="0" sz="1000" spc="50">
                <a:latin typeface="Times New Roman"/>
                <a:cs typeface="Times New Roman"/>
              </a:rPr>
              <a:t>a </a:t>
            </a:r>
            <a:r>
              <a:rPr dirty="0" sz="1000" spc="45">
                <a:latin typeface="Times New Roman"/>
                <a:cs typeface="Times New Roman"/>
              </a:rPr>
              <a:t>tourist </a:t>
            </a:r>
            <a:r>
              <a:rPr dirty="0" sz="1000" spc="25">
                <a:latin typeface="Times New Roman"/>
                <a:cs typeface="Times New Roman"/>
              </a:rPr>
              <a:t>desti-  </a:t>
            </a:r>
            <a:r>
              <a:rPr dirty="0" sz="1000" spc="40">
                <a:latin typeface="Times New Roman"/>
                <a:cs typeface="Times New Roman"/>
              </a:rPr>
              <a:t>nation.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8346" y="4540646"/>
            <a:ext cx="4620634" cy="977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86153" y="5759823"/>
            <a:ext cx="4390390" cy="791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latin typeface="Times New Roman"/>
                <a:cs typeface="Times New Roman"/>
              </a:rPr>
              <a:t>Figure </a:t>
            </a:r>
            <a:r>
              <a:rPr dirty="0" sz="1000" spc="-5">
                <a:latin typeface="Times New Roman"/>
                <a:cs typeface="Times New Roman"/>
              </a:rPr>
              <a:t>15:  </a:t>
            </a:r>
            <a:r>
              <a:rPr dirty="0" sz="1000" spc="45">
                <a:latin typeface="Times New Roman"/>
                <a:cs typeface="Times New Roman"/>
              </a:rPr>
              <a:t>Fourth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 spc="30">
                <a:latin typeface="Times New Roman"/>
                <a:cs typeface="Times New Roman"/>
              </a:rPr>
              <a:t>cluster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000" spc="45">
                <a:latin typeface="Times New Roman"/>
                <a:cs typeface="Times New Roman"/>
              </a:rPr>
              <a:t>Fourth </a:t>
            </a:r>
            <a:r>
              <a:rPr dirty="0" sz="1000" spc="30">
                <a:latin typeface="Times New Roman"/>
                <a:cs typeface="Times New Roman"/>
              </a:rPr>
              <a:t>cluster </a:t>
            </a:r>
            <a:r>
              <a:rPr dirty="0" sz="1000">
                <a:latin typeface="Times New Roman"/>
                <a:cs typeface="Times New Roman"/>
              </a:rPr>
              <a:t>is </a:t>
            </a:r>
            <a:r>
              <a:rPr dirty="0" sz="1000" spc="35">
                <a:latin typeface="Times New Roman"/>
                <a:cs typeface="Times New Roman"/>
              </a:rPr>
              <a:t>Beddington Corner </a:t>
            </a:r>
            <a:r>
              <a:rPr dirty="0" sz="1000" spc="10">
                <a:latin typeface="Times New Roman"/>
                <a:cs typeface="Times New Roman"/>
              </a:rPr>
              <a:t>which </a:t>
            </a:r>
            <a:r>
              <a:rPr dirty="0" sz="1000" spc="35">
                <a:latin typeface="Times New Roman"/>
                <a:cs typeface="Times New Roman"/>
              </a:rPr>
              <a:t>has </a:t>
            </a:r>
            <a:r>
              <a:rPr dirty="0" sz="1000" spc="50">
                <a:latin typeface="Times New Roman"/>
                <a:cs typeface="Times New Roman"/>
              </a:rPr>
              <a:t>a </a:t>
            </a:r>
            <a:r>
              <a:rPr dirty="0" sz="1000" spc="30">
                <a:latin typeface="Times New Roman"/>
                <a:cs typeface="Times New Roman"/>
              </a:rPr>
              <a:t>racetrack, </a:t>
            </a:r>
            <a:r>
              <a:rPr dirty="0" sz="1000" spc="20">
                <a:latin typeface="Times New Roman"/>
                <a:cs typeface="Times New Roman"/>
              </a:rPr>
              <a:t>business </a:t>
            </a:r>
            <a:r>
              <a:rPr dirty="0" sz="1000" spc="10">
                <a:latin typeface="Times New Roman"/>
                <a:cs typeface="Times New Roman"/>
              </a:rPr>
              <a:t>services  </a:t>
            </a:r>
            <a:r>
              <a:rPr dirty="0" sz="1000" spc="50">
                <a:latin typeface="Times New Roman"/>
                <a:cs typeface="Times New Roman"/>
              </a:rPr>
              <a:t>and </a:t>
            </a:r>
            <a:r>
              <a:rPr dirty="0" sz="1000" spc="20">
                <a:latin typeface="Times New Roman"/>
                <a:cs typeface="Times New Roman"/>
              </a:rPr>
              <a:t>shops. </a:t>
            </a:r>
            <a:r>
              <a:rPr dirty="0" sz="1000" spc="65">
                <a:latin typeface="Times New Roman"/>
                <a:cs typeface="Times New Roman"/>
              </a:rPr>
              <a:t>It </a:t>
            </a:r>
            <a:r>
              <a:rPr dirty="0" sz="1000" spc="5">
                <a:latin typeface="Times New Roman"/>
                <a:cs typeface="Times New Roman"/>
              </a:rPr>
              <a:t>was </a:t>
            </a:r>
            <a:r>
              <a:rPr dirty="0" sz="1000" spc="50">
                <a:latin typeface="Times New Roman"/>
                <a:cs typeface="Times New Roman"/>
              </a:rPr>
              <a:t>not </a:t>
            </a:r>
            <a:r>
              <a:rPr dirty="0" sz="1000" spc="30">
                <a:latin typeface="Times New Roman"/>
                <a:cs typeface="Times New Roman"/>
              </a:rPr>
              <a:t>grouped </a:t>
            </a:r>
            <a:r>
              <a:rPr dirty="0" sz="1000" spc="35">
                <a:latin typeface="Times New Roman"/>
                <a:cs typeface="Times New Roman"/>
              </a:rPr>
              <a:t>with </a:t>
            </a:r>
            <a:r>
              <a:rPr dirty="0" sz="1000" spc="30">
                <a:latin typeface="Times New Roman"/>
                <a:cs typeface="Times New Roman"/>
              </a:rPr>
              <a:t>any </a:t>
            </a:r>
            <a:r>
              <a:rPr dirty="0" sz="1000" spc="40">
                <a:latin typeface="Times New Roman"/>
                <a:cs typeface="Times New Roman"/>
              </a:rPr>
              <a:t>other </a:t>
            </a:r>
            <a:r>
              <a:rPr dirty="0" sz="1000" spc="25">
                <a:latin typeface="Times New Roman"/>
                <a:cs typeface="Times New Roman"/>
              </a:rPr>
              <a:t>clusters </a:t>
            </a:r>
            <a:r>
              <a:rPr dirty="0" sz="1000" spc="30">
                <a:latin typeface="Times New Roman"/>
                <a:cs typeface="Times New Roman"/>
              </a:rPr>
              <a:t>due </a:t>
            </a:r>
            <a:r>
              <a:rPr dirty="0" sz="1000" spc="50">
                <a:latin typeface="Times New Roman"/>
                <a:cs typeface="Times New Roman"/>
              </a:rPr>
              <a:t>to the </a:t>
            </a:r>
            <a:r>
              <a:rPr dirty="0" sz="1000" spc="25">
                <a:latin typeface="Times New Roman"/>
                <a:cs typeface="Times New Roman"/>
              </a:rPr>
              <a:t>unique </a:t>
            </a:r>
            <a:r>
              <a:rPr dirty="0" sz="1000" spc="10">
                <a:latin typeface="Times New Roman"/>
                <a:cs typeface="Times New Roman"/>
              </a:rPr>
              <a:t>venue  </a:t>
            </a:r>
            <a:r>
              <a:rPr dirty="0" sz="1000" spc="15">
                <a:latin typeface="Times New Roman"/>
                <a:cs typeface="Times New Roman"/>
              </a:rPr>
              <a:t>category.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55841" y="6800939"/>
            <a:ext cx="4623106" cy="135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17824" y="8380062"/>
            <a:ext cx="1327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latin typeface="Times New Roman"/>
                <a:cs typeface="Times New Roman"/>
              </a:rPr>
              <a:t>Figure </a:t>
            </a:r>
            <a:r>
              <a:rPr dirty="0" sz="1000" spc="-5">
                <a:latin typeface="Times New Roman"/>
                <a:cs typeface="Times New Roman"/>
              </a:rPr>
              <a:t>16: </a:t>
            </a:r>
            <a:r>
              <a:rPr dirty="0" sz="1000" spc="40">
                <a:latin typeface="Times New Roman"/>
                <a:cs typeface="Times New Roman"/>
              </a:rPr>
              <a:t>Fifth </a:t>
            </a:r>
            <a:r>
              <a:rPr dirty="0" sz="1000" spc="30">
                <a:latin typeface="Times New Roman"/>
                <a:cs typeface="Times New Roman"/>
              </a:rPr>
              <a:t>cluster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6153" y="1572290"/>
            <a:ext cx="446087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40">
                <a:latin typeface="Times New Roman"/>
                <a:cs typeface="Times New Roman"/>
              </a:rPr>
              <a:t>Fifth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30">
                <a:latin typeface="Times New Roman"/>
                <a:cs typeface="Times New Roman"/>
              </a:rPr>
              <a:t>cluster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20">
                <a:latin typeface="Times New Roman"/>
                <a:cs typeface="Times New Roman"/>
              </a:rPr>
              <a:t>consist</a:t>
            </a:r>
            <a:r>
              <a:rPr dirty="0" sz="1000" spc="-20">
                <a:latin typeface="Times New Roman"/>
                <a:cs typeface="Times New Roman"/>
              </a:rPr>
              <a:t> of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40">
                <a:latin typeface="Times New Roman"/>
                <a:cs typeface="Times New Roman"/>
              </a:rPr>
              <a:t>Bandon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Hill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35">
                <a:latin typeface="Times New Roman"/>
                <a:cs typeface="Times New Roman"/>
              </a:rPr>
              <a:t>with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35">
                <a:latin typeface="Times New Roman"/>
                <a:cs typeface="Times New Roman"/>
              </a:rPr>
              <a:t>Gardens,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35">
                <a:latin typeface="Times New Roman"/>
                <a:cs typeface="Times New Roman"/>
              </a:rPr>
              <a:t>hardware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stores,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30">
                <a:latin typeface="Times New Roman"/>
                <a:cs typeface="Times New Roman"/>
              </a:rPr>
              <a:t>pubs,museums  etc.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06009" y="2186915"/>
            <a:ext cx="4672830" cy="1410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86153" y="3758836"/>
            <a:ext cx="4391025" cy="4781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latin typeface="Times New Roman"/>
                <a:cs typeface="Times New Roman"/>
              </a:rPr>
              <a:t>Figure </a:t>
            </a:r>
            <a:r>
              <a:rPr dirty="0" sz="1000" spc="-5">
                <a:latin typeface="Times New Roman"/>
                <a:cs typeface="Times New Roman"/>
              </a:rPr>
              <a:t>17:  </a:t>
            </a:r>
            <a:r>
              <a:rPr dirty="0" sz="1000" spc="35">
                <a:latin typeface="Times New Roman"/>
                <a:cs typeface="Times New Roman"/>
              </a:rPr>
              <a:t>Sixth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 spc="30">
                <a:latin typeface="Times New Roman"/>
                <a:cs typeface="Times New Roman"/>
              </a:rPr>
              <a:t>cluster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ct val="100000"/>
              </a:lnSpc>
            </a:pPr>
            <a:r>
              <a:rPr dirty="0" sz="1000" spc="35">
                <a:latin typeface="Times New Roman"/>
                <a:cs typeface="Times New Roman"/>
              </a:rPr>
              <a:t>Sixth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30">
                <a:latin typeface="Times New Roman"/>
                <a:cs typeface="Times New Roman"/>
              </a:rPr>
              <a:t>cluster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20">
                <a:latin typeface="Times New Roman"/>
                <a:cs typeface="Times New Roman"/>
              </a:rPr>
              <a:t>consisting</a:t>
            </a:r>
            <a:r>
              <a:rPr dirty="0" sz="1000" spc="-20">
                <a:latin typeface="Times New Roman"/>
                <a:cs typeface="Times New Roman"/>
              </a:rPr>
              <a:t> of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35">
                <a:latin typeface="Times New Roman"/>
                <a:cs typeface="Times New Roman"/>
              </a:rPr>
              <a:t>Little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20">
                <a:latin typeface="Times New Roman"/>
                <a:cs typeface="Times New Roman"/>
              </a:rPr>
              <a:t>Woodcote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&amp;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20">
                <a:latin typeface="Times New Roman"/>
                <a:cs typeface="Times New Roman"/>
              </a:rPr>
              <a:t>Woodcote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30">
                <a:latin typeface="Times New Roman"/>
                <a:cs typeface="Times New Roman"/>
              </a:rPr>
              <a:t>Green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35">
                <a:latin typeface="Times New Roman"/>
                <a:cs typeface="Times New Roman"/>
              </a:rPr>
              <a:t>has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lots</a:t>
            </a:r>
            <a:r>
              <a:rPr dirty="0" sz="1000" spc="-20">
                <a:latin typeface="Times New Roman"/>
                <a:cs typeface="Times New Roman"/>
              </a:rPr>
              <a:t> of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30">
                <a:latin typeface="Times New Roman"/>
                <a:cs typeface="Times New Roman"/>
              </a:rPr>
              <a:t>garden,  </a:t>
            </a:r>
            <a:r>
              <a:rPr dirty="0" sz="1000" spc="35">
                <a:latin typeface="Times New Roman"/>
                <a:cs typeface="Times New Roman"/>
              </a:rPr>
              <a:t>parks, </a:t>
            </a:r>
            <a:r>
              <a:rPr dirty="0" sz="1000" spc="-20">
                <a:latin typeface="Times New Roman"/>
                <a:cs typeface="Times New Roman"/>
              </a:rPr>
              <a:t>coffee </a:t>
            </a:r>
            <a:r>
              <a:rPr dirty="0" sz="1000" spc="25">
                <a:latin typeface="Times New Roman"/>
                <a:cs typeface="Times New Roman"/>
              </a:rPr>
              <a:t>shop, gym </a:t>
            </a:r>
            <a:r>
              <a:rPr dirty="0" sz="1000" spc="50">
                <a:latin typeface="Times New Roman"/>
                <a:cs typeface="Times New Roman"/>
              </a:rPr>
              <a:t>and </a:t>
            </a:r>
            <a:r>
              <a:rPr dirty="0" sz="1000" spc="20">
                <a:latin typeface="Times New Roman"/>
                <a:cs typeface="Times New Roman"/>
              </a:rPr>
              <a:t>grocery </a:t>
            </a:r>
            <a:r>
              <a:rPr dirty="0" sz="1000" spc="25">
                <a:latin typeface="Times New Roman"/>
                <a:cs typeface="Times New Roman"/>
              </a:rPr>
              <a:t>stores. </a:t>
            </a:r>
            <a:r>
              <a:rPr dirty="0" sz="1000" spc="40">
                <a:latin typeface="Times New Roman"/>
                <a:cs typeface="Times New Roman"/>
              </a:rPr>
              <a:t>This </a:t>
            </a:r>
            <a:r>
              <a:rPr dirty="0" sz="1000" spc="10">
                <a:latin typeface="Times New Roman"/>
                <a:cs typeface="Times New Roman"/>
              </a:rPr>
              <a:t>seems </a:t>
            </a:r>
            <a:r>
              <a:rPr dirty="0" sz="1000" spc="-5">
                <a:latin typeface="Times New Roman"/>
                <a:cs typeface="Times New Roman"/>
              </a:rPr>
              <a:t>like </a:t>
            </a:r>
            <a:r>
              <a:rPr dirty="0" sz="1000" spc="50">
                <a:latin typeface="Times New Roman"/>
                <a:cs typeface="Times New Roman"/>
              </a:rPr>
              <a:t>an </a:t>
            </a:r>
            <a:r>
              <a:rPr dirty="0" sz="1000" spc="5">
                <a:latin typeface="Times New Roman"/>
                <a:cs typeface="Times New Roman"/>
              </a:rPr>
              <a:t>idyllic </a:t>
            </a:r>
            <a:r>
              <a:rPr dirty="0" sz="1000" spc="20">
                <a:latin typeface="Times New Roman"/>
                <a:cs typeface="Times New Roman"/>
              </a:rPr>
              <a:t>place </a:t>
            </a:r>
            <a:r>
              <a:rPr dirty="0" sz="1000" spc="35">
                <a:latin typeface="Times New Roman"/>
                <a:cs typeface="Times New Roman"/>
              </a:rPr>
              <a:t>with  </a:t>
            </a:r>
            <a:r>
              <a:rPr dirty="0" sz="1000" spc="25">
                <a:latin typeface="Times New Roman"/>
                <a:cs typeface="Times New Roman"/>
              </a:rPr>
              <a:t>lots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20">
                <a:latin typeface="Times New Roman"/>
                <a:cs typeface="Times New Roman"/>
              </a:rPr>
              <a:t>green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20">
                <a:latin typeface="Times New Roman"/>
                <a:cs typeface="Times New Roman"/>
              </a:rPr>
              <a:t>space.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320040" indent="-307975">
              <a:lnSpc>
                <a:spcPct val="100000"/>
              </a:lnSpc>
              <a:spcBef>
                <a:spcPts val="580"/>
              </a:spcBef>
              <a:buFont typeface="Georgia"/>
              <a:buAutoNum type="arabicPlain" startAt="5"/>
              <a:tabLst>
                <a:tab pos="320040" algn="l"/>
                <a:tab pos="320675" algn="l"/>
              </a:tabLst>
            </a:pPr>
            <a:r>
              <a:rPr dirty="0" sz="1400" spc="-55" b="1">
                <a:latin typeface="Georgia"/>
                <a:cs typeface="Georgia"/>
              </a:rPr>
              <a:t>Discussion</a:t>
            </a:r>
            <a:endParaRPr sz="1400">
              <a:latin typeface="Georgia"/>
              <a:cs typeface="Georgia"/>
            </a:endParaRPr>
          </a:p>
          <a:p>
            <a:pPr algn="just" marL="12700" marR="5715">
              <a:lnSpc>
                <a:spcPct val="100000"/>
              </a:lnSpc>
              <a:spcBef>
                <a:spcPts val="905"/>
              </a:spcBef>
            </a:pPr>
            <a:r>
              <a:rPr dirty="0" sz="1000" spc="30">
                <a:latin typeface="Times New Roman"/>
                <a:cs typeface="Times New Roman"/>
              </a:rPr>
              <a:t>After </a:t>
            </a:r>
            <a:r>
              <a:rPr dirty="0" sz="1000" spc="25">
                <a:latin typeface="Times New Roman"/>
                <a:cs typeface="Times New Roman"/>
              </a:rPr>
              <a:t>clustering </a:t>
            </a:r>
            <a:r>
              <a:rPr dirty="0" sz="1000" spc="30">
                <a:latin typeface="Times New Roman"/>
                <a:cs typeface="Times New Roman"/>
              </a:rPr>
              <a:t>these </a:t>
            </a:r>
            <a:r>
              <a:rPr dirty="0" sz="1000" spc="25">
                <a:latin typeface="Times New Roman"/>
                <a:cs typeface="Times New Roman"/>
              </a:rPr>
              <a:t>neighborhoods </a:t>
            </a:r>
            <a:r>
              <a:rPr dirty="0" sz="1000" spc="30">
                <a:latin typeface="Times New Roman"/>
                <a:cs typeface="Times New Roman"/>
              </a:rPr>
              <a:t>into </a:t>
            </a:r>
            <a:r>
              <a:rPr dirty="0" sz="1000" spc="-5">
                <a:latin typeface="Times New Roman"/>
                <a:cs typeface="Times New Roman"/>
              </a:rPr>
              <a:t>6 </a:t>
            </a:r>
            <a:r>
              <a:rPr dirty="0" sz="1000" spc="25">
                <a:latin typeface="Times New Roman"/>
                <a:cs typeface="Times New Roman"/>
              </a:rPr>
              <a:t>clusters, </a:t>
            </a:r>
            <a:r>
              <a:rPr dirty="0" sz="1000" spc="-20">
                <a:latin typeface="Times New Roman"/>
                <a:cs typeface="Times New Roman"/>
              </a:rPr>
              <a:t>we </a:t>
            </a:r>
            <a:r>
              <a:rPr dirty="0" sz="1000" spc="20">
                <a:latin typeface="Times New Roman"/>
                <a:cs typeface="Times New Roman"/>
              </a:rPr>
              <a:t>could </a:t>
            </a:r>
            <a:r>
              <a:rPr dirty="0" sz="1000">
                <a:latin typeface="Times New Roman"/>
                <a:cs typeface="Times New Roman"/>
              </a:rPr>
              <a:t>see </a:t>
            </a:r>
            <a:r>
              <a:rPr dirty="0" sz="1000" spc="75">
                <a:latin typeface="Times New Roman"/>
                <a:cs typeface="Times New Roman"/>
              </a:rPr>
              <a:t>that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0">
                <a:latin typeface="Times New Roman"/>
                <a:cs typeface="Times New Roman"/>
              </a:rPr>
              <a:t>first  </a:t>
            </a:r>
            <a:r>
              <a:rPr dirty="0" sz="1000" spc="30">
                <a:latin typeface="Times New Roman"/>
                <a:cs typeface="Times New Roman"/>
              </a:rPr>
              <a:t>cluster </a:t>
            </a:r>
            <a:r>
              <a:rPr dirty="0" sz="1000" spc="25">
                <a:latin typeface="Times New Roman"/>
                <a:cs typeface="Times New Roman"/>
              </a:rPr>
              <a:t>contains </a:t>
            </a:r>
            <a:r>
              <a:rPr dirty="0" sz="1000" spc="35">
                <a:latin typeface="Times New Roman"/>
                <a:cs typeface="Times New Roman"/>
              </a:rPr>
              <a:t>almost </a:t>
            </a:r>
            <a:r>
              <a:rPr dirty="0" sz="1000" spc="-5">
                <a:latin typeface="Times New Roman"/>
                <a:cs typeface="Times New Roman"/>
              </a:rPr>
              <a:t>12 </a:t>
            </a:r>
            <a:r>
              <a:rPr dirty="0" sz="1000" spc="25">
                <a:latin typeface="Times New Roman"/>
                <a:cs typeface="Times New Roman"/>
              </a:rPr>
              <a:t>neighborhood. </a:t>
            </a:r>
            <a:r>
              <a:rPr dirty="0" sz="1000" spc="-5">
                <a:latin typeface="Times New Roman"/>
                <a:cs typeface="Times New Roman"/>
              </a:rPr>
              <a:t>If </a:t>
            </a:r>
            <a:r>
              <a:rPr dirty="0" sz="1000" spc="20">
                <a:latin typeface="Times New Roman"/>
                <a:cs typeface="Times New Roman"/>
              </a:rPr>
              <a:t>people prefer </a:t>
            </a:r>
            <a:r>
              <a:rPr dirty="0" sz="1000" spc="50">
                <a:latin typeface="Times New Roman"/>
                <a:cs typeface="Times New Roman"/>
              </a:rPr>
              <a:t>to </a:t>
            </a:r>
            <a:r>
              <a:rPr dirty="0" sz="1000" spc="-5">
                <a:latin typeface="Times New Roman"/>
                <a:cs typeface="Times New Roman"/>
              </a:rPr>
              <a:t>live </a:t>
            </a:r>
            <a:r>
              <a:rPr dirty="0" sz="1000" spc="25">
                <a:latin typeface="Times New Roman"/>
                <a:cs typeface="Times New Roman"/>
              </a:rPr>
              <a:t>in </a:t>
            </a:r>
            <a:r>
              <a:rPr dirty="0" sz="1000" spc="50">
                <a:latin typeface="Times New Roman"/>
                <a:cs typeface="Times New Roman"/>
              </a:rPr>
              <a:t>a </a:t>
            </a:r>
            <a:r>
              <a:rPr dirty="0" sz="1000" spc="20">
                <a:latin typeface="Times New Roman"/>
                <a:cs typeface="Times New Roman"/>
              </a:rPr>
              <a:t>place  where </a:t>
            </a:r>
            <a:r>
              <a:rPr dirty="0" sz="1000" spc="15">
                <a:latin typeface="Times New Roman"/>
                <a:cs typeface="Times New Roman"/>
              </a:rPr>
              <a:t>all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5">
                <a:latin typeface="Times New Roman"/>
                <a:cs typeface="Times New Roman"/>
              </a:rPr>
              <a:t>amenities </a:t>
            </a:r>
            <a:r>
              <a:rPr dirty="0" sz="1000" spc="-5">
                <a:latin typeface="Times New Roman"/>
                <a:cs typeface="Times New Roman"/>
              </a:rPr>
              <a:t>like </a:t>
            </a:r>
            <a:r>
              <a:rPr dirty="0" sz="1000" spc="35">
                <a:latin typeface="Times New Roman"/>
                <a:cs typeface="Times New Roman"/>
              </a:rPr>
              <a:t>pubs, </a:t>
            </a:r>
            <a:r>
              <a:rPr dirty="0" sz="1000" spc="25">
                <a:latin typeface="Times New Roman"/>
                <a:cs typeface="Times New Roman"/>
              </a:rPr>
              <a:t>gym, </a:t>
            </a:r>
            <a:r>
              <a:rPr dirty="0" sz="1000" spc="40">
                <a:latin typeface="Times New Roman"/>
                <a:cs typeface="Times New Roman"/>
              </a:rPr>
              <a:t>pharmacy </a:t>
            </a:r>
            <a:r>
              <a:rPr dirty="0" sz="1000" spc="35">
                <a:latin typeface="Times New Roman"/>
                <a:cs typeface="Times New Roman"/>
              </a:rPr>
              <a:t>etc </a:t>
            </a:r>
            <a:r>
              <a:rPr dirty="0" sz="1000" spc="30">
                <a:latin typeface="Times New Roman"/>
                <a:cs typeface="Times New Roman"/>
              </a:rPr>
              <a:t>are </a:t>
            </a:r>
            <a:r>
              <a:rPr dirty="0" sz="1000" spc="80">
                <a:latin typeface="Times New Roman"/>
                <a:cs typeface="Times New Roman"/>
              </a:rPr>
              <a:t>at </a:t>
            </a:r>
            <a:r>
              <a:rPr dirty="0" sz="1000" spc="15">
                <a:latin typeface="Times New Roman"/>
                <a:cs typeface="Times New Roman"/>
              </a:rPr>
              <a:t>one </a:t>
            </a:r>
            <a:r>
              <a:rPr dirty="0" sz="1000" spc="50">
                <a:latin typeface="Times New Roman"/>
                <a:cs typeface="Times New Roman"/>
              </a:rPr>
              <a:t>hand </a:t>
            </a:r>
            <a:r>
              <a:rPr dirty="0" sz="1000" spc="30">
                <a:latin typeface="Times New Roman"/>
                <a:cs typeface="Times New Roman"/>
              </a:rPr>
              <a:t>distance,  </a:t>
            </a:r>
            <a:r>
              <a:rPr dirty="0" sz="1000" spc="-20">
                <a:latin typeface="Times New Roman"/>
                <a:cs typeface="Times New Roman"/>
              </a:rPr>
              <a:t>we </a:t>
            </a:r>
            <a:r>
              <a:rPr dirty="0" sz="1000" spc="20">
                <a:latin typeface="Times New Roman"/>
                <a:cs typeface="Times New Roman"/>
              </a:rPr>
              <a:t>could </a:t>
            </a:r>
            <a:r>
              <a:rPr dirty="0" sz="1000" spc="5">
                <a:latin typeface="Times New Roman"/>
                <a:cs typeface="Times New Roman"/>
              </a:rPr>
              <a:t>choose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0">
                <a:latin typeface="Times New Roman"/>
                <a:cs typeface="Times New Roman"/>
              </a:rPr>
              <a:t>first </a:t>
            </a:r>
            <a:r>
              <a:rPr dirty="0" sz="1000" spc="30">
                <a:latin typeface="Times New Roman"/>
                <a:cs typeface="Times New Roman"/>
              </a:rPr>
              <a:t>cluster. These </a:t>
            </a:r>
            <a:r>
              <a:rPr dirty="0" sz="1000" spc="35">
                <a:latin typeface="Times New Roman"/>
                <a:cs typeface="Times New Roman"/>
              </a:rPr>
              <a:t>are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30">
                <a:latin typeface="Times New Roman"/>
                <a:cs typeface="Times New Roman"/>
              </a:rPr>
              <a:t>areas </a:t>
            </a:r>
            <a:r>
              <a:rPr dirty="0" sz="1000" spc="10">
                <a:latin typeface="Times New Roman"/>
                <a:cs typeface="Times New Roman"/>
              </a:rPr>
              <a:t>which </a:t>
            </a:r>
            <a:r>
              <a:rPr dirty="0" sz="1000" spc="60">
                <a:latin typeface="Times New Roman"/>
                <a:cs typeface="Times New Roman"/>
              </a:rPr>
              <a:t>attracts </a:t>
            </a:r>
            <a:r>
              <a:rPr dirty="0" sz="1000" spc="50">
                <a:latin typeface="Times New Roman"/>
                <a:cs typeface="Times New Roman"/>
              </a:rPr>
              <a:t>a </a:t>
            </a:r>
            <a:r>
              <a:rPr dirty="0" sz="1000" spc="35">
                <a:latin typeface="Times New Roman"/>
                <a:cs typeface="Times New Roman"/>
              </a:rPr>
              <a:t>lot </a:t>
            </a:r>
            <a:r>
              <a:rPr dirty="0" sz="1000" spc="-20">
                <a:latin typeface="Times New Roman"/>
                <a:cs typeface="Times New Roman"/>
              </a:rPr>
              <a:t>of  </a:t>
            </a:r>
            <a:r>
              <a:rPr dirty="0" sz="1000" spc="15">
                <a:latin typeface="Times New Roman"/>
                <a:cs typeface="Times New Roman"/>
              </a:rPr>
              <a:t>floating crowd. Second </a:t>
            </a:r>
            <a:r>
              <a:rPr dirty="0" sz="1000" spc="30">
                <a:latin typeface="Times New Roman"/>
                <a:cs typeface="Times New Roman"/>
              </a:rPr>
              <a:t>cluster </a:t>
            </a:r>
            <a:r>
              <a:rPr dirty="0" sz="1000" spc="20">
                <a:latin typeface="Times New Roman"/>
                <a:cs typeface="Times New Roman"/>
              </a:rPr>
              <a:t>consist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15">
                <a:latin typeface="Times New Roman"/>
                <a:cs typeface="Times New Roman"/>
              </a:rPr>
              <a:t>only one </a:t>
            </a:r>
            <a:r>
              <a:rPr dirty="0" sz="1000" spc="40">
                <a:latin typeface="Times New Roman"/>
                <a:cs typeface="Times New Roman"/>
              </a:rPr>
              <a:t>area </a:t>
            </a:r>
            <a:r>
              <a:rPr dirty="0" sz="1000" spc="10">
                <a:latin typeface="Times New Roman"/>
                <a:cs typeface="Times New Roman"/>
              </a:rPr>
              <a:t>which </a:t>
            </a:r>
            <a:r>
              <a:rPr dirty="0" sz="1000" spc="35">
                <a:latin typeface="Times New Roman"/>
                <a:cs typeface="Times New Roman"/>
              </a:rPr>
              <a:t>has </a:t>
            </a:r>
            <a:r>
              <a:rPr dirty="0" sz="1000" spc="50">
                <a:latin typeface="Times New Roman"/>
                <a:cs typeface="Times New Roman"/>
              </a:rPr>
              <a:t>a </a:t>
            </a:r>
            <a:r>
              <a:rPr dirty="0" sz="1000" spc="25">
                <a:latin typeface="Times New Roman"/>
                <a:cs typeface="Times New Roman"/>
              </a:rPr>
              <a:t>museum,  </a:t>
            </a:r>
            <a:r>
              <a:rPr dirty="0" sz="1000" spc="30">
                <a:latin typeface="Times New Roman"/>
                <a:cs typeface="Times New Roman"/>
              </a:rPr>
              <a:t>garden, </a:t>
            </a:r>
            <a:r>
              <a:rPr dirty="0" sz="1000" spc="50">
                <a:latin typeface="Times New Roman"/>
                <a:cs typeface="Times New Roman"/>
              </a:rPr>
              <a:t>pub </a:t>
            </a:r>
            <a:r>
              <a:rPr dirty="0" sz="1000" spc="30">
                <a:latin typeface="Times New Roman"/>
                <a:cs typeface="Times New Roman"/>
              </a:rPr>
              <a:t>etc. </a:t>
            </a:r>
            <a:r>
              <a:rPr dirty="0" sz="1000" spc="40">
                <a:latin typeface="Times New Roman"/>
                <a:cs typeface="Times New Roman"/>
              </a:rPr>
              <a:t>This </a:t>
            </a:r>
            <a:r>
              <a:rPr dirty="0" sz="1000" spc="20">
                <a:latin typeface="Times New Roman"/>
                <a:cs typeface="Times New Roman"/>
              </a:rPr>
              <a:t>could </a:t>
            </a:r>
            <a:r>
              <a:rPr dirty="0" sz="1000" spc="35">
                <a:latin typeface="Times New Roman"/>
                <a:cs typeface="Times New Roman"/>
              </a:rPr>
              <a:t>be </a:t>
            </a:r>
            <a:r>
              <a:rPr dirty="0" sz="1000" spc="20">
                <a:latin typeface="Times New Roman"/>
                <a:cs typeface="Times New Roman"/>
              </a:rPr>
              <a:t>where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40">
                <a:latin typeface="Times New Roman"/>
                <a:cs typeface="Times New Roman"/>
              </a:rPr>
              <a:t>tourists </a:t>
            </a:r>
            <a:r>
              <a:rPr dirty="0" sz="1000" spc="25">
                <a:latin typeface="Times New Roman"/>
                <a:cs typeface="Times New Roman"/>
              </a:rPr>
              <a:t>prefer(may </a:t>
            </a:r>
            <a:r>
              <a:rPr dirty="0" sz="1000" spc="35">
                <a:latin typeface="Times New Roman"/>
                <a:cs typeface="Times New Roman"/>
              </a:rPr>
              <a:t>be </a:t>
            </a:r>
            <a:r>
              <a:rPr dirty="0" sz="1000" spc="20">
                <a:latin typeface="Times New Roman"/>
                <a:cs typeface="Times New Roman"/>
              </a:rPr>
              <a:t>people </a:t>
            </a:r>
            <a:r>
              <a:rPr dirty="0" sz="1000" spc="15">
                <a:latin typeface="Times New Roman"/>
                <a:cs typeface="Times New Roman"/>
              </a:rPr>
              <a:t>who  </a:t>
            </a:r>
            <a:r>
              <a:rPr dirty="0" sz="1000" spc="30">
                <a:latin typeface="Times New Roman"/>
                <a:cs typeface="Times New Roman"/>
              </a:rPr>
              <a:t>wanted </a:t>
            </a:r>
            <a:r>
              <a:rPr dirty="0" sz="1000" spc="50">
                <a:latin typeface="Times New Roman"/>
                <a:cs typeface="Times New Roman"/>
              </a:rPr>
              <a:t>to </a:t>
            </a:r>
            <a:r>
              <a:rPr dirty="0" sz="1000" spc="35">
                <a:latin typeface="Times New Roman"/>
                <a:cs typeface="Times New Roman"/>
              </a:rPr>
              <a:t>set </a:t>
            </a:r>
            <a:r>
              <a:rPr dirty="0" sz="1000" spc="50">
                <a:latin typeface="Times New Roman"/>
                <a:cs typeface="Times New Roman"/>
              </a:rPr>
              <a:t>up an </a:t>
            </a:r>
            <a:r>
              <a:rPr dirty="0" sz="1000" spc="30">
                <a:latin typeface="Times New Roman"/>
                <a:cs typeface="Times New Roman"/>
              </a:rPr>
              <a:t>AirBnB </a:t>
            </a:r>
            <a:r>
              <a:rPr dirty="0" sz="1000" spc="35">
                <a:latin typeface="Times New Roman"/>
                <a:cs typeface="Times New Roman"/>
              </a:rPr>
              <a:t>can </a:t>
            </a:r>
            <a:r>
              <a:rPr dirty="0" sz="1000">
                <a:latin typeface="Times New Roman"/>
                <a:cs typeface="Times New Roman"/>
              </a:rPr>
              <a:t>check </a:t>
            </a:r>
            <a:r>
              <a:rPr dirty="0" sz="1000" spc="40">
                <a:latin typeface="Times New Roman"/>
                <a:cs typeface="Times New Roman"/>
              </a:rPr>
              <a:t>this </a:t>
            </a:r>
            <a:r>
              <a:rPr dirty="0" sz="1000" spc="35">
                <a:latin typeface="Times New Roman"/>
                <a:cs typeface="Times New Roman"/>
              </a:rPr>
              <a:t>area </a:t>
            </a:r>
            <a:r>
              <a:rPr dirty="0" sz="1000" spc="30">
                <a:latin typeface="Times New Roman"/>
                <a:cs typeface="Times New Roman"/>
              </a:rPr>
              <a:t>:p) </a:t>
            </a:r>
            <a:r>
              <a:rPr dirty="0" sz="1000" spc="50">
                <a:latin typeface="Times New Roman"/>
                <a:cs typeface="Times New Roman"/>
              </a:rPr>
              <a:t>Third </a:t>
            </a:r>
            <a:r>
              <a:rPr dirty="0" sz="1000" spc="30">
                <a:latin typeface="Times New Roman"/>
                <a:cs typeface="Times New Roman"/>
              </a:rPr>
              <a:t>cluster </a:t>
            </a:r>
            <a:r>
              <a:rPr dirty="0" sz="1000">
                <a:latin typeface="Times New Roman"/>
                <a:cs typeface="Times New Roman"/>
              </a:rPr>
              <a:t>is </a:t>
            </a:r>
            <a:r>
              <a:rPr dirty="0" sz="1000" spc="50">
                <a:latin typeface="Times New Roman"/>
                <a:cs typeface="Times New Roman"/>
              </a:rPr>
              <a:t>a </a:t>
            </a:r>
            <a:r>
              <a:rPr dirty="0" sz="1000" spc="-10">
                <a:latin typeface="Times New Roman"/>
                <a:cs typeface="Times New Roman"/>
              </a:rPr>
              <a:t>well  </a:t>
            </a:r>
            <a:r>
              <a:rPr dirty="0" sz="1000" spc="25">
                <a:latin typeface="Times New Roman"/>
                <a:cs typeface="Times New Roman"/>
              </a:rPr>
              <a:t>connected </a:t>
            </a:r>
            <a:r>
              <a:rPr dirty="0" sz="1000" spc="30">
                <a:latin typeface="Times New Roman"/>
                <a:cs typeface="Times New Roman"/>
              </a:rPr>
              <a:t>cluster </a:t>
            </a:r>
            <a:r>
              <a:rPr dirty="0" sz="1000" spc="35">
                <a:latin typeface="Times New Roman"/>
                <a:cs typeface="Times New Roman"/>
              </a:rPr>
              <a:t>with </a:t>
            </a:r>
            <a:r>
              <a:rPr dirty="0" sz="1000" spc="50">
                <a:latin typeface="Times New Roman"/>
                <a:cs typeface="Times New Roman"/>
              </a:rPr>
              <a:t>train </a:t>
            </a:r>
            <a:r>
              <a:rPr dirty="0" sz="1000" spc="40">
                <a:latin typeface="Times New Roman"/>
                <a:cs typeface="Times New Roman"/>
              </a:rPr>
              <a:t>stations </a:t>
            </a:r>
            <a:r>
              <a:rPr dirty="0" sz="1000" spc="20">
                <a:latin typeface="Times New Roman"/>
                <a:cs typeface="Times New Roman"/>
              </a:rPr>
              <a:t>being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40">
                <a:latin typeface="Times New Roman"/>
                <a:cs typeface="Times New Roman"/>
              </a:rPr>
              <a:t>most </a:t>
            </a:r>
            <a:r>
              <a:rPr dirty="0" sz="1000" spc="25">
                <a:latin typeface="Times New Roman"/>
                <a:cs typeface="Times New Roman"/>
              </a:rPr>
              <a:t>common </a:t>
            </a:r>
            <a:r>
              <a:rPr dirty="0" sz="1000" spc="10">
                <a:latin typeface="Times New Roman"/>
                <a:cs typeface="Times New Roman"/>
              </a:rPr>
              <a:t>venues. </a:t>
            </a:r>
            <a:r>
              <a:rPr dirty="0" sz="1000" spc="20">
                <a:latin typeface="Times New Roman"/>
                <a:cs typeface="Times New Roman"/>
              </a:rPr>
              <a:t>People  </a:t>
            </a:r>
            <a:r>
              <a:rPr dirty="0" sz="1000" spc="15">
                <a:latin typeface="Times New Roman"/>
                <a:cs typeface="Times New Roman"/>
              </a:rPr>
              <a:t>who </a:t>
            </a:r>
            <a:r>
              <a:rPr dirty="0" sz="1000" spc="30">
                <a:latin typeface="Times New Roman"/>
                <a:cs typeface="Times New Roman"/>
              </a:rPr>
              <a:t>travel </a:t>
            </a:r>
            <a:r>
              <a:rPr dirty="0" sz="1000" spc="50">
                <a:latin typeface="Times New Roman"/>
                <a:cs typeface="Times New Roman"/>
              </a:rPr>
              <a:t>to </a:t>
            </a:r>
            <a:r>
              <a:rPr dirty="0" sz="1000" spc="10">
                <a:latin typeface="Times New Roman"/>
                <a:cs typeface="Times New Roman"/>
              </a:rPr>
              <a:t>work </a:t>
            </a:r>
            <a:r>
              <a:rPr dirty="0" sz="1000" spc="35">
                <a:latin typeface="Times New Roman"/>
                <a:cs typeface="Times New Roman"/>
              </a:rPr>
              <a:t>can </a:t>
            </a:r>
            <a:r>
              <a:rPr dirty="0" sz="1000" spc="15">
                <a:latin typeface="Times New Roman"/>
                <a:cs typeface="Times New Roman"/>
              </a:rPr>
              <a:t>use </a:t>
            </a:r>
            <a:r>
              <a:rPr dirty="0" sz="1000" spc="40">
                <a:latin typeface="Times New Roman"/>
                <a:cs typeface="Times New Roman"/>
              </a:rPr>
              <a:t>this </a:t>
            </a:r>
            <a:r>
              <a:rPr dirty="0" sz="1000" spc="35">
                <a:latin typeface="Times New Roman"/>
                <a:cs typeface="Times New Roman"/>
              </a:rPr>
              <a:t>area. </a:t>
            </a:r>
            <a:r>
              <a:rPr dirty="0" sz="1000" spc="45">
                <a:latin typeface="Times New Roman"/>
                <a:cs typeface="Times New Roman"/>
              </a:rPr>
              <a:t>Fourth </a:t>
            </a:r>
            <a:r>
              <a:rPr dirty="0" sz="1000" spc="30">
                <a:latin typeface="Times New Roman"/>
                <a:cs typeface="Times New Roman"/>
              </a:rPr>
              <a:t>cluster </a:t>
            </a:r>
            <a:r>
              <a:rPr dirty="0" sz="1000">
                <a:latin typeface="Times New Roman"/>
                <a:cs typeface="Times New Roman"/>
              </a:rPr>
              <a:t>is </a:t>
            </a:r>
            <a:r>
              <a:rPr dirty="0" sz="1000" spc="35">
                <a:latin typeface="Times New Roman"/>
                <a:cs typeface="Times New Roman"/>
              </a:rPr>
              <a:t>Beddington Corner</a:t>
            </a:r>
            <a:r>
              <a:rPr dirty="0" sz="1000" spc="-130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which  </a:t>
            </a:r>
            <a:r>
              <a:rPr dirty="0" sz="1000" spc="35">
                <a:latin typeface="Times New Roman"/>
                <a:cs typeface="Times New Roman"/>
              </a:rPr>
              <a:t>has </a:t>
            </a:r>
            <a:r>
              <a:rPr dirty="0" sz="1000" spc="50">
                <a:latin typeface="Times New Roman"/>
                <a:cs typeface="Times New Roman"/>
              </a:rPr>
              <a:t>a </a:t>
            </a:r>
            <a:r>
              <a:rPr dirty="0" sz="1000" spc="30">
                <a:latin typeface="Times New Roman"/>
                <a:cs typeface="Times New Roman"/>
              </a:rPr>
              <a:t>racetrack, </a:t>
            </a:r>
            <a:r>
              <a:rPr dirty="0" sz="1000" spc="20">
                <a:latin typeface="Times New Roman"/>
                <a:cs typeface="Times New Roman"/>
              </a:rPr>
              <a:t>business </a:t>
            </a:r>
            <a:r>
              <a:rPr dirty="0" sz="1000" spc="10">
                <a:latin typeface="Times New Roman"/>
                <a:cs typeface="Times New Roman"/>
              </a:rPr>
              <a:t>services </a:t>
            </a:r>
            <a:r>
              <a:rPr dirty="0" sz="1000" spc="50">
                <a:latin typeface="Times New Roman"/>
                <a:cs typeface="Times New Roman"/>
              </a:rPr>
              <a:t>and </a:t>
            </a:r>
            <a:r>
              <a:rPr dirty="0" sz="1000" spc="20">
                <a:latin typeface="Times New Roman"/>
                <a:cs typeface="Times New Roman"/>
              </a:rPr>
              <a:t>shops. </a:t>
            </a:r>
            <a:r>
              <a:rPr dirty="0" sz="1000" spc="65">
                <a:latin typeface="Times New Roman"/>
                <a:cs typeface="Times New Roman"/>
              </a:rPr>
              <a:t>It </a:t>
            </a:r>
            <a:r>
              <a:rPr dirty="0" sz="1000" spc="5">
                <a:latin typeface="Times New Roman"/>
                <a:cs typeface="Times New Roman"/>
              </a:rPr>
              <a:t>was </a:t>
            </a:r>
            <a:r>
              <a:rPr dirty="0" sz="1000" spc="50">
                <a:latin typeface="Times New Roman"/>
                <a:cs typeface="Times New Roman"/>
              </a:rPr>
              <a:t>not </a:t>
            </a:r>
            <a:r>
              <a:rPr dirty="0" sz="1000" spc="30">
                <a:latin typeface="Times New Roman"/>
                <a:cs typeface="Times New Roman"/>
              </a:rPr>
              <a:t>grouped </a:t>
            </a:r>
            <a:r>
              <a:rPr dirty="0" sz="1000" spc="35">
                <a:latin typeface="Times New Roman"/>
                <a:cs typeface="Times New Roman"/>
              </a:rPr>
              <a:t>with </a:t>
            </a:r>
            <a:r>
              <a:rPr dirty="0" sz="1000" spc="30">
                <a:latin typeface="Times New Roman"/>
                <a:cs typeface="Times New Roman"/>
              </a:rPr>
              <a:t>any </a:t>
            </a:r>
            <a:r>
              <a:rPr dirty="0" sz="1000" spc="40">
                <a:latin typeface="Times New Roman"/>
                <a:cs typeface="Times New Roman"/>
              </a:rPr>
              <a:t>other  </a:t>
            </a:r>
            <a:r>
              <a:rPr dirty="0" sz="1000" spc="25">
                <a:latin typeface="Times New Roman"/>
                <a:cs typeface="Times New Roman"/>
              </a:rPr>
              <a:t>clusters </a:t>
            </a:r>
            <a:r>
              <a:rPr dirty="0" sz="1000" spc="30">
                <a:latin typeface="Times New Roman"/>
                <a:cs typeface="Times New Roman"/>
              </a:rPr>
              <a:t>due </a:t>
            </a:r>
            <a:r>
              <a:rPr dirty="0" sz="1000" spc="50">
                <a:latin typeface="Times New Roman"/>
                <a:cs typeface="Times New Roman"/>
              </a:rPr>
              <a:t>to the </a:t>
            </a:r>
            <a:r>
              <a:rPr dirty="0" sz="1000" spc="25">
                <a:latin typeface="Times New Roman"/>
                <a:cs typeface="Times New Roman"/>
              </a:rPr>
              <a:t>unique </a:t>
            </a:r>
            <a:r>
              <a:rPr dirty="0" sz="1000" spc="10">
                <a:latin typeface="Times New Roman"/>
                <a:cs typeface="Times New Roman"/>
              </a:rPr>
              <a:t>venue </a:t>
            </a:r>
            <a:r>
              <a:rPr dirty="0" sz="1000" spc="15">
                <a:latin typeface="Times New Roman"/>
                <a:cs typeface="Times New Roman"/>
              </a:rPr>
              <a:t>category. </a:t>
            </a:r>
            <a:r>
              <a:rPr dirty="0" sz="1000" spc="40">
                <a:latin typeface="Times New Roman"/>
                <a:cs typeface="Times New Roman"/>
              </a:rPr>
              <a:t>Fifth </a:t>
            </a:r>
            <a:r>
              <a:rPr dirty="0" sz="1000" spc="30">
                <a:latin typeface="Times New Roman"/>
                <a:cs typeface="Times New Roman"/>
              </a:rPr>
              <a:t>cluster </a:t>
            </a:r>
            <a:r>
              <a:rPr dirty="0" sz="1000" spc="20">
                <a:latin typeface="Times New Roman"/>
                <a:cs typeface="Times New Roman"/>
              </a:rPr>
              <a:t>consist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40">
                <a:latin typeface="Times New Roman"/>
                <a:cs typeface="Times New Roman"/>
              </a:rPr>
              <a:t>Bandon </a:t>
            </a:r>
            <a:r>
              <a:rPr dirty="0" sz="1000">
                <a:latin typeface="Times New Roman"/>
                <a:cs typeface="Times New Roman"/>
              </a:rPr>
              <a:t>Hill  </a:t>
            </a:r>
            <a:r>
              <a:rPr dirty="0" sz="1000" spc="35">
                <a:latin typeface="Times New Roman"/>
                <a:cs typeface="Times New Roman"/>
              </a:rPr>
              <a:t>with Gardens, hardware </a:t>
            </a:r>
            <a:r>
              <a:rPr dirty="0" sz="1000" spc="25">
                <a:latin typeface="Times New Roman"/>
                <a:cs typeface="Times New Roman"/>
              </a:rPr>
              <a:t>stores, </a:t>
            </a:r>
            <a:r>
              <a:rPr dirty="0" sz="1000" spc="30">
                <a:latin typeface="Times New Roman"/>
                <a:cs typeface="Times New Roman"/>
              </a:rPr>
              <a:t>pubs,museums etc. </a:t>
            </a:r>
            <a:r>
              <a:rPr dirty="0" sz="1000" spc="35">
                <a:latin typeface="Times New Roman"/>
                <a:cs typeface="Times New Roman"/>
              </a:rPr>
              <a:t>Sixth </a:t>
            </a:r>
            <a:r>
              <a:rPr dirty="0" sz="1000" spc="30">
                <a:latin typeface="Times New Roman"/>
                <a:cs typeface="Times New Roman"/>
              </a:rPr>
              <a:t>cluster </a:t>
            </a:r>
            <a:r>
              <a:rPr dirty="0" sz="1000" spc="20">
                <a:latin typeface="Times New Roman"/>
                <a:cs typeface="Times New Roman"/>
              </a:rPr>
              <a:t>consisting </a:t>
            </a:r>
            <a:r>
              <a:rPr dirty="0" sz="1000" spc="-20">
                <a:latin typeface="Times New Roman"/>
                <a:cs typeface="Times New Roman"/>
              </a:rPr>
              <a:t>of  </a:t>
            </a:r>
            <a:r>
              <a:rPr dirty="0" sz="1000" spc="35">
                <a:latin typeface="Times New Roman"/>
                <a:cs typeface="Times New Roman"/>
              </a:rPr>
              <a:t>Little </a:t>
            </a:r>
            <a:r>
              <a:rPr dirty="0" sz="1000" spc="20">
                <a:latin typeface="Times New Roman"/>
                <a:cs typeface="Times New Roman"/>
              </a:rPr>
              <a:t>Woodcote </a:t>
            </a:r>
            <a:r>
              <a:rPr dirty="0" sz="1000" spc="-5">
                <a:latin typeface="Times New Roman"/>
                <a:cs typeface="Times New Roman"/>
              </a:rPr>
              <a:t>&amp; </a:t>
            </a:r>
            <a:r>
              <a:rPr dirty="0" sz="1000" spc="20">
                <a:latin typeface="Times New Roman"/>
                <a:cs typeface="Times New Roman"/>
              </a:rPr>
              <a:t>Woodcote </a:t>
            </a:r>
            <a:r>
              <a:rPr dirty="0" sz="1000" spc="30">
                <a:latin typeface="Times New Roman"/>
                <a:cs typeface="Times New Roman"/>
              </a:rPr>
              <a:t>Green </a:t>
            </a:r>
            <a:r>
              <a:rPr dirty="0" sz="1000" spc="35">
                <a:latin typeface="Times New Roman"/>
                <a:cs typeface="Times New Roman"/>
              </a:rPr>
              <a:t>has </a:t>
            </a:r>
            <a:r>
              <a:rPr dirty="0" sz="1000" spc="25">
                <a:latin typeface="Times New Roman"/>
                <a:cs typeface="Times New Roman"/>
              </a:rPr>
              <a:t>lots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30">
                <a:latin typeface="Times New Roman"/>
                <a:cs typeface="Times New Roman"/>
              </a:rPr>
              <a:t>garden, </a:t>
            </a:r>
            <a:r>
              <a:rPr dirty="0" sz="1000" spc="35">
                <a:latin typeface="Times New Roman"/>
                <a:cs typeface="Times New Roman"/>
              </a:rPr>
              <a:t>parks, </a:t>
            </a:r>
            <a:r>
              <a:rPr dirty="0" sz="1000" spc="-20">
                <a:latin typeface="Times New Roman"/>
                <a:cs typeface="Times New Roman"/>
              </a:rPr>
              <a:t>coffee </a:t>
            </a:r>
            <a:r>
              <a:rPr dirty="0" sz="1000" spc="25">
                <a:latin typeface="Times New Roman"/>
                <a:cs typeface="Times New Roman"/>
              </a:rPr>
              <a:t>shop, gym  </a:t>
            </a:r>
            <a:r>
              <a:rPr dirty="0" sz="1000" spc="50">
                <a:latin typeface="Times New Roman"/>
                <a:cs typeface="Times New Roman"/>
              </a:rPr>
              <a:t>and </a:t>
            </a:r>
            <a:r>
              <a:rPr dirty="0" sz="1000" spc="20">
                <a:latin typeface="Times New Roman"/>
                <a:cs typeface="Times New Roman"/>
              </a:rPr>
              <a:t>grocery </a:t>
            </a:r>
            <a:r>
              <a:rPr dirty="0" sz="1000" spc="25">
                <a:latin typeface="Times New Roman"/>
                <a:cs typeface="Times New Roman"/>
              </a:rPr>
              <a:t>stores. </a:t>
            </a:r>
            <a:r>
              <a:rPr dirty="0" sz="1000" spc="40">
                <a:latin typeface="Times New Roman"/>
                <a:cs typeface="Times New Roman"/>
              </a:rPr>
              <a:t>This </a:t>
            </a:r>
            <a:r>
              <a:rPr dirty="0" sz="1000" spc="10">
                <a:latin typeface="Times New Roman"/>
                <a:cs typeface="Times New Roman"/>
              </a:rPr>
              <a:t>seems </a:t>
            </a:r>
            <a:r>
              <a:rPr dirty="0" sz="1000" spc="-5">
                <a:latin typeface="Times New Roman"/>
                <a:cs typeface="Times New Roman"/>
              </a:rPr>
              <a:t>like </a:t>
            </a:r>
            <a:r>
              <a:rPr dirty="0" sz="1000" spc="50">
                <a:latin typeface="Times New Roman"/>
                <a:cs typeface="Times New Roman"/>
              </a:rPr>
              <a:t>an </a:t>
            </a:r>
            <a:r>
              <a:rPr dirty="0" sz="1000" spc="5">
                <a:latin typeface="Times New Roman"/>
                <a:cs typeface="Times New Roman"/>
              </a:rPr>
              <a:t>idyllic </a:t>
            </a:r>
            <a:r>
              <a:rPr dirty="0" sz="1000" spc="20">
                <a:latin typeface="Times New Roman"/>
                <a:cs typeface="Times New Roman"/>
              </a:rPr>
              <a:t>place </a:t>
            </a:r>
            <a:r>
              <a:rPr dirty="0" sz="1000" spc="35">
                <a:latin typeface="Times New Roman"/>
                <a:cs typeface="Times New Roman"/>
              </a:rPr>
              <a:t>with </a:t>
            </a:r>
            <a:r>
              <a:rPr dirty="0" sz="1000" spc="25">
                <a:latin typeface="Times New Roman"/>
                <a:cs typeface="Times New Roman"/>
              </a:rPr>
              <a:t>lots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20">
                <a:latin typeface="Times New Roman"/>
                <a:cs typeface="Times New Roman"/>
              </a:rPr>
              <a:t>green space. For  </a:t>
            </a:r>
            <a:r>
              <a:rPr dirty="0" sz="1000" spc="50">
                <a:latin typeface="Times New Roman"/>
                <a:cs typeface="Times New Roman"/>
              </a:rPr>
              <a:t>a </a:t>
            </a:r>
            <a:r>
              <a:rPr dirty="0" sz="1000" spc="5">
                <a:latin typeface="Times New Roman"/>
                <a:cs typeface="Times New Roman"/>
              </a:rPr>
              <a:t>family, </a:t>
            </a:r>
            <a:r>
              <a:rPr dirty="0" sz="1000" spc="25">
                <a:latin typeface="Times New Roman"/>
                <a:cs typeface="Times New Roman"/>
              </a:rPr>
              <a:t>I </a:t>
            </a:r>
            <a:r>
              <a:rPr dirty="0" sz="1000" spc="45">
                <a:latin typeface="Times New Roman"/>
                <a:cs typeface="Times New Roman"/>
              </a:rPr>
              <a:t>think </a:t>
            </a:r>
            <a:r>
              <a:rPr dirty="0" sz="1000" spc="-20" b="1">
                <a:latin typeface="Georgia"/>
                <a:cs typeface="Georgia"/>
              </a:rPr>
              <a:t>sixth </a:t>
            </a:r>
            <a:r>
              <a:rPr dirty="0" sz="1000" spc="-30" b="1">
                <a:latin typeface="Georgia"/>
                <a:cs typeface="Georgia"/>
              </a:rPr>
              <a:t>cluster </a:t>
            </a:r>
            <a:r>
              <a:rPr dirty="0" sz="1000" spc="-50" b="1">
                <a:latin typeface="Georgia"/>
                <a:cs typeface="Georgia"/>
              </a:rPr>
              <a:t>has </a:t>
            </a:r>
            <a:r>
              <a:rPr dirty="0" sz="1000" spc="-15" b="1">
                <a:latin typeface="Georgia"/>
                <a:cs typeface="Georgia"/>
              </a:rPr>
              <a:t>the </a:t>
            </a:r>
            <a:r>
              <a:rPr dirty="0" sz="1000" spc="-10" b="1">
                <a:latin typeface="Georgia"/>
                <a:cs typeface="Georgia"/>
              </a:rPr>
              <a:t>best</a:t>
            </a:r>
            <a:r>
              <a:rPr dirty="0" sz="1000" spc="25" b="1">
                <a:latin typeface="Georgia"/>
                <a:cs typeface="Georgia"/>
              </a:rPr>
              <a:t> </a:t>
            </a:r>
            <a:r>
              <a:rPr dirty="0" sz="1000" spc="-35" b="1">
                <a:latin typeface="Georgia"/>
                <a:cs typeface="Georgia"/>
              </a:rPr>
              <a:t>neighborhoods</a:t>
            </a:r>
            <a:r>
              <a:rPr dirty="0" sz="1000" spc="-35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320040" indent="-307975">
              <a:lnSpc>
                <a:spcPct val="100000"/>
              </a:lnSpc>
              <a:spcBef>
                <a:spcPts val="5"/>
              </a:spcBef>
              <a:buFont typeface="Georgia"/>
              <a:buAutoNum type="arabicPlain" startAt="6"/>
              <a:tabLst>
                <a:tab pos="320040" algn="l"/>
                <a:tab pos="320675" algn="l"/>
              </a:tabLst>
            </a:pPr>
            <a:r>
              <a:rPr dirty="0" sz="1400" spc="-40" b="1">
                <a:latin typeface="Georgia"/>
                <a:cs typeface="Georgia"/>
              </a:rPr>
              <a:t>Conclusion</a:t>
            </a:r>
            <a:endParaRPr sz="1400">
              <a:latin typeface="Georgia"/>
              <a:cs typeface="Georgia"/>
            </a:endParaRPr>
          </a:p>
          <a:p>
            <a:pPr algn="just" marL="12700" marR="5080">
              <a:lnSpc>
                <a:spcPct val="100000"/>
              </a:lnSpc>
              <a:spcBef>
                <a:spcPts val="900"/>
              </a:spcBef>
            </a:pPr>
            <a:r>
              <a:rPr dirty="0" sz="1000" spc="40">
                <a:latin typeface="Times New Roman"/>
                <a:cs typeface="Times New Roman"/>
              </a:rPr>
              <a:t>This project </a:t>
            </a:r>
            <a:r>
              <a:rPr dirty="0" sz="1000" spc="20">
                <a:latin typeface="Times New Roman"/>
                <a:cs typeface="Times New Roman"/>
              </a:rPr>
              <a:t>helps </a:t>
            </a:r>
            <a:r>
              <a:rPr dirty="0" sz="1000" spc="25">
                <a:latin typeface="Times New Roman"/>
                <a:cs typeface="Times New Roman"/>
              </a:rPr>
              <a:t>me </a:t>
            </a:r>
            <a:r>
              <a:rPr dirty="0" sz="1000" spc="35">
                <a:latin typeface="Times New Roman"/>
                <a:cs typeface="Times New Roman"/>
              </a:rPr>
              <a:t>get </a:t>
            </a:r>
            <a:r>
              <a:rPr dirty="0" sz="1000" spc="50">
                <a:latin typeface="Times New Roman"/>
                <a:cs typeface="Times New Roman"/>
              </a:rPr>
              <a:t>a </a:t>
            </a:r>
            <a:r>
              <a:rPr dirty="0" sz="1000" spc="55">
                <a:latin typeface="Times New Roman"/>
                <a:cs typeface="Times New Roman"/>
              </a:rPr>
              <a:t>better </a:t>
            </a:r>
            <a:r>
              <a:rPr dirty="0" sz="1000" spc="40">
                <a:latin typeface="Times New Roman"/>
                <a:cs typeface="Times New Roman"/>
              </a:rPr>
              <a:t>understanding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5">
                <a:latin typeface="Times New Roman"/>
                <a:cs typeface="Times New Roman"/>
              </a:rPr>
              <a:t>neighborhoods </a:t>
            </a:r>
            <a:r>
              <a:rPr dirty="0" sz="1000" spc="35">
                <a:latin typeface="Times New Roman"/>
                <a:cs typeface="Times New Roman"/>
              </a:rPr>
              <a:t>with  </a:t>
            </a:r>
            <a:r>
              <a:rPr dirty="0" sz="1000" spc="30">
                <a:latin typeface="Times New Roman"/>
                <a:cs typeface="Times New Roman"/>
              </a:rPr>
              <a:t>respect </a:t>
            </a:r>
            <a:r>
              <a:rPr dirty="0" sz="1000" spc="50">
                <a:latin typeface="Times New Roman"/>
                <a:cs typeface="Times New Roman"/>
              </a:rPr>
              <a:t>to the </a:t>
            </a:r>
            <a:r>
              <a:rPr dirty="0" sz="1000" spc="40">
                <a:latin typeface="Times New Roman"/>
                <a:cs typeface="Times New Roman"/>
              </a:rPr>
              <a:t>most </a:t>
            </a:r>
            <a:r>
              <a:rPr dirty="0" sz="1000" spc="25">
                <a:latin typeface="Times New Roman"/>
                <a:cs typeface="Times New Roman"/>
              </a:rPr>
              <a:t>common </a:t>
            </a:r>
            <a:r>
              <a:rPr dirty="0" sz="1000" spc="10">
                <a:latin typeface="Times New Roman"/>
                <a:cs typeface="Times New Roman"/>
              </a:rPr>
              <a:t>venues </a:t>
            </a:r>
            <a:r>
              <a:rPr dirty="0" sz="1000" spc="25">
                <a:latin typeface="Times New Roman"/>
                <a:cs typeface="Times New Roman"/>
              </a:rPr>
              <a:t>in </a:t>
            </a:r>
            <a:r>
              <a:rPr dirty="0" sz="1000" spc="80">
                <a:latin typeface="Times New Roman"/>
                <a:cs typeface="Times New Roman"/>
              </a:rPr>
              <a:t>that </a:t>
            </a:r>
            <a:r>
              <a:rPr dirty="0" sz="1000" spc="25">
                <a:latin typeface="Times New Roman"/>
                <a:cs typeface="Times New Roman"/>
              </a:rPr>
              <a:t>neighborhood. </a:t>
            </a:r>
            <a:r>
              <a:rPr dirty="0" sz="1000" spc="-5">
                <a:latin typeface="Times New Roman"/>
                <a:cs typeface="Times New Roman"/>
              </a:rPr>
              <a:t>We </a:t>
            </a:r>
            <a:r>
              <a:rPr dirty="0" sz="1000" spc="15">
                <a:latin typeface="Times New Roman"/>
                <a:cs typeface="Times New Roman"/>
              </a:rPr>
              <a:t>have </a:t>
            </a:r>
            <a:r>
              <a:rPr dirty="0" sz="1000" spc="45">
                <a:latin typeface="Times New Roman"/>
                <a:cs typeface="Times New Roman"/>
              </a:rPr>
              <a:t>just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 spc="40">
                <a:latin typeface="Times New Roman"/>
                <a:cs typeface="Times New Roman"/>
              </a:rPr>
              <a:t>taken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686153" y="1572290"/>
            <a:ext cx="4391660" cy="784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10">
                <a:latin typeface="Times New Roman"/>
                <a:cs typeface="Times New Roman"/>
              </a:rPr>
              <a:t>safety, </a:t>
            </a:r>
            <a:r>
              <a:rPr dirty="0" sz="1000" spc="20">
                <a:latin typeface="Times New Roman"/>
                <a:cs typeface="Times New Roman"/>
              </a:rPr>
              <a:t>affordability </a:t>
            </a:r>
            <a:r>
              <a:rPr dirty="0" sz="1000" spc="50">
                <a:latin typeface="Times New Roman"/>
                <a:cs typeface="Times New Roman"/>
              </a:rPr>
              <a:t>and </a:t>
            </a:r>
            <a:r>
              <a:rPr dirty="0" sz="1000" spc="15">
                <a:latin typeface="Times New Roman"/>
                <a:cs typeface="Times New Roman"/>
              </a:rPr>
              <a:t>accessibity </a:t>
            </a:r>
            <a:r>
              <a:rPr dirty="0" sz="1000" spc="25">
                <a:latin typeface="Times New Roman"/>
                <a:cs typeface="Times New Roman"/>
              </a:rPr>
              <a:t>as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40">
                <a:latin typeface="Times New Roman"/>
                <a:cs typeface="Times New Roman"/>
              </a:rPr>
              <a:t>primary </a:t>
            </a:r>
            <a:r>
              <a:rPr dirty="0" sz="1000" spc="15">
                <a:latin typeface="Times New Roman"/>
                <a:cs typeface="Times New Roman"/>
              </a:rPr>
              <a:t>concerns </a:t>
            </a:r>
            <a:r>
              <a:rPr dirty="0" sz="1000" spc="50">
                <a:latin typeface="Times New Roman"/>
                <a:cs typeface="Times New Roman"/>
              </a:rPr>
              <a:t>to </a:t>
            </a:r>
            <a:r>
              <a:rPr dirty="0" sz="1000" spc="35">
                <a:latin typeface="Times New Roman"/>
                <a:cs typeface="Times New Roman"/>
              </a:rPr>
              <a:t>shortlist </a:t>
            </a:r>
            <a:r>
              <a:rPr dirty="0" sz="1000" spc="50">
                <a:latin typeface="Times New Roman"/>
                <a:cs typeface="Times New Roman"/>
              </a:rPr>
              <a:t>the  </a:t>
            </a:r>
            <a:r>
              <a:rPr dirty="0" sz="1000" spc="30">
                <a:latin typeface="Times New Roman"/>
                <a:cs typeface="Times New Roman"/>
              </a:rPr>
              <a:t>borough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25">
                <a:latin typeface="Times New Roman"/>
                <a:cs typeface="Times New Roman"/>
              </a:rPr>
              <a:t>London. </a:t>
            </a:r>
            <a:r>
              <a:rPr dirty="0" sz="1000" spc="-5">
                <a:latin typeface="Times New Roman"/>
                <a:cs typeface="Times New Roman"/>
              </a:rPr>
              <a:t>We </a:t>
            </a:r>
            <a:r>
              <a:rPr dirty="0" sz="1000" spc="10">
                <a:latin typeface="Times New Roman"/>
                <a:cs typeface="Times New Roman"/>
              </a:rPr>
              <a:t>also </a:t>
            </a:r>
            <a:r>
              <a:rPr dirty="0" sz="1000" spc="15">
                <a:latin typeface="Times New Roman"/>
                <a:cs typeface="Times New Roman"/>
              </a:rPr>
              <a:t>have </a:t>
            </a:r>
            <a:r>
              <a:rPr dirty="0" sz="1000" spc="5">
                <a:latin typeface="Times New Roman"/>
                <a:cs typeface="Times New Roman"/>
              </a:rPr>
              <a:t>issues </a:t>
            </a:r>
            <a:r>
              <a:rPr dirty="0" sz="1000" spc="25">
                <a:latin typeface="Times New Roman"/>
                <a:cs typeface="Times New Roman"/>
              </a:rPr>
              <a:t>in </a:t>
            </a:r>
            <a:r>
              <a:rPr dirty="0" sz="1000" spc="35">
                <a:latin typeface="Times New Roman"/>
                <a:cs typeface="Times New Roman"/>
              </a:rPr>
              <a:t>getting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45">
                <a:latin typeface="Times New Roman"/>
                <a:cs typeface="Times New Roman"/>
              </a:rPr>
              <a:t>latest </a:t>
            </a:r>
            <a:r>
              <a:rPr dirty="0" sz="1000" spc="50">
                <a:latin typeface="Times New Roman"/>
                <a:cs typeface="Times New Roman"/>
              </a:rPr>
              <a:t>dataset </a:t>
            </a:r>
            <a:r>
              <a:rPr dirty="0" sz="1000" spc="5">
                <a:latin typeface="Times New Roman"/>
                <a:cs typeface="Times New Roman"/>
              </a:rPr>
              <a:t>for</a:t>
            </a:r>
            <a:r>
              <a:rPr dirty="0" sz="1000" spc="-150">
                <a:latin typeface="Times New Roman"/>
                <a:cs typeface="Times New Roman"/>
              </a:rPr>
              <a:t> </a:t>
            </a:r>
            <a:r>
              <a:rPr dirty="0" sz="1000" spc="20">
                <a:latin typeface="Times New Roman"/>
                <a:cs typeface="Times New Roman"/>
              </a:rPr>
              <a:t>analysis. 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40">
                <a:latin typeface="Times New Roman"/>
                <a:cs typeface="Times New Roman"/>
              </a:rPr>
              <a:t>future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35">
                <a:latin typeface="Times New Roman"/>
                <a:cs typeface="Times New Roman"/>
              </a:rPr>
              <a:t>this </a:t>
            </a:r>
            <a:r>
              <a:rPr dirty="0" sz="1000" spc="40">
                <a:latin typeface="Times New Roman"/>
                <a:cs typeface="Times New Roman"/>
              </a:rPr>
              <a:t>project </a:t>
            </a:r>
            <a:r>
              <a:rPr dirty="0" sz="1000" spc="15">
                <a:latin typeface="Times New Roman"/>
                <a:cs typeface="Times New Roman"/>
              </a:rPr>
              <a:t>includes </a:t>
            </a:r>
            <a:r>
              <a:rPr dirty="0" sz="1000" spc="35">
                <a:latin typeface="Times New Roman"/>
                <a:cs typeface="Times New Roman"/>
              </a:rPr>
              <a:t>taking </a:t>
            </a:r>
            <a:r>
              <a:rPr dirty="0" sz="1000" spc="25">
                <a:latin typeface="Times New Roman"/>
                <a:cs typeface="Times New Roman"/>
              </a:rPr>
              <a:t>factors </a:t>
            </a:r>
            <a:r>
              <a:rPr dirty="0" sz="1000" spc="15">
                <a:latin typeface="Times New Roman"/>
                <a:cs typeface="Times New Roman"/>
              </a:rPr>
              <a:t>such </a:t>
            </a:r>
            <a:r>
              <a:rPr dirty="0" sz="1000" spc="25">
                <a:latin typeface="Times New Roman"/>
                <a:cs typeface="Times New Roman"/>
              </a:rPr>
              <a:t>as cost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10">
                <a:latin typeface="Times New Roman"/>
                <a:cs typeface="Times New Roman"/>
              </a:rPr>
              <a:t>living </a:t>
            </a:r>
            <a:r>
              <a:rPr dirty="0" sz="1000" spc="25">
                <a:latin typeface="Times New Roman"/>
                <a:cs typeface="Times New Roman"/>
              </a:rPr>
              <a:t>in </a:t>
            </a:r>
            <a:r>
              <a:rPr dirty="0" sz="1000" spc="50">
                <a:latin typeface="Times New Roman"/>
                <a:cs typeface="Times New Roman"/>
              </a:rPr>
              <a:t>the  </a:t>
            </a:r>
            <a:r>
              <a:rPr dirty="0" sz="1000" spc="30">
                <a:latin typeface="Times New Roman"/>
                <a:cs typeface="Times New Roman"/>
              </a:rPr>
              <a:t>areas, </a:t>
            </a:r>
            <a:r>
              <a:rPr dirty="0" sz="1000" spc="25">
                <a:latin typeface="Times New Roman"/>
                <a:cs typeface="Times New Roman"/>
              </a:rPr>
              <a:t>employment </a:t>
            </a:r>
            <a:r>
              <a:rPr dirty="0" sz="1000" spc="45">
                <a:latin typeface="Times New Roman"/>
                <a:cs typeface="Times New Roman"/>
              </a:rPr>
              <a:t>rate, </a:t>
            </a:r>
            <a:r>
              <a:rPr dirty="0" sz="1000" spc="50">
                <a:latin typeface="Times New Roman"/>
                <a:cs typeface="Times New Roman"/>
              </a:rPr>
              <a:t>transportation </a:t>
            </a:r>
            <a:r>
              <a:rPr dirty="0" sz="1000" spc="35">
                <a:latin typeface="Times New Roman"/>
                <a:cs typeface="Times New Roman"/>
              </a:rPr>
              <a:t>etc </a:t>
            </a:r>
            <a:r>
              <a:rPr dirty="0" sz="1000" spc="30">
                <a:latin typeface="Times New Roman"/>
                <a:cs typeface="Times New Roman"/>
              </a:rPr>
              <a:t>into </a:t>
            </a:r>
            <a:r>
              <a:rPr dirty="0" sz="1000" spc="25">
                <a:latin typeface="Times New Roman"/>
                <a:cs typeface="Times New Roman"/>
              </a:rPr>
              <a:t>consideration </a:t>
            </a:r>
            <a:r>
              <a:rPr dirty="0" sz="1000" spc="50">
                <a:latin typeface="Times New Roman"/>
                <a:cs typeface="Times New Roman"/>
              </a:rPr>
              <a:t>to </a:t>
            </a:r>
            <a:r>
              <a:rPr dirty="0" sz="1000" spc="35">
                <a:latin typeface="Times New Roman"/>
                <a:cs typeface="Times New Roman"/>
              </a:rPr>
              <a:t>shortlist </a:t>
            </a:r>
            <a:r>
              <a:rPr dirty="0" sz="1000" spc="50">
                <a:latin typeface="Times New Roman"/>
                <a:cs typeface="Times New Roman"/>
              </a:rPr>
              <a:t>the  </a:t>
            </a:r>
            <a:r>
              <a:rPr dirty="0" sz="1000" spc="30">
                <a:latin typeface="Times New Roman"/>
                <a:cs typeface="Times New Roman"/>
              </a:rPr>
              <a:t>borough.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6153" y="1516618"/>
            <a:ext cx="1017905" cy="5118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0" b="1">
                <a:latin typeface="Georgia"/>
                <a:cs typeface="Georgia"/>
              </a:rPr>
              <a:t>Contents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1000" spc="80" b="1">
                <a:solidFill>
                  <a:srgbClr val="0000FF"/>
                </a:solidFill>
                <a:latin typeface="Georgia"/>
                <a:cs typeface="Georgia"/>
                <a:hlinkClick r:id="rId2" action="ppaction://hlinksldjump"/>
              </a:rPr>
              <a:t>1</a:t>
            </a:r>
            <a:r>
              <a:rPr dirty="0" sz="1000" spc="270" b="1">
                <a:solidFill>
                  <a:srgbClr val="0000F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1000" spc="-30" b="1">
                <a:solidFill>
                  <a:srgbClr val="0000FF"/>
                </a:solidFill>
                <a:latin typeface="Georgia"/>
                <a:cs typeface="Georgia"/>
                <a:hlinkClick r:id="rId2" action="ppaction://hlinksldjump"/>
              </a:rPr>
              <a:t>Introduction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875942" y="1850636"/>
            <a:ext cx="4201160" cy="633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ts val="1200"/>
              </a:lnSpc>
              <a:spcBef>
                <a:spcPts val="95"/>
              </a:spcBef>
            </a:pPr>
            <a:r>
              <a:rPr dirty="0" sz="1000" spc="-55" b="1">
                <a:latin typeface="Georgia"/>
                <a:cs typeface="Georgia"/>
              </a:rPr>
              <a:t>3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ts val="1195"/>
              </a:lnSpc>
              <a:tabLst>
                <a:tab pos="302895" algn="l"/>
                <a:tab pos="4124325" algn="l"/>
              </a:tabLst>
            </a:pPr>
            <a:r>
              <a:rPr dirty="0" sz="1000" spc="5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1.1</a:t>
            </a:r>
            <a:r>
              <a:rPr dirty="0" sz="1000" spc="5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	</a:t>
            </a:r>
            <a:r>
              <a:rPr dirty="0" sz="1000" spc="30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Ba</a:t>
            </a:r>
            <a:r>
              <a:rPr dirty="0" sz="1000" spc="-5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c</a:t>
            </a:r>
            <a:r>
              <a:rPr dirty="0" sz="1000" spc="25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kgro</a:t>
            </a:r>
            <a:r>
              <a:rPr dirty="0" sz="1000" spc="20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u</a:t>
            </a:r>
            <a:r>
              <a:rPr dirty="0" sz="1000" spc="50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nd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000" spc="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	</a:t>
            </a:r>
            <a:r>
              <a:rPr dirty="0" sz="1000" spc="-5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95"/>
              </a:lnSpc>
              <a:tabLst>
                <a:tab pos="302895" algn="l"/>
                <a:tab pos="4124325" algn="l"/>
              </a:tabLst>
            </a:pPr>
            <a:r>
              <a:rPr dirty="0" sz="1000" spc="5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1.2</a:t>
            </a:r>
            <a:r>
              <a:rPr dirty="0" sz="1000" spc="5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	</a:t>
            </a:r>
            <a:r>
              <a:rPr dirty="0" sz="1000" spc="35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Problem</a:t>
            </a:r>
            <a:r>
              <a:rPr dirty="0" sz="1000" spc="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000" spc="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	</a:t>
            </a:r>
            <a:r>
              <a:rPr dirty="0" sz="1000" spc="-5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200"/>
              </a:lnSpc>
              <a:tabLst>
                <a:tab pos="302895" algn="l"/>
                <a:tab pos="4124325" algn="l"/>
              </a:tabLst>
            </a:pPr>
            <a:r>
              <a:rPr dirty="0" sz="1000" spc="5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1.3</a:t>
            </a:r>
            <a:r>
              <a:rPr dirty="0" sz="1000" spc="5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	</a:t>
            </a:r>
            <a:r>
              <a:rPr dirty="0" sz="1000" spc="30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I</a:t>
            </a:r>
            <a:r>
              <a:rPr dirty="0" sz="1000" spc="15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n</a:t>
            </a:r>
            <a:r>
              <a:rPr dirty="0" sz="1000" spc="30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teres</a:t>
            </a:r>
            <a:r>
              <a:rPr dirty="0" sz="1000" spc="105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t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</a:rPr>
              <a:t>   </a:t>
            </a:r>
            <a:r>
              <a:rPr dirty="0" sz="1000" spc="-1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	</a:t>
            </a:r>
            <a:r>
              <a:rPr dirty="0" sz="1000" spc="-5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6153" y="2584493"/>
            <a:ext cx="4391025" cy="481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  <a:tabLst>
                <a:tab pos="4304030" algn="l"/>
              </a:tabLst>
            </a:pPr>
            <a:r>
              <a:rPr dirty="0" sz="1000" spc="-55" b="1">
                <a:solidFill>
                  <a:srgbClr val="0000FF"/>
                </a:solidFill>
                <a:latin typeface="Georgia"/>
                <a:cs typeface="Georgia"/>
                <a:hlinkClick r:id="rId2" action="ppaction://hlinksldjump"/>
              </a:rPr>
              <a:t>2</a:t>
            </a:r>
            <a:r>
              <a:rPr dirty="0" sz="1000" spc="-55" b="1">
                <a:solidFill>
                  <a:srgbClr val="0000FF"/>
                </a:solidFill>
                <a:latin typeface="Georgia"/>
                <a:cs typeface="Georgia"/>
                <a:hlinkClick r:id="rId2" action="ppaction://hlinksldjump"/>
              </a:rPr>
              <a:t>   </a:t>
            </a:r>
            <a:r>
              <a:rPr dirty="0" sz="1000" spc="-95" b="1">
                <a:solidFill>
                  <a:srgbClr val="0000F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1000" b="1">
                <a:solidFill>
                  <a:srgbClr val="0000FF"/>
                </a:solidFill>
                <a:latin typeface="Georgia"/>
                <a:cs typeface="Georgia"/>
                <a:hlinkClick r:id="rId2" action="ppaction://hlinksldjump"/>
              </a:rPr>
              <a:t>Data</a:t>
            </a:r>
            <a:r>
              <a:rPr dirty="0" sz="1000" b="1">
                <a:solidFill>
                  <a:srgbClr val="0000F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1000" spc="-130" b="1">
                <a:solidFill>
                  <a:srgbClr val="0000F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1000" spc="-40" b="1">
                <a:solidFill>
                  <a:srgbClr val="0000FF"/>
                </a:solidFill>
                <a:latin typeface="Georgia"/>
                <a:cs typeface="Georgia"/>
                <a:hlinkClick r:id="rId2" action="ppaction://hlinksldjump"/>
              </a:rPr>
              <a:t>a</a:t>
            </a:r>
            <a:r>
              <a:rPr dirty="0" sz="1000" spc="-35" b="1">
                <a:solidFill>
                  <a:srgbClr val="0000FF"/>
                </a:solidFill>
                <a:latin typeface="Georgia"/>
                <a:cs typeface="Georgia"/>
                <a:hlinkClick r:id="rId2" action="ppaction://hlinksldjump"/>
              </a:rPr>
              <a:t>cquisition</a:t>
            </a:r>
            <a:r>
              <a:rPr dirty="0" sz="1000" b="1">
                <a:solidFill>
                  <a:srgbClr val="0000F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1000" spc="-130" b="1">
                <a:solidFill>
                  <a:srgbClr val="0000F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1000" spc="-45" b="1">
                <a:solidFill>
                  <a:srgbClr val="0000FF"/>
                </a:solidFill>
                <a:latin typeface="Georgia"/>
                <a:cs typeface="Georgia"/>
                <a:hlinkClick r:id="rId2" action="ppaction://hlinksldjump"/>
              </a:rPr>
              <a:t>and</a:t>
            </a:r>
            <a:r>
              <a:rPr dirty="0" sz="1000" b="1">
                <a:solidFill>
                  <a:srgbClr val="0000F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1000" spc="-130" b="1">
                <a:solidFill>
                  <a:srgbClr val="0000F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dirty="0" sz="1000" spc="-40" b="1">
                <a:solidFill>
                  <a:srgbClr val="0000FF"/>
                </a:solidFill>
                <a:latin typeface="Georgia"/>
                <a:cs typeface="Georgia"/>
                <a:hlinkClick r:id="rId2" action="ppaction://hlinksldjump"/>
              </a:rPr>
              <a:t>cleaning</a:t>
            </a:r>
            <a:r>
              <a:rPr dirty="0" sz="1000" b="1">
                <a:solidFill>
                  <a:srgbClr val="0000FF"/>
                </a:solidFill>
                <a:latin typeface="Georgia"/>
                <a:cs typeface="Georgia"/>
              </a:rPr>
              <a:t>	</a:t>
            </a:r>
            <a:r>
              <a:rPr dirty="0" sz="1000" spc="-55" b="1">
                <a:latin typeface="Georgia"/>
                <a:cs typeface="Georgia"/>
              </a:rPr>
              <a:t>3</a:t>
            </a:r>
            <a:endParaRPr sz="1000">
              <a:latin typeface="Georgia"/>
              <a:cs typeface="Georgia"/>
            </a:endParaRPr>
          </a:p>
          <a:p>
            <a:pPr marL="201930">
              <a:lnSpc>
                <a:spcPts val="1195"/>
              </a:lnSpc>
              <a:tabLst>
                <a:tab pos="492759" algn="l"/>
                <a:tab pos="4314190" algn="l"/>
              </a:tabLst>
            </a:pPr>
            <a:r>
              <a:rPr dirty="0" sz="1000" spc="5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2.1</a:t>
            </a:r>
            <a:r>
              <a:rPr dirty="0" sz="1000" spc="5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	</a:t>
            </a:r>
            <a:r>
              <a:rPr dirty="0" sz="1000" spc="60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Data</a:t>
            </a:r>
            <a:r>
              <a:rPr dirty="0" sz="1000" spc="80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000" spc="15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sources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</a:rPr>
              <a:t>   </a:t>
            </a:r>
            <a:r>
              <a:rPr dirty="0" sz="1000" spc="-5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	</a:t>
            </a:r>
            <a:r>
              <a:rPr dirty="0" sz="1000" spc="-5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  <a:p>
            <a:pPr marL="201930">
              <a:lnSpc>
                <a:spcPts val="1200"/>
              </a:lnSpc>
              <a:tabLst>
                <a:tab pos="492759" algn="l"/>
                <a:tab pos="1421765" algn="l"/>
                <a:tab pos="4314190" algn="l"/>
              </a:tabLst>
            </a:pPr>
            <a:r>
              <a:rPr dirty="0" sz="1000" spc="5">
                <a:solidFill>
                  <a:srgbClr val="0000FF"/>
                </a:solidFill>
                <a:latin typeface="Times New Roman"/>
                <a:cs typeface="Times New Roman"/>
                <a:hlinkClick r:id="rId3" action="ppaction://hlinksldjump"/>
              </a:rPr>
              <a:t>2.2</a:t>
            </a:r>
            <a:r>
              <a:rPr dirty="0" sz="1000" spc="5">
                <a:solidFill>
                  <a:srgbClr val="0000FF"/>
                </a:solidFill>
                <a:latin typeface="Times New Roman"/>
                <a:cs typeface="Times New Roman"/>
                <a:hlinkClick r:id="rId3" action="ppaction://hlinksldjump"/>
              </a:rPr>
              <a:t>	</a:t>
            </a:r>
            <a:r>
              <a:rPr dirty="0" sz="1000" spc="60">
                <a:solidFill>
                  <a:srgbClr val="0000FF"/>
                </a:solidFill>
                <a:latin typeface="Times New Roman"/>
                <a:cs typeface="Times New Roman"/>
                <a:hlinkClick r:id="rId3" action="ppaction://hlinksldjump"/>
              </a:rPr>
              <a:t>Data</a:t>
            </a:r>
            <a:r>
              <a:rPr dirty="0" sz="1000" spc="80">
                <a:solidFill>
                  <a:srgbClr val="0000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000" spc="25">
                <a:solidFill>
                  <a:srgbClr val="0000FF"/>
                </a:solidFill>
                <a:latin typeface="Times New Roman"/>
                <a:cs typeface="Times New Roman"/>
                <a:hlinkClick r:id="rId3" action="ppaction://hlinksldjump"/>
              </a:rPr>
              <a:t>Cleaning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	</a:t>
            </a:r>
            <a:r>
              <a:rPr dirty="0" sz="1000" spc="-5">
                <a:latin typeface="Times New Roman"/>
                <a:cs typeface="Times New Roman"/>
              </a:rPr>
              <a:t>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6950" y="3470166"/>
            <a:ext cx="3645535" cy="481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  <a:tabLst>
                <a:tab pos="417195" algn="l"/>
              </a:tabLst>
            </a:pPr>
            <a:r>
              <a:rPr dirty="0" sz="1000" spc="5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3.1.1	</a:t>
            </a:r>
            <a:r>
              <a:rPr dirty="0" sz="1000" spc="20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Analysis</a:t>
            </a:r>
            <a:r>
              <a:rPr dirty="0" sz="1000" spc="75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000" spc="-20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of</a:t>
            </a:r>
            <a:r>
              <a:rPr dirty="0" sz="1000" spc="80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crime</a:t>
            </a:r>
            <a:r>
              <a:rPr dirty="0" sz="1000" spc="75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000" spc="65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data</a:t>
            </a:r>
            <a:r>
              <a:rPr dirty="0" sz="1000" spc="29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lvl="2" marL="417195" indent="-405130">
              <a:lnSpc>
                <a:spcPts val="1195"/>
              </a:lnSpc>
              <a:buAutoNum type="arabicPeriod" startAt="2"/>
              <a:tabLst>
                <a:tab pos="417195" algn="l"/>
                <a:tab pos="417830" algn="l"/>
              </a:tabLst>
            </a:pPr>
            <a:r>
              <a:rPr dirty="0" sz="1000" spc="20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Analysis</a:t>
            </a:r>
            <a:r>
              <a:rPr dirty="0" sz="1000" spc="75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1000" spc="-20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of</a:t>
            </a:r>
            <a:r>
              <a:rPr dirty="0" sz="1000" spc="80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1000" spc="15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Housing</a:t>
            </a:r>
            <a:r>
              <a:rPr dirty="0" sz="1000" spc="80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price</a:t>
            </a:r>
            <a:r>
              <a:rPr dirty="0" sz="1000" spc="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000" spc="25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lvl="2" marL="417195" indent="-405130">
              <a:lnSpc>
                <a:spcPts val="1200"/>
              </a:lnSpc>
              <a:buAutoNum type="arabicPeriod" startAt="2"/>
              <a:tabLst>
                <a:tab pos="417195" algn="l"/>
                <a:tab pos="417830" algn="l"/>
              </a:tabLst>
            </a:pPr>
            <a:r>
              <a:rPr dirty="0" sz="1000" spc="20">
                <a:solidFill>
                  <a:srgbClr val="0000FF"/>
                </a:solidFill>
                <a:latin typeface="Times New Roman"/>
                <a:cs typeface="Times New Roman"/>
                <a:hlinkClick r:id="rId6" action="ppaction://hlinksldjump"/>
              </a:rPr>
              <a:t>Analysis</a:t>
            </a:r>
            <a:r>
              <a:rPr dirty="0" sz="1000" spc="75">
                <a:solidFill>
                  <a:srgbClr val="0000FF"/>
                </a:solid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000" spc="-20">
                <a:solidFill>
                  <a:srgbClr val="0000FF"/>
                </a:solidFill>
                <a:latin typeface="Times New Roman"/>
                <a:cs typeface="Times New Roman"/>
                <a:hlinkClick r:id="rId6" action="ppaction://hlinksldjump"/>
              </a:rPr>
              <a:t>of</a:t>
            </a:r>
            <a:r>
              <a:rPr dirty="0" sz="1000" spc="80">
                <a:solidFill>
                  <a:srgbClr val="0000FF"/>
                </a:solid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000" spc="25">
                <a:solidFill>
                  <a:srgbClr val="0000FF"/>
                </a:solidFill>
                <a:latin typeface="Times New Roman"/>
                <a:cs typeface="Times New Roman"/>
                <a:hlinkClick r:id="rId6" action="ppaction://hlinksldjump"/>
              </a:rPr>
              <a:t>hapiness</a:t>
            </a:r>
            <a:r>
              <a:rPr dirty="0" sz="1000" spc="75">
                <a:solidFill>
                  <a:srgbClr val="0000FF"/>
                </a:solid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000" spc="25">
                <a:solidFill>
                  <a:srgbClr val="0000FF"/>
                </a:solidFill>
                <a:latin typeface="Times New Roman"/>
                <a:cs typeface="Times New Roman"/>
                <a:hlinkClick r:id="rId6" action="ppaction://hlinksldjump"/>
              </a:rPr>
              <a:t>index</a:t>
            </a:r>
            <a:r>
              <a:rPr dirty="0" sz="1000" spc="1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5942" y="3925664"/>
            <a:ext cx="39370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2895" algn="l"/>
              </a:tabLst>
            </a:pPr>
            <a:r>
              <a:rPr dirty="0" sz="1000" spc="5">
                <a:solidFill>
                  <a:srgbClr val="0000FF"/>
                </a:solidFill>
                <a:latin typeface="Times New Roman"/>
                <a:cs typeface="Times New Roman"/>
                <a:hlinkClick r:id="rId7" action="ppaction://hlinksldjump"/>
              </a:rPr>
              <a:t>3.2	</a:t>
            </a:r>
            <a:r>
              <a:rPr dirty="0" sz="1000" spc="15">
                <a:solidFill>
                  <a:srgbClr val="0000FF"/>
                </a:solidFill>
                <a:latin typeface="Times New Roman"/>
                <a:cs typeface="Times New Roman"/>
                <a:hlinkClick r:id="rId7" action="ppaction://hlinksldjump"/>
              </a:rPr>
              <a:t>Modelling</a:t>
            </a:r>
            <a:r>
              <a:rPr dirty="0" sz="1000" spc="1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 spc="24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6153" y="3166508"/>
            <a:ext cx="4391660" cy="936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1930" indent="-189865">
              <a:lnSpc>
                <a:spcPts val="1200"/>
              </a:lnSpc>
              <a:spcBef>
                <a:spcPts val="95"/>
              </a:spcBef>
              <a:buAutoNum type="arabicPlain" startAt="3"/>
              <a:tabLst>
                <a:tab pos="202565" algn="l"/>
                <a:tab pos="4305300" algn="l"/>
              </a:tabLst>
            </a:pPr>
            <a:r>
              <a:rPr dirty="0" sz="1000" spc="-10" b="1">
                <a:solidFill>
                  <a:srgbClr val="0000FF"/>
                </a:solidFill>
                <a:latin typeface="Georgia"/>
                <a:cs typeface="Georgia"/>
                <a:hlinkClick r:id="rId4" action="ppaction://hlinksldjump"/>
              </a:rPr>
              <a:t>Meth</a:t>
            </a:r>
            <a:r>
              <a:rPr dirty="0" sz="1000" spc="20" b="1">
                <a:solidFill>
                  <a:srgbClr val="0000FF"/>
                </a:solidFill>
                <a:latin typeface="Georgia"/>
                <a:cs typeface="Georgia"/>
                <a:hlinkClick r:id="rId4" action="ppaction://hlinksldjump"/>
              </a:rPr>
              <a:t>o</a:t>
            </a:r>
            <a:r>
              <a:rPr dirty="0" sz="1000" spc="-25" b="1">
                <a:solidFill>
                  <a:srgbClr val="0000FF"/>
                </a:solidFill>
                <a:latin typeface="Georgia"/>
                <a:cs typeface="Georgia"/>
                <a:hlinkClick r:id="rId4" action="ppaction://hlinksldjump"/>
              </a:rPr>
              <a:t>dology</a:t>
            </a:r>
            <a:r>
              <a:rPr dirty="0" sz="1000" b="1">
                <a:solidFill>
                  <a:srgbClr val="0000FF"/>
                </a:solidFill>
                <a:latin typeface="Georgia"/>
                <a:cs typeface="Georgia"/>
              </a:rPr>
              <a:t>	</a:t>
            </a:r>
            <a:r>
              <a:rPr dirty="0" sz="1000" spc="15" b="1">
                <a:latin typeface="Georgia"/>
                <a:cs typeface="Georgia"/>
              </a:rPr>
              <a:t>7</a:t>
            </a:r>
            <a:endParaRPr sz="1000">
              <a:latin typeface="Georgia"/>
              <a:cs typeface="Georgia"/>
            </a:endParaRPr>
          </a:p>
          <a:p>
            <a:pPr algn="r" lvl="1" marL="290195" marR="5715" indent="-290195">
              <a:lnSpc>
                <a:spcPts val="1195"/>
              </a:lnSpc>
              <a:buAutoNum type="arabicPeriod"/>
              <a:tabLst>
                <a:tab pos="290195" algn="l"/>
                <a:tab pos="291465" algn="l"/>
                <a:tab pos="4111625" algn="l"/>
              </a:tabLst>
            </a:pPr>
            <a:r>
              <a:rPr dirty="0" sz="1000" spc="40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Exploratory</a:t>
            </a:r>
            <a:r>
              <a:rPr dirty="0" sz="1000" spc="80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000" spc="60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Data</a:t>
            </a:r>
            <a:r>
              <a:rPr dirty="0" sz="1000" spc="80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Analysis</a:t>
            </a:r>
            <a:r>
              <a:rPr dirty="0" sz="1000" spc="15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	</a:t>
            </a:r>
            <a:r>
              <a:rPr dirty="0" sz="1000" spc="-5">
                <a:latin typeface="Times New Roman"/>
                <a:cs typeface="Times New Roman"/>
              </a:rPr>
              <a:t>7</a:t>
            </a:r>
            <a:endParaRPr sz="1000">
              <a:latin typeface="Times New Roman"/>
              <a:cs typeface="Times New Roman"/>
            </a:endParaRPr>
          </a:p>
          <a:p>
            <a:pPr algn="r" marR="6350">
              <a:lnSpc>
                <a:spcPts val="1195"/>
              </a:lnSpc>
            </a:pPr>
            <a:r>
              <a:rPr dirty="0" sz="1000" spc="-5">
                <a:latin typeface="Times New Roman"/>
                <a:cs typeface="Times New Roman"/>
              </a:rPr>
              <a:t>7</a:t>
            </a:r>
            <a:endParaRPr sz="1000">
              <a:latin typeface="Times New Roman"/>
              <a:cs typeface="Times New Roman"/>
            </a:endParaRPr>
          </a:p>
          <a:p>
            <a:pPr algn="r" marR="6350">
              <a:lnSpc>
                <a:spcPts val="1195"/>
              </a:lnSpc>
            </a:pPr>
            <a:r>
              <a:rPr dirty="0" sz="1000" spc="-5">
                <a:latin typeface="Times New Roman"/>
                <a:cs typeface="Times New Roman"/>
              </a:rPr>
              <a:t>9</a:t>
            </a:r>
            <a:endParaRPr sz="1000">
              <a:latin typeface="Times New Roman"/>
              <a:cs typeface="Times New Roman"/>
            </a:endParaRPr>
          </a:p>
          <a:p>
            <a:pPr algn="r" marR="5715">
              <a:lnSpc>
                <a:spcPts val="1195"/>
              </a:lnSpc>
            </a:pPr>
            <a:r>
              <a:rPr dirty="0" sz="1000" spc="-5">
                <a:latin typeface="Times New Roman"/>
                <a:cs typeface="Times New Roman"/>
              </a:rPr>
              <a:t>10</a:t>
            </a:r>
            <a:endParaRPr sz="1000">
              <a:latin typeface="Times New Roman"/>
              <a:cs typeface="Times New Roman"/>
            </a:endParaRPr>
          </a:p>
          <a:p>
            <a:pPr algn="r" marR="5080">
              <a:lnSpc>
                <a:spcPts val="1200"/>
              </a:lnSpc>
            </a:pPr>
            <a:r>
              <a:rPr dirty="0" sz="1000" spc="-5">
                <a:latin typeface="Times New Roman"/>
                <a:cs typeface="Times New Roman"/>
              </a:rPr>
              <a:t>11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6153" y="4204022"/>
            <a:ext cx="6838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80" b="1">
                <a:solidFill>
                  <a:srgbClr val="0000FF"/>
                </a:solidFill>
                <a:latin typeface="Georgia"/>
                <a:cs typeface="Georgia"/>
                <a:hlinkClick r:id="rId8" action="ppaction://hlinksldjump"/>
              </a:rPr>
              <a:t>4</a:t>
            </a:r>
            <a:r>
              <a:rPr dirty="0" sz="1000" spc="65" b="1">
                <a:solidFill>
                  <a:srgbClr val="0000FF"/>
                </a:solidFill>
                <a:latin typeface="Georgia"/>
                <a:cs typeface="Georgia"/>
                <a:hlinkClick r:id="rId8" action="ppaction://hlinksldjump"/>
              </a:rPr>
              <a:t> </a:t>
            </a:r>
            <a:r>
              <a:rPr dirty="0" sz="1000" spc="-20" b="1">
                <a:solidFill>
                  <a:srgbClr val="0000FF"/>
                </a:solidFill>
                <a:latin typeface="Georgia"/>
                <a:cs typeface="Georgia"/>
                <a:hlinkClick r:id="rId8" action="ppaction://hlinksldjump"/>
              </a:rPr>
              <a:t>Results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05826" y="4204022"/>
            <a:ext cx="1714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5" b="1">
                <a:latin typeface="Georgia"/>
                <a:cs typeface="Georgia"/>
              </a:rPr>
              <a:t>13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86153" y="4482381"/>
            <a:ext cx="8794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 b="1">
                <a:solidFill>
                  <a:srgbClr val="0000FF"/>
                </a:solidFill>
                <a:latin typeface="Georgia"/>
                <a:cs typeface="Georgia"/>
                <a:hlinkClick r:id="rId9" action="ppaction://hlinksldjump"/>
              </a:rPr>
              <a:t>5</a:t>
            </a:r>
            <a:r>
              <a:rPr dirty="0" sz="1000" spc="135" b="1">
                <a:solidFill>
                  <a:srgbClr val="0000FF"/>
                </a:solidFill>
                <a:latin typeface="Georgia"/>
                <a:cs typeface="Georgia"/>
                <a:hlinkClick r:id="rId9" action="ppaction://hlinksldjump"/>
              </a:rPr>
              <a:t> </a:t>
            </a:r>
            <a:r>
              <a:rPr dirty="0" sz="1000" spc="-40" b="1">
                <a:solidFill>
                  <a:srgbClr val="0000FF"/>
                </a:solidFill>
                <a:latin typeface="Georgia"/>
                <a:cs typeface="Georgia"/>
                <a:hlinkClick r:id="rId9" action="ppaction://hlinksldjump"/>
              </a:rPr>
              <a:t>Discussion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06269" y="4482381"/>
            <a:ext cx="1714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 b="1">
                <a:latin typeface="Georgia"/>
                <a:cs typeface="Georgia"/>
              </a:rPr>
              <a:t>15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86153" y="4760727"/>
            <a:ext cx="9118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80" b="1">
                <a:solidFill>
                  <a:srgbClr val="0000FF"/>
                </a:solidFill>
                <a:latin typeface="Georgia"/>
                <a:cs typeface="Georgia"/>
                <a:hlinkClick r:id="rId9" action="ppaction://hlinksldjump"/>
              </a:rPr>
              <a:t>6 </a:t>
            </a:r>
            <a:r>
              <a:rPr dirty="0" sz="1000" spc="-35" b="1">
                <a:solidFill>
                  <a:srgbClr val="0000FF"/>
                </a:solidFill>
                <a:latin typeface="Georgia"/>
                <a:cs typeface="Georgia"/>
                <a:hlinkClick r:id="rId9" action="ppaction://hlinksldjump"/>
              </a:rPr>
              <a:t>Conclusion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05889" y="4760727"/>
            <a:ext cx="1714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 b="1">
                <a:latin typeface="Georgia"/>
                <a:cs typeface="Georgia"/>
              </a:rPr>
              <a:t>15</a:t>
            </a:r>
            <a:endParaRPr sz="1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686153" y="1516618"/>
            <a:ext cx="4391660" cy="70656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20040" indent="-307975">
              <a:lnSpc>
                <a:spcPct val="100000"/>
              </a:lnSpc>
              <a:spcBef>
                <a:spcPts val="135"/>
              </a:spcBef>
              <a:buFont typeface="Georgia"/>
              <a:buAutoNum type="arabicPlain"/>
              <a:tabLst>
                <a:tab pos="320040" algn="l"/>
                <a:tab pos="320675" algn="l"/>
              </a:tabLst>
            </a:pPr>
            <a:r>
              <a:rPr dirty="0" sz="1400" spc="-35" b="1">
                <a:latin typeface="Georgia"/>
                <a:cs typeface="Georgia"/>
              </a:rPr>
              <a:t>I</a:t>
            </a:r>
            <a:r>
              <a:rPr dirty="0" sz="1400" spc="-35" b="1">
                <a:latin typeface="Georgia"/>
                <a:cs typeface="Georgia"/>
              </a:rPr>
              <a:t>ntroduction</a:t>
            </a:r>
            <a:endParaRPr sz="1400">
              <a:latin typeface="Georgia"/>
              <a:cs typeface="Georgia"/>
            </a:endParaRPr>
          </a:p>
          <a:p>
            <a:pPr lvl="1" marL="401320" indent="-389255">
              <a:lnSpc>
                <a:spcPct val="100000"/>
              </a:lnSpc>
              <a:spcBef>
                <a:spcPts val="900"/>
              </a:spcBef>
              <a:buFont typeface="Georgia"/>
              <a:buAutoNum type="arabicPeriod"/>
              <a:tabLst>
                <a:tab pos="401320" algn="l"/>
                <a:tab pos="401955" algn="l"/>
              </a:tabLst>
            </a:pPr>
            <a:r>
              <a:rPr dirty="0" sz="1200" spc="-55" b="1">
                <a:latin typeface="Georgia"/>
                <a:cs typeface="Georgia"/>
              </a:rPr>
              <a:t>Ba</a:t>
            </a:r>
            <a:r>
              <a:rPr dirty="0" sz="1200" spc="-55" b="1">
                <a:latin typeface="Georgia"/>
                <a:cs typeface="Georgia"/>
              </a:rPr>
              <a:t>ckground</a:t>
            </a:r>
            <a:endParaRPr sz="1200">
              <a:latin typeface="Georgia"/>
              <a:cs typeface="Georgia"/>
            </a:endParaRPr>
          </a:p>
          <a:p>
            <a:pPr algn="just"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1000" spc="10">
                <a:latin typeface="Times New Roman"/>
                <a:cs typeface="Times New Roman"/>
              </a:rPr>
              <a:t>Moving </a:t>
            </a:r>
            <a:r>
              <a:rPr dirty="0" sz="1000" spc="25">
                <a:latin typeface="Times New Roman"/>
                <a:cs typeface="Times New Roman"/>
              </a:rPr>
              <a:t>when </a:t>
            </a:r>
            <a:r>
              <a:rPr dirty="0" sz="1000" spc="15">
                <a:latin typeface="Times New Roman"/>
                <a:cs typeface="Times New Roman"/>
              </a:rPr>
              <a:t>you have </a:t>
            </a:r>
            <a:r>
              <a:rPr dirty="0" sz="1000" spc="50">
                <a:latin typeface="Times New Roman"/>
                <a:cs typeface="Times New Roman"/>
              </a:rPr>
              <a:t>a </a:t>
            </a:r>
            <a:r>
              <a:rPr dirty="0" sz="1000" spc="15">
                <a:latin typeface="Times New Roman"/>
                <a:cs typeface="Times New Roman"/>
              </a:rPr>
              <a:t>family </a:t>
            </a:r>
            <a:r>
              <a:rPr dirty="0" sz="1000" spc="35">
                <a:latin typeface="Times New Roman"/>
                <a:cs typeface="Times New Roman"/>
              </a:rPr>
              <a:t>can be </a:t>
            </a:r>
            <a:r>
              <a:rPr dirty="0" sz="1000" spc="40">
                <a:latin typeface="Times New Roman"/>
                <a:cs typeface="Times New Roman"/>
              </a:rPr>
              <a:t>daunting, </a:t>
            </a:r>
            <a:r>
              <a:rPr dirty="0" sz="1000" spc="15">
                <a:latin typeface="Times New Roman"/>
                <a:cs typeface="Times New Roman"/>
              </a:rPr>
              <a:t>especially </a:t>
            </a:r>
            <a:r>
              <a:rPr dirty="0" sz="1000" spc="25">
                <a:latin typeface="Times New Roman"/>
                <a:cs typeface="Times New Roman"/>
              </a:rPr>
              <a:t>when </a:t>
            </a:r>
            <a:r>
              <a:rPr dirty="0" sz="1000" spc="5">
                <a:latin typeface="Times New Roman"/>
                <a:cs typeface="Times New Roman"/>
              </a:rPr>
              <a:t>you’re</a:t>
            </a:r>
            <a:r>
              <a:rPr dirty="0" sz="1000" spc="-70">
                <a:latin typeface="Times New Roman"/>
                <a:cs typeface="Times New Roman"/>
              </a:rPr>
              <a:t> </a:t>
            </a:r>
            <a:r>
              <a:rPr dirty="0" sz="1000" spc="15">
                <a:latin typeface="Times New Roman"/>
                <a:cs typeface="Times New Roman"/>
              </a:rPr>
              <a:t>moving  </a:t>
            </a:r>
            <a:r>
              <a:rPr dirty="0" sz="1000" spc="50">
                <a:latin typeface="Times New Roman"/>
                <a:cs typeface="Times New Roman"/>
              </a:rPr>
              <a:t>to a </a:t>
            </a:r>
            <a:r>
              <a:rPr dirty="0" sz="1000" spc="25">
                <a:latin typeface="Times New Roman"/>
                <a:cs typeface="Times New Roman"/>
              </a:rPr>
              <a:t>city as </a:t>
            </a:r>
            <a:r>
              <a:rPr dirty="0" sz="1000" spc="10">
                <a:latin typeface="Times New Roman"/>
                <a:cs typeface="Times New Roman"/>
              </a:rPr>
              <a:t>diverse </a:t>
            </a:r>
            <a:r>
              <a:rPr dirty="0" sz="1000" spc="25">
                <a:latin typeface="Times New Roman"/>
                <a:cs typeface="Times New Roman"/>
              </a:rPr>
              <a:t>as London </a:t>
            </a:r>
            <a:r>
              <a:rPr dirty="0" sz="1000" spc="5">
                <a:latin typeface="Times New Roman"/>
                <a:cs typeface="Times New Roman"/>
              </a:rPr>
              <a:t>is. </a:t>
            </a:r>
            <a:r>
              <a:rPr dirty="0" sz="1000" spc="-5">
                <a:latin typeface="Times New Roman"/>
                <a:cs typeface="Times New Roman"/>
              </a:rPr>
              <a:t>So </a:t>
            </a:r>
            <a:r>
              <a:rPr dirty="0" sz="1000" spc="25">
                <a:latin typeface="Times New Roman"/>
                <a:cs typeface="Times New Roman"/>
              </a:rPr>
              <a:t>as </a:t>
            </a:r>
            <a:r>
              <a:rPr dirty="0" sz="1000" spc="65">
                <a:latin typeface="Times New Roman"/>
                <a:cs typeface="Times New Roman"/>
              </a:rPr>
              <a:t>part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50">
                <a:latin typeface="Times New Roman"/>
                <a:cs typeface="Times New Roman"/>
              </a:rPr>
              <a:t>a </a:t>
            </a:r>
            <a:r>
              <a:rPr dirty="0" sz="1000" spc="25">
                <a:latin typeface="Times New Roman"/>
                <a:cs typeface="Times New Roman"/>
              </a:rPr>
              <a:t>career </a:t>
            </a:r>
            <a:r>
              <a:rPr dirty="0" sz="1000" spc="20">
                <a:latin typeface="Times New Roman"/>
                <a:cs typeface="Times New Roman"/>
              </a:rPr>
              <a:t>change, when </a:t>
            </a:r>
            <a:r>
              <a:rPr dirty="0" sz="1000" spc="25">
                <a:latin typeface="Times New Roman"/>
                <a:cs typeface="Times New Roman"/>
              </a:rPr>
              <a:t>I </a:t>
            </a:r>
            <a:r>
              <a:rPr dirty="0" sz="1000" spc="5">
                <a:latin typeface="Times New Roman"/>
                <a:cs typeface="Times New Roman"/>
              </a:rPr>
              <a:t>was  </a:t>
            </a:r>
            <a:r>
              <a:rPr dirty="0" sz="1000" spc="15">
                <a:latin typeface="Times New Roman"/>
                <a:cs typeface="Times New Roman"/>
              </a:rPr>
              <a:t>considering </a:t>
            </a:r>
            <a:r>
              <a:rPr dirty="0" sz="1000" spc="50">
                <a:latin typeface="Times New Roman"/>
                <a:cs typeface="Times New Roman"/>
              </a:rPr>
              <a:t>to </a:t>
            </a:r>
            <a:r>
              <a:rPr dirty="0" sz="1000" spc="35">
                <a:latin typeface="Times New Roman"/>
                <a:cs typeface="Times New Roman"/>
              </a:rPr>
              <a:t>set </a:t>
            </a:r>
            <a:r>
              <a:rPr dirty="0" sz="1000" spc="50">
                <a:latin typeface="Times New Roman"/>
                <a:cs typeface="Times New Roman"/>
              </a:rPr>
              <a:t>up </a:t>
            </a:r>
            <a:r>
              <a:rPr dirty="0" sz="1000" spc="20">
                <a:latin typeface="Times New Roman"/>
                <a:cs typeface="Times New Roman"/>
              </a:rPr>
              <a:t>my </a:t>
            </a:r>
            <a:r>
              <a:rPr dirty="0" sz="1000" spc="15">
                <a:latin typeface="Times New Roman"/>
                <a:cs typeface="Times New Roman"/>
              </a:rPr>
              <a:t>new </a:t>
            </a:r>
            <a:r>
              <a:rPr dirty="0" sz="1000" spc="25">
                <a:latin typeface="Times New Roman"/>
                <a:cs typeface="Times New Roman"/>
              </a:rPr>
              <a:t>home in London, </a:t>
            </a:r>
            <a:r>
              <a:rPr dirty="0" sz="1000" spc="10">
                <a:latin typeface="Times New Roman"/>
                <a:cs typeface="Times New Roman"/>
              </a:rPr>
              <a:t>even </a:t>
            </a:r>
            <a:r>
              <a:rPr dirty="0" sz="1000" spc="40">
                <a:latin typeface="Times New Roman"/>
                <a:cs typeface="Times New Roman"/>
              </a:rPr>
              <a:t>though </a:t>
            </a:r>
            <a:r>
              <a:rPr dirty="0" sz="1000" spc="50">
                <a:latin typeface="Times New Roman"/>
                <a:cs typeface="Times New Roman"/>
              </a:rPr>
              <a:t>it </a:t>
            </a:r>
            <a:r>
              <a:rPr dirty="0" sz="1000" spc="5">
                <a:latin typeface="Times New Roman"/>
                <a:cs typeface="Times New Roman"/>
              </a:rPr>
              <a:t>was </a:t>
            </a:r>
            <a:r>
              <a:rPr dirty="0" sz="1000" spc="20">
                <a:latin typeface="Times New Roman"/>
                <a:cs typeface="Times New Roman"/>
              </a:rPr>
              <a:t>exciting, </a:t>
            </a:r>
            <a:r>
              <a:rPr dirty="0" sz="1000" spc="50">
                <a:latin typeface="Times New Roman"/>
                <a:cs typeface="Times New Roman"/>
              </a:rPr>
              <a:t>it  </a:t>
            </a:r>
            <a:r>
              <a:rPr dirty="0" sz="1000" spc="5">
                <a:latin typeface="Times New Roman"/>
                <a:cs typeface="Times New Roman"/>
              </a:rPr>
              <a:t>was </a:t>
            </a:r>
            <a:r>
              <a:rPr dirty="0" sz="1000" spc="30">
                <a:latin typeface="Times New Roman"/>
                <a:cs typeface="Times New Roman"/>
              </a:rPr>
              <a:t>certainly </a:t>
            </a:r>
            <a:r>
              <a:rPr dirty="0" sz="1000" spc="50">
                <a:latin typeface="Times New Roman"/>
                <a:cs typeface="Times New Roman"/>
              </a:rPr>
              <a:t>not an </a:t>
            </a:r>
            <a:r>
              <a:rPr dirty="0" sz="1000" spc="20">
                <a:latin typeface="Times New Roman"/>
                <a:cs typeface="Times New Roman"/>
              </a:rPr>
              <a:t>easy </a:t>
            </a:r>
            <a:r>
              <a:rPr dirty="0" sz="1000" spc="40">
                <a:latin typeface="Times New Roman"/>
                <a:cs typeface="Times New Roman"/>
              </a:rPr>
              <a:t>task. Currently </a:t>
            </a:r>
            <a:r>
              <a:rPr dirty="0" sz="1000" spc="35">
                <a:latin typeface="Times New Roman"/>
                <a:cs typeface="Times New Roman"/>
              </a:rPr>
              <a:t>settled </a:t>
            </a:r>
            <a:r>
              <a:rPr dirty="0" sz="1000" spc="25">
                <a:latin typeface="Times New Roman"/>
                <a:cs typeface="Times New Roman"/>
              </a:rPr>
              <a:t>in </a:t>
            </a:r>
            <a:r>
              <a:rPr dirty="0" sz="1000" spc="50">
                <a:latin typeface="Times New Roman"/>
                <a:cs typeface="Times New Roman"/>
              </a:rPr>
              <a:t>a </a:t>
            </a:r>
            <a:r>
              <a:rPr dirty="0" sz="1000" spc="15">
                <a:latin typeface="Times New Roman"/>
                <a:cs typeface="Times New Roman"/>
              </a:rPr>
              <a:t>peaceful </a:t>
            </a:r>
            <a:r>
              <a:rPr dirty="0" sz="1000" spc="20">
                <a:latin typeface="Times New Roman"/>
                <a:cs typeface="Times New Roman"/>
              </a:rPr>
              <a:t>locality </a:t>
            </a:r>
            <a:r>
              <a:rPr dirty="0" sz="1000" spc="25">
                <a:latin typeface="Times New Roman"/>
                <a:cs typeface="Times New Roman"/>
              </a:rPr>
              <a:t>in </a:t>
            </a:r>
            <a:r>
              <a:rPr dirty="0" sz="1000" spc="50">
                <a:latin typeface="Times New Roman"/>
                <a:cs typeface="Times New Roman"/>
              </a:rPr>
              <a:t>the  </a:t>
            </a:r>
            <a:r>
              <a:rPr dirty="0" sz="1000" spc="35">
                <a:latin typeface="Times New Roman"/>
                <a:cs typeface="Times New Roman"/>
              </a:rPr>
              <a:t>suburbs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15">
                <a:latin typeface="Times New Roman"/>
                <a:cs typeface="Times New Roman"/>
              </a:rPr>
              <a:t>Michigan,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30">
                <a:latin typeface="Times New Roman"/>
                <a:cs typeface="Times New Roman"/>
              </a:rPr>
              <a:t>bustling </a:t>
            </a:r>
            <a:r>
              <a:rPr dirty="0" sz="1000" spc="-10">
                <a:latin typeface="Times New Roman"/>
                <a:cs typeface="Times New Roman"/>
              </a:rPr>
              <a:t>life </a:t>
            </a:r>
            <a:r>
              <a:rPr dirty="0" sz="1000" spc="50">
                <a:latin typeface="Times New Roman"/>
                <a:cs typeface="Times New Roman"/>
              </a:rPr>
              <a:t>and </a:t>
            </a:r>
            <a:r>
              <a:rPr dirty="0" sz="1000" spc="40">
                <a:latin typeface="Times New Roman"/>
                <a:cs typeface="Times New Roman"/>
              </a:rPr>
              <a:t>current </a:t>
            </a:r>
            <a:r>
              <a:rPr dirty="0" sz="1000" spc="25">
                <a:latin typeface="Times New Roman"/>
                <a:cs typeface="Times New Roman"/>
              </a:rPr>
              <a:t>political </a:t>
            </a:r>
            <a:r>
              <a:rPr dirty="0" sz="1000" spc="20">
                <a:latin typeface="Times New Roman"/>
                <a:cs typeface="Times New Roman"/>
              </a:rPr>
              <a:t>scenario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25">
                <a:latin typeface="Times New Roman"/>
                <a:cs typeface="Times New Roman"/>
              </a:rPr>
              <a:t>London  </a:t>
            </a:r>
            <a:r>
              <a:rPr dirty="0" sz="1000" spc="5">
                <a:latin typeface="Times New Roman"/>
                <a:cs typeface="Times New Roman"/>
              </a:rPr>
              <a:t>was </a:t>
            </a:r>
            <a:r>
              <a:rPr dirty="0" sz="1000" spc="40">
                <a:latin typeface="Times New Roman"/>
                <a:cs typeface="Times New Roman"/>
              </a:rPr>
              <a:t>daunting </a:t>
            </a:r>
            <a:r>
              <a:rPr dirty="0" sz="1000" spc="50">
                <a:latin typeface="Times New Roman"/>
                <a:cs typeface="Times New Roman"/>
              </a:rPr>
              <a:t>to </a:t>
            </a:r>
            <a:r>
              <a:rPr dirty="0" sz="1000" spc="15">
                <a:latin typeface="Times New Roman"/>
                <a:cs typeface="Times New Roman"/>
              </a:rPr>
              <a:t>say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30">
                <a:latin typeface="Times New Roman"/>
                <a:cs typeface="Times New Roman"/>
              </a:rPr>
              <a:t>least. </a:t>
            </a:r>
            <a:r>
              <a:rPr dirty="0" sz="1000" spc="35">
                <a:latin typeface="Times New Roman"/>
                <a:cs typeface="Times New Roman"/>
              </a:rPr>
              <a:t>Upon </a:t>
            </a:r>
            <a:r>
              <a:rPr dirty="0" sz="1000" spc="10">
                <a:latin typeface="Times New Roman"/>
                <a:cs typeface="Times New Roman"/>
              </a:rPr>
              <a:t>some </a:t>
            </a:r>
            <a:r>
              <a:rPr dirty="0" sz="1000" spc="20">
                <a:latin typeface="Times New Roman"/>
                <a:cs typeface="Times New Roman"/>
              </a:rPr>
              <a:t>research, </a:t>
            </a:r>
            <a:r>
              <a:rPr dirty="0" sz="1000" spc="25">
                <a:latin typeface="Times New Roman"/>
                <a:cs typeface="Times New Roman"/>
              </a:rPr>
              <a:t>I </a:t>
            </a:r>
            <a:r>
              <a:rPr dirty="0" sz="1000" spc="20">
                <a:latin typeface="Times New Roman"/>
                <a:cs typeface="Times New Roman"/>
              </a:rPr>
              <a:t>could </a:t>
            </a:r>
            <a:r>
              <a:rPr dirty="0" sz="1000" spc="10">
                <a:latin typeface="Times New Roman"/>
                <a:cs typeface="Times New Roman"/>
              </a:rPr>
              <a:t>find </a:t>
            </a:r>
            <a:r>
              <a:rPr dirty="0" sz="1000" spc="80">
                <a:latin typeface="Times New Roman"/>
                <a:cs typeface="Times New Roman"/>
              </a:rPr>
              <a:t>that </a:t>
            </a:r>
            <a:r>
              <a:rPr dirty="0" sz="1000" spc="50">
                <a:latin typeface="Times New Roman"/>
                <a:cs typeface="Times New Roman"/>
              </a:rPr>
              <a:t>the the  </a:t>
            </a:r>
            <a:r>
              <a:rPr dirty="0" sz="1000" spc="30">
                <a:latin typeface="Times New Roman"/>
                <a:cs typeface="Times New Roman"/>
              </a:rPr>
              <a:t>slump </a:t>
            </a:r>
            <a:r>
              <a:rPr dirty="0" sz="1000" spc="25">
                <a:latin typeface="Times New Roman"/>
                <a:cs typeface="Times New Roman"/>
              </a:rPr>
              <a:t>in </a:t>
            </a:r>
            <a:r>
              <a:rPr dirty="0" sz="1000" spc="10">
                <a:latin typeface="Times New Roman"/>
                <a:cs typeface="Times New Roman"/>
              </a:rPr>
              <a:t>London’s </a:t>
            </a:r>
            <a:r>
              <a:rPr dirty="0" sz="1000" spc="20">
                <a:latin typeface="Times New Roman"/>
                <a:cs typeface="Times New Roman"/>
              </a:rPr>
              <a:t>housing </a:t>
            </a:r>
            <a:r>
              <a:rPr dirty="0" sz="1000" spc="40">
                <a:latin typeface="Times New Roman"/>
                <a:cs typeface="Times New Roman"/>
              </a:rPr>
              <a:t>market </a:t>
            </a:r>
            <a:r>
              <a:rPr dirty="0" sz="1000" spc="30">
                <a:latin typeface="Times New Roman"/>
                <a:cs typeface="Times New Roman"/>
              </a:rPr>
              <a:t>may </a:t>
            </a:r>
            <a:r>
              <a:rPr dirty="0" sz="1000" spc="35">
                <a:latin typeface="Times New Roman"/>
                <a:cs typeface="Times New Roman"/>
              </a:rPr>
              <a:t>be </a:t>
            </a:r>
            <a:r>
              <a:rPr dirty="0" sz="1000" spc="55">
                <a:latin typeface="Times New Roman"/>
                <a:cs typeface="Times New Roman"/>
              </a:rPr>
              <a:t>about </a:t>
            </a:r>
            <a:r>
              <a:rPr dirty="0" sz="1000" spc="50">
                <a:latin typeface="Times New Roman"/>
                <a:cs typeface="Times New Roman"/>
              </a:rPr>
              <a:t>to </a:t>
            </a:r>
            <a:r>
              <a:rPr dirty="0" sz="1000" spc="30">
                <a:latin typeface="Times New Roman"/>
                <a:cs typeface="Times New Roman"/>
              </a:rPr>
              <a:t>end. </a:t>
            </a:r>
            <a:r>
              <a:rPr dirty="0" sz="1000" spc="40">
                <a:latin typeface="Times New Roman"/>
                <a:cs typeface="Times New Roman"/>
              </a:rPr>
              <a:t>And </a:t>
            </a:r>
            <a:r>
              <a:rPr dirty="0" sz="1000" spc="35">
                <a:latin typeface="Times New Roman"/>
                <a:cs typeface="Times New Roman"/>
              </a:rPr>
              <a:t>this </a:t>
            </a:r>
            <a:r>
              <a:rPr dirty="0" sz="1000">
                <a:latin typeface="Times New Roman"/>
                <a:cs typeface="Times New Roman"/>
              </a:rPr>
              <a:t>is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35">
                <a:latin typeface="Times New Roman"/>
                <a:cs typeface="Times New Roman"/>
              </a:rPr>
              <a:t>right  time </a:t>
            </a:r>
            <a:r>
              <a:rPr dirty="0" sz="1000" spc="50">
                <a:latin typeface="Times New Roman"/>
                <a:cs typeface="Times New Roman"/>
              </a:rPr>
              <a:t>to </a:t>
            </a:r>
            <a:r>
              <a:rPr dirty="0" sz="1000" spc="20">
                <a:latin typeface="Times New Roman"/>
                <a:cs typeface="Times New Roman"/>
              </a:rPr>
              <a:t>invest </a:t>
            </a:r>
            <a:r>
              <a:rPr dirty="0" sz="1000" spc="25">
                <a:latin typeface="Times New Roman"/>
                <a:cs typeface="Times New Roman"/>
              </a:rPr>
              <a:t>in </a:t>
            </a:r>
            <a:r>
              <a:rPr dirty="0" sz="1000" spc="50">
                <a:latin typeface="Times New Roman"/>
                <a:cs typeface="Times New Roman"/>
              </a:rPr>
              <a:t>a</a:t>
            </a:r>
            <a:r>
              <a:rPr dirty="0" sz="1000" spc="265">
                <a:latin typeface="Times New Roman"/>
                <a:cs typeface="Times New Roman"/>
              </a:rPr>
              <a:t> </a:t>
            </a:r>
            <a:r>
              <a:rPr dirty="0" sz="1000" spc="30">
                <a:latin typeface="Times New Roman"/>
                <a:cs typeface="Times New Roman"/>
              </a:rPr>
              <a:t>property.</a:t>
            </a:r>
            <a:endParaRPr sz="10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200"/>
              </a:lnSpc>
              <a:spcBef>
                <a:spcPts val="5"/>
              </a:spcBef>
            </a:pPr>
            <a:r>
              <a:rPr dirty="0" sz="1000">
                <a:latin typeface="Times New Roman"/>
                <a:cs typeface="Times New Roman"/>
              </a:rPr>
              <a:t>However, </a:t>
            </a:r>
            <a:r>
              <a:rPr dirty="0" sz="1000" spc="15">
                <a:latin typeface="Times New Roman"/>
                <a:cs typeface="Times New Roman"/>
              </a:rPr>
              <a:t>before </a:t>
            </a:r>
            <a:r>
              <a:rPr dirty="0" sz="1000" spc="30">
                <a:latin typeface="Times New Roman"/>
                <a:cs typeface="Times New Roman"/>
              </a:rPr>
              <a:t>making </a:t>
            </a:r>
            <a:r>
              <a:rPr dirty="0" sz="1000" spc="50">
                <a:latin typeface="Times New Roman"/>
                <a:cs typeface="Times New Roman"/>
              </a:rPr>
              <a:t>an </a:t>
            </a:r>
            <a:r>
              <a:rPr dirty="0" sz="1000" spc="30">
                <a:latin typeface="Times New Roman"/>
                <a:cs typeface="Times New Roman"/>
              </a:rPr>
              <a:t>investment, </a:t>
            </a:r>
            <a:r>
              <a:rPr dirty="0" sz="1000" spc="25">
                <a:latin typeface="Times New Roman"/>
                <a:cs typeface="Times New Roman"/>
              </a:rPr>
              <a:t>I </a:t>
            </a:r>
            <a:r>
              <a:rPr dirty="0" sz="1000" spc="20">
                <a:latin typeface="Times New Roman"/>
                <a:cs typeface="Times New Roman"/>
              </a:rPr>
              <a:t>decided </a:t>
            </a:r>
            <a:r>
              <a:rPr dirty="0" sz="1000" spc="50">
                <a:latin typeface="Times New Roman"/>
                <a:cs typeface="Times New Roman"/>
              </a:rPr>
              <a:t>to </a:t>
            </a:r>
            <a:r>
              <a:rPr dirty="0" sz="1000" spc="25">
                <a:latin typeface="Times New Roman"/>
                <a:cs typeface="Times New Roman"/>
              </a:rPr>
              <a:t>do </a:t>
            </a:r>
            <a:r>
              <a:rPr dirty="0" sz="1000" spc="50">
                <a:latin typeface="Times New Roman"/>
                <a:cs typeface="Times New Roman"/>
              </a:rPr>
              <a:t>a </a:t>
            </a:r>
            <a:r>
              <a:rPr dirty="0" sz="1000" spc="35">
                <a:latin typeface="Times New Roman"/>
                <a:cs typeface="Times New Roman"/>
              </a:rPr>
              <a:t>little </a:t>
            </a:r>
            <a:r>
              <a:rPr dirty="0" sz="1000" spc="20">
                <a:latin typeface="Times New Roman"/>
                <a:cs typeface="Times New Roman"/>
              </a:rPr>
              <a:t>research </a:t>
            </a:r>
            <a:r>
              <a:rPr dirty="0" sz="1000" spc="25">
                <a:latin typeface="Times New Roman"/>
                <a:cs typeface="Times New Roman"/>
              </a:rPr>
              <a:t>on </a:t>
            </a:r>
            <a:r>
              <a:rPr dirty="0" sz="1000" spc="50">
                <a:latin typeface="Times New Roman"/>
                <a:cs typeface="Times New Roman"/>
              </a:rPr>
              <a:t>the  </a:t>
            </a:r>
            <a:r>
              <a:rPr dirty="0" sz="1000" spc="45">
                <a:latin typeface="Times New Roman"/>
                <a:cs typeface="Times New Roman"/>
              </a:rPr>
              <a:t>best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neighborhood.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lvl="1" marL="401320" indent="-389255">
              <a:lnSpc>
                <a:spcPct val="100000"/>
              </a:lnSpc>
              <a:buFont typeface="Georgia"/>
              <a:buAutoNum type="arabicPeriod" startAt="2"/>
              <a:tabLst>
                <a:tab pos="401320" algn="l"/>
                <a:tab pos="401955" algn="l"/>
              </a:tabLst>
            </a:pPr>
            <a:r>
              <a:rPr dirty="0" sz="1200" spc="-50" b="1">
                <a:latin typeface="Georgia"/>
                <a:cs typeface="Georgia"/>
              </a:rPr>
              <a:t>Problem</a:t>
            </a:r>
            <a:endParaRPr sz="1200">
              <a:latin typeface="Georgia"/>
              <a:cs typeface="Georgia"/>
            </a:endParaRPr>
          </a:p>
          <a:p>
            <a:pPr algn="just"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1000" spc="60">
                <a:latin typeface="Times New Roman"/>
                <a:cs typeface="Times New Roman"/>
              </a:rPr>
              <a:t>Data </a:t>
            </a:r>
            <a:r>
              <a:rPr dirty="0" sz="1000" spc="80">
                <a:latin typeface="Times New Roman"/>
                <a:cs typeface="Times New Roman"/>
              </a:rPr>
              <a:t>that </a:t>
            </a:r>
            <a:r>
              <a:rPr dirty="0" sz="1000" spc="35">
                <a:latin typeface="Times New Roman"/>
                <a:cs typeface="Times New Roman"/>
              </a:rPr>
              <a:t>might contribute </a:t>
            </a:r>
            <a:r>
              <a:rPr dirty="0" sz="1000" spc="50">
                <a:latin typeface="Times New Roman"/>
                <a:cs typeface="Times New Roman"/>
              </a:rPr>
              <a:t>to </a:t>
            </a:r>
            <a:r>
              <a:rPr dirty="0" sz="1000" spc="30">
                <a:latin typeface="Times New Roman"/>
                <a:cs typeface="Times New Roman"/>
              </a:rPr>
              <a:t>determining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45">
                <a:latin typeface="Times New Roman"/>
                <a:cs typeface="Times New Roman"/>
              </a:rPr>
              <a:t>best </a:t>
            </a:r>
            <a:r>
              <a:rPr dirty="0" sz="1000" spc="25">
                <a:latin typeface="Times New Roman"/>
                <a:cs typeface="Times New Roman"/>
              </a:rPr>
              <a:t>neighborhood </a:t>
            </a:r>
            <a:r>
              <a:rPr dirty="0" sz="1000" spc="20">
                <a:latin typeface="Times New Roman"/>
                <a:cs typeface="Times New Roman"/>
              </a:rPr>
              <a:t>include </a:t>
            </a:r>
            <a:r>
              <a:rPr dirty="0" sz="1000" spc="5">
                <a:latin typeface="Times New Roman"/>
                <a:cs typeface="Times New Roman"/>
              </a:rPr>
              <a:t>how  safe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5">
                <a:latin typeface="Times New Roman"/>
                <a:cs typeface="Times New Roman"/>
              </a:rPr>
              <a:t>neighborhood </a:t>
            </a:r>
            <a:r>
              <a:rPr dirty="0" sz="1000" spc="5">
                <a:latin typeface="Times New Roman"/>
                <a:cs typeface="Times New Roman"/>
              </a:rPr>
              <a:t>is, </a:t>
            </a:r>
            <a:r>
              <a:rPr dirty="0" sz="1000" spc="15">
                <a:latin typeface="Times New Roman"/>
                <a:cs typeface="Times New Roman"/>
              </a:rPr>
              <a:t>affordability, accessibility </a:t>
            </a:r>
            <a:r>
              <a:rPr dirty="0" sz="1000" spc="50">
                <a:latin typeface="Times New Roman"/>
                <a:cs typeface="Times New Roman"/>
              </a:rPr>
              <a:t>and </a:t>
            </a:r>
            <a:r>
              <a:rPr dirty="0" sz="1000" spc="10">
                <a:latin typeface="Times New Roman"/>
                <a:cs typeface="Times New Roman"/>
              </a:rPr>
              <a:t>facilities </a:t>
            </a:r>
            <a:r>
              <a:rPr dirty="0" sz="1000" spc="-5">
                <a:latin typeface="Times New Roman"/>
                <a:cs typeface="Times New Roman"/>
              </a:rPr>
              <a:t>like </a:t>
            </a:r>
            <a:r>
              <a:rPr dirty="0" sz="1000" spc="35">
                <a:latin typeface="Times New Roman"/>
                <a:cs typeface="Times New Roman"/>
              </a:rPr>
              <a:t>parks,  </a:t>
            </a:r>
            <a:r>
              <a:rPr dirty="0" sz="1000" spc="45">
                <a:latin typeface="Times New Roman"/>
                <a:cs typeface="Times New Roman"/>
              </a:rPr>
              <a:t>restaurants </a:t>
            </a:r>
            <a:r>
              <a:rPr dirty="0" sz="1000" spc="30">
                <a:latin typeface="Times New Roman"/>
                <a:cs typeface="Times New Roman"/>
              </a:rPr>
              <a:t>etc. </a:t>
            </a:r>
            <a:r>
              <a:rPr dirty="0" sz="1000" spc="40">
                <a:latin typeface="Times New Roman"/>
                <a:cs typeface="Times New Roman"/>
              </a:rPr>
              <a:t>This project </a:t>
            </a:r>
            <a:r>
              <a:rPr dirty="0" sz="1000" spc="25">
                <a:latin typeface="Times New Roman"/>
                <a:cs typeface="Times New Roman"/>
              </a:rPr>
              <a:t>aims </a:t>
            </a:r>
            <a:r>
              <a:rPr dirty="0" sz="1000" spc="50">
                <a:latin typeface="Times New Roman"/>
                <a:cs typeface="Times New Roman"/>
              </a:rPr>
              <a:t>to </a:t>
            </a:r>
            <a:r>
              <a:rPr dirty="0" sz="1000" spc="35">
                <a:latin typeface="Times New Roman"/>
                <a:cs typeface="Times New Roman"/>
              </a:rPr>
              <a:t>predict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45">
                <a:latin typeface="Times New Roman"/>
                <a:cs typeface="Times New Roman"/>
              </a:rPr>
              <a:t>best </a:t>
            </a:r>
            <a:r>
              <a:rPr dirty="0" sz="1000" spc="25">
                <a:latin typeface="Times New Roman"/>
                <a:cs typeface="Times New Roman"/>
              </a:rPr>
              <a:t>neighborhood </a:t>
            </a:r>
            <a:r>
              <a:rPr dirty="0" sz="1000" spc="30">
                <a:latin typeface="Times New Roman"/>
                <a:cs typeface="Times New Roman"/>
              </a:rPr>
              <a:t>based </a:t>
            </a:r>
            <a:r>
              <a:rPr dirty="0" sz="1000" spc="25">
                <a:latin typeface="Times New Roman"/>
                <a:cs typeface="Times New Roman"/>
              </a:rPr>
              <a:t>on 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15">
                <a:latin typeface="Times New Roman"/>
                <a:cs typeface="Times New Roman"/>
              </a:rPr>
              <a:t>above</a:t>
            </a:r>
            <a:r>
              <a:rPr dirty="0" sz="1000" spc="10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factors.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lvl="1" marL="401320" indent="-389255">
              <a:lnSpc>
                <a:spcPct val="100000"/>
              </a:lnSpc>
              <a:spcBef>
                <a:spcPts val="5"/>
              </a:spcBef>
              <a:buFont typeface="Georgia"/>
              <a:buAutoNum type="arabicPeriod" startAt="3"/>
              <a:tabLst>
                <a:tab pos="401320" algn="l"/>
                <a:tab pos="401955" algn="l"/>
              </a:tabLst>
            </a:pPr>
            <a:r>
              <a:rPr dirty="0" sz="1200" spc="-50" b="1">
                <a:latin typeface="Georgia"/>
                <a:cs typeface="Georgia"/>
              </a:rPr>
              <a:t>I</a:t>
            </a:r>
            <a:r>
              <a:rPr dirty="0" sz="1200" spc="-50" b="1">
                <a:latin typeface="Georgia"/>
                <a:cs typeface="Georgia"/>
              </a:rPr>
              <a:t>nterest</a:t>
            </a:r>
            <a:endParaRPr sz="1200">
              <a:latin typeface="Georgia"/>
              <a:cs typeface="Georgia"/>
            </a:endParaRPr>
          </a:p>
          <a:p>
            <a:pPr algn="just" marL="12700" marR="6350">
              <a:lnSpc>
                <a:spcPct val="100000"/>
              </a:lnSpc>
              <a:spcBef>
                <a:spcPts val="595"/>
              </a:spcBef>
            </a:pPr>
            <a:r>
              <a:rPr dirty="0" sz="1000" spc="10">
                <a:latin typeface="Times New Roman"/>
                <a:cs typeface="Times New Roman"/>
              </a:rPr>
              <a:t>Obviously, </a:t>
            </a:r>
            <a:r>
              <a:rPr dirty="0" sz="1000" spc="40">
                <a:latin typeface="Times New Roman"/>
                <a:cs typeface="Times New Roman"/>
              </a:rPr>
              <a:t>expats </a:t>
            </a:r>
            <a:r>
              <a:rPr dirty="0" sz="1000" spc="15">
                <a:latin typeface="Times New Roman"/>
                <a:cs typeface="Times New Roman"/>
              </a:rPr>
              <a:t>who </a:t>
            </a:r>
            <a:r>
              <a:rPr dirty="0" sz="1000" spc="35">
                <a:latin typeface="Times New Roman"/>
                <a:cs typeface="Times New Roman"/>
              </a:rPr>
              <a:t>are </a:t>
            </a:r>
            <a:r>
              <a:rPr dirty="0" sz="1000" spc="15">
                <a:latin typeface="Times New Roman"/>
                <a:cs typeface="Times New Roman"/>
              </a:rPr>
              <a:t>considering </a:t>
            </a:r>
            <a:r>
              <a:rPr dirty="0" sz="1000" spc="50">
                <a:latin typeface="Times New Roman"/>
                <a:cs typeface="Times New Roman"/>
              </a:rPr>
              <a:t>to </a:t>
            </a:r>
            <a:r>
              <a:rPr dirty="0" sz="1000" spc="25">
                <a:latin typeface="Times New Roman"/>
                <a:cs typeface="Times New Roman"/>
              </a:rPr>
              <a:t>relocate </a:t>
            </a:r>
            <a:r>
              <a:rPr dirty="0" sz="1000" spc="50">
                <a:latin typeface="Times New Roman"/>
                <a:cs typeface="Times New Roman"/>
              </a:rPr>
              <a:t>to </a:t>
            </a:r>
            <a:r>
              <a:rPr dirty="0" sz="1000" spc="25">
                <a:latin typeface="Times New Roman"/>
                <a:cs typeface="Times New Roman"/>
              </a:rPr>
              <a:t>London as </a:t>
            </a:r>
            <a:r>
              <a:rPr dirty="0" sz="1000" spc="65">
                <a:latin typeface="Times New Roman"/>
                <a:cs typeface="Times New Roman"/>
              </a:rPr>
              <a:t>part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25">
                <a:latin typeface="Times New Roman"/>
                <a:cs typeface="Times New Roman"/>
              </a:rPr>
              <a:t>career  </a:t>
            </a:r>
            <a:r>
              <a:rPr dirty="0" sz="1000" spc="20">
                <a:latin typeface="Times New Roman"/>
                <a:cs typeface="Times New Roman"/>
              </a:rPr>
              <a:t>change could utilise </a:t>
            </a:r>
            <a:r>
              <a:rPr dirty="0" sz="1000" spc="40">
                <a:latin typeface="Times New Roman"/>
                <a:cs typeface="Times New Roman"/>
              </a:rPr>
              <a:t>this </a:t>
            </a:r>
            <a:r>
              <a:rPr dirty="0" sz="1000" spc="45">
                <a:latin typeface="Times New Roman"/>
                <a:cs typeface="Times New Roman"/>
              </a:rPr>
              <a:t>report </a:t>
            </a:r>
            <a:r>
              <a:rPr dirty="0" sz="1000" spc="5">
                <a:latin typeface="Times New Roman"/>
                <a:cs typeface="Times New Roman"/>
              </a:rPr>
              <a:t>for </a:t>
            </a:r>
            <a:r>
              <a:rPr dirty="0" sz="1000" spc="10">
                <a:latin typeface="Times New Roman"/>
                <a:cs typeface="Times New Roman"/>
              </a:rPr>
              <a:t>finding </a:t>
            </a:r>
            <a:r>
              <a:rPr dirty="0" sz="1000" spc="50">
                <a:latin typeface="Times New Roman"/>
                <a:cs typeface="Times New Roman"/>
              </a:rPr>
              <a:t>a </a:t>
            </a:r>
            <a:r>
              <a:rPr dirty="0" sz="1000" spc="5">
                <a:latin typeface="Times New Roman"/>
                <a:cs typeface="Times New Roman"/>
              </a:rPr>
              <a:t>safe </a:t>
            </a:r>
            <a:r>
              <a:rPr dirty="0" sz="1000" spc="30">
                <a:latin typeface="Times New Roman"/>
                <a:cs typeface="Times New Roman"/>
              </a:rPr>
              <a:t>borough </a:t>
            </a:r>
            <a:r>
              <a:rPr dirty="0" sz="1000" spc="50">
                <a:latin typeface="Times New Roman"/>
                <a:cs typeface="Times New Roman"/>
              </a:rPr>
              <a:t>and </a:t>
            </a:r>
            <a:r>
              <a:rPr dirty="0" sz="1000" spc="40">
                <a:latin typeface="Times New Roman"/>
                <a:cs typeface="Times New Roman"/>
              </a:rPr>
              <a:t>district </a:t>
            </a:r>
            <a:r>
              <a:rPr dirty="0" sz="1000" spc="25">
                <a:latin typeface="Times New Roman"/>
                <a:cs typeface="Times New Roman"/>
              </a:rPr>
              <a:t>in</a:t>
            </a:r>
            <a:r>
              <a:rPr dirty="0" sz="1000" spc="-9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London  </a:t>
            </a:r>
            <a:r>
              <a:rPr dirty="0" sz="1000" spc="5">
                <a:latin typeface="Times New Roman"/>
                <a:cs typeface="Times New Roman"/>
              </a:rPr>
              <a:t>for </a:t>
            </a:r>
            <a:r>
              <a:rPr dirty="0" sz="1000" spc="45">
                <a:latin typeface="Times New Roman"/>
                <a:cs typeface="Times New Roman"/>
              </a:rPr>
              <a:t>buying/renting </a:t>
            </a:r>
            <a:r>
              <a:rPr dirty="0" sz="1000" spc="50">
                <a:latin typeface="Times New Roman"/>
                <a:cs typeface="Times New Roman"/>
              </a:rPr>
              <a:t>a </a:t>
            </a:r>
            <a:r>
              <a:rPr dirty="0" sz="1000" spc="20">
                <a:latin typeface="Times New Roman"/>
                <a:cs typeface="Times New Roman"/>
              </a:rPr>
              <a:t>house. People </a:t>
            </a:r>
            <a:r>
              <a:rPr dirty="0" sz="1000" spc="15">
                <a:latin typeface="Times New Roman"/>
                <a:cs typeface="Times New Roman"/>
              </a:rPr>
              <a:t>who </a:t>
            </a:r>
            <a:r>
              <a:rPr dirty="0" sz="1000" spc="35">
                <a:latin typeface="Times New Roman"/>
                <a:cs typeface="Times New Roman"/>
              </a:rPr>
              <a:t>are currently </a:t>
            </a:r>
            <a:r>
              <a:rPr dirty="0" sz="1000" spc="25">
                <a:latin typeface="Times New Roman"/>
                <a:cs typeface="Times New Roman"/>
              </a:rPr>
              <a:t>in London, </a:t>
            </a:r>
            <a:r>
              <a:rPr dirty="0" sz="1000" spc="70">
                <a:latin typeface="Times New Roman"/>
                <a:cs typeface="Times New Roman"/>
              </a:rPr>
              <a:t>but </a:t>
            </a:r>
            <a:r>
              <a:rPr dirty="0" sz="1000" spc="35">
                <a:latin typeface="Times New Roman"/>
                <a:cs typeface="Times New Roman"/>
              </a:rPr>
              <a:t>has </a:t>
            </a:r>
            <a:r>
              <a:rPr dirty="0" sz="1000" spc="50">
                <a:latin typeface="Times New Roman"/>
                <a:cs typeface="Times New Roman"/>
              </a:rPr>
              <a:t>not  </a:t>
            </a:r>
            <a:r>
              <a:rPr dirty="0" sz="1000" spc="20">
                <a:latin typeface="Times New Roman"/>
                <a:cs typeface="Times New Roman"/>
              </a:rPr>
              <a:t>invested </a:t>
            </a:r>
            <a:r>
              <a:rPr dirty="0" sz="1000" spc="25">
                <a:latin typeface="Times New Roman"/>
                <a:cs typeface="Times New Roman"/>
              </a:rPr>
              <a:t>in </a:t>
            </a:r>
            <a:r>
              <a:rPr dirty="0" sz="1000" spc="50">
                <a:latin typeface="Times New Roman"/>
                <a:cs typeface="Times New Roman"/>
              </a:rPr>
              <a:t>a </a:t>
            </a:r>
            <a:r>
              <a:rPr dirty="0" sz="1000" spc="20">
                <a:latin typeface="Times New Roman"/>
                <a:cs typeface="Times New Roman"/>
              </a:rPr>
              <a:t>house </a:t>
            </a:r>
            <a:r>
              <a:rPr dirty="0" sz="1000" spc="30">
                <a:latin typeface="Times New Roman"/>
                <a:cs typeface="Times New Roman"/>
              </a:rPr>
              <a:t>yet due </a:t>
            </a:r>
            <a:r>
              <a:rPr dirty="0" sz="1000" spc="50">
                <a:latin typeface="Times New Roman"/>
                <a:cs typeface="Times New Roman"/>
              </a:rPr>
              <a:t>to the </a:t>
            </a:r>
            <a:r>
              <a:rPr dirty="0" sz="1000" spc="40">
                <a:latin typeface="Times New Roman"/>
                <a:cs typeface="Times New Roman"/>
              </a:rPr>
              <a:t>current </a:t>
            </a:r>
            <a:r>
              <a:rPr dirty="0" sz="1000" spc="25">
                <a:latin typeface="Times New Roman"/>
                <a:cs typeface="Times New Roman"/>
              </a:rPr>
              <a:t>political/economical </a:t>
            </a:r>
            <a:r>
              <a:rPr dirty="0" sz="1000" spc="20">
                <a:latin typeface="Times New Roman"/>
                <a:cs typeface="Times New Roman"/>
              </a:rPr>
              <a:t>scenario, could  </a:t>
            </a:r>
            <a:r>
              <a:rPr dirty="0" sz="1000" spc="10">
                <a:latin typeface="Times New Roman"/>
                <a:cs typeface="Times New Roman"/>
              </a:rPr>
              <a:t>also </a:t>
            </a:r>
            <a:r>
              <a:rPr dirty="0" sz="1000" spc="15">
                <a:latin typeface="Times New Roman"/>
                <a:cs typeface="Times New Roman"/>
              </a:rPr>
              <a:t>use </a:t>
            </a:r>
            <a:r>
              <a:rPr dirty="0" sz="1000" spc="40">
                <a:latin typeface="Times New Roman"/>
                <a:cs typeface="Times New Roman"/>
              </a:rPr>
              <a:t>this</a:t>
            </a:r>
            <a:r>
              <a:rPr dirty="0" sz="1000" spc="210">
                <a:latin typeface="Times New Roman"/>
                <a:cs typeface="Times New Roman"/>
              </a:rPr>
              <a:t> </a:t>
            </a:r>
            <a:r>
              <a:rPr dirty="0" sz="1000" spc="45">
                <a:latin typeface="Times New Roman"/>
                <a:cs typeface="Times New Roman"/>
              </a:rPr>
              <a:t>report.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20040" indent="-307975">
              <a:lnSpc>
                <a:spcPct val="100000"/>
              </a:lnSpc>
              <a:buFont typeface="Georgia"/>
              <a:buAutoNum type="arabicPlain" startAt="2"/>
              <a:tabLst>
                <a:tab pos="320040" algn="l"/>
                <a:tab pos="320675" algn="l"/>
              </a:tabLst>
            </a:pPr>
            <a:r>
              <a:rPr dirty="0" sz="1400" spc="5" b="1">
                <a:latin typeface="Georgia"/>
                <a:cs typeface="Georgia"/>
              </a:rPr>
              <a:t>Data</a:t>
            </a:r>
            <a:r>
              <a:rPr dirty="0" sz="1400" spc="5" b="1">
                <a:latin typeface="Georgia"/>
                <a:cs typeface="Georgia"/>
              </a:rPr>
              <a:t> </a:t>
            </a:r>
            <a:r>
              <a:rPr dirty="0" sz="1400" spc="-45" b="1">
                <a:latin typeface="Georgia"/>
                <a:cs typeface="Georgia"/>
              </a:rPr>
              <a:t>acquisition </a:t>
            </a:r>
            <a:r>
              <a:rPr dirty="0" sz="1400" spc="-55" b="1">
                <a:latin typeface="Georgia"/>
                <a:cs typeface="Georgia"/>
              </a:rPr>
              <a:t>and</a:t>
            </a:r>
            <a:r>
              <a:rPr dirty="0" sz="1400" spc="-95" b="1">
                <a:latin typeface="Georgia"/>
                <a:cs typeface="Georgia"/>
              </a:rPr>
              <a:t> </a:t>
            </a:r>
            <a:r>
              <a:rPr dirty="0" sz="1400" spc="-50" b="1">
                <a:latin typeface="Georgia"/>
                <a:cs typeface="Georgia"/>
              </a:rPr>
              <a:t>cleaning</a:t>
            </a:r>
            <a:endParaRPr sz="1400">
              <a:latin typeface="Georgia"/>
              <a:cs typeface="Georgia"/>
            </a:endParaRPr>
          </a:p>
          <a:p>
            <a:pPr lvl="1" marL="401320" indent="-389255">
              <a:lnSpc>
                <a:spcPct val="100000"/>
              </a:lnSpc>
              <a:spcBef>
                <a:spcPts val="905"/>
              </a:spcBef>
              <a:buFont typeface="Georgia"/>
              <a:buAutoNum type="arabicPeriod"/>
              <a:tabLst>
                <a:tab pos="401320" algn="l"/>
                <a:tab pos="401955" algn="l"/>
              </a:tabLst>
            </a:pPr>
            <a:r>
              <a:rPr dirty="0" sz="1200" spc="-15" b="1">
                <a:latin typeface="Georgia"/>
                <a:cs typeface="Georgia"/>
              </a:rPr>
              <a:t>Data</a:t>
            </a:r>
            <a:r>
              <a:rPr dirty="0" sz="1200" spc="135" b="1">
                <a:latin typeface="Georgia"/>
                <a:cs typeface="Georgia"/>
              </a:rPr>
              <a:t> </a:t>
            </a:r>
            <a:r>
              <a:rPr dirty="0" sz="1200" spc="-75" b="1">
                <a:latin typeface="Georgia"/>
                <a:cs typeface="Georgia"/>
              </a:rPr>
              <a:t>sources</a:t>
            </a:r>
            <a:endParaRPr sz="1200">
              <a:latin typeface="Georgia"/>
              <a:cs typeface="Georgia"/>
            </a:endParaRPr>
          </a:p>
          <a:p>
            <a:pPr algn="just" lvl="2" marL="328930" marR="6985" indent="-1270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329565" algn="l"/>
              </a:tabLst>
            </a:pP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0">
                <a:latin typeface="Times New Roman"/>
                <a:cs typeface="Times New Roman"/>
              </a:rPr>
              <a:t>first </a:t>
            </a:r>
            <a:r>
              <a:rPr dirty="0" sz="1000" spc="40">
                <a:latin typeface="Times New Roman"/>
                <a:cs typeface="Times New Roman"/>
              </a:rPr>
              <a:t>step </a:t>
            </a:r>
            <a:r>
              <a:rPr dirty="0" sz="1000" spc="25">
                <a:latin typeface="Times New Roman"/>
                <a:cs typeface="Times New Roman"/>
              </a:rPr>
              <a:t>in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0">
                <a:latin typeface="Times New Roman"/>
                <a:cs typeface="Times New Roman"/>
              </a:rPr>
              <a:t>analysis </a:t>
            </a:r>
            <a:r>
              <a:rPr dirty="0" sz="1000" spc="5">
                <a:latin typeface="Times New Roman"/>
                <a:cs typeface="Times New Roman"/>
              </a:rPr>
              <a:t>was </a:t>
            </a:r>
            <a:r>
              <a:rPr dirty="0" sz="1000" spc="50">
                <a:latin typeface="Times New Roman"/>
                <a:cs typeface="Times New Roman"/>
              </a:rPr>
              <a:t>to </a:t>
            </a:r>
            <a:r>
              <a:rPr dirty="0" sz="1000" spc="10">
                <a:latin typeface="Times New Roman"/>
                <a:cs typeface="Times New Roman"/>
              </a:rPr>
              <a:t>find </a:t>
            </a:r>
            <a:r>
              <a:rPr dirty="0" sz="1000" spc="15">
                <a:latin typeface="Times New Roman"/>
                <a:cs typeface="Times New Roman"/>
              </a:rPr>
              <a:t>all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5">
                <a:latin typeface="Times New Roman"/>
                <a:cs typeface="Times New Roman"/>
              </a:rPr>
              <a:t>boroughs in London. </a:t>
            </a:r>
            <a:r>
              <a:rPr dirty="0" sz="1000" spc="40">
                <a:latin typeface="Times New Roman"/>
                <a:cs typeface="Times New Roman"/>
              </a:rPr>
              <a:t>This  </a:t>
            </a:r>
            <a:r>
              <a:rPr dirty="0" sz="1000" spc="65">
                <a:latin typeface="Times New Roman"/>
                <a:cs typeface="Times New Roman"/>
              </a:rPr>
              <a:t>data </a:t>
            </a:r>
            <a:r>
              <a:rPr dirty="0" sz="1000" spc="20">
                <a:latin typeface="Times New Roman"/>
                <a:cs typeface="Times New Roman"/>
              </a:rPr>
              <a:t>could </a:t>
            </a:r>
            <a:r>
              <a:rPr dirty="0" sz="1000" spc="35">
                <a:latin typeface="Times New Roman"/>
                <a:cs typeface="Times New Roman"/>
              </a:rPr>
              <a:t>be obtained </a:t>
            </a:r>
            <a:r>
              <a:rPr dirty="0" sz="1000" spc="15">
                <a:latin typeface="Times New Roman"/>
                <a:cs typeface="Times New Roman"/>
              </a:rPr>
              <a:t>from </a:t>
            </a:r>
            <a:r>
              <a:rPr dirty="0" sz="1000" spc="50">
                <a:latin typeface="Times New Roman"/>
                <a:cs typeface="Times New Roman"/>
              </a:rPr>
              <a:t>a </a:t>
            </a:r>
            <a:r>
              <a:rPr dirty="0" sz="1000">
                <a:latin typeface="Times New Roman"/>
                <a:cs typeface="Times New Roman"/>
              </a:rPr>
              <a:t>wiki </a:t>
            </a:r>
            <a:r>
              <a:rPr dirty="0" sz="1000" spc="25">
                <a:latin typeface="Times New Roman"/>
                <a:cs typeface="Times New Roman"/>
              </a:rPr>
              <a:t>page, </a:t>
            </a:r>
            <a:r>
              <a:rPr dirty="0" sz="1000" spc="3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List </a:t>
            </a:r>
            <a:r>
              <a:rPr dirty="0" sz="1000" spc="-2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of </a:t>
            </a:r>
            <a:r>
              <a:rPr dirty="0" sz="1000" spc="25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London </a:t>
            </a:r>
            <a:r>
              <a:rPr dirty="0" sz="1000" spc="2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Boroughs</a:t>
            </a:r>
            <a:r>
              <a:rPr dirty="0" sz="1000" spc="24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algn="just" lvl="2" marL="328930" marR="5715" indent="-1270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329565" algn="l"/>
              </a:tabLst>
            </a:pP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45">
                <a:latin typeface="Times New Roman"/>
                <a:cs typeface="Times New Roman"/>
              </a:rPr>
              <a:t>latest </a:t>
            </a:r>
            <a:r>
              <a:rPr dirty="0" sz="1000" spc="20">
                <a:latin typeface="Times New Roman"/>
                <a:cs typeface="Times New Roman"/>
              </a:rPr>
              <a:t>crime </a:t>
            </a:r>
            <a:r>
              <a:rPr dirty="0" sz="1000" spc="65">
                <a:latin typeface="Times New Roman"/>
                <a:cs typeface="Times New Roman"/>
              </a:rPr>
              <a:t>data </a:t>
            </a:r>
            <a:r>
              <a:rPr dirty="0" sz="1000" spc="20">
                <a:latin typeface="Times New Roman"/>
                <a:cs typeface="Times New Roman"/>
              </a:rPr>
              <a:t>records could </a:t>
            </a:r>
            <a:r>
              <a:rPr dirty="0" sz="1000" spc="50">
                <a:latin typeface="Times New Roman"/>
                <a:cs typeface="Times New Roman"/>
              </a:rPr>
              <a:t>not </a:t>
            </a:r>
            <a:r>
              <a:rPr dirty="0" sz="1000" spc="35">
                <a:latin typeface="Times New Roman"/>
                <a:cs typeface="Times New Roman"/>
              </a:rPr>
              <a:t>be obtained </a:t>
            </a:r>
            <a:r>
              <a:rPr dirty="0" sz="1000" spc="5">
                <a:latin typeface="Times New Roman"/>
                <a:cs typeface="Times New Roman"/>
              </a:rPr>
              <a:t>for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5">
                <a:latin typeface="Times New Roman"/>
                <a:cs typeface="Times New Roman"/>
              </a:rPr>
              <a:t>boroughs.  </a:t>
            </a:r>
            <a:r>
              <a:rPr dirty="0" sz="1000">
                <a:latin typeface="Times New Roman"/>
                <a:cs typeface="Times New Roman"/>
              </a:rPr>
              <a:t>However,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65">
                <a:latin typeface="Times New Roman"/>
                <a:cs typeface="Times New Roman"/>
              </a:rPr>
              <a:t>data </a:t>
            </a:r>
            <a:r>
              <a:rPr dirty="0" sz="1000" spc="35">
                <a:latin typeface="Times New Roman"/>
                <a:cs typeface="Times New Roman"/>
              </a:rPr>
              <a:t>pertaining </a:t>
            </a:r>
            <a:r>
              <a:rPr dirty="0" sz="1000" spc="50">
                <a:latin typeface="Times New Roman"/>
                <a:cs typeface="Times New Roman"/>
              </a:rPr>
              <a:t>to </a:t>
            </a:r>
            <a:r>
              <a:rPr dirty="0" sz="1000" spc="25">
                <a:latin typeface="Times New Roman"/>
                <a:cs typeface="Times New Roman"/>
              </a:rPr>
              <a:t>year </a:t>
            </a:r>
            <a:r>
              <a:rPr dirty="0" sz="1000">
                <a:latin typeface="Times New Roman"/>
                <a:cs typeface="Times New Roman"/>
              </a:rPr>
              <a:t>2016, is </a:t>
            </a:r>
            <a:r>
              <a:rPr dirty="0" sz="1000" spc="40">
                <a:latin typeface="Times New Roman"/>
                <a:cs typeface="Times New Roman"/>
              </a:rPr>
              <a:t>there </a:t>
            </a:r>
            <a:r>
              <a:rPr dirty="0" sz="1000" spc="25">
                <a:latin typeface="Times New Roman"/>
                <a:cs typeface="Times New Roman"/>
              </a:rPr>
              <a:t>as </a:t>
            </a:r>
            <a:r>
              <a:rPr dirty="0" sz="1000" spc="50">
                <a:latin typeface="Times New Roman"/>
                <a:cs typeface="Times New Roman"/>
              </a:rPr>
              <a:t>a </a:t>
            </a:r>
            <a:r>
              <a:rPr dirty="0" sz="1000">
                <a:latin typeface="Times New Roman"/>
                <a:cs typeface="Times New Roman"/>
              </a:rPr>
              <a:t>kaggle </a:t>
            </a:r>
            <a:r>
              <a:rPr dirty="0" sz="1000" spc="50">
                <a:latin typeface="Times New Roman"/>
                <a:cs typeface="Times New Roman"/>
              </a:rPr>
              <a:t>dataset, </a:t>
            </a:r>
            <a:r>
              <a:rPr dirty="0" sz="1000" spc="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000" spc="15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Kaggle </a:t>
            </a:r>
            <a:r>
              <a:rPr dirty="0" sz="1000" spc="5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dataset </a:t>
            </a:r>
            <a:r>
              <a:rPr dirty="0" sz="1000" spc="5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for </a:t>
            </a:r>
            <a:r>
              <a:rPr dirty="0" sz="1000" spc="25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London </a:t>
            </a:r>
            <a:r>
              <a:rPr dirty="0" sz="1000" spc="3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Crime </a:t>
            </a:r>
            <a:r>
              <a:rPr dirty="0" sz="1000" spc="65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data</a:t>
            </a:r>
            <a:r>
              <a:rPr dirty="0" sz="1000" spc="35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algn="just" lvl="2" marL="328930" marR="6350" indent="-1270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29565" algn="l"/>
              </a:tabLst>
            </a:pPr>
            <a:r>
              <a:rPr dirty="0" sz="1000" spc="35">
                <a:latin typeface="Times New Roman"/>
                <a:cs typeface="Times New Roman"/>
              </a:rPr>
              <a:t>Next, </a:t>
            </a:r>
            <a:r>
              <a:rPr dirty="0" sz="1000" spc="-20">
                <a:latin typeface="Times New Roman"/>
                <a:cs typeface="Times New Roman"/>
              </a:rPr>
              <a:t>we </a:t>
            </a:r>
            <a:r>
              <a:rPr dirty="0" sz="1000" spc="35">
                <a:latin typeface="Times New Roman"/>
                <a:cs typeface="Times New Roman"/>
              </a:rPr>
              <a:t>can </a:t>
            </a:r>
            <a:r>
              <a:rPr dirty="0" sz="1000">
                <a:latin typeface="Times New Roman"/>
                <a:cs typeface="Times New Roman"/>
              </a:rPr>
              <a:t>check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0">
                <a:latin typeface="Times New Roman"/>
                <a:cs typeface="Times New Roman"/>
              </a:rPr>
              <a:t>affordability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15">
                <a:latin typeface="Times New Roman"/>
                <a:cs typeface="Times New Roman"/>
              </a:rPr>
              <a:t>houses </a:t>
            </a:r>
            <a:r>
              <a:rPr dirty="0" sz="1000" spc="20">
                <a:latin typeface="Times New Roman"/>
                <a:cs typeface="Times New Roman"/>
              </a:rPr>
              <a:t>using </a:t>
            </a:r>
            <a:r>
              <a:rPr dirty="0" sz="1000" spc="50">
                <a:latin typeface="Times New Roman"/>
                <a:cs typeface="Times New Roman"/>
              </a:rPr>
              <a:t>a dataset </a:t>
            </a:r>
            <a:r>
              <a:rPr dirty="0" sz="1000" spc="15">
                <a:latin typeface="Times New Roman"/>
                <a:cs typeface="Times New Roman"/>
              </a:rPr>
              <a:t>from  </a:t>
            </a:r>
            <a:r>
              <a:rPr dirty="0" sz="1000" spc="-15">
                <a:latin typeface="Times New Roman"/>
                <a:cs typeface="Times New Roman"/>
              </a:rPr>
              <a:t>Office </a:t>
            </a:r>
            <a:r>
              <a:rPr dirty="0" sz="1000" spc="5">
                <a:latin typeface="Times New Roman"/>
                <a:cs typeface="Times New Roman"/>
              </a:rPr>
              <a:t>for </a:t>
            </a:r>
            <a:r>
              <a:rPr dirty="0" sz="1000" spc="35">
                <a:latin typeface="Times New Roman"/>
                <a:cs typeface="Times New Roman"/>
              </a:rPr>
              <a:t>National Statistics. </a:t>
            </a:r>
            <a:r>
              <a:rPr dirty="0" sz="1000" spc="20">
                <a:solidFill>
                  <a:srgbClr val="0000FF"/>
                </a:solidFill>
                <a:latin typeface="Times New Roman"/>
                <a:cs typeface="Times New Roman"/>
              </a:rPr>
              <a:t>ONS </a:t>
            </a:r>
            <a:r>
              <a:rPr dirty="0" sz="1000" spc="50">
                <a:solidFill>
                  <a:srgbClr val="0000FF"/>
                </a:solidFill>
                <a:latin typeface="Times New Roman"/>
                <a:cs typeface="Times New Roman"/>
              </a:rPr>
              <a:t>Dataset </a:t>
            </a:r>
            <a:r>
              <a:rPr dirty="0" sz="1000" spc="5">
                <a:solidFill>
                  <a:srgbClr val="0000FF"/>
                </a:solidFill>
                <a:latin typeface="Times New Roman"/>
                <a:cs typeface="Times New Roman"/>
              </a:rPr>
              <a:t>for</a:t>
            </a:r>
            <a:r>
              <a:rPr dirty="0" sz="1000" spc="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000" spc="15">
                <a:solidFill>
                  <a:srgbClr val="0000FF"/>
                </a:solidFill>
                <a:latin typeface="Times New Roman"/>
                <a:cs typeface="Times New Roman"/>
              </a:rPr>
              <a:t>Houseprice</a:t>
            </a:r>
            <a:r>
              <a:rPr dirty="0" sz="1000" spc="15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algn="just" lvl="2" marL="328930" marR="5715" indent="-1270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329565" algn="l"/>
              </a:tabLst>
            </a:pPr>
            <a:r>
              <a:rPr dirty="0" sz="1000" spc="30">
                <a:latin typeface="Times New Roman"/>
                <a:cs typeface="Times New Roman"/>
              </a:rPr>
              <a:t>During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0">
                <a:latin typeface="Times New Roman"/>
                <a:cs typeface="Times New Roman"/>
              </a:rPr>
              <a:t>research, </a:t>
            </a:r>
            <a:r>
              <a:rPr dirty="0" sz="1000" spc="25">
                <a:latin typeface="Times New Roman"/>
                <a:cs typeface="Times New Roman"/>
              </a:rPr>
              <a:t>I </a:t>
            </a:r>
            <a:r>
              <a:rPr dirty="0" sz="1000" spc="10">
                <a:latin typeface="Times New Roman"/>
                <a:cs typeface="Times New Roman"/>
              </a:rPr>
              <a:t>also </a:t>
            </a:r>
            <a:r>
              <a:rPr dirty="0" sz="1000" spc="25">
                <a:latin typeface="Times New Roman"/>
                <a:cs typeface="Times New Roman"/>
              </a:rPr>
              <a:t>came </a:t>
            </a:r>
            <a:r>
              <a:rPr dirty="0" sz="1000" spc="15">
                <a:latin typeface="Times New Roman"/>
                <a:cs typeface="Times New Roman"/>
              </a:rPr>
              <a:t>across </a:t>
            </a:r>
            <a:r>
              <a:rPr dirty="0" sz="1000" spc="50">
                <a:latin typeface="Times New Roman"/>
                <a:cs typeface="Times New Roman"/>
              </a:rPr>
              <a:t>a </a:t>
            </a:r>
            <a:r>
              <a:rPr dirty="0" sz="1000" spc="20">
                <a:latin typeface="Times New Roman"/>
                <a:cs typeface="Times New Roman"/>
              </a:rPr>
              <a:t>survey by </a:t>
            </a:r>
            <a:r>
              <a:rPr dirty="0" sz="1000" spc="35">
                <a:latin typeface="Times New Roman"/>
                <a:cs typeface="Times New Roman"/>
              </a:rPr>
              <a:t>itv, </a:t>
            </a:r>
            <a:r>
              <a:rPr dirty="0" sz="1000" spc="10">
                <a:latin typeface="Times New Roman"/>
                <a:cs typeface="Times New Roman"/>
              </a:rPr>
              <a:t>which </a:t>
            </a:r>
            <a:r>
              <a:rPr dirty="0" sz="1000" spc="20">
                <a:latin typeface="Times New Roman"/>
                <a:cs typeface="Times New Roman"/>
              </a:rPr>
              <a:t>records </a:t>
            </a:r>
            <a:r>
              <a:rPr dirty="0" sz="1000" spc="50">
                <a:latin typeface="Times New Roman"/>
                <a:cs typeface="Times New Roman"/>
              </a:rPr>
              <a:t>the  </a:t>
            </a:r>
            <a:r>
              <a:rPr dirty="0" sz="1000" spc="25">
                <a:latin typeface="Times New Roman"/>
                <a:cs typeface="Times New Roman"/>
              </a:rPr>
              <a:t>happiness index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0">
                <a:latin typeface="Times New Roman"/>
                <a:cs typeface="Times New Roman"/>
              </a:rPr>
              <a:t>people </a:t>
            </a:r>
            <a:r>
              <a:rPr dirty="0" sz="1000" spc="25">
                <a:latin typeface="Times New Roman"/>
                <a:cs typeface="Times New Roman"/>
              </a:rPr>
              <a:t>in </a:t>
            </a:r>
            <a:r>
              <a:rPr dirty="0" sz="1000" spc="30">
                <a:latin typeface="Times New Roman"/>
                <a:cs typeface="Times New Roman"/>
              </a:rPr>
              <a:t>uk.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15">
                <a:latin typeface="Times New Roman"/>
                <a:cs typeface="Times New Roman"/>
              </a:rPr>
              <a:t>link </a:t>
            </a:r>
            <a:r>
              <a:rPr dirty="0" sz="1000" spc="5">
                <a:latin typeface="Times New Roman"/>
                <a:cs typeface="Times New Roman"/>
              </a:rPr>
              <a:t>for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45">
                <a:latin typeface="Times New Roman"/>
                <a:cs typeface="Times New Roman"/>
              </a:rPr>
              <a:t>report </a:t>
            </a:r>
            <a:r>
              <a:rPr dirty="0" sz="1000">
                <a:latin typeface="Times New Roman"/>
                <a:cs typeface="Times New Roman"/>
              </a:rPr>
              <a:t>is </a:t>
            </a:r>
            <a:r>
              <a:rPr dirty="0" sz="1000" spc="35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Happiest </a:t>
            </a:r>
            <a:r>
              <a:rPr dirty="0" sz="1000" spc="35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Boroughs </a:t>
            </a:r>
            <a:r>
              <a:rPr dirty="0" sz="1000" spc="15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revealed </a:t>
            </a:r>
            <a:r>
              <a:rPr dirty="0" sz="1000" spc="2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by </a:t>
            </a:r>
            <a:r>
              <a:rPr dirty="0" sz="1000" spc="5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ITV </a:t>
            </a:r>
            <a:r>
              <a:rPr dirty="0" sz="1000" spc="25">
                <a:latin typeface="Times New Roman"/>
                <a:cs typeface="Times New Roman"/>
              </a:rPr>
              <a:t>.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65">
                <a:latin typeface="Times New Roman"/>
                <a:cs typeface="Times New Roman"/>
              </a:rPr>
              <a:t>data </a:t>
            </a:r>
            <a:r>
              <a:rPr dirty="0" sz="1000" spc="15">
                <a:latin typeface="Times New Roman"/>
                <a:cs typeface="Times New Roman"/>
              </a:rPr>
              <a:t>from </a:t>
            </a:r>
            <a:r>
              <a:rPr dirty="0" sz="1000" spc="35">
                <a:latin typeface="Times New Roman"/>
                <a:cs typeface="Times New Roman"/>
              </a:rPr>
              <a:t>this </a:t>
            </a:r>
            <a:r>
              <a:rPr dirty="0" sz="1000" spc="5">
                <a:latin typeface="Times New Roman"/>
                <a:cs typeface="Times New Roman"/>
              </a:rPr>
              <a:t>web </a:t>
            </a:r>
            <a:r>
              <a:rPr dirty="0" sz="1000" spc="25">
                <a:latin typeface="Times New Roman"/>
                <a:cs typeface="Times New Roman"/>
              </a:rPr>
              <a:t>page </a:t>
            </a:r>
            <a:r>
              <a:rPr dirty="0" sz="1000" spc="35">
                <a:latin typeface="Times New Roman"/>
                <a:cs typeface="Times New Roman"/>
              </a:rPr>
              <a:t>can be scrapped  </a:t>
            </a:r>
            <a:r>
              <a:rPr dirty="0" sz="1000" spc="50">
                <a:latin typeface="Times New Roman"/>
                <a:cs typeface="Times New Roman"/>
              </a:rPr>
              <a:t>and the </a:t>
            </a:r>
            <a:r>
              <a:rPr dirty="0" sz="1000" spc="45">
                <a:latin typeface="Times New Roman"/>
                <a:cs typeface="Times New Roman"/>
              </a:rPr>
              <a:t>best </a:t>
            </a:r>
            <a:r>
              <a:rPr dirty="0" sz="1000" spc="25">
                <a:latin typeface="Times New Roman"/>
                <a:cs typeface="Times New Roman"/>
              </a:rPr>
              <a:t>boroughs </a:t>
            </a:r>
            <a:r>
              <a:rPr dirty="0" sz="1000" spc="35">
                <a:latin typeface="Times New Roman"/>
                <a:cs typeface="Times New Roman"/>
              </a:rPr>
              <a:t>can be </a:t>
            </a:r>
            <a:r>
              <a:rPr dirty="0" sz="1000" spc="25">
                <a:latin typeface="Times New Roman"/>
                <a:cs typeface="Times New Roman"/>
              </a:rPr>
              <a:t>found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 spc="45">
                <a:latin typeface="Times New Roman"/>
                <a:cs typeface="Times New Roman"/>
              </a:rPr>
              <a:t>out.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6153" y="1572290"/>
            <a:ext cx="4391025" cy="1524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8930" marR="5080" indent="-1270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29565" algn="l"/>
              </a:tabLst>
            </a:pPr>
            <a:r>
              <a:rPr dirty="0" sz="1000" spc="30">
                <a:latin typeface="Times New Roman"/>
                <a:cs typeface="Times New Roman"/>
              </a:rPr>
              <a:t>Finally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50">
                <a:latin typeface="Times New Roman"/>
                <a:cs typeface="Times New Roman"/>
              </a:rPr>
              <a:t>to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find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50">
                <a:latin typeface="Times New Roman"/>
                <a:cs typeface="Times New Roman"/>
              </a:rPr>
              <a:t>the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35">
                <a:latin typeface="Times New Roman"/>
                <a:cs typeface="Times New Roman"/>
              </a:rPr>
              <a:t>districts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in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45">
                <a:latin typeface="Times New Roman"/>
                <a:cs typeface="Times New Roman"/>
              </a:rPr>
              <a:t>Sutton,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which</a:t>
            </a:r>
            <a:r>
              <a:rPr dirty="0" sz="1000">
                <a:latin typeface="Times New Roman"/>
                <a:cs typeface="Times New Roman"/>
              </a:rPr>
              <a:t> is </a:t>
            </a:r>
            <a:r>
              <a:rPr dirty="0" sz="1000" spc="50">
                <a:latin typeface="Times New Roman"/>
                <a:cs typeface="Times New Roman"/>
              </a:rPr>
              <a:t>the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45">
                <a:latin typeface="Times New Roman"/>
                <a:cs typeface="Times New Roman"/>
              </a:rPr>
              <a:t>best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30">
                <a:latin typeface="Times New Roman"/>
                <a:cs typeface="Times New Roman"/>
              </a:rPr>
              <a:t>borough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for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30">
                <a:latin typeface="Times New Roman"/>
                <a:cs typeface="Times New Roman"/>
              </a:rPr>
              <a:t>buying  </a:t>
            </a:r>
            <a:r>
              <a:rPr dirty="0" sz="1000" spc="50">
                <a:latin typeface="Times New Roman"/>
                <a:cs typeface="Times New Roman"/>
              </a:rPr>
              <a:t>a </a:t>
            </a:r>
            <a:r>
              <a:rPr dirty="0" sz="1000" spc="20">
                <a:latin typeface="Times New Roman"/>
                <a:cs typeface="Times New Roman"/>
              </a:rPr>
              <a:t>house, </a:t>
            </a:r>
            <a:r>
              <a:rPr dirty="0" sz="1000" spc="-20">
                <a:latin typeface="Times New Roman"/>
                <a:cs typeface="Times New Roman"/>
              </a:rPr>
              <a:t>we </a:t>
            </a:r>
            <a:r>
              <a:rPr dirty="0" sz="1000" spc="30">
                <a:latin typeface="Times New Roman"/>
                <a:cs typeface="Times New Roman"/>
              </a:rPr>
              <a:t>scarp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>
                <a:latin typeface="Times New Roman"/>
                <a:cs typeface="Times New Roman"/>
              </a:rPr>
              <a:t>wiki </a:t>
            </a:r>
            <a:r>
              <a:rPr dirty="0" sz="1000" spc="20">
                <a:latin typeface="Times New Roman"/>
                <a:cs typeface="Times New Roman"/>
              </a:rPr>
              <a:t>page: </a:t>
            </a:r>
            <a:r>
              <a:rPr dirty="0" sz="1000" spc="3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Districts </a:t>
            </a:r>
            <a:r>
              <a:rPr dirty="0" sz="1000" spc="25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in London Borough </a:t>
            </a:r>
            <a:r>
              <a:rPr dirty="0" sz="1000" spc="-2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of</a:t>
            </a:r>
            <a:r>
              <a:rPr dirty="0" sz="1000" spc="13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1000" spc="5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Sutton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01320" algn="l"/>
              </a:tabLst>
            </a:pPr>
            <a:r>
              <a:rPr dirty="0" sz="1200" spc="-65" b="1">
                <a:latin typeface="Georgia"/>
                <a:cs typeface="Georgia"/>
              </a:rPr>
              <a:t>2.2	</a:t>
            </a:r>
            <a:r>
              <a:rPr dirty="0" sz="1200" spc="-15" b="1">
                <a:latin typeface="Georgia"/>
                <a:cs typeface="Georgia"/>
              </a:rPr>
              <a:t>Data</a:t>
            </a:r>
            <a:r>
              <a:rPr dirty="0" sz="1200" spc="135" b="1">
                <a:latin typeface="Georgia"/>
                <a:cs typeface="Georgia"/>
              </a:rPr>
              <a:t> </a:t>
            </a:r>
            <a:r>
              <a:rPr dirty="0" sz="1200" spc="-40" b="1">
                <a:latin typeface="Georgia"/>
                <a:cs typeface="Georgia"/>
              </a:rPr>
              <a:t>Cleaning</a:t>
            </a:r>
            <a:endParaRPr sz="1200">
              <a:latin typeface="Georgia"/>
              <a:cs typeface="Georgia"/>
            </a:endParaRPr>
          </a:p>
          <a:p>
            <a:pPr algn="just"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1000" spc="-25" b="1">
                <a:latin typeface="Georgia"/>
                <a:cs typeface="Georgia"/>
              </a:rPr>
              <a:t>To </a:t>
            </a:r>
            <a:r>
              <a:rPr dirty="0" sz="1000" spc="-50" b="1">
                <a:latin typeface="Georgia"/>
                <a:cs typeface="Georgia"/>
              </a:rPr>
              <a:t>find </a:t>
            </a:r>
            <a:r>
              <a:rPr dirty="0" sz="1000" spc="-15" b="1">
                <a:latin typeface="Georgia"/>
                <a:cs typeface="Georgia"/>
              </a:rPr>
              <a:t>the </a:t>
            </a:r>
            <a:r>
              <a:rPr dirty="0" sz="1000" spc="-45" b="1">
                <a:latin typeface="Georgia"/>
                <a:cs typeface="Georgia"/>
              </a:rPr>
              <a:t>London </a:t>
            </a:r>
            <a:r>
              <a:rPr dirty="0" sz="1000" spc="-35" b="1">
                <a:latin typeface="Georgia"/>
                <a:cs typeface="Georgia"/>
              </a:rPr>
              <a:t>borough </a:t>
            </a:r>
            <a:r>
              <a:rPr dirty="0" sz="1000" spc="-40" b="1">
                <a:latin typeface="Georgia"/>
                <a:cs typeface="Georgia"/>
              </a:rPr>
              <a:t>names</a:t>
            </a:r>
            <a:r>
              <a:rPr dirty="0" sz="1000" spc="-40">
                <a:latin typeface="Times New Roman"/>
                <a:cs typeface="Times New Roman"/>
              </a:rPr>
              <a:t>, </a:t>
            </a:r>
            <a:r>
              <a:rPr dirty="0" sz="1000" spc="-20">
                <a:latin typeface="Times New Roman"/>
                <a:cs typeface="Times New Roman"/>
              </a:rPr>
              <a:t>we </a:t>
            </a:r>
            <a:r>
              <a:rPr dirty="0" sz="1000" spc="15">
                <a:latin typeface="Times New Roman"/>
                <a:cs typeface="Times New Roman"/>
              </a:rPr>
              <a:t>use </a:t>
            </a:r>
            <a:r>
              <a:rPr dirty="0" sz="1000" spc="25">
                <a:latin typeface="Times New Roman"/>
                <a:cs typeface="Times New Roman"/>
              </a:rPr>
              <a:t>BeautifulSoup </a:t>
            </a:r>
            <a:r>
              <a:rPr dirty="0" sz="1000" spc="50">
                <a:latin typeface="Times New Roman"/>
                <a:cs typeface="Times New Roman"/>
              </a:rPr>
              <a:t>to </a:t>
            </a:r>
            <a:r>
              <a:rPr dirty="0" sz="1000" spc="30">
                <a:latin typeface="Times New Roman"/>
                <a:cs typeface="Times New Roman"/>
              </a:rPr>
              <a:t>scrap </a:t>
            </a:r>
            <a:r>
              <a:rPr dirty="0" sz="1000" spc="50">
                <a:latin typeface="Times New Roman"/>
                <a:cs typeface="Times New Roman"/>
              </a:rPr>
              <a:t>the  </a:t>
            </a:r>
            <a:r>
              <a:rPr dirty="0" sz="1000" spc="15">
                <a:latin typeface="Times New Roman"/>
                <a:cs typeface="Times New Roman"/>
              </a:rPr>
              <a:t>wikipage. </a:t>
            </a:r>
            <a:r>
              <a:rPr dirty="0" sz="1000" spc="30">
                <a:latin typeface="Times New Roman"/>
                <a:cs typeface="Times New Roman"/>
              </a:rPr>
              <a:t>After </a:t>
            </a:r>
            <a:r>
              <a:rPr dirty="0" sz="1000" spc="65">
                <a:latin typeface="Times New Roman"/>
                <a:cs typeface="Times New Roman"/>
              </a:rPr>
              <a:t>that, </a:t>
            </a:r>
            <a:r>
              <a:rPr dirty="0" sz="1000" spc="35">
                <a:latin typeface="Times New Roman"/>
                <a:cs typeface="Times New Roman"/>
              </a:rPr>
              <a:t>string manipulation </a:t>
            </a:r>
            <a:r>
              <a:rPr dirty="0" sz="1000">
                <a:latin typeface="Times New Roman"/>
                <a:cs typeface="Times New Roman"/>
              </a:rPr>
              <a:t>is </a:t>
            </a:r>
            <a:r>
              <a:rPr dirty="0" sz="1000" spc="25">
                <a:latin typeface="Times New Roman"/>
                <a:cs typeface="Times New Roman"/>
              </a:rPr>
              <a:t>done </a:t>
            </a:r>
            <a:r>
              <a:rPr dirty="0" sz="1000" spc="20">
                <a:latin typeface="Times New Roman"/>
                <a:cs typeface="Times New Roman"/>
              </a:rPr>
              <a:t>using </a:t>
            </a:r>
            <a:r>
              <a:rPr dirty="0" sz="1000" spc="30">
                <a:latin typeface="Times New Roman"/>
                <a:cs typeface="Times New Roman"/>
              </a:rPr>
              <a:t>regular </a:t>
            </a:r>
            <a:r>
              <a:rPr dirty="0" sz="1000" spc="15">
                <a:latin typeface="Times New Roman"/>
                <a:cs typeface="Times New Roman"/>
              </a:rPr>
              <a:t>expression </a:t>
            </a:r>
            <a:r>
              <a:rPr dirty="0" sz="1000" spc="50">
                <a:latin typeface="Times New Roman"/>
                <a:cs typeface="Times New Roman"/>
              </a:rPr>
              <a:t>and  the </a:t>
            </a:r>
            <a:r>
              <a:rPr dirty="0" sz="1000" spc="35">
                <a:latin typeface="Times New Roman"/>
                <a:cs typeface="Times New Roman"/>
              </a:rPr>
              <a:t>exact name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5">
                <a:latin typeface="Times New Roman"/>
                <a:cs typeface="Times New Roman"/>
              </a:rPr>
              <a:t>boroughs </a:t>
            </a:r>
            <a:r>
              <a:rPr dirty="0" sz="1000" spc="35">
                <a:latin typeface="Times New Roman"/>
                <a:cs typeface="Times New Roman"/>
              </a:rPr>
              <a:t>are </a:t>
            </a:r>
            <a:r>
              <a:rPr dirty="0" sz="1000" spc="40">
                <a:latin typeface="Times New Roman"/>
                <a:cs typeface="Times New Roman"/>
              </a:rPr>
              <a:t>extracted. </a:t>
            </a:r>
            <a:r>
              <a:rPr dirty="0" sz="1000" spc="45">
                <a:latin typeface="Times New Roman"/>
                <a:cs typeface="Times New Roman"/>
              </a:rPr>
              <a:t>Extracting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35">
                <a:latin typeface="Times New Roman"/>
                <a:cs typeface="Times New Roman"/>
              </a:rPr>
              <a:t>exact </a:t>
            </a:r>
            <a:r>
              <a:rPr dirty="0" sz="1000" spc="30">
                <a:latin typeface="Times New Roman"/>
                <a:cs typeface="Times New Roman"/>
              </a:rPr>
              <a:t>names </a:t>
            </a:r>
            <a:r>
              <a:rPr dirty="0" sz="1000">
                <a:latin typeface="Times New Roman"/>
                <a:cs typeface="Times New Roman"/>
              </a:rPr>
              <a:t>is  </a:t>
            </a:r>
            <a:r>
              <a:rPr dirty="0" sz="1000" spc="15">
                <a:latin typeface="Times New Roman"/>
                <a:cs typeface="Times New Roman"/>
              </a:rPr>
              <a:t>very </a:t>
            </a:r>
            <a:r>
              <a:rPr dirty="0" sz="1000" spc="50">
                <a:latin typeface="Times New Roman"/>
                <a:cs typeface="Times New Roman"/>
              </a:rPr>
              <a:t>important, </a:t>
            </a:r>
            <a:r>
              <a:rPr dirty="0" sz="1000" spc="25">
                <a:latin typeface="Times New Roman"/>
                <a:cs typeface="Times New Roman"/>
              </a:rPr>
              <a:t>as </a:t>
            </a:r>
            <a:r>
              <a:rPr dirty="0" sz="1000" spc="45">
                <a:latin typeface="Times New Roman"/>
                <a:cs typeface="Times New Roman"/>
              </a:rPr>
              <a:t>through </a:t>
            </a:r>
            <a:r>
              <a:rPr dirty="0" sz="1000" spc="50">
                <a:latin typeface="Times New Roman"/>
                <a:cs typeface="Times New Roman"/>
              </a:rPr>
              <a:t>out the </a:t>
            </a:r>
            <a:r>
              <a:rPr dirty="0" sz="1000" spc="40">
                <a:latin typeface="Times New Roman"/>
                <a:cs typeface="Times New Roman"/>
              </a:rPr>
              <a:t>project, </a:t>
            </a:r>
            <a:r>
              <a:rPr dirty="0" sz="1000" spc="-20">
                <a:latin typeface="Times New Roman"/>
                <a:cs typeface="Times New Roman"/>
              </a:rPr>
              <a:t>we </a:t>
            </a:r>
            <a:r>
              <a:rPr dirty="0" sz="1000" spc="-5">
                <a:latin typeface="Times New Roman"/>
                <a:cs typeface="Times New Roman"/>
              </a:rPr>
              <a:t>will </a:t>
            </a:r>
            <a:r>
              <a:rPr dirty="0" sz="1000" spc="35">
                <a:latin typeface="Times New Roman"/>
                <a:cs typeface="Times New Roman"/>
              </a:rPr>
              <a:t>be </a:t>
            </a:r>
            <a:r>
              <a:rPr dirty="0" sz="1000" spc="20">
                <a:latin typeface="Times New Roman"/>
                <a:cs typeface="Times New Roman"/>
              </a:rPr>
              <a:t>using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5">
                <a:latin typeface="Times New Roman"/>
                <a:cs typeface="Times New Roman"/>
              </a:rPr>
              <a:t>Borough </a:t>
            </a:r>
            <a:r>
              <a:rPr dirty="0" sz="1000" spc="30">
                <a:latin typeface="Times New Roman"/>
                <a:cs typeface="Times New Roman"/>
              </a:rPr>
              <a:t>names  </a:t>
            </a:r>
            <a:r>
              <a:rPr dirty="0" sz="1000" spc="25">
                <a:latin typeface="Times New Roman"/>
                <a:cs typeface="Times New Roman"/>
              </a:rPr>
              <a:t>as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5">
                <a:latin typeface="Times New Roman"/>
                <a:cs typeface="Times New Roman"/>
              </a:rPr>
              <a:t>index </a:t>
            </a:r>
            <a:r>
              <a:rPr dirty="0" sz="1000" spc="5">
                <a:latin typeface="Times New Roman"/>
                <a:cs typeface="Times New Roman"/>
              </a:rPr>
              <a:t>for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65">
                <a:latin typeface="Times New Roman"/>
                <a:cs typeface="Times New Roman"/>
              </a:rPr>
              <a:t>data</a:t>
            </a:r>
            <a:r>
              <a:rPr dirty="0" sz="1000" spc="320">
                <a:latin typeface="Times New Roman"/>
                <a:cs typeface="Times New Roman"/>
              </a:rPr>
              <a:t> </a:t>
            </a:r>
            <a:r>
              <a:rPr dirty="0" sz="1000" spc="20">
                <a:latin typeface="Times New Roman"/>
                <a:cs typeface="Times New Roman"/>
              </a:rPr>
              <a:t>frames.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81402" y="3374695"/>
            <a:ext cx="3600073" cy="1800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34349" y="633558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49969" y="663924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46464" y="67910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86153" y="5313914"/>
            <a:ext cx="4391025" cy="2530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54125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latin typeface="Times New Roman"/>
                <a:cs typeface="Times New Roman"/>
              </a:rPr>
              <a:t>Figure </a:t>
            </a:r>
            <a:r>
              <a:rPr dirty="0" sz="1000" spc="-5">
                <a:latin typeface="Times New Roman"/>
                <a:cs typeface="Times New Roman"/>
              </a:rPr>
              <a:t>1: </a:t>
            </a:r>
            <a:r>
              <a:rPr dirty="0" sz="1000" spc="30">
                <a:latin typeface="Times New Roman"/>
                <a:cs typeface="Times New Roman"/>
              </a:rPr>
              <a:t>List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25">
                <a:latin typeface="Times New Roman"/>
                <a:cs typeface="Times New Roman"/>
              </a:rPr>
              <a:t>London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Borough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000" spc="-55" b="1">
                <a:latin typeface="Georgia"/>
                <a:cs typeface="Georgia"/>
              </a:rPr>
              <a:t>For </a:t>
            </a:r>
            <a:r>
              <a:rPr dirty="0" sz="1000" spc="-15" b="1">
                <a:latin typeface="Georgia"/>
                <a:cs typeface="Georgia"/>
              </a:rPr>
              <a:t>the </a:t>
            </a:r>
            <a:r>
              <a:rPr dirty="0" sz="1000" spc="-45" b="1">
                <a:latin typeface="Georgia"/>
                <a:cs typeface="Georgia"/>
              </a:rPr>
              <a:t>crime </a:t>
            </a:r>
            <a:r>
              <a:rPr dirty="0" sz="1000" spc="-25" b="1">
                <a:latin typeface="Georgia"/>
                <a:cs typeface="Georgia"/>
              </a:rPr>
              <a:t>rate </a:t>
            </a:r>
            <a:r>
              <a:rPr dirty="0" sz="1000" spc="-30" b="1">
                <a:latin typeface="Georgia"/>
                <a:cs typeface="Georgia"/>
              </a:rPr>
              <a:t>analysis</a:t>
            </a:r>
            <a:r>
              <a:rPr dirty="0" sz="1000" spc="-30">
                <a:latin typeface="Times New Roman"/>
                <a:cs typeface="Times New Roman"/>
              </a:rPr>
              <a:t>,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65">
                <a:latin typeface="Times New Roman"/>
                <a:cs typeface="Times New Roman"/>
              </a:rPr>
              <a:t>data </a:t>
            </a:r>
            <a:r>
              <a:rPr dirty="0" sz="1000" spc="35">
                <a:latin typeface="Times New Roman"/>
                <a:cs typeface="Times New Roman"/>
              </a:rPr>
              <a:t>set </a:t>
            </a:r>
            <a:r>
              <a:rPr dirty="0" sz="1000" spc="15">
                <a:latin typeface="Times New Roman"/>
                <a:cs typeface="Times New Roman"/>
              </a:rPr>
              <a:t>from Kaggle </a:t>
            </a:r>
            <a:r>
              <a:rPr dirty="0" sz="1000">
                <a:latin typeface="Times New Roman"/>
                <a:cs typeface="Times New Roman"/>
              </a:rPr>
              <a:t>is </a:t>
            </a:r>
            <a:r>
              <a:rPr dirty="0" sz="1000" spc="20">
                <a:latin typeface="Times New Roman"/>
                <a:cs typeface="Times New Roman"/>
              </a:rPr>
              <a:t>downloaded. </a:t>
            </a:r>
            <a:r>
              <a:rPr dirty="0" sz="1000" spc="50">
                <a:latin typeface="Times New Roman"/>
                <a:cs typeface="Times New Roman"/>
              </a:rPr>
              <a:t>The  dataset </a:t>
            </a:r>
            <a:r>
              <a:rPr dirty="0" sz="1000" spc="20">
                <a:latin typeface="Times New Roman"/>
                <a:cs typeface="Times New Roman"/>
              </a:rPr>
              <a:t>consist</a:t>
            </a:r>
            <a:r>
              <a:rPr dirty="0" sz="1000" spc="10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of:</a:t>
            </a:r>
            <a:endParaRPr sz="1000">
              <a:latin typeface="Times New Roman"/>
              <a:cs typeface="Times New Roman"/>
            </a:endParaRPr>
          </a:p>
          <a:p>
            <a:pPr marL="328930" indent="-127635">
              <a:lnSpc>
                <a:spcPts val="1200"/>
              </a:lnSpc>
              <a:spcBef>
                <a:spcPts val="790"/>
              </a:spcBef>
              <a:buFont typeface="Arial"/>
              <a:buChar char="•"/>
              <a:tabLst>
                <a:tab pos="329565" algn="l"/>
              </a:tabLst>
            </a:pPr>
            <a:r>
              <a:rPr dirty="0" sz="1000" spc="10">
                <a:latin typeface="Times New Roman"/>
                <a:cs typeface="Times New Roman"/>
              </a:rPr>
              <a:t>lsoa code: </a:t>
            </a:r>
            <a:r>
              <a:rPr dirty="0" sz="1000" spc="15">
                <a:latin typeface="Times New Roman"/>
                <a:cs typeface="Times New Roman"/>
              </a:rPr>
              <a:t>code </a:t>
            </a:r>
            <a:r>
              <a:rPr dirty="0" sz="1000" spc="5">
                <a:latin typeface="Times New Roman"/>
                <a:cs typeface="Times New Roman"/>
              </a:rPr>
              <a:t>for </a:t>
            </a:r>
            <a:r>
              <a:rPr dirty="0" sz="1000">
                <a:latin typeface="Times New Roman"/>
                <a:cs typeface="Times New Roman"/>
              </a:rPr>
              <a:t>Lower </a:t>
            </a:r>
            <a:r>
              <a:rPr dirty="0" sz="1000" spc="35">
                <a:latin typeface="Times New Roman"/>
                <a:cs typeface="Times New Roman"/>
              </a:rPr>
              <a:t>Super </a:t>
            </a:r>
            <a:r>
              <a:rPr dirty="0" sz="1000" spc="70">
                <a:latin typeface="Times New Roman"/>
                <a:cs typeface="Times New Roman"/>
              </a:rPr>
              <a:t>Output </a:t>
            </a:r>
            <a:r>
              <a:rPr dirty="0" sz="1000" spc="30">
                <a:latin typeface="Times New Roman"/>
                <a:cs typeface="Times New Roman"/>
              </a:rPr>
              <a:t>Area </a:t>
            </a:r>
            <a:r>
              <a:rPr dirty="0" sz="1000" spc="25">
                <a:latin typeface="Times New Roman"/>
                <a:cs typeface="Times New Roman"/>
              </a:rPr>
              <a:t>in </a:t>
            </a:r>
            <a:r>
              <a:rPr dirty="0" sz="1000" spc="45">
                <a:latin typeface="Times New Roman"/>
                <a:cs typeface="Times New Roman"/>
              </a:rPr>
              <a:t>Greater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London</a:t>
            </a:r>
            <a:endParaRPr sz="1000">
              <a:latin typeface="Times New Roman"/>
              <a:cs typeface="Times New Roman"/>
            </a:endParaRPr>
          </a:p>
          <a:p>
            <a:pPr marL="328930" indent="-127635">
              <a:lnSpc>
                <a:spcPts val="1195"/>
              </a:lnSpc>
              <a:buFont typeface="Arial"/>
              <a:buChar char="•"/>
              <a:tabLst>
                <a:tab pos="329565" algn="l"/>
              </a:tabLst>
            </a:pPr>
            <a:r>
              <a:rPr dirty="0" sz="1000" spc="25">
                <a:latin typeface="Times New Roman"/>
                <a:cs typeface="Times New Roman"/>
              </a:rPr>
              <a:t>borough: </a:t>
            </a:r>
            <a:r>
              <a:rPr dirty="0" sz="1000" spc="30">
                <a:latin typeface="Times New Roman"/>
                <a:cs typeface="Times New Roman"/>
              </a:rPr>
              <a:t>Common </a:t>
            </a:r>
            <a:r>
              <a:rPr dirty="0" sz="1000" spc="35">
                <a:latin typeface="Times New Roman"/>
                <a:cs typeface="Times New Roman"/>
              </a:rPr>
              <a:t>name </a:t>
            </a:r>
            <a:r>
              <a:rPr dirty="0" sz="1000" spc="5">
                <a:latin typeface="Times New Roman"/>
                <a:cs typeface="Times New Roman"/>
              </a:rPr>
              <a:t>for </a:t>
            </a:r>
            <a:r>
              <a:rPr dirty="0" sz="1000" spc="25">
                <a:latin typeface="Times New Roman"/>
                <a:cs typeface="Times New Roman"/>
              </a:rPr>
              <a:t>London</a:t>
            </a:r>
            <a:r>
              <a:rPr dirty="0" sz="1000" spc="140">
                <a:latin typeface="Times New Roman"/>
                <a:cs typeface="Times New Roman"/>
              </a:rPr>
              <a:t> </a:t>
            </a:r>
            <a:r>
              <a:rPr dirty="0" sz="1000" spc="30">
                <a:latin typeface="Times New Roman"/>
                <a:cs typeface="Times New Roman"/>
              </a:rPr>
              <a:t>borough.</a:t>
            </a:r>
            <a:endParaRPr sz="1000">
              <a:latin typeface="Times New Roman"/>
              <a:cs typeface="Times New Roman"/>
            </a:endParaRPr>
          </a:p>
          <a:p>
            <a:pPr marL="328930" indent="-127635">
              <a:lnSpc>
                <a:spcPts val="1195"/>
              </a:lnSpc>
              <a:buFont typeface="Arial"/>
              <a:buChar char="•"/>
              <a:tabLst>
                <a:tab pos="329565" algn="l"/>
              </a:tabLst>
            </a:pPr>
            <a:r>
              <a:rPr dirty="0" sz="1000" spc="45">
                <a:latin typeface="Times New Roman"/>
                <a:cs typeface="Times New Roman"/>
              </a:rPr>
              <a:t>major </a:t>
            </a:r>
            <a:r>
              <a:rPr dirty="0" sz="1000" spc="25">
                <a:latin typeface="Times New Roman"/>
                <a:cs typeface="Times New Roman"/>
              </a:rPr>
              <a:t>category: </a:t>
            </a:r>
            <a:r>
              <a:rPr dirty="0" sz="1000" spc="15">
                <a:latin typeface="Times New Roman"/>
                <a:cs typeface="Times New Roman"/>
              </a:rPr>
              <a:t>High </a:t>
            </a:r>
            <a:r>
              <a:rPr dirty="0" sz="1000" spc="-5">
                <a:latin typeface="Times New Roman"/>
                <a:cs typeface="Times New Roman"/>
              </a:rPr>
              <a:t>level </a:t>
            </a:r>
            <a:r>
              <a:rPr dirty="0" sz="1000" spc="30">
                <a:latin typeface="Times New Roman"/>
                <a:cs typeface="Times New Roman"/>
              </a:rPr>
              <a:t>categorization </a:t>
            </a:r>
            <a:r>
              <a:rPr dirty="0" sz="1000" spc="-20">
                <a:latin typeface="Times New Roman"/>
                <a:cs typeface="Times New Roman"/>
              </a:rPr>
              <a:t>of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20">
                <a:latin typeface="Times New Roman"/>
                <a:cs typeface="Times New Roman"/>
              </a:rPr>
              <a:t>crime</a:t>
            </a:r>
            <a:endParaRPr sz="1000">
              <a:latin typeface="Times New Roman"/>
              <a:cs typeface="Times New Roman"/>
            </a:endParaRPr>
          </a:p>
          <a:p>
            <a:pPr marL="328930" indent="-127635">
              <a:lnSpc>
                <a:spcPts val="1195"/>
              </a:lnSpc>
              <a:buFont typeface="Arial"/>
              <a:buChar char="•"/>
              <a:tabLst>
                <a:tab pos="329565" algn="l"/>
              </a:tabLst>
            </a:pPr>
            <a:r>
              <a:rPr dirty="0" sz="1000" spc="30">
                <a:latin typeface="Times New Roman"/>
                <a:cs typeface="Times New Roman"/>
              </a:rPr>
              <a:t>minor </a:t>
            </a:r>
            <a:r>
              <a:rPr dirty="0" sz="1000" spc="25">
                <a:latin typeface="Times New Roman"/>
                <a:cs typeface="Times New Roman"/>
              </a:rPr>
              <a:t>category: </a:t>
            </a:r>
            <a:r>
              <a:rPr dirty="0" sz="1000" spc="-10">
                <a:latin typeface="Times New Roman"/>
                <a:cs typeface="Times New Roman"/>
              </a:rPr>
              <a:t>Low </a:t>
            </a:r>
            <a:r>
              <a:rPr dirty="0" sz="1000" spc="-5">
                <a:latin typeface="Times New Roman"/>
                <a:cs typeface="Times New Roman"/>
              </a:rPr>
              <a:t>level </a:t>
            </a:r>
            <a:r>
              <a:rPr dirty="0" sz="1000" spc="30">
                <a:latin typeface="Times New Roman"/>
                <a:cs typeface="Times New Roman"/>
              </a:rPr>
              <a:t>categorization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20">
                <a:latin typeface="Times New Roman"/>
                <a:cs typeface="Times New Roman"/>
              </a:rPr>
              <a:t>crime </a:t>
            </a:r>
            <a:r>
              <a:rPr dirty="0" sz="1000" spc="30">
                <a:latin typeface="Times New Roman"/>
                <a:cs typeface="Times New Roman"/>
              </a:rPr>
              <a:t>within </a:t>
            </a:r>
            <a:r>
              <a:rPr dirty="0" sz="1000" spc="45">
                <a:latin typeface="Times New Roman"/>
                <a:cs typeface="Times New Roman"/>
              </a:rPr>
              <a:t>major </a:t>
            </a:r>
            <a:r>
              <a:rPr dirty="0" sz="1000" spc="15">
                <a:latin typeface="Times New Roman"/>
                <a:cs typeface="Times New Roman"/>
              </a:rPr>
              <a:t>category.</a:t>
            </a:r>
            <a:endParaRPr sz="1000">
              <a:latin typeface="Times New Roman"/>
              <a:cs typeface="Times New Roman"/>
            </a:endParaRPr>
          </a:p>
          <a:p>
            <a:pPr marL="328930" indent="-127635">
              <a:lnSpc>
                <a:spcPts val="1195"/>
              </a:lnSpc>
              <a:buFont typeface="Arial"/>
              <a:buChar char="•"/>
              <a:tabLst>
                <a:tab pos="329565" algn="l"/>
              </a:tabLst>
            </a:pPr>
            <a:r>
              <a:rPr dirty="0" sz="1000" spc="10">
                <a:latin typeface="Times New Roman"/>
                <a:cs typeface="Times New Roman"/>
              </a:rPr>
              <a:t>value: </a:t>
            </a:r>
            <a:r>
              <a:rPr dirty="0" sz="1000" spc="35">
                <a:latin typeface="Times New Roman"/>
                <a:cs typeface="Times New Roman"/>
              </a:rPr>
              <a:t>monthly </a:t>
            </a:r>
            <a:r>
              <a:rPr dirty="0" sz="1000" spc="40">
                <a:latin typeface="Times New Roman"/>
                <a:cs typeface="Times New Roman"/>
              </a:rPr>
              <a:t>reported </a:t>
            </a:r>
            <a:r>
              <a:rPr dirty="0" sz="1000" spc="35">
                <a:latin typeface="Times New Roman"/>
                <a:cs typeface="Times New Roman"/>
              </a:rPr>
              <a:t>count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20">
                <a:latin typeface="Times New Roman"/>
                <a:cs typeface="Times New Roman"/>
              </a:rPr>
              <a:t>categorical crime </a:t>
            </a:r>
            <a:r>
              <a:rPr dirty="0" sz="1000" spc="25">
                <a:latin typeface="Times New Roman"/>
                <a:cs typeface="Times New Roman"/>
              </a:rPr>
              <a:t>in </a:t>
            </a:r>
            <a:r>
              <a:rPr dirty="0" sz="1000" spc="5">
                <a:latin typeface="Times New Roman"/>
                <a:cs typeface="Times New Roman"/>
              </a:rPr>
              <a:t>given</a:t>
            </a:r>
            <a:r>
              <a:rPr dirty="0" sz="1000" spc="200">
                <a:latin typeface="Times New Roman"/>
                <a:cs typeface="Times New Roman"/>
              </a:rPr>
              <a:t> </a:t>
            </a:r>
            <a:r>
              <a:rPr dirty="0" sz="1000" spc="30">
                <a:latin typeface="Times New Roman"/>
                <a:cs typeface="Times New Roman"/>
              </a:rPr>
              <a:t>borough</a:t>
            </a:r>
            <a:endParaRPr sz="1000">
              <a:latin typeface="Times New Roman"/>
              <a:cs typeface="Times New Roman"/>
            </a:endParaRPr>
          </a:p>
          <a:p>
            <a:pPr marL="328930" indent="-127635">
              <a:lnSpc>
                <a:spcPts val="1195"/>
              </a:lnSpc>
              <a:buFont typeface="Arial"/>
              <a:buChar char="•"/>
              <a:tabLst>
                <a:tab pos="329565" algn="l"/>
              </a:tabLst>
            </a:pPr>
            <a:r>
              <a:rPr dirty="0" sz="1000" spc="20">
                <a:latin typeface="Times New Roman"/>
                <a:cs typeface="Times New Roman"/>
              </a:rPr>
              <a:t>year: </a:t>
            </a:r>
            <a:r>
              <a:rPr dirty="0" sz="1000" spc="10">
                <a:latin typeface="Times New Roman"/>
                <a:cs typeface="Times New Roman"/>
              </a:rPr>
              <a:t>Year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40">
                <a:latin typeface="Times New Roman"/>
                <a:cs typeface="Times New Roman"/>
              </a:rPr>
              <a:t>reported </a:t>
            </a:r>
            <a:r>
              <a:rPr dirty="0" sz="1000" spc="30">
                <a:latin typeface="Times New Roman"/>
                <a:cs typeface="Times New Roman"/>
              </a:rPr>
              <a:t>counts,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2008-2016</a:t>
            </a:r>
            <a:endParaRPr sz="1000">
              <a:latin typeface="Times New Roman"/>
              <a:cs typeface="Times New Roman"/>
            </a:endParaRPr>
          </a:p>
          <a:p>
            <a:pPr marL="328930" indent="-127635">
              <a:lnSpc>
                <a:spcPts val="1200"/>
              </a:lnSpc>
              <a:buFont typeface="Arial"/>
              <a:buChar char="•"/>
              <a:tabLst>
                <a:tab pos="329565" algn="l"/>
              </a:tabLst>
            </a:pPr>
            <a:r>
              <a:rPr dirty="0" sz="1000" spc="35">
                <a:latin typeface="Times New Roman"/>
                <a:cs typeface="Times New Roman"/>
              </a:rPr>
              <a:t>month: </a:t>
            </a:r>
            <a:r>
              <a:rPr dirty="0" sz="1000" spc="40">
                <a:latin typeface="Times New Roman"/>
                <a:cs typeface="Times New Roman"/>
              </a:rPr>
              <a:t>Month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40">
                <a:latin typeface="Times New Roman"/>
                <a:cs typeface="Times New Roman"/>
              </a:rPr>
              <a:t>reported </a:t>
            </a:r>
            <a:r>
              <a:rPr dirty="0" sz="1000" spc="30">
                <a:latin typeface="Times New Roman"/>
                <a:cs typeface="Times New Roman"/>
              </a:rPr>
              <a:t>counts,</a:t>
            </a:r>
            <a:r>
              <a:rPr dirty="0" sz="1000" spc="-10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1-12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  <a:spcBef>
                <a:spcPts val="790"/>
              </a:spcBef>
            </a:pP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5">
                <a:latin typeface="Times New Roman"/>
                <a:cs typeface="Times New Roman"/>
              </a:rPr>
              <a:t>csv </a:t>
            </a:r>
            <a:r>
              <a:rPr dirty="0" sz="1000" spc="-20">
                <a:latin typeface="Times New Roman"/>
                <a:cs typeface="Times New Roman"/>
              </a:rPr>
              <a:t>file </a:t>
            </a:r>
            <a:r>
              <a:rPr dirty="0" sz="1000">
                <a:latin typeface="Times New Roman"/>
                <a:cs typeface="Times New Roman"/>
              </a:rPr>
              <a:t>is </a:t>
            </a:r>
            <a:r>
              <a:rPr dirty="0" sz="1000" spc="40">
                <a:latin typeface="Times New Roman"/>
                <a:cs typeface="Times New Roman"/>
              </a:rPr>
              <a:t>read </a:t>
            </a:r>
            <a:r>
              <a:rPr dirty="0" sz="1000" spc="20">
                <a:latin typeface="Times New Roman"/>
                <a:cs typeface="Times New Roman"/>
              </a:rPr>
              <a:t>using </a:t>
            </a:r>
            <a:r>
              <a:rPr dirty="0" sz="1000" spc="40">
                <a:latin typeface="Times New Roman"/>
                <a:cs typeface="Times New Roman"/>
              </a:rPr>
              <a:t>pandas. </a:t>
            </a:r>
            <a:r>
              <a:rPr dirty="0" sz="1000" spc="30">
                <a:latin typeface="Times New Roman"/>
                <a:cs typeface="Times New Roman"/>
              </a:rPr>
              <a:t>Only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65">
                <a:latin typeface="Times New Roman"/>
                <a:cs typeface="Times New Roman"/>
              </a:rPr>
              <a:t>data </a:t>
            </a:r>
            <a:r>
              <a:rPr dirty="0" sz="1000" spc="15">
                <a:latin typeface="Times New Roman"/>
                <a:cs typeface="Times New Roman"/>
              </a:rPr>
              <a:t>from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5">
                <a:latin typeface="Times New Roman"/>
                <a:cs typeface="Times New Roman"/>
              </a:rPr>
              <a:t>year </a:t>
            </a:r>
            <a:r>
              <a:rPr dirty="0" sz="1000" spc="-5">
                <a:latin typeface="Times New Roman"/>
                <a:cs typeface="Times New Roman"/>
              </a:rPr>
              <a:t>2016 </a:t>
            </a:r>
            <a:r>
              <a:rPr dirty="0" sz="1000">
                <a:latin typeface="Times New Roman"/>
                <a:cs typeface="Times New Roman"/>
              </a:rPr>
              <a:t>is </a:t>
            </a:r>
            <a:r>
              <a:rPr dirty="0" sz="1000" spc="40">
                <a:latin typeface="Times New Roman"/>
                <a:cs typeface="Times New Roman"/>
              </a:rPr>
              <a:t>extracted.  </a:t>
            </a:r>
            <a:r>
              <a:rPr dirty="0" sz="1000" spc="-5">
                <a:latin typeface="Times New Roman"/>
                <a:cs typeface="Times New Roman"/>
              </a:rPr>
              <a:t>If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-10">
                <a:latin typeface="Times New Roman"/>
                <a:cs typeface="Times New Roman"/>
              </a:rPr>
              <a:t>’value’ </a:t>
            </a:r>
            <a:r>
              <a:rPr dirty="0" sz="1000" spc="25">
                <a:latin typeface="Times New Roman"/>
                <a:cs typeface="Times New Roman"/>
              </a:rPr>
              <a:t>column </a:t>
            </a:r>
            <a:r>
              <a:rPr dirty="0" sz="1000">
                <a:latin typeface="Times New Roman"/>
                <a:cs typeface="Times New Roman"/>
              </a:rPr>
              <a:t>is </a:t>
            </a:r>
            <a:r>
              <a:rPr dirty="0" sz="1000" spc="10">
                <a:latin typeface="Times New Roman"/>
                <a:cs typeface="Times New Roman"/>
              </a:rPr>
              <a:t>0, </a:t>
            </a:r>
            <a:r>
              <a:rPr dirty="0" sz="1000" spc="50">
                <a:latin typeface="Times New Roman"/>
                <a:cs typeface="Times New Roman"/>
              </a:rPr>
              <a:t>then </a:t>
            </a:r>
            <a:r>
              <a:rPr dirty="0" sz="1000">
                <a:latin typeface="Times New Roman"/>
                <a:cs typeface="Times New Roman"/>
              </a:rPr>
              <a:t>is </a:t>
            </a:r>
            <a:r>
              <a:rPr dirty="0" sz="1000" spc="15">
                <a:latin typeface="Times New Roman"/>
                <a:cs typeface="Times New Roman"/>
              </a:rPr>
              <a:t>filtered </a:t>
            </a:r>
            <a:r>
              <a:rPr dirty="0" sz="1000" spc="45">
                <a:latin typeface="Times New Roman"/>
                <a:cs typeface="Times New Roman"/>
              </a:rPr>
              <a:t>out. </a:t>
            </a:r>
            <a:r>
              <a:rPr dirty="0" sz="1000" spc="30">
                <a:latin typeface="Times New Roman"/>
                <a:cs typeface="Times New Roman"/>
              </a:rPr>
              <a:t>Finally </a:t>
            </a:r>
            <a:r>
              <a:rPr dirty="0" sz="1000" spc="50">
                <a:latin typeface="Times New Roman"/>
                <a:cs typeface="Times New Roman"/>
              </a:rPr>
              <a:t>the dataset </a:t>
            </a:r>
            <a:r>
              <a:rPr dirty="0" sz="1000" spc="35">
                <a:latin typeface="Times New Roman"/>
                <a:cs typeface="Times New Roman"/>
              </a:rPr>
              <a:t>can be</a:t>
            </a:r>
            <a:r>
              <a:rPr dirty="0" sz="1000" spc="-130">
                <a:latin typeface="Times New Roman"/>
                <a:cs typeface="Times New Roman"/>
              </a:rPr>
              <a:t> </a:t>
            </a:r>
            <a:r>
              <a:rPr dirty="0" sz="1000" spc="30">
                <a:latin typeface="Times New Roman"/>
                <a:cs typeface="Times New Roman"/>
              </a:rPr>
              <a:t>grouped  </a:t>
            </a:r>
            <a:r>
              <a:rPr dirty="0" sz="1000" spc="40">
                <a:latin typeface="Times New Roman"/>
                <a:cs typeface="Times New Roman"/>
              </a:rPr>
              <a:t>together </a:t>
            </a:r>
            <a:r>
              <a:rPr dirty="0" sz="1000" spc="25">
                <a:latin typeface="Times New Roman"/>
                <a:cs typeface="Times New Roman"/>
              </a:rPr>
              <a:t>on </a:t>
            </a:r>
            <a:r>
              <a:rPr dirty="0" sz="1000" spc="30">
                <a:latin typeface="Times New Roman"/>
                <a:cs typeface="Times New Roman"/>
              </a:rPr>
              <a:t>borough </a:t>
            </a:r>
            <a:r>
              <a:rPr dirty="0" sz="1000" spc="35">
                <a:latin typeface="Times New Roman"/>
                <a:cs typeface="Times New Roman"/>
              </a:rPr>
              <a:t>name </a:t>
            </a:r>
            <a:r>
              <a:rPr dirty="0" sz="1000" spc="50">
                <a:latin typeface="Times New Roman"/>
                <a:cs typeface="Times New Roman"/>
              </a:rPr>
              <a:t>to </a:t>
            </a:r>
            <a:r>
              <a:rPr dirty="0" sz="1000" spc="35">
                <a:latin typeface="Times New Roman"/>
                <a:cs typeface="Times New Roman"/>
              </a:rPr>
              <a:t>get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45">
                <a:latin typeface="Times New Roman"/>
                <a:cs typeface="Times New Roman"/>
              </a:rPr>
              <a:t>count/crime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 spc="45">
                <a:latin typeface="Times New Roman"/>
                <a:cs typeface="Times New Roman"/>
              </a:rPr>
              <a:t>rate.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1736" y="1584979"/>
            <a:ext cx="5211452" cy="1631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86153" y="3524115"/>
            <a:ext cx="4390390" cy="2203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latin typeface="Times New Roman"/>
                <a:cs typeface="Times New Roman"/>
              </a:rPr>
              <a:t>Figure </a:t>
            </a:r>
            <a:r>
              <a:rPr dirty="0" sz="1000" spc="-5">
                <a:latin typeface="Times New Roman"/>
                <a:cs typeface="Times New Roman"/>
              </a:rPr>
              <a:t>2: </a:t>
            </a:r>
            <a:r>
              <a:rPr dirty="0" sz="1000" spc="25">
                <a:latin typeface="Times New Roman"/>
                <a:cs typeface="Times New Roman"/>
              </a:rPr>
              <a:t>London </a:t>
            </a:r>
            <a:r>
              <a:rPr dirty="0" sz="1000" spc="30">
                <a:latin typeface="Times New Roman"/>
                <a:cs typeface="Times New Roman"/>
              </a:rPr>
              <a:t>Crime </a:t>
            </a:r>
            <a:r>
              <a:rPr dirty="0" sz="1000" spc="60">
                <a:latin typeface="Times New Roman"/>
                <a:cs typeface="Times New Roman"/>
              </a:rPr>
              <a:t>Data </a:t>
            </a:r>
            <a:r>
              <a:rPr dirty="0" sz="1000" spc="5">
                <a:latin typeface="Times New Roman"/>
                <a:cs typeface="Times New Roman"/>
              </a:rPr>
              <a:t>for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5">
                <a:latin typeface="Times New Roman"/>
                <a:cs typeface="Times New Roman"/>
              </a:rPr>
              <a:t>year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2016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000" spc="20">
                <a:latin typeface="Times New Roman"/>
                <a:cs typeface="Times New Roman"/>
              </a:rPr>
              <a:t>For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0">
                <a:latin typeface="Times New Roman"/>
                <a:cs typeface="Times New Roman"/>
              </a:rPr>
              <a:t>analysis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20">
                <a:latin typeface="Times New Roman"/>
                <a:cs typeface="Times New Roman"/>
              </a:rPr>
              <a:t>price </a:t>
            </a:r>
            <a:r>
              <a:rPr dirty="0" sz="1000" spc="40">
                <a:latin typeface="Times New Roman"/>
                <a:cs typeface="Times New Roman"/>
              </a:rPr>
              <a:t>per </a:t>
            </a:r>
            <a:r>
              <a:rPr dirty="0" sz="1000" spc="25">
                <a:latin typeface="Times New Roman"/>
                <a:cs typeface="Times New Roman"/>
              </a:rPr>
              <a:t>sq.m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15">
                <a:latin typeface="Times New Roman"/>
                <a:cs typeface="Times New Roman"/>
              </a:rPr>
              <a:t>houses </a:t>
            </a:r>
            <a:r>
              <a:rPr dirty="0" sz="1000" spc="25">
                <a:latin typeface="Times New Roman"/>
                <a:cs typeface="Times New Roman"/>
              </a:rPr>
              <a:t>in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5">
                <a:latin typeface="Times New Roman"/>
                <a:cs typeface="Times New Roman"/>
              </a:rPr>
              <a:t>boroughs, </a:t>
            </a:r>
            <a:r>
              <a:rPr dirty="0" sz="1000" spc="50">
                <a:latin typeface="Times New Roman"/>
                <a:cs typeface="Times New Roman"/>
              </a:rPr>
              <a:t>the dataset </a:t>
            </a:r>
            <a:r>
              <a:rPr dirty="0" sz="1000" spc="15">
                <a:latin typeface="Times New Roman"/>
                <a:cs typeface="Times New Roman"/>
              </a:rPr>
              <a:t>from  </a:t>
            </a:r>
            <a:r>
              <a:rPr dirty="0" sz="1000" spc="-15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Office </a:t>
            </a:r>
            <a:r>
              <a:rPr dirty="0" sz="1000" spc="-2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of </a:t>
            </a:r>
            <a:r>
              <a:rPr dirty="0" sz="1000" spc="35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National Statistics </a:t>
            </a:r>
            <a:r>
              <a:rPr dirty="0" sz="1000">
                <a:latin typeface="Times New Roman"/>
                <a:cs typeface="Times New Roman"/>
              </a:rPr>
              <a:t>is </a:t>
            </a:r>
            <a:r>
              <a:rPr dirty="0" sz="1000" spc="40">
                <a:latin typeface="Times New Roman"/>
                <a:cs typeface="Times New Roman"/>
              </a:rPr>
              <a:t>extracted. This</a:t>
            </a:r>
            <a:r>
              <a:rPr dirty="0" sz="1000" spc="30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contains:</a:t>
            </a:r>
            <a:endParaRPr sz="1000">
              <a:latin typeface="Times New Roman"/>
              <a:cs typeface="Times New Roman"/>
            </a:endParaRPr>
          </a:p>
          <a:p>
            <a:pPr marL="328930" indent="-127635">
              <a:lnSpc>
                <a:spcPts val="1200"/>
              </a:lnSpc>
              <a:spcBef>
                <a:spcPts val="715"/>
              </a:spcBef>
              <a:buFont typeface="Arial"/>
              <a:buChar char="•"/>
              <a:tabLst>
                <a:tab pos="329565" algn="l"/>
              </a:tabLst>
            </a:pPr>
            <a:r>
              <a:rPr dirty="0" sz="1000" spc="10">
                <a:latin typeface="Times New Roman"/>
                <a:cs typeface="Times New Roman"/>
              </a:rPr>
              <a:t>local </a:t>
            </a:r>
            <a:r>
              <a:rPr dirty="0" sz="1000" spc="45">
                <a:latin typeface="Times New Roman"/>
                <a:cs typeface="Times New Roman"/>
              </a:rPr>
              <a:t>authority</a:t>
            </a:r>
            <a:r>
              <a:rPr dirty="0" sz="1000" spc="145">
                <a:latin typeface="Times New Roman"/>
                <a:cs typeface="Times New Roman"/>
              </a:rPr>
              <a:t> </a:t>
            </a:r>
            <a:r>
              <a:rPr dirty="0" sz="1000" spc="15">
                <a:latin typeface="Times New Roman"/>
                <a:cs typeface="Times New Roman"/>
              </a:rPr>
              <a:t>code</a:t>
            </a:r>
            <a:endParaRPr sz="1000">
              <a:latin typeface="Times New Roman"/>
              <a:cs typeface="Times New Roman"/>
            </a:endParaRPr>
          </a:p>
          <a:p>
            <a:pPr marL="328930" indent="-127635">
              <a:lnSpc>
                <a:spcPts val="1195"/>
              </a:lnSpc>
              <a:buFont typeface="Arial"/>
              <a:buChar char="•"/>
              <a:tabLst>
                <a:tab pos="329565" algn="l"/>
              </a:tabLst>
            </a:pPr>
            <a:r>
              <a:rPr dirty="0" sz="1000" spc="10">
                <a:latin typeface="Times New Roman"/>
                <a:cs typeface="Times New Roman"/>
              </a:rPr>
              <a:t>local </a:t>
            </a:r>
            <a:r>
              <a:rPr dirty="0" sz="1000" spc="45">
                <a:latin typeface="Times New Roman"/>
                <a:cs typeface="Times New Roman"/>
              </a:rPr>
              <a:t>authority</a:t>
            </a:r>
            <a:r>
              <a:rPr dirty="0" sz="1000" spc="145">
                <a:latin typeface="Times New Roman"/>
                <a:cs typeface="Times New Roman"/>
              </a:rPr>
              <a:t> </a:t>
            </a:r>
            <a:r>
              <a:rPr dirty="0" sz="1000" spc="35">
                <a:latin typeface="Times New Roman"/>
                <a:cs typeface="Times New Roman"/>
              </a:rPr>
              <a:t>name</a:t>
            </a:r>
            <a:endParaRPr sz="1000">
              <a:latin typeface="Times New Roman"/>
              <a:cs typeface="Times New Roman"/>
            </a:endParaRPr>
          </a:p>
          <a:p>
            <a:pPr marL="328930" indent="-127635">
              <a:lnSpc>
                <a:spcPts val="1195"/>
              </a:lnSpc>
              <a:buFont typeface="Arial"/>
              <a:buChar char="•"/>
              <a:tabLst>
                <a:tab pos="329565" algn="l"/>
              </a:tabLst>
            </a:pPr>
            <a:r>
              <a:rPr dirty="0" sz="1000" spc="25">
                <a:latin typeface="Times New Roman"/>
                <a:cs typeface="Times New Roman"/>
              </a:rPr>
              <a:t>year</a:t>
            </a:r>
            <a:endParaRPr sz="1000">
              <a:latin typeface="Times New Roman"/>
              <a:cs typeface="Times New Roman"/>
            </a:endParaRPr>
          </a:p>
          <a:p>
            <a:pPr marL="328930" indent="-127635">
              <a:lnSpc>
                <a:spcPts val="1200"/>
              </a:lnSpc>
              <a:buFont typeface="Arial"/>
              <a:buChar char="•"/>
              <a:tabLst>
                <a:tab pos="329565" algn="l"/>
              </a:tabLst>
            </a:pPr>
            <a:r>
              <a:rPr dirty="0" sz="1000" spc="20">
                <a:latin typeface="Times New Roman"/>
                <a:cs typeface="Times New Roman"/>
              </a:rPr>
              <a:t>price </a:t>
            </a:r>
            <a:r>
              <a:rPr dirty="0" sz="1000" spc="40">
                <a:latin typeface="Times New Roman"/>
                <a:cs typeface="Times New Roman"/>
              </a:rPr>
              <a:t>per</a:t>
            </a:r>
            <a:r>
              <a:rPr dirty="0" sz="1000" spc="13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m2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  <a:spcBef>
                <a:spcPts val="725"/>
              </a:spcBef>
            </a:pPr>
            <a:r>
              <a:rPr dirty="0" sz="1000" spc="30">
                <a:latin typeface="Times New Roman"/>
                <a:cs typeface="Times New Roman"/>
              </a:rPr>
              <a:t>Only </a:t>
            </a:r>
            <a:r>
              <a:rPr dirty="0" sz="1000" spc="10">
                <a:latin typeface="Times New Roman"/>
                <a:cs typeface="Times New Roman"/>
              </a:rPr>
              <a:t>local </a:t>
            </a:r>
            <a:r>
              <a:rPr dirty="0" sz="1000" spc="45">
                <a:latin typeface="Times New Roman"/>
                <a:cs typeface="Times New Roman"/>
              </a:rPr>
              <a:t>authority </a:t>
            </a:r>
            <a:r>
              <a:rPr dirty="0" sz="1000" spc="35">
                <a:latin typeface="Times New Roman"/>
                <a:cs typeface="Times New Roman"/>
              </a:rPr>
              <a:t>name </a:t>
            </a:r>
            <a:r>
              <a:rPr dirty="0" sz="1000" spc="10">
                <a:latin typeface="Times New Roman"/>
                <a:cs typeface="Times New Roman"/>
              </a:rPr>
              <a:t>which </a:t>
            </a:r>
            <a:r>
              <a:rPr dirty="0" sz="1000" spc="35">
                <a:latin typeface="Times New Roman"/>
                <a:cs typeface="Times New Roman"/>
              </a:rPr>
              <a:t>are </a:t>
            </a:r>
            <a:r>
              <a:rPr dirty="0" sz="1000" spc="4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there </a:t>
            </a:r>
            <a:r>
              <a:rPr dirty="0" sz="1000" spc="25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in </a:t>
            </a:r>
            <a:r>
              <a:rPr dirty="0" sz="1000" spc="5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the </a:t>
            </a:r>
            <a:r>
              <a:rPr dirty="0" sz="1000" spc="25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Borough list </a:t>
            </a:r>
            <a:r>
              <a:rPr dirty="0" sz="1000" spc="4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extracted </a:t>
            </a:r>
            <a:r>
              <a:rPr dirty="0" sz="1000" spc="15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from </a:t>
            </a:r>
            <a:r>
              <a:rPr dirty="0" sz="1000" spc="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000" spc="5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the 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wiki </a:t>
            </a:r>
            <a:r>
              <a:rPr dirty="0" sz="1000" spc="25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page </a:t>
            </a:r>
            <a:r>
              <a:rPr dirty="0" sz="1000">
                <a:latin typeface="Times New Roman"/>
                <a:cs typeface="Times New Roman"/>
              </a:rPr>
              <a:t>is </a:t>
            </a:r>
            <a:r>
              <a:rPr dirty="0" sz="1000" spc="15">
                <a:latin typeface="Times New Roman"/>
                <a:cs typeface="Times New Roman"/>
              </a:rPr>
              <a:t>filtered </a:t>
            </a:r>
            <a:r>
              <a:rPr dirty="0" sz="1000" spc="50">
                <a:latin typeface="Times New Roman"/>
                <a:cs typeface="Times New Roman"/>
              </a:rPr>
              <a:t>and </a:t>
            </a:r>
            <a:r>
              <a:rPr dirty="0" sz="1000" spc="40">
                <a:latin typeface="Times New Roman"/>
                <a:cs typeface="Times New Roman"/>
              </a:rPr>
              <a:t>taken </a:t>
            </a:r>
            <a:r>
              <a:rPr dirty="0" sz="1000" spc="30">
                <a:latin typeface="Times New Roman"/>
                <a:cs typeface="Times New Roman"/>
              </a:rPr>
              <a:t>into </a:t>
            </a:r>
            <a:r>
              <a:rPr dirty="0" sz="1000" spc="50">
                <a:latin typeface="Times New Roman"/>
                <a:cs typeface="Times New Roman"/>
              </a:rPr>
              <a:t>a dataset. </a:t>
            </a:r>
            <a:r>
              <a:rPr dirty="0" sz="1000" spc="35">
                <a:latin typeface="Times New Roman"/>
                <a:cs typeface="Times New Roman"/>
              </a:rPr>
              <a:t>Next,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10">
                <a:latin typeface="Times New Roman"/>
                <a:cs typeface="Times New Roman"/>
              </a:rPr>
              <a:t>local </a:t>
            </a:r>
            <a:r>
              <a:rPr dirty="0" sz="1000" spc="45">
                <a:latin typeface="Times New Roman"/>
                <a:cs typeface="Times New Roman"/>
              </a:rPr>
              <a:t>authority </a:t>
            </a:r>
            <a:r>
              <a:rPr dirty="0" sz="1000" spc="15">
                <a:latin typeface="Times New Roman"/>
                <a:cs typeface="Times New Roman"/>
              </a:rPr>
              <a:t>code  </a:t>
            </a:r>
            <a:r>
              <a:rPr dirty="0" sz="1000" spc="50">
                <a:latin typeface="Times New Roman"/>
                <a:cs typeface="Times New Roman"/>
              </a:rPr>
              <a:t>and </a:t>
            </a:r>
            <a:r>
              <a:rPr dirty="0" sz="1000" spc="25">
                <a:latin typeface="Times New Roman"/>
                <a:cs typeface="Times New Roman"/>
              </a:rPr>
              <a:t>year </a:t>
            </a:r>
            <a:r>
              <a:rPr dirty="0" sz="1000" spc="35">
                <a:latin typeface="Times New Roman"/>
                <a:cs typeface="Times New Roman"/>
              </a:rPr>
              <a:t>can be dropped. </a:t>
            </a:r>
            <a:r>
              <a:rPr dirty="0" sz="1000" spc="40">
                <a:latin typeface="Times New Roman"/>
                <a:cs typeface="Times New Roman"/>
              </a:rPr>
              <a:t>This </a:t>
            </a:r>
            <a:r>
              <a:rPr dirty="0" sz="1000" spc="-5">
                <a:latin typeface="Times New Roman"/>
                <a:cs typeface="Times New Roman"/>
              </a:rPr>
              <a:t>will give </a:t>
            </a:r>
            <a:r>
              <a:rPr dirty="0" sz="1000" spc="50">
                <a:latin typeface="Times New Roman"/>
                <a:cs typeface="Times New Roman"/>
              </a:rPr>
              <a:t>the dataset </a:t>
            </a:r>
            <a:r>
              <a:rPr dirty="0" sz="1000" spc="35">
                <a:latin typeface="Times New Roman"/>
                <a:cs typeface="Times New Roman"/>
              </a:rPr>
              <a:t>with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30">
                <a:latin typeface="Times New Roman"/>
                <a:cs typeface="Times New Roman"/>
              </a:rPr>
              <a:t>borough </a:t>
            </a:r>
            <a:r>
              <a:rPr dirty="0" sz="1000" spc="35">
                <a:latin typeface="Times New Roman"/>
                <a:cs typeface="Times New Roman"/>
              </a:rPr>
              <a:t>name </a:t>
            </a:r>
            <a:r>
              <a:rPr dirty="0" sz="1000" spc="50">
                <a:latin typeface="Times New Roman"/>
                <a:cs typeface="Times New Roman"/>
              </a:rPr>
              <a:t>and  </a:t>
            </a:r>
            <a:r>
              <a:rPr dirty="0" sz="1000" spc="40">
                <a:latin typeface="Times New Roman"/>
                <a:cs typeface="Times New Roman"/>
              </a:rPr>
              <a:t>price/m2. </a:t>
            </a:r>
            <a:r>
              <a:rPr dirty="0" sz="1000" spc="50">
                <a:latin typeface="Times New Roman"/>
                <a:cs typeface="Times New Roman"/>
              </a:rPr>
              <a:t>The dataset </a:t>
            </a:r>
            <a:r>
              <a:rPr dirty="0" sz="1000" spc="25">
                <a:latin typeface="Times New Roman"/>
                <a:cs typeface="Times New Roman"/>
              </a:rPr>
              <a:t>when </a:t>
            </a:r>
            <a:r>
              <a:rPr dirty="0" sz="1000" spc="35">
                <a:latin typeface="Times New Roman"/>
                <a:cs typeface="Times New Roman"/>
              </a:rPr>
              <a:t>sorted </a:t>
            </a:r>
            <a:r>
              <a:rPr dirty="0" sz="1000" spc="25">
                <a:latin typeface="Times New Roman"/>
                <a:cs typeface="Times New Roman"/>
              </a:rPr>
              <a:t>in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0">
                <a:latin typeface="Times New Roman"/>
                <a:cs typeface="Times New Roman"/>
              </a:rPr>
              <a:t>ascending </a:t>
            </a:r>
            <a:r>
              <a:rPr dirty="0" sz="1000" spc="30">
                <a:latin typeface="Times New Roman"/>
                <a:cs typeface="Times New Roman"/>
              </a:rPr>
              <a:t>order </a:t>
            </a:r>
            <a:r>
              <a:rPr dirty="0" sz="1000" spc="-5">
                <a:latin typeface="Times New Roman"/>
                <a:cs typeface="Times New Roman"/>
              </a:rPr>
              <a:t>will give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40">
                <a:latin typeface="Times New Roman"/>
                <a:cs typeface="Times New Roman"/>
              </a:rPr>
              <a:t>most  </a:t>
            </a:r>
            <a:r>
              <a:rPr dirty="0" sz="1000" spc="15">
                <a:latin typeface="Times New Roman"/>
                <a:cs typeface="Times New Roman"/>
              </a:rPr>
              <a:t>affordable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 spc="30">
                <a:latin typeface="Times New Roman"/>
                <a:cs typeface="Times New Roman"/>
              </a:rPr>
              <a:t>areas.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8856" y="5992029"/>
            <a:ext cx="4156507" cy="18001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86153" y="7931269"/>
            <a:ext cx="4390390" cy="650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latin typeface="Times New Roman"/>
                <a:cs typeface="Times New Roman"/>
              </a:rPr>
              <a:t>Figure </a:t>
            </a:r>
            <a:r>
              <a:rPr dirty="0" sz="1000" spc="-5">
                <a:latin typeface="Times New Roman"/>
                <a:cs typeface="Times New Roman"/>
              </a:rPr>
              <a:t>3: </a:t>
            </a:r>
            <a:r>
              <a:rPr dirty="0" sz="1000" spc="30">
                <a:latin typeface="Times New Roman"/>
                <a:cs typeface="Times New Roman"/>
              </a:rPr>
              <a:t>Comparison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15">
                <a:latin typeface="Times New Roman"/>
                <a:cs typeface="Times New Roman"/>
              </a:rPr>
              <a:t>House </a:t>
            </a:r>
            <a:r>
              <a:rPr dirty="0" sz="1000" spc="20">
                <a:latin typeface="Times New Roman"/>
                <a:cs typeface="Times New Roman"/>
              </a:rPr>
              <a:t>price </a:t>
            </a:r>
            <a:r>
              <a:rPr dirty="0" sz="1000" spc="40">
                <a:latin typeface="Times New Roman"/>
                <a:cs typeface="Times New Roman"/>
              </a:rPr>
              <a:t>per </a:t>
            </a:r>
            <a:r>
              <a:rPr dirty="0" sz="1000" spc="25">
                <a:latin typeface="Times New Roman"/>
                <a:cs typeface="Times New Roman"/>
              </a:rPr>
              <a:t>m2 in</a:t>
            </a:r>
            <a:r>
              <a:rPr dirty="0" sz="1000" spc="215">
                <a:latin typeface="Times New Roman"/>
                <a:cs typeface="Times New Roman"/>
              </a:rPr>
              <a:t> </a:t>
            </a:r>
            <a:r>
              <a:rPr dirty="0" sz="1000" spc="20">
                <a:latin typeface="Times New Roman"/>
                <a:cs typeface="Times New Roman"/>
              </a:rPr>
              <a:t>London(2016)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0" spc="25">
                <a:latin typeface="Times New Roman"/>
                <a:cs typeface="Times New Roman"/>
              </a:rPr>
              <a:t>From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0">
                <a:latin typeface="Times New Roman"/>
                <a:cs typeface="Times New Roman"/>
              </a:rPr>
              <a:t>analysis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15">
                <a:latin typeface="Times New Roman"/>
                <a:cs typeface="Times New Roman"/>
              </a:rPr>
              <a:t>above </a:t>
            </a:r>
            <a:r>
              <a:rPr dirty="0" sz="1000" spc="40">
                <a:latin typeface="Times New Roman"/>
                <a:cs typeface="Times New Roman"/>
              </a:rPr>
              <a:t>three </a:t>
            </a:r>
            <a:r>
              <a:rPr dirty="0" sz="1000" spc="65">
                <a:latin typeface="Times New Roman"/>
                <a:cs typeface="Times New Roman"/>
              </a:rPr>
              <a:t>data </a:t>
            </a:r>
            <a:r>
              <a:rPr dirty="0" sz="1000" spc="15">
                <a:latin typeface="Times New Roman"/>
                <a:cs typeface="Times New Roman"/>
              </a:rPr>
              <a:t>source, </a:t>
            </a:r>
            <a:r>
              <a:rPr dirty="0" sz="1000" spc="-20">
                <a:latin typeface="Times New Roman"/>
                <a:cs typeface="Times New Roman"/>
              </a:rPr>
              <a:t>we </a:t>
            </a:r>
            <a:r>
              <a:rPr dirty="0" sz="1000" spc="15">
                <a:latin typeface="Times New Roman"/>
                <a:cs typeface="Times New Roman"/>
              </a:rPr>
              <a:t>conclude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45">
                <a:latin typeface="Times New Roman"/>
                <a:cs typeface="Times New Roman"/>
              </a:rPr>
              <a:t>best</a:t>
            </a:r>
            <a:r>
              <a:rPr dirty="0" sz="1000" spc="335">
                <a:latin typeface="Times New Roman"/>
                <a:cs typeface="Times New Roman"/>
              </a:rPr>
              <a:t> </a:t>
            </a:r>
            <a:r>
              <a:rPr dirty="0" sz="1000" spc="30">
                <a:latin typeface="Times New Roman"/>
                <a:cs typeface="Times New Roman"/>
              </a:rPr>
              <a:t>borough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6153" y="1572290"/>
            <a:ext cx="4390390" cy="784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5">
                <a:latin typeface="Times New Roman"/>
                <a:cs typeface="Times New Roman"/>
              </a:rPr>
              <a:t>for </a:t>
            </a:r>
            <a:r>
              <a:rPr dirty="0" sz="1000" spc="25">
                <a:latin typeface="Times New Roman"/>
                <a:cs typeface="Times New Roman"/>
              </a:rPr>
              <a:t>real </a:t>
            </a:r>
            <a:r>
              <a:rPr dirty="0" sz="1000" spc="45">
                <a:latin typeface="Times New Roman"/>
                <a:cs typeface="Times New Roman"/>
              </a:rPr>
              <a:t>estate </a:t>
            </a:r>
            <a:r>
              <a:rPr dirty="0" sz="1000" spc="25">
                <a:latin typeface="Times New Roman"/>
                <a:cs typeface="Times New Roman"/>
              </a:rPr>
              <a:t>in London </a:t>
            </a:r>
            <a:r>
              <a:rPr dirty="0" sz="1000" spc="50">
                <a:latin typeface="Times New Roman"/>
                <a:cs typeface="Times New Roman"/>
              </a:rPr>
              <a:t>to </a:t>
            </a:r>
            <a:r>
              <a:rPr dirty="0" sz="1000" spc="35">
                <a:latin typeface="Times New Roman"/>
                <a:cs typeface="Times New Roman"/>
              </a:rPr>
              <a:t>be </a:t>
            </a:r>
            <a:r>
              <a:rPr dirty="0" sz="1000" spc="45">
                <a:latin typeface="Times New Roman"/>
                <a:cs typeface="Times New Roman"/>
              </a:rPr>
              <a:t>Sutton. </a:t>
            </a:r>
            <a:r>
              <a:rPr dirty="0" sz="1000" spc="35">
                <a:latin typeface="Times New Roman"/>
                <a:cs typeface="Times New Roman"/>
              </a:rPr>
              <a:t>Next </a:t>
            </a:r>
            <a:r>
              <a:rPr dirty="0" sz="1000" spc="-20">
                <a:latin typeface="Times New Roman"/>
                <a:cs typeface="Times New Roman"/>
              </a:rPr>
              <a:t>we </a:t>
            </a:r>
            <a:r>
              <a:rPr dirty="0" sz="1000" spc="25">
                <a:latin typeface="Times New Roman"/>
                <a:cs typeface="Times New Roman"/>
              </a:rPr>
              <a:t>need </a:t>
            </a:r>
            <a:r>
              <a:rPr dirty="0" sz="1000" spc="50">
                <a:latin typeface="Times New Roman"/>
                <a:cs typeface="Times New Roman"/>
              </a:rPr>
              <a:t>to </a:t>
            </a:r>
            <a:r>
              <a:rPr dirty="0" sz="1000" spc="30">
                <a:latin typeface="Times New Roman"/>
                <a:cs typeface="Times New Roman"/>
              </a:rPr>
              <a:t>build </a:t>
            </a:r>
            <a:r>
              <a:rPr dirty="0" sz="1000" spc="50">
                <a:latin typeface="Times New Roman"/>
                <a:cs typeface="Times New Roman"/>
              </a:rPr>
              <a:t>a dataset </a:t>
            </a:r>
            <a:r>
              <a:rPr dirty="0" sz="1000" spc="35">
                <a:latin typeface="Times New Roman"/>
                <a:cs typeface="Times New Roman"/>
              </a:rPr>
              <a:t>with 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5">
                <a:latin typeface="Times New Roman"/>
                <a:cs typeface="Times New Roman"/>
              </a:rPr>
              <a:t>neighborhoods in</a:t>
            </a:r>
            <a:r>
              <a:rPr dirty="0" sz="1000" spc="160">
                <a:latin typeface="Times New Roman"/>
                <a:cs typeface="Times New Roman"/>
              </a:rPr>
              <a:t> </a:t>
            </a:r>
            <a:r>
              <a:rPr dirty="0" sz="1000" spc="45">
                <a:latin typeface="Times New Roman"/>
                <a:cs typeface="Times New Roman"/>
              </a:rPr>
              <a:t>Sutton.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200"/>
              </a:lnSpc>
              <a:spcBef>
                <a:spcPts val="30"/>
              </a:spcBef>
            </a:pPr>
            <a:r>
              <a:rPr dirty="0" sz="1000" spc="20">
                <a:latin typeface="Times New Roman"/>
                <a:cs typeface="Times New Roman"/>
              </a:rPr>
              <a:t>For </a:t>
            </a:r>
            <a:r>
              <a:rPr dirty="0" sz="1000" spc="70">
                <a:latin typeface="Times New Roman"/>
                <a:cs typeface="Times New Roman"/>
              </a:rPr>
              <a:t>that,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>
                <a:latin typeface="Times New Roman"/>
                <a:cs typeface="Times New Roman"/>
              </a:rPr>
              <a:t>wiki </a:t>
            </a:r>
            <a:r>
              <a:rPr dirty="0" sz="1000" spc="25">
                <a:latin typeface="Times New Roman"/>
                <a:cs typeface="Times New Roman"/>
              </a:rPr>
              <a:t>page </a:t>
            </a:r>
            <a:r>
              <a:rPr dirty="0" sz="1000" spc="25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London Borough </a:t>
            </a:r>
            <a:r>
              <a:rPr dirty="0" sz="1000" spc="-2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of </a:t>
            </a:r>
            <a:r>
              <a:rPr dirty="0" sz="1000" spc="5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Sutton </a:t>
            </a:r>
            <a:r>
              <a:rPr dirty="0" sz="1000" spc="6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#Districts </a:t>
            </a:r>
            <a:r>
              <a:rPr dirty="0" sz="1000">
                <a:latin typeface="Times New Roman"/>
                <a:cs typeface="Times New Roman"/>
              </a:rPr>
              <a:t>is </a:t>
            </a:r>
            <a:r>
              <a:rPr dirty="0" sz="1000" spc="35">
                <a:latin typeface="Times New Roman"/>
                <a:cs typeface="Times New Roman"/>
              </a:rPr>
              <a:t>scrapped </a:t>
            </a:r>
            <a:r>
              <a:rPr dirty="0" sz="1000" spc="50">
                <a:latin typeface="Times New Roman"/>
                <a:cs typeface="Times New Roman"/>
              </a:rPr>
              <a:t>and  the </a:t>
            </a:r>
            <a:r>
              <a:rPr dirty="0" sz="1000" spc="40">
                <a:latin typeface="Times New Roman"/>
                <a:cs typeface="Times New Roman"/>
              </a:rPr>
              <a:t>district </a:t>
            </a:r>
            <a:r>
              <a:rPr dirty="0" sz="1000" spc="30">
                <a:latin typeface="Times New Roman"/>
                <a:cs typeface="Times New Roman"/>
              </a:rPr>
              <a:t>names are </a:t>
            </a:r>
            <a:r>
              <a:rPr dirty="0" sz="1000" spc="35">
                <a:latin typeface="Times New Roman"/>
                <a:cs typeface="Times New Roman"/>
              </a:rPr>
              <a:t>obtained. </a:t>
            </a:r>
            <a:r>
              <a:rPr dirty="0" sz="1000" spc="25">
                <a:latin typeface="Times New Roman"/>
                <a:cs typeface="Times New Roman"/>
              </a:rPr>
              <a:t>Borough </a:t>
            </a:r>
            <a:r>
              <a:rPr dirty="0" sz="1000" spc="35">
                <a:latin typeface="Times New Roman"/>
                <a:cs typeface="Times New Roman"/>
              </a:rPr>
              <a:t>name </a:t>
            </a:r>
            <a:r>
              <a:rPr dirty="0" sz="1000" spc="-5">
                <a:latin typeface="Times New Roman"/>
                <a:cs typeface="Times New Roman"/>
              </a:rPr>
              <a:t>will </a:t>
            </a:r>
            <a:r>
              <a:rPr dirty="0" sz="1000" spc="35">
                <a:latin typeface="Times New Roman"/>
                <a:cs typeface="Times New Roman"/>
              </a:rPr>
              <a:t>be </a:t>
            </a:r>
            <a:r>
              <a:rPr dirty="0" sz="1000" spc="45">
                <a:latin typeface="Times New Roman"/>
                <a:cs typeface="Times New Roman"/>
              </a:rPr>
              <a:t>Sutton. </a:t>
            </a:r>
            <a:r>
              <a:rPr dirty="0" sz="1000" spc="50">
                <a:latin typeface="Times New Roman"/>
                <a:cs typeface="Times New Roman"/>
              </a:rPr>
              <a:t>The</a:t>
            </a:r>
            <a:r>
              <a:rPr dirty="0" sz="1000" spc="-165">
                <a:latin typeface="Times New Roman"/>
                <a:cs typeface="Times New Roman"/>
              </a:rPr>
              <a:t> </a:t>
            </a:r>
            <a:r>
              <a:rPr dirty="0" sz="1000" spc="20">
                <a:latin typeface="Times New Roman"/>
                <a:cs typeface="Times New Roman"/>
              </a:rPr>
              <a:t>geographical  </a:t>
            </a:r>
            <a:r>
              <a:rPr dirty="0" sz="1000" spc="35">
                <a:latin typeface="Times New Roman"/>
                <a:cs typeface="Times New Roman"/>
              </a:rPr>
              <a:t>cordinated are obtained </a:t>
            </a:r>
            <a:r>
              <a:rPr dirty="0" sz="1000" spc="20">
                <a:latin typeface="Times New Roman"/>
                <a:cs typeface="Times New Roman"/>
              </a:rPr>
              <a:t>using </a:t>
            </a:r>
            <a:r>
              <a:rPr dirty="0" sz="1000" spc="-30" b="1">
                <a:latin typeface="Georgia"/>
                <a:cs typeface="Georgia"/>
              </a:rPr>
              <a:t>geopy</a:t>
            </a:r>
            <a:r>
              <a:rPr dirty="0" sz="1000" spc="114" b="1">
                <a:latin typeface="Georgia"/>
                <a:cs typeface="Georgia"/>
              </a:rPr>
              <a:t> </a:t>
            </a:r>
            <a:r>
              <a:rPr dirty="0" sz="1000" spc="-25" b="1">
                <a:latin typeface="Georgia"/>
                <a:cs typeface="Georgia"/>
              </a:rPr>
              <a:t>client</a:t>
            </a:r>
            <a:r>
              <a:rPr dirty="0" sz="1000" spc="-25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8969" y="2710461"/>
            <a:ext cx="3704219" cy="1749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86153" y="4598865"/>
            <a:ext cx="4391025" cy="22771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latin typeface="Times New Roman"/>
                <a:cs typeface="Times New Roman"/>
              </a:rPr>
              <a:t>Figure </a:t>
            </a:r>
            <a:r>
              <a:rPr dirty="0" sz="1000" spc="-5">
                <a:latin typeface="Times New Roman"/>
                <a:cs typeface="Times New Roman"/>
              </a:rPr>
              <a:t>4: </a:t>
            </a:r>
            <a:r>
              <a:rPr dirty="0" sz="1000" spc="25">
                <a:latin typeface="Times New Roman"/>
                <a:cs typeface="Times New Roman"/>
              </a:rPr>
              <a:t>Geographical </a:t>
            </a:r>
            <a:r>
              <a:rPr dirty="0" sz="1000" spc="35">
                <a:latin typeface="Times New Roman"/>
                <a:cs typeface="Times New Roman"/>
              </a:rPr>
              <a:t>Coordinates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50">
                <a:latin typeface="Times New Roman"/>
                <a:cs typeface="Times New Roman"/>
              </a:rPr>
              <a:t>Sutton </a:t>
            </a:r>
            <a:r>
              <a:rPr dirty="0" sz="1000" spc="30">
                <a:latin typeface="Times New Roman"/>
                <a:cs typeface="Times New Roman"/>
              </a:rPr>
              <a:t>Disticts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000" spc="30">
                <a:latin typeface="Times New Roman"/>
                <a:cs typeface="Times New Roman"/>
              </a:rPr>
              <a:t>Finally </a:t>
            </a:r>
            <a:r>
              <a:rPr dirty="0" sz="1000" spc="15">
                <a:latin typeface="Times New Roman"/>
                <a:cs typeface="Times New Roman"/>
              </a:rPr>
              <a:t>Using </a:t>
            </a:r>
            <a:r>
              <a:rPr dirty="0" sz="1000" spc="-50" b="1">
                <a:latin typeface="Georgia"/>
                <a:cs typeface="Georgia"/>
              </a:rPr>
              <a:t>Foursquare </a:t>
            </a:r>
            <a:r>
              <a:rPr dirty="0" sz="1000" spc="-25" b="1">
                <a:latin typeface="Georgia"/>
                <a:cs typeface="Georgia"/>
              </a:rPr>
              <a:t>Location </a:t>
            </a:r>
            <a:r>
              <a:rPr dirty="0" sz="1000" spc="5" b="1">
                <a:latin typeface="Georgia"/>
                <a:cs typeface="Georgia"/>
              </a:rPr>
              <a:t>Data</a:t>
            </a:r>
            <a:r>
              <a:rPr dirty="0" sz="1000" spc="5">
                <a:latin typeface="Times New Roman"/>
                <a:cs typeface="Times New Roman"/>
              </a:rPr>
              <a:t>,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-5">
                <a:latin typeface="Times New Roman"/>
                <a:cs typeface="Times New Roman"/>
              </a:rPr>
              <a:t>100 </a:t>
            </a:r>
            <a:r>
              <a:rPr dirty="0" sz="1000" spc="40">
                <a:latin typeface="Times New Roman"/>
                <a:cs typeface="Times New Roman"/>
              </a:rPr>
              <a:t>most popular </a:t>
            </a:r>
            <a:r>
              <a:rPr dirty="0" sz="1000" spc="10">
                <a:latin typeface="Times New Roman"/>
                <a:cs typeface="Times New Roman"/>
              </a:rPr>
              <a:t>venues </a:t>
            </a:r>
            <a:r>
              <a:rPr dirty="0" sz="1000" spc="25">
                <a:latin typeface="Times New Roman"/>
                <a:cs typeface="Times New Roman"/>
              </a:rPr>
              <a:t>in </a:t>
            </a:r>
            <a:r>
              <a:rPr dirty="0" sz="1000" spc="50">
                <a:latin typeface="Times New Roman"/>
                <a:cs typeface="Times New Roman"/>
              </a:rPr>
              <a:t>a  </a:t>
            </a:r>
            <a:r>
              <a:rPr dirty="0" sz="1000" spc="35">
                <a:latin typeface="Times New Roman"/>
                <a:cs typeface="Times New Roman"/>
              </a:rPr>
              <a:t>radius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10">
                <a:latin typeface="Times New Roman"/>
                <a:cs typeface="Times New Roman"/>
              </a:rPr>
              <a:t>500m </a:t>
            </a:r>
            <a:r>
              <a:rPr dirty="0" sz="1000" spc="5">
                <a:latin typeface="Times New Roman"/>
                <a:cs typeface="Times New Roman"/>
              </a:rPr>
              <a:t>for </a:t>
            </a:r>
            <a:r>
              <a:rPr dirty="0" sz="1000" spc="15">
                <a:latin typeface="Times New Roman"/>
                <a:cs typeface="Times New Roman"/>
              </a:rPr>
              <a:t>each </a:t>
            </a:r>
            <a:r>
              <a:rPr dirty="0" sz="1000" spc="40">
                <a:latin typeface="Times New Roman"/>
                <a:cs typeface="Times New Roman"/>
              </a:rPr>
              <a:t>district </a:t>
            </a:r>
            <a:r>
              <a:rPr dirty="0" sz="1000">
                <a:latin typeface="Times New Roman"/>
                <a:cs typeface="Times New Roman"/>
              </a:rPr>
              <a:t>is </a:t>
            </a:r>
            <a:r>
              <a:rPr dirty="0" sz="1000" spc="50">
                <a:latin typeface="Times New Roman"/>
                <a:cs typeface="Times New Roman"/>
              </a:rPr>
              <a:t>Sutton </a:t>
            </a:r>
            <a:r>
              <a:rPr dirty="0" sz="1000">
                <a:latin typeface="Times New Roman"/>
                <a:cs typeface="Times New Roman"/>
              </a:rPr>
              <a:t>is </a:t>
            </a:r>
            <a:r>
              <a:rPr dirty="0" sz="1000" spc="35">
                <a:latin typeface="Times New Roman"/>
                <a:cs typeface="Times New Roman"/>
              </a:rPr>
              <a:t>obtained.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65">
                <a:latin typeface="Times New Roman"/>
                <a:cs typeface="Times New Roman"/>
              </a:rPr>
              <a:t>data </a:t>
            </a:r>
            <a:r>
              <a:rPr dirty="0" sz="1000" spc="35">
                <a:latin typeface="Times New Roman"/>
                <a:cs typeface="Times New Roman"/>
              </a:rPr>
              <a:t>obtained </a:t>
            </a:r>
            <a:r>
              <a:rPr dirty="0" sz="1000">
                <a:latin typeface="Times New Roman"/>
                <a:cs typeface="Times New Roman"/>
              </a:rPr>
              <a:t>is </a:t>
            </a:r>
            <a:r>
              <a:rPr dirty="0" sz="1000" spc="50">
                <a:latin typeface="Times New Roman"/>
                <a:cs typeface="Times New Roman"/>
              </a:rPr>
              <a:t>a  </a:t>
            </a:r>
            <a:r>
              <a:rPr dirty="0" sz="1000" spc="45">
                <a:latin typeface="Times New Roman"/>
                <a:cs typeface="Times New Roman"/>
              </a:rPr>
              <a:t>JSON </a:t>
            </a:r>
            <a:r>
              <a:rPr dirty="0" sz="1000" spc="-10">
                <a:latin typeface="Times New Roman"/>
                <a:cs typeface="Times New Roman"/>
              </a:rPr>
              <a:t>file, </a:t>
            </a:r>
            <a:r>
              <a:rPr dirty="0" sz="1000" spc="50">
                <a:latin typeface="Times New Roman"/>
                <a:cs typeface="Times New Roman"/>
              </a:rPr>
              <a:t>and </a:t>
            </a:r>
            <a:r>
              <a:rPr dirty="0" sz="1000" spc="-20">
                <a:latin typeface="Times New Roman"/>
                <a:cs typeface="Times New Roman"/>
              </a:rPr>
              <a:t>we </a:t>
            </a:r>
            <a:r>
              <a:rPr dirty="0" sz="1000" spc="25">
                <a:latin typeface="Times New Roman"/>
                <a:cs typeface="Times New Roman"/>
              </a:rPr>
              <a:t>need </a:t>
            </a:r>
            <a:r>
              <a:rPr dirty="0" sz="1000" spc="50">
                <a:latin typeface="Times New Roman"/>
                <a:cs typeface="Times New Roman"/>
              </a:rPr>
              <a:t>to </a:t>
            </a:r>
            <a:r>
              <a:rPr dirty="0" sz="1000" spc="65">
                <a:latin typeface="Times New Roman"/>
                <a:cs typeface="Times New Roman"/>
              </a:rPr>
              <a:t>turn </a:t>
            </a:r>
            <a:r>
              <a:rPr dirty="0" sz="1000" spc="80">
                <a:latin typeface="Times New Roman"/>
                <a:cs typeface="Times New Roman"/>
              </a:rPr>
              <a:t>that </a:t>
            </a:r>
            <a:r>
              <a:rPr dirty="0" sz="1000" spc="30">
                <a:latin typeface="Times New Roman"/>
                <a:cs typeface="Times New Roman"/>
              </a:rPr>
              <a:t>into </a:t>
            </a:r>
            <a:r>
              <a:rPr dirty="0" sz="1000" spc="50">
                <a:latin typeface="Times New Roman"/>
                <a:cs typeface="Times New Roman"/>
              </a:rPr>
              <a:t>a </a:t>
            </a:r>
            <a:r>
              <a:rPr dirty="0" sz="1000" spc="35">
                <a:latin typeface="Times New Roman"/>
                <a:cs typeface="Times New Roman"/>
              </a:rPr>
              <a:t>data-frame. </a:t>
            </a:r>
            <a:r>
              <a:rPr dirty="0" sz="1000" spc="40">
                <a:latin typeface="Times New Roman"/>
                <a:cs typeface="Times New Roman"/>
              </a:rPr>
              <a:t>This </a:t>
            </a:r>
            <a:r>
              <a:rPr dirty="0" sz="1000" spc="5">
                <a:latin typeface="Times New Roman"/>
                <a:cs typeface="Times New Roman"/>
              </a:rPr>
              <a:t>final </a:t>
            </a:r>
            <a:r>
              <a:rPr dirty="0" sz="1000" spc="50">
                <a:latin typeface="Times New Roman"/>
                <a:cs typeface="Times New Roman"/>
              </a:rPr>
              <a:t>dataset </a:t>
            </a:r>
            <a:r>
              <a:rPr dirty="0" sz="1000" spc="-5">
                <a:latin typeface="Times New Roman"/>
                <a:cs typeface="Times New Roman"/>
              </a:rPr>
              <a:t>will  </a:t>
            </a:r>
            <a:r>
              <a:rPr dirty="0" sz="1000" spc="25">
                <a:latin typeface="Times New Roman"/>
                <a:cs typeface="Times New Roman"/>
              </a:rPr>
              <a:t>contain:</a:t>
            </a:r>
            <a:endParaRPr sz="1000">
              <a:latin typeface="Times New Roman"/>
              <a:cs typeface="Times New Roman"/>
            </a:endParaRPr>
          </a:p>
          <a:p>
            <a:pPr marL="328930" indent="-127635">
              <a:lnSpc>
                <a:spcPts val="1200"/>
              </a:lnSpc>
              <a:spcBef>
                <a:spcPts val="780"/>
              </a:spcBef>
              <a:buFont typeface="Arial"/>
              <a:buChar char="•"/>
              <a:tabLst>
                <a:tab pos="329565" algn="l"/>
              </a:tabLst>
            </a:pPr>
            <a:r>
              <a:rPr dirty="0" sz="1000" spc="35">
                <a:latin typeface="Times New Roman"/>
                <a:cs typeface="Times New Roman"/>
              </a:rPr>
              <a:t>District</a:t>
            </a:r>
            <a:endParaRPr sz="1000">
              <a:latin typeface="Times New Roman"/>
              <a:cs typeface="Times New Roman"/>
            </a:endParaRPr>
          </a:p>
          <a:p>
            <a:pPr marL="328930" indent="-127635">
              <a:lnSpc>
                <a:spcPts val="1195"/>
              </a:lnSpc>
              <a:buFont typeface="Arial"/>
              <a:buChar char="•"/>
              <a:tabLst>
                <a:tab pos="329565" algn="l"/>
              </a:tabLst>
            </a:pPr>
            <a:r>
              <a:rPr dirty="0" sz="1000" spc="35">
                <a:latin typeface="Times New Roman"/>
                <a:cs typeface="Times New Roman"/>
              </a:rPr>
              <a:t>District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 spc="45">
                <a:latin typeface="Times New Roman"/>
                <a:cs typeface="Times New Roman"/>
              </a:rPr>
              <a:t>Latitude</a:t>
            </a:r>
            <a:endParaRPr sz="1000">
              <a:latin typeface="Times New Roman"/>
              <a:cs typeface="Times New Roman"/>
            </a:endParaRPr>
          </a:p>
          <a:p>
            <a:pPr marL="328930" indent="-127635">
              <a:lnSpc>
                <a:spcPts val="1195"/>
              </a:lnSpc>
              <a:buFont typeface="Arial"/>
              <a:buChar char="•"/>
              <a:tabLst>
                <a:tab pos="329565" algn="l"/>
              </a:tabLst>
            </a:pPr>
            <a:r>
              <a:rPr dirty="0" sz="1000" spc="35">
                <a:latin typeface="Times New Roman"/>
                <a:cs typeface="Times New Roman"/>
              </a:rPr>
              <a:t>District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 spc="30">
                <a:latin typeface="Times New Roman"/>
                <a:cs typeface="Times New Roman"/>
              </a:rPr>
              <a:t>Longitude</a:t>
            </a:r>
            <a:endParaRPr sz="1000">
              <a:latin typeface="Times New Roman"/>
              <a:cs typeface="Times New Roman"/>
            </a:endParaRPr>
          </a:p>
          <a:p>
            <a:pPr marL="328930" indent="-127635">
              <a:lnSpc>
                <a:spcPts val="1195"/>
              </a:lnSpc>
              <a:buFont typeface="Arial"/>
              <a:buChar char="•"/>
              <a:tabLst>
                <a:tab pos="329565" algn="l"/>
              </a:tabLst>
            </a:pPr>
            <a:r>
              <a:rPr dirty="0" sz="1000">
                <a:latin typeface="Times New Roman"/>
                <a:cs typeface="Times New Roman"/>
              </a:rPr>
              <a:t>Venue</a:t>
            </a:r>
            <a:endParaRPr sz="1000">
              <a:latin typeface="Times New Roman"/>
              <a:cs typeface="Times New Roman"/>
            </a:endParaRPr>
          </a:p>
          <a:p>
            <a:pPr marL="328930" indent="-127635">
              <a:lnSpc>
                <a:spcPts val="1195"/>
              </a:lnSpc>
              <a:buFont typeface="Arial"/>
              <a:buChar char="•"/>
              <a:tabLst>
                <a:tab pos="329565" algn="l"/>
              </a:tabLst>
            </a:pPr>
            <a:r>
              <a:rPr dirty="0" sz="1000">
                <a:latin typeface="Times New Roman"/>
                <a:cs typeface="Times New Roman"/>
              </a:rPr>
              <a:t>Venue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 spc="45">
                <a:latin typeface="Times New Roman"/>
                <a:cs typeface="Times New Roman"/>
              </a:rPr>
              <a:t>Latitude</a:t>
            </a:r>
            <a:endParaRPr sz="1000">
              <a:latin typeface="Times New Roman"/>
              <a:cs typeface="Times New Roman"/>
            </a:endParaRPr>
          </a:p>
          <a:p>
            <a:pPr marL="328930" indent="-127635">
              <a:lnSpc>
                <a:spcPts val="1195"/>
              </a:lnSpc>
              <a:buFont typeface="Arial"/>
              <a:buChar char="•"/>
              <a:tabLst>
                <a:tab pos="329565" algn="l"/>
              </a:tabLst>
            </a:pPr>
            <a:r>
              <a:rPr dirty="0" sz="1000">
                <a:latin typeface="Times New Roman"/>
                <a:cs typeface="Times New Roman"/>
              </a:rPr>
              <a:t>Venue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 spc="30">
                <a:latin typeface="Times New Roman"/>
                <a:cs typeface="Times New Roman"/>
              </a:rPr>
              <a:t>Longitude</a:t>
            </a:r>
            <a:endParaRPr sz="1000">
              <a:latin typeface="Times New Roman"/>
              <a:cs typeface="Times New Roman"/>
            </a:endParaRPr>
          </a:p>
          <a:p>
            <a:pPr marL="328930" indent="-127635">
              <a:lnSpc>
                <a:spcPts val="1200"/>
              </a:lnSpc>
              <a:buFont typeface="Arial"/>
              <a:buChar char="•"/>
              <a:tabLst>
                <a:tab pos="329565" algn="l"/>
              </a:tabLst>
            </a:pPr>
            <a:r>
              <a:rPr dirty="0" sz="1000">
                <a:latin typeface="Times New Roman"/>
                <a:cs typeface="Times New Roman"/>
              </a:rPr>
              <a:t>Venue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 spc="35">
                <a:latin typeface="Times New Roman"/>
                <a:cs typeface="Times New Roman"/>
              </a:rPr>
              <a:t>Category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3017" y="1584964"/>
            <a:ext cx="5664330" cy="18000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25471" y="3524115"/>
            <a:ext cx="33121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latin typeface="Times New Roman"/>
                <a:cs typeface="Times New Roman"/>
              </a:rPr>
              <a:t>Figure </a:t>
            </a:r>
            <a:r>
              <a:rPr dirty="0" sz="1000" spc="-5">
                <a:latin typeface="Times New Roman"/>
                <a:cs typeface="Times New Roman"/>
              </a:rPr>
              <a:t>5: </a:t>
            </a:r>
            <a:r>
              <a:rPr dirty="0" sz="1000" spc="20">
                <a:latin typeface="Times New Roman"/>
                <a:cs typeface="Times New Roman"/>
              </a:rPr>
              <a:t>Top </a:t>
            </a:r>
            <a:r>
              <a:rPr dirty="0" sz="1000" spc="-5">
                <a:latin typeface="Times New Roman"/>
                <a:cs typeface="Times New Roman"/>
              </a:rPr>
              <a:t>100 </a:t>
            </a:r>
            <a:r>
              <a:rPr dirty="0" sz="1000">
                <a:latin typeface="Times New Roman"/>
                <a:cs typeface="Times New Roman"/>
              </a:rPr>
              <a:t>Venues </a:t>
            </a:r>
            <a:r>
              <a:rPr dirty="0" sz="1000" spc="25">
                <a:latin typeface="Times New Roman"/>
                <a:cs typeface="Times New Roman"/>
              </a:rPr>
              <a:t>in </a:t>
            </a:r>
            <a:r>
              <a:rPr dirty="0" sz="1000" spc="15">
                <a:latin typeface="Times New Roman"/>
                <a:cs typeface="Times New Roman"/>
              </a:rPr>
              <a:t>each </a:t>
            </a:r>
            <a:r>
              <a:rPr dirty="0" sz="1000" spc="25">
                <a:latin typeface="Times New Roman"/>
                <a:cs typeface="Times New Roman"/>
              </a:rPr>
              <a:t>Neighborhoods </a:t>
            </a:r>
            <a:r>
              <a:rPr dirty="0" sz="1000" spc="-20">
                <a:latin typeface="Times New Roman"/>
                <a:cs typeface="Times New Roman"/>
              </a:rPr>
              <a:t>of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50">
                <a:latin typeface="Times New Roman"/>
                <a:cs typeface="Times New Roman"/>
              </a:rPr>
              <a:t>Sutton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686153" y="4215114"/>
            <a:ext cx="4390390" cy="3128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20040" indent="-307975">
              <a:lnSpc>
                <a:spcPct val="100000"/>
              </a:lnSpc>
              <a:spcBef>
                <a:spcPts val="135"/>
              </a:spcBef>
              <a:buFont typeface="Georgia"/>
              <a:buAutoNum type="arabicPlain" startAt="3"/>
              <a:tabLst>
                <a:tab pos="320040" algn="l"/>
                <a:tab pos="320675" algn="l"/>
              </a:tabLst>
            </a:pPr>
            <a:r>
              <a:rPr dirty="0" sz="1400" spc="-20" b="1">
                <a:latin typeface="Georgia"/>
                <a:cs typeface="Georgia"/>
              </a:rPr>
              <a:t>Meth</a:t>
            </a:r>
            <a:r>
              <a:rPr dirty="0" sz="1400" spc="-20" b="1">
                <a:latin typeface="Georgia"/>
                <a:cs typeface="Georgia"/>
              </a:rPr>
              <a:t>odology</a:t>
            </a:r>
            <a:endParaRPr sz="1400">
              <a:latin typeface="Georgia"/>
              <a:cs typeface="Georgia"/>
            </a:endParaRPr>
          </a:p>
          <a:p>
            <a:pPr algn="just" marL="12700">
              <a:lnSpc>
                <a:spcPct val="100000"/>
              </a:lnSpc>
              <a:spcBef>
                <a:spcPts val="900"/>
              </a:spcBef>
            </a:pP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5">
                <a:latin typeface="Times New Roman"/>
                <a:cs typeface="Times New Roman"/>
              </a:rPr>
              <a:t>methodology in </a:t>
            </a:r>
            <a:r>
              <a:rPr dirty="0" sz="1000" spc="40">
                <a:latin typeface="Times New Roman"/>
                <a:cs typeface="Times New Roman"/>
              </a:rPr>
              <a:t>this project </a:t>
            </a:r>
            <a:r>
              <a:rPr dirty="0" sz="1000" spc="20">
                <a:latin typeface="Times New Roman"/>
                <a:cs typeface="Times New Roman"/>
              </a:rPr>
              <a:t>consists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10">
                <a:latin typeface="Times New Roman"/>
                <a:cs typeface="Times New Roman"/>
              </a:rPr>
              <a:t>two</a:t>
            </a:r>
            <a:r>
              <a:rPr dirty="0" sz="1000" spc="225">
                <a:latin typeface="Times New Roman"/>
                <a:cs typeface="Times New Roman"/>
              </a:rPr>
              <a:t> </a:t>
            </a:r>
            <a:r>
              <a:rPr dirty="0" sz="1000" spc="45">
                <a:latin typeface="Times New Roman"/>
                <a:cs typeface="Times New Roman"/>
              </a:rPr>
              <a:t>parts: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lvl="1" marL="401320" indent="-389255">
              <a:lnSpc>
                <a:spcPct val="100000"/>
              </a:lnSpc>
              <a:buFont typeface="Georgia"/>
              <a:buAutoNum type="arabicPeriod"/>
              <a:tabLst>
                <a:tab pos="401320" algn="l"/>
                <a:tab pos="401955" algn="l"/>
              </a:tabLst>
            </a:pPr>
            <a:r>
              <a:rPr dirty="0" sz="1200" spc="-35" b="1">
                <a:latin typeface="Georgia"/>
                <a:cs typeface="Georgia"/>
              </a:rPr>
              <a:t>Exploratory</a:t>
            </a:r>
            <a:r>
              <a:rPr dirty="0" sz="1200" spc="-35" b="1">
                <a:latin typeface="Georgia"/>
                <a:cs typeface="Georgia"/>
              </a:rPr>
              <a:t> </a:t>
            </a:r>
            <a:r>
              <a:rPr dirty="0" sz="1200" spc="-15" b="1">
                <a:latin typeface="Georgia"/>
                <a:cs typeface="Georgia"/>
              </a:rPr>
              <a:t>Data</a:t>
            </a:r>
            <a:r>
              <a:rPr dirty="0" sz="1200" spc="40" b="1">
                <a:latin typeface="Georgia"/>
                <a:cs typeface="Georgia"/>
              </a:rPr>
              <a:t> </a:t>
            </a:r>
            <a:r>
              <a:rPr dirty="0" sz="1200" spc="-35" b="1">
                <a:latin typeface="Georgia"/>
                <a:cs typeface="Georgia"/>
              </a:rPr>
              <a:t>Analysis</a:t>
            </a:r>
            <a:endParaRPr sz="1200">
              <a:latin typeface="Georgia"/>
              <a:cs typeface="Georgia"/>
            </a:endParaRPr>
          </a:p>
          <a:p>
            <a:pPr algn="just"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1000" spc="35">
                <a:latin typeface="Times New Roman"/>
                <a:cs typeface="Times New Roman"/>
              </a:rPr>
              <a:t>In </a:t>
            </a:r>
            <a:r>
              <a:rPr dirty="0" sz="1000" spc="40">
                <a:latin typeface="Times New Roman"/>
                <a:cs typeface="Times New Roman"/>
              </a:rPr>
              <a:t>this </a:t>
            </a:r>
            <a:r>
              <a:rPr dirty="0" sz="1000" spc="20">
                <a:latin typeface="Times New Roman"/>
                <a:cs typeface="Times New Roman"/>
              </a:rPr>
              <a:t>section, </a:t>
            </a:r>
            <a:r>
              <a:rPr dirty="0" sz="1000" spc="-20">
                <a:latin typeface="Times New Roman"/>
                <a:cs typeface="Times New Roman"/>
              </a:rPr>
              <a:t>we </a:t>
            </a:r>
            <a:r>
              <a:rPr dirty="0" sz="1000" spc="-5">
                <a:latin typeface="Times New Roman"/>
                <a:cs typeface="Times New Roman"/>
              </a:rPr>
              <a:t>will </a:t>
            </a:r>
            <a:r>
              <a:rPr dirty="0" sz="1000" spc="20">
                <a:latin typeface="Times New Roman"/>
                <a:cs typeface="Times New Roman"/>
              </a:rPr>
              <a:t>analysis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65">
                <a:latin typeface="Times New Roman"/>
                <a:cs typeface="Times New Roman"/>
              </a:rPr>
              <a:t>data </a:t>
            </a:r>
            <a:r>
              <a:rPr dirty="0" sz="1000" spc="20">
                <a:latin typeface="Times New Roman"/>
                <a:cs typeface="Times New Roman"/>
              </a:rPr>
              <a:t>frames </a:t>
            </a:r>
            <a:r>
              <a:rPr dirty="0" sz="1000" spc="40">
                <a:latin typeface="Times New Roman"/>
                <a:cs typeface="Times New Roman"/>
              </a:rPr>
              <a:t>built </a:t>
            </a:r>
            <a:r>
              <a:rPr dirty="0" sz="1000" spc="25">
                <a:latin typeface="Times New Roman"/>
                <a:cs typeface="Times New Roman"/>
              </a:rPr>
              <a:t>in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15">
                <a:latin typeface="Times New Roman"/>
                <a:cs typeface="Times New Roman"/>
              </a:rPr>
              <a:t>above </a:t>
            </a:r>
            <a:r>
              <a:rPr dirty="0" sz="1000" spc="20">
                <a:latin typeface="Times New Roman"/>
                <a:cs typeface="Times New Roman"/>
              </a:rPr>
              <a:t>section. </a:t>
            </a:r>
            <a:r>
              <a:rPr dirty="0" sz="1000" spc="40">
                <a:latin typeface="Times New Roman"/>
                <a:cs typeface="Times New Roman"/>
              </a:rPr>
              <a:t>And  </a:t>
            </a:r>
            <a:r>
              <a:rPr dirty="0" sz="1000" spc="10">
                <a:latin typeface="Times New Roman"/>
                <a:cs typeface="Times New Roman"/>
              </a:rPr>
              <a:t>come </a:t>
            </a:r>
            <a:r>
              <a:rPr dirty="0" sz="1000" spc="50">
                <a:latin typeface="Times New Roman"/>
                <a:cs typeface="Times New Roman"/>
              </a:rPr>
              <a:t>up </a:t>
            </a:r>
            <a:r>
              <a:rPr dirty="0" sz="1000" spc="35">
                <a:latin typeface="Times New Roman"/>
                <a:cs typeface="Times New Roman"/>
              </a:rPr>
              <a:t>with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0">
                <a:latin typeface="Times New Roman"/>
                <a:cs typeface="Times New Roman"/>
              </a:rPr>
              <a:t>analysis </a:t>
            </a:r>
            <a:r>
              <a:rPr dirty="0" sz="1000" spc="25">
                <a:latin typeface="Times New Roman"/>
                <a:cs typeface="Times New Roman"/>
              </a:rPr>
              <a:t>on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45">
                <a:latin typeface="Times New Roman"/>
                <a:cs typeface="Times New Roman"/>
              </a:rPr>
              <a:t>best </a:t>
            </a:r>
            <a:r>
              <a:rPr dirty="0" sz="1000" spc="25">
                <a:latin typeface="Times New Roman"/>
                <a:cs typeface="Times New Roman"/>
              </a:rPr>
              <a:t>neighborhood in </a:t>
            </a:r>
            <a:r>
              <a:rPr dirty="0" sz="1000" spc="45">
                <a:latin typeface="Times New Roman"/>
                <a:cs typeface="Times New Roman"/>
              </a:rPr>
              <a:t>Sutton. </a:t>
            </a:r>
            <a:r>
              <a:rPr dirty="0" sz="1000" spc="65">
                <a:latin typeface="Times New Roman"/>
                <a:cs typeface="Times New Roman"/>
              </a:rPr>
              <a:t>It </a:t>
            </a:r>
            <a:r>
              <a:rPr dirty="0" sz="1000" spc="20">
                <a:latin typeface="Times New Roman"/>
                <a:cs typeface="Times New Roman"/>
              </a:rPr>
              <a:t>consists </a:t>
            </a:r>
            <a:r>
              <a:rPr dirty="0" sz="1000" spc="-20">
                <a:latin typeface="Times New Roman"/>
                <a:cs typeface="Times New Roman"/>
              </a:rPr>
              <a:t>of 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5">
                <a:latin typeface="Times New Roman"/>
                <a:cs typeface="Times New Roman"/>
              </a:rPr>
              <a:t>below</a:t>
            </a:r>
            <a:r>
              <a:rPr dirty="0" sz="1000" spc="10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steps:</a:t>
            </a:r>
            <a:endParaRPr sz="1000">
              <a:latin typeface="Times New Roman"/>
              <a:cs typeface="Times New Roman"/>
            </a:endParaRPr>
          </a:p>
          <a:p>
            <a:pPr algn="just" lvl="2" marL="328930" marR="5080" indent="-1270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329565" algn="l"/>
              </a:tabLst>
            </a:pPr>
            <a:r>
              <a:rPr dirty="0" sz="1000" spc="10">
                <a:latin typeface="Times New Roman"/>
                <a:cs typeface="Times New Roman"/>
              </a:rPr>
              <a:t>Visualise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0">
                <a:latin typeface="Times New Roman"/>
                <a:cs typeface="Times New Roman"/>
              </a:rPr>
              <a:t>crime </a:t>
            </a:r>
            <a:r>
              <a:rPr dirty="0" sz="1000" spc="40">
                <a:latin typeface="Times New Roman"/>
                <a:cs typeface="Times New Roman"/>
              </a:rPr>
              <a:t>rates </a:t>
            </a:r>
            <a:r>
              <a:rPr dirty="0" sz="1000" spc="25">
                <a:latin typeface="Times New Roman"/>
                <a:cs typeface="Times New Roman"/>
              </a:rPr>
              <a:t>in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5">
                <a:latin typeface="Times New Roman"/>
                <a:cs typeface="Times New Roman"/>
              </a:rPr>
              <a:t>London boroughs </a:t>
            </a:r>
            <a:r>
              <a:rPr dirty="0" sz="1000" spc="50">
                <a:latin typeface="Times New Roman"/>
                <a:cs typeface="Times New Roman"/>
              </a:rPr>
              <a:t>to </a:t>
            </a:r>
            <a:r>
              <a:rPr dirty="0" sz="1000" spc="20">
                <a:latin typeface="Times New Roman"/>
                <a:cs typeface="Times New Roman"/>
              </a:rPr>
              <a:t>identify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0">
                <a:latin typeface="Times New Roman"/>
                <a:cs typeface="Times New Roman"/>
              </a:rPr>
              <a:t>safest  </a:t>
            </a:r>
            <a:r>
              <a:rPr dirty="0" sz="1000" spc="30">
                <a:latin typeface="Times New Roman"/>
                <a:cs typeface="Times New Roman"/>
              </a:rPr>
              <a:t>borough </a:t>
            </a:r>
            <a:r>
              <a:rPr dirty="0" sz="1000" spc="50">
                <a:latin typeface="Times New Roman"/>
                <a:cs typeface="Times New Roman"/>
              </a:rPr>
              <a:t>and extract the </a:t>
            </a:r>
            <a:r>
              <a:rPr dirty="0" sz="1000" spc="25">
                <a:latin typeface="Times New Roman"/>
                <a:cs typeface="Times New Roman"/>
              </a:rPr>
              <a:t>neighborhoods in </a:t>
            </a:r>
            <a:r>
              <a:rPr dirty="0" sz="1000" spc="80">
                <a:latin typeface="Times New Roman"/>
                <a:cs typeface="Times New Roman"/>
              </a:rPr>
              <a:t>that </a:t>
            </a:r>
            <a:r>
              <a:rPr dirty="0" sz="1000" spc="30">
                <a:latin typeface="Times New Roman"/>
                <a:cs typeface="Times New Roman"/>
              </a:rPr>
              <a:t>borough </a:t>
            </a:r>
            <a:r>
              <a:rPr dirty="0" sz="1000" spc="50">
                <a:latin typeface="Times New Roman"/>
                <a:cs typeface="Times New Roman"/>
              </a:rPr>
              <a:t>to </a:t>
            </a:r>
            <a:r>
              <a:rPr dirty="0" sz="1000" spc="10">
                <a:latin typeface="Times New Roman"/>
                <a:cs typeface="Times New Roman"/>
              </a:rPr>
              <a:t>find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-5">
                <a:latin typeface="Times New Roman"/>
                <a:cs typeface="Times New Roman"/>
              </a:rPr>
              <a:t>15  </a:t>
            </a:r>
            <a:r>
              <a:rPr dirty="0" sz="1000" spc="40">
                <a:latin typeface="Times New Roman"/>
                <a:cs typeface="Times New Roman"/>
              </a:rPr>
              <a:t>most </a:t>
            </a:r>
            <a:r>
              <a:rPr dirty="0" sz="1000" spc="25">
                <a:latin typeface="Times New Roman"/>
                <a:cs typeface="Times New Roman"/>
              </a:rPr>
              <a:t>common </a:t>
            </a:r>
            <a:r>
              <a:rPr dirty="0" sz="1000" spc="10">
                <a:latin typeface="Times New Roman"/>
                <a:cs typeface="Times New Roman"/>
              </a:rPr>
              <a:t>venues </a:t>
            </a:r>
            <a:r>
              <a:rPr dirty="0" sz="1000" spc="25">
                <a:latin typeface="Times New Roman"/>
                <a:cs typeface="Times New Roman"/>
              </a:rPr>
              <a:t>in </a:t>
            </a:r>
            <a:r>
              <a:rPr dirty="0" sz="1000" spc="15">
                <a:latin typeface="Times New Roman"/>
                <a:cs typeface="Times New Roman"/>
              </a:rPr>
              <a:t>each</a:t>
            </a:r>
            <a:r>
              <a:rPr dirty="0" sz="1000" spc="3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neighborhood.</a:t>
            </a:r>
            <a:endParaRPr sz="1000">
              <a:latin typeface="Times New Roman"/>
              <a:cs typeface="Times New Roman"/>
            </a:endParaRPr>
          </a:p>
          <a:p>
            <a:pPr algn="just" lvl="2" marL="328930" marR="5715" indent="-127000">
              <a:lnSpc>
                <a:spcPts val="1200"/>
              </a:lnSpc>
              <a:spcBef>
                <a:spcPts val="30"/>
              </a:spcBef>
              <a:buFont typeface="Arial"/>
              <a:buChar char="•"/>
              <a:tabLst>
                <a:tab pos="329565" algn="l"/>
              </a:tabLst>
            </a:pPr>
            <a:r>
              <a:rPr dirty="0" sz="1000" spc="10">
                <a:latin typeface="Times New Roman"/>
                <a:cs typeface="Times New Roman"/>
              </a:rPr>
              <a:t>Visualise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0">
                <a:latin typeface="Times New Roman"/>
                <a:cs typeface="Times New Roman"/>
              </a:rPr>
              <a:t>price </a:t>
            </a:r>
            <a:r>
              <a:rPr dirty="0" sz="1000" spc="40">
                <a:latin typeface="Times New Roman"/>
                <a:cs typeface="Times New Roman"/>
              </a:rPr>
              <a:t>per </a:t>
            </a:r>
            <a:r>
              <a:rPr dirty="0" sz="1000" spc="25">
                <a:latin typeface="Times New Roman"/>
                <a:cs typeface="Times New Roman"/>
              </a:rPr>
              <a:t>m2 in </a:t>
            </a:r>
            <a:r>
              <a:rPr dirty="0" sz="1000" spc="15">
                <a:latin typeface="Times New Roman"/>
                <a:cs typeface="Times New Roman"/>
              </a:rPr>
              <a:t>each </a:t>
            </a:r>
            <a:r>
              <a:rPr dirty="0" sz="1000" spc="25">
                <a:latin typeface="Times New Roman"/>
                <a:cs typeface="Times New Roman"/>
              </a:rPr>
              <a:t>boroughs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25">
                <a:latin typeface="Times New Roman"/>
                <a:cs typeface="Times New Roman"/>
              </a:rPr>
              <a:t>London </a:t>
            </a:r>
            <a:r>
              <a:rPr dirty="0" sz="1000" spc="50">
                <a:latin typeface="Times New Roman"/>
                <a:cs typeface="Times New Roman"/>
              </a:rPr>
              <a:t>and extract the </a:t>
            </a:r>
            <a:r>
              <a:rPr dirty="0" sz="1000" spc="-5">
                <a:latin typeface="Times New Roman"/>
                <a:cs typeface="Times New Roman"/>
              </a:rPr>
              <a:t>15  </a:t>
            </a:r>
            <a:r>
              <a:rPr dirty="0" sz="1000" spc="10">
                <a:latin typeface="Times New Roman"/>
                <a:cs typeface="Times New Roman"/>
              </a:rPr>
              <a:t>values </a:t>
            </a:r>
            <a:r>
              <a:rPr dirty="0" sz="1000" spc="35">
                <a:latin typeface="Times New Roman"/>
                <a:cs typeface="Times New Roman"/>
              </a:rPr>
              <a:t>with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30">
                <a:latin typeface="Times New Roman"/>
                <a:cs typeface="Times New Roman"/>
              </a:rPr>
              <a:t>least</a:t>
            </a:r>
            <a:r>
              <a:rPr dirty="0" sz="1000" spc="220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values.</a:t>
            </a:r>
            <a:endParaRPr sz="1000">
              <a:latin typeface="Times New Roman"/>
              <a:cs typeface="Times New Roman"/>
            </a:endParaRPr>
          </a:p>
          <a:p>
            <a:pPr lvl="2" marL="328930" indent="-127635">
              <a:lnSpc>
                <a:spcPts val="1150"/>
              </a:lnSpc>
              <a:buFont typeface="Arial"/>
              <a:buChar char="•"/>
              <a:tabLst>
                <a:tab pos="329565" algn="l"/>
              </a:tabLst>
            </a:pPr>
            <a:r>
              <a:rPr dirty="0" sz="1000" spc="20">
                <a:latin typeface="Times New Roman"/>
                <a:cs typeface="Times New Roman"/>
              </a:rPr>
              <a:t>Analyse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5">
                <a:latin typeface="Times New Roman"/>
                <a:cs typeface="Times New Roman"/>
              </a:rPr>
              <a:t>happiness index </a:t>
            </a:r>
            <a:r>
              <a:rPr dirty="0" sz="1000" spc="50">
                <a:latin typeface="Times New Roman"/>
                <a:cs typeface="Times New Roman"/>
              </a:rPr>
              <a:t>and </a:t>
            </a:r>
            <a:r>
              <a:rPr dirty="0" sz="1000" spc="35">
                <a:latin typeface="Times New Roman"/>
                <a:cs typeface="Times New Roman"/>
              </a:rPr>
              <a:t>get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15">
                <a:latin typeface="Times New Roman"/>
                <a:cs typeface="Times New Roman"/>
              </a:rPr>
              <a:t>one </a:t>
            </a:r>
            <a:r>
              <a:rPr dirty="0" sz="1000" spc="35">
                <a:latin typeface="Times New Roman"/>
                <a:cs typeface="Times New Roman"/>
              </a:rPr>
              <a:t>with </a:t>
            </a:r>
            <a:r>
              <a:rPr dirty="0" sz="1000" spc="50">
                <a:latin typeface="Times New Roman"/>
                <a:cs typeface="Times New Roman"/>
              </a:rPr>
              <a:t>top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15 </a:t>
            </a:r>
            <a:r>
              <a:rPr dirty="0" sz="1000" spc="10">
                <a:latin typeface="Times New Roman"/>
                <a:cs typeface="Times New Roman"/>
              </a:rPr>
              <a:t>values.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  <a:tabLst>
                <a:tab pos="456565" algn="l"/>
              </a:tabLst>
            </a:pPr>
            <a:r>
              <a:rPr dirty="0" sz="1000" spc="15" b="1">
                <a:latin typeface="Georgia"/>
                <a:cs typeface="Georgia"/>
              </a:rPr>
              <a:t>3.1.1	</a:t>
            </a:r>
            <a:r>
              <a:rPr dirty="0" sz="1000" spc="-20" b="1">
                <a:latin typeface="Georgia"/>
                <a:cs typeface="Georgia"/>
              </a:rPr>
              <a:t>Analysis </a:t>
            </a:r>
            <a:r>
              <a:rPr dirty="0" sz="1000" spc="-55" b="1">
                <a:latin typeface="Georgia"/>
                <a:cs typeface="Georgia"/>
              </a:rPr>
              <a:t>of </a:t>
            </a:r>
            <a:r>
              <a:rPr dirty="0" sz="1000" spc="-45" b="1">
                <a:latin typeface="Georgia"/>
                <a:cs typeface="Georgia"/>
              </a:rPr>
              <a:t>crime</a:t>
            </a:r>
            <a:r>
              <a:rPr dirty="0" sz="1000" spc="15" b="1">
                <a:latin typeface="Georgia"/>
                <a:cs typeface="Georgia"/>
              </a:rPr>
              <a:t> </a:t>
            </a:r>
            <a:r>
              <a:rPr dirty="0" sz="1000" spc="-15" b="1">
                <a:latin typeface="Georgia"/>
                <a:cs typeface="Georgia"/>
              </a:rPr>
              <a:t>data</a:t>
            </a:r>
            <a:endParaRPr sz="1000">
              <a:latin typeface="Georgia"/>
              <a:cs typeface="Georgia"/>
            </a:endParaRPr>
          </a:p>
          <a:p>
            <a:pPr algn="just" marL="12700" marR="5080">
              <a:lnSpc>
                <a:spcPct val="100000"/>
              </a:lnSpc>
              <a:spcBef>
                <a:spcPts val="635"/>
              </a:spcBef>
            </a:pPr>
            <a:r>
              <a:rPr dirty="0" sz="1000" spc="15">
                <a:latin typeface="Times New Roman"/>
                <a:cs typeface="Times New Roman"/>
              </a:rPr>
              <a:t>Using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0">
                <a:latin typeface="Times New Roman"/>
                <a:cs typeface="Times New Roman"/>
              </a:rPr>
              <a:t>describe </a:t>
            </a:r>
            <a:r>
              <a:rPr dirty="0" sz="1000" spc="25">
                <a:latin typeface="Times New Roman"/>
                <a:cs typeface="Times New Roman"/>
              </a:rPr>
              <a:t>function, </a:t>
            </a:r>
            <a:r>
              <a:rPr dirty="0" sz="1000" spc="-20">
                <a:latin typeface="Times New Roman"/>
                <a:cs typeface="Times New Roman"/>
              </a:rPr>
              <a:t>we </a:t>
            </a:r>
            <a:r>
              <a:rPr dirty="0" sz="1000" spc="20">
                <a:latin typeface="Times New Roman"/>
                <a:cs typeface="Times New Roman"/>
              </a:rPr>
              <a:t>could </a:t>
            </a:r>
            <a:r>
              <a:rPr dirty="0" sz="1000" spc="35">
                <a:latin typeface="Times New Roman"/>
                <a:cs typeface="Times New Roman"/>
              </a:rPr>
              <a:t>get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35">
                <a:latin typeface="Times New Roman"/>
                <a:cs typeface="Times New Roman"/>
              </a:rPr>
              <a:t>statistical </a:t>
            </a:r>
            <a:r>
              <a:rPr dirty="0" sz="1000" spc="10">
                <a:latin typeface="Times New Roman"/>
                <a:cs typeface="Times New Roman"/>
              </a:rPr>
              <a:t>values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0">
                <a:latin typeface="Times New Roman"/>
                <a:cs typeface="Times New Roman"/>
              </a:rPr>
              <a:t>columns  </a:t>
            </a:r>
            <a:r>
              <a:rPr dirty="0" sz="1000" spc="25">
                <a:latin typeface="Times New Roman"/>
                <a:cs typeface="Times New Roman"/>
              </a:rPr>
              <a:t>in </a:t>
            </a:r>
            <a:r>
              <a:rPr dirty="0" sz="1000" spc="50">
                <a:latin typeface="Times New Roman"/>
                <a:cs typeface="Times New Roman"/>
              </a:rPr>
              <a:t>the</a:t>
            </a:r>
            <a:r>
              <a:rPr dirty="0" sz="1000" spc="130">
                <a:latin typeface="Times New Roman"/>
                <a:cs typeface="Times New Roman"/>
              </a:rPr>
              <a:t> </a:t>
            </a:r>
            <a:r>
              <a:rPr dirty="0" sz="1000" spc="50">
                <a:latin typeface="Times New Roman"/>
                <a:cs typeface="Times New Roman"/>
              </a:rPr>
              <a:t>dataset.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1041" y="1584970"/>
            <a:ext cx="5612498" cy="1759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86153" y="3524153"/>
            <a:ext cx="4390390" cy="809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latin typeface="Times New Roman"/>
                <a:cs typeface="Times New Roman"/>
              </a:rPr>
              <a:t>Figure </a:t>
            </a:r>
            <a:r>
              <a:rPr dirty="0" sz="1000" spc="-5">
                <a:latin typeface="Times New Roman"/>
                <a:cs typeface="Times New Roman"/>
              </a:rPr>
              <a:t>6:  </a:t>
            </a:r>
            <a:r>
              <a:rPr dirty="0" sz="1000" spc="30">
                <a:latin typeface="Times New Roman"/>
                <a:cs typeface="Times New Roman"/>
              </a:rPr>
              <a:t>Crime </a:t>
            </a:r>
            <a:r>
              <a:rPr dirty="0" sz="1000" spc="65">
                <a:latin typeface="Times New Roman"/>
                <a:cs typeface="Times New Roman"/>
              </a:rPr>
              <a:t>data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20">
                <a:latin typeface="Times New Roman"/>
                <a:cs typeface="Times New Roman"/>
              </a:rPr>
              <a:t>Analysis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000" spc="25">
                <a:latin typeface="Times New Roman"/>
                <a:cs typeface="Times New Roman"/>
              </a:rPr>
              <a:t>From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15">
                <a:latin typeface="Times New Roman"/>
                <a:cs typeface="Times New Roman"/>
              </a:rPr>
              <a:t>above </a:t>
            </a:r>
            <a:r>
              <a:rPr dirty="0" sz="1000" spc="20">
                <a:latin typeface="Times New Roman"/>
                <a:cs typeface="Times New Roman"/>
              </a:rPr>
              <a:t>analysis, </a:t>
            </a:r>
            <a:r>
              <a:rPr dirty="0" sz="1000" spc="-20">
                <a:latin typeface="Times New Roman"/>
                <a:cs typeface="Times New Roman"/>
              </a:rPr>
              <a:t>we </a:t>
            </a:r>
            <a:r>
              <a:rPr dirty="0" sz="1000" spc="20">
                <a:latin typeface="Times New Roman"/>
                <a:cs typeface="Times New Roman"/>
              </a:rPr>
              <a:t>could </a:t>
            </a:r>
            <a:r>
              <a:rPr dirty="0" sz="1000" spc="10">
                <a:latin typeface="Times New Roman"/>
                <a:cs typeface="Times New Roman"/>
              </a:rPr>
              <a:t>find </a:t>
            </a:r>
            <a:r>
              <a:rPr dirty="0" sz="1000" spc="80">
                <a:latin typeface="Times New Roman"/>
                <a:cs typeface="Times New Roman"/>
              </a:rPr>
              <a:t>that </a:t>
            </a:r>
            <a:r>
              <a:rPr dirty="0" sz="1000" spc="30">
                <a:latin typeface="Times New Roman"/>
                <a:cs typeface="Times New Roman"/>
              </a:rPr>
              <a:t>among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-5">
                <a:latin typeface="Times New Roman"/>
                <a:cs typeface="Times New Roman"/>
              </a:rPr>
              <a:t>33 </a:t>
            </a:r>
            <a:r>
              <a:rPr dirty="0" sz="1000" spc="25">
                <a:latin typeface="Times New Roman"/>
                <a:cs typeface="Times New Roman"/>
              </a:rPr>
              <a:t>boroughs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25">
                <a:latin typeface="Times New Roman"/>
                <a:cs typeface="Times New Roman"/>
              </a:rPr>
              <a:t>London,  </a:t>
            </a:r>
            <a:r>
              <a:rPr dirty="0" sz="1000" spc="45">
                <a:latin typeface="Times New Roman"/>
                <a:cs typeface="Times New Roman"/>
              </a:rPr>
              <a:t>Lambeth </a:t>
            </a:r>
            <a:r>
              <a:rPr dirty="0" sz="1000" spc="35">
                <a:latin typeface="Times New Roman"/>
                <a:cs typeface="Times New Roman"/>
              </a:rPr>
              <a:t>has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30">
                <a:latin typeface="Times New Roman"/>
                <a:cs typeface="Times New Roman"/>
              </a:rPr>
              <a:t>highest </a:t>
            </a:r>
            <a:r>
              <a:rPr dirty="0" sz="1000" spc="20">
                <a:latin typeface="Times New Roman"/>
                <a:cs typeface="Times New Roman"/>
              </a:rPr>
              <a:t>crime </a:t>
            </a:r>
            <a:r>
              <a:rPr dirty="0" sz="1000" spc="45">
                <a:latin typeface="Times New Roman"/>
                <a:cs typeface="Times New Roman"/>
              </a:rPr>
              <a:t>rate. </a:t>
            </a:r>
            <a:r>
              <a:rPr dirty="0" sz="1000" spc="70">
                <a:latin typeface="Times New Roman"/>
                <a:cs typeface="Times New Roman"/>
              </a:rPr>
              <a:t>Out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-5">
                <a:latin typeface="Times New Roman"/>
                <a:cs typeface="Times New Roman"/>
              </a:rPr>
              <a:t>392042 </a:t>
            </a:r>
            <a:r>
              <a:rPr dirty="0" sz="1000" spc="15">
                <a:latin typeface="Times New Roman"/>
                <a:cs typeface="Times New Roman"/>
              </a:rPr>
              <a:t>crimes </a:t>
            </a:r>
            <a:r>
              <a:rPr dirty="0" sz="1000" spc="5">
                <a:latin typeface="Times New Roman"/>
                <a:cs typeface="Times New Roman"/>
              </a:rPr>
              <a:t>were </a:t>
            </a:r>
            <a:r>
              <a:rPr dirty="0" sz="1000" spc="40">
                <a:latin typeface="Times New Roman"/>
                <a:cs typeface="Times New Roman"/>
              </a:rPr>
              <a:t>reported </a:t>
            </a:r>
            <a:r>
              <a:rPr dirty="0" sz="1000" spc="25">
                <a:latin typeface="Times New Roman"/>
                <a:cs typeface="Times New Roman"/>
              </a:rPr>
              <a:t>in 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5">
                <a:latin typeface="Times New Roman"/>
                <a:cs typeface="Times New Roman"/>
              </a:rPr>
              <a:t>year </a:t>
            </a:r>
            <a:r>
              <a:rPr dirty="0" sz="1000">
                <a:latin typeface="Times New Roman"/>
                <a:cs typeface="Times New Roman"/>
              </a:rPr>
              <a:t>2016, </a:t>
            </a:r>
            <a:r>
              <a:rPr dirty="0" sz="1000" spc="45">
                <a:latin typeface="Times New Roman"/>
                <a:cs typeface="Times New Roman"/>
              </a:rPr>
              <a:t>Theft </a:t>
            </a:r>
            <a:r>
              <a:rPr dirty="0" sz="1000" spc="50">
                <a:latin typeface="Times New Roman"/>
                <a:cs typeface="Times New Roman"/>
              </a:rPr>
              <a:t>and </a:t>
            </a:r>
            <a:r>
              <a:rPr dirty="0" sz="1000" spc="25">
                <a:latin typeface="Times New Roman"/>
                <a:cs typeface="Times New Roman"/>
              </a:rPr>
              <a:t>Handling </a:t>
            </a:r>
            <a:r>
              <a:rPr dirty="0" sz="1000" spc="5">
                <a:latin typeface="Times New Roman"/>
                <a:cs typeface="Times New Roman"/>
              </a:rPr>
              <a:t>were </a:t>
            </a:r>
            <a:r>
              <a:rPr dirty="0" sz="1000" spc="40">
                <a:latin typeface="Times New Roman"/>
                <a:cs typeface="Times New Roman"/>
              </a:rPr>
              <a:t>most </a:t>
            </a:r>
            <a:r>
              <a:rPr dirty="0" sz="1000" spc="-20">
                <a:latin typeface="Times New Roman"/>
                <a:cs typeface="Times New Roman"/>
              </a:rPr>
              <a:t>of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45">
                <a:latin typeface="Times New Roman"/>
                <a:cs typeface="Times New Roman"/>
              </a:rPr>
              <a:t>them.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98853" y="4500572"/>
            <a:ext cx="5760025" cy="3583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70238" y="8223445"/>
            <a:ext cx="24225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latin typeface="Times New Roman"/>
                <a:cs typeface="Times New Roman"/>
              </a:rPr>
              <a:t>Figure </a:t>
            </a:r>
            <a:r>
              <a:rPr dirty="0" sz="1000" spc="-5">
                <a:latin typeface="Times New Roman"/>
                <a:cs typeface="Times New Roman"/>
              </a:rPr>
              <a:t>7: </a:t>
            </a:r>
            <a:r>
              <a:rPr dirty="0" sz="1000" spc="20">
                <a:latin typeface="Times New Roman"/>
                <a:cs typeface="Times New Roman"/>
              </a:rPr>
              <a:t>Boroughs </a:t>
            </a:r>
            <a:r>
              <a:rPr dirty="0" sz="1000" spc="35">
                <a:latin typeface="Times New Roman"/>
                <a:cs typeface="Times New Roman"/>
              </a:rPr>
              <a:t>with </a:t>
            </a:r>
            <a:r>
              <a:rPr dirty="0" sz="1000" spc="5">
                <a:latin typeface="Times New Roman"/>
                <a:cs typeface="Times New Roman"/>
              </a:rPr>
              <a:t>lowest </a:t>
            </a:r>
            <a:r>
              <a:rPr dirty="0" sz="1000" spc="20">
                <a:latin typeface="Times New Roman"/>
                <a:cs typeface="Times New Roman"/>
              </a:rPr>
              <a:t>crime </a:t>
            </a:r>
            <a:r>
              <a:rPr dirty="0" sz="1000" spc="40">
                <a:latin typeface="Times New Roman"/>
                <a:cs typeface="Times New Roman"/>
              </a:rPr>
              <a:t>rates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6153" y="1572290"/>
            <a:ext cx="4391660" cy="1195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latin typeface="Times New Roman"/>
                <a:cs typeface="Times New Roman"/>
              </a:rPr>
              <a:t>From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35">
                <a:latin typeface="Times New Roman"/>
                <a:cs typeface="Times New Roman"/>
              </a:rPr>
              <a:t>plot, </a:t>
            </a:r>
            <a:r>
              <a:rPr dirty="0" sz="1000" spc="-20">
                <a:latin typeface="Times New Roman"/>
                <a:cs typeface="Times New Roman"/>
              </a:rPr>
              <a:t>we </a:t>
            </a:r>
            <a:r>
              <a:rPr dirty="0" sz="1000" spc="20">
                <a:latin typeface="Times New Roman"/>
                <a:cs typeface="Times New Roman"/>
              </a:rPr>
              <a:t>could </a:t>
            </a:r>
            <a:r>
              <a:rPr dirty="0" sz="1000">
                <a:latin typeface="Times New Roman"/>
                <a:cs typeface="Times New Roman"/>
              </a:rPr>
              <a:t>see </a:t>
            </a:r>
            <a:r>
              <a:rPr dirty="0" sz="1000" spc="80">
                <a:latin typeface="Times New Roman"/>
                <a:cs typeface="Times New Roman"/>
              </a:rPr>
              <a:t>that </a:t>
            </a:r>
            <a:r>
              <a:rPr dirty="0" sz="1000" spc="30">
                <a:latin typeface="Times New Roman"/>
                <a:cs typeface="Times New Roman"/>
              </a:rPr>
              <a:t>Kingston </a:t>
            </a:r>
            <a:r>
              <a:rPr dirty="0" sz="1000" spc="35">
                <a:latin typeface="Times New Roman"/>
                <a:cs typeface="Times New Roman"/>
              </a:rPr>
              <a:t>Upon </a:t>
            </a:r>
            <a:r>
              <a:rPr dirty="0" sz="1000" spc="40">
                <a:latin typeface="Times New Roman"/>
                <a:cs typeface="Times New Roman"/>
              </a:rPr>
              <a:t>Thames </a:t>
            </a:r>
            <a:r>
              <a:rPr dirty="0" sz="1000" spc="35">
                <a:latin typeface="Times New Roman"/>
                <a:cs typeface="Times New Roman"/>
              </a:rPr>
              <a:t>has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5">
                <a:latin typeface="Times New Roman"/>
                <a:cs typeface="Times New Roman"/>
              </a:rPr>
              <a:t>lowest </a:t>
            </a:r>
            <a:r>
              <a:rPr dirty="0" sz="1000" spc="20">
                <a:latin typeface="Times New Roman"/>
                <a:cs typeface="Times New Roman"/>
              </a:rPr>
              <a:t>crime  </a:t>
            </a:r>
            <a:r>
              <a:rPr dirty="0" sz="1000" spc="45">
                <a:latin typeface="Times New Roman"/>
                <a:cs typeface="Times New Roman"/>
              </a:rPr>
              <a:t>rate, </a:t>
            </a:r>
            <a:r>
              <a:rPr dirty="0" sz="1000" spc="-10">
                <a:latin typeface="Times New Roman"/>
                <a:cs typeface="Times New Roman"/>
              </a:rPr>
              <a:t>followed </a:t>
            </a:r>
            <a:r>
              <a:rPr dirty="0" sz="1000" spc="20">
                <a:latin typeface="Times New Roman"/>
                <a:cs typeface="Times New Roman"/>
              </a:rPr>
              <a:t>by </a:t>
            </a:r>
            <a:r>
              <a:rPr dirty="0" sz="1000" spc="45">
                <a:latin typeface="Times New Roman"/>
                <a:cs typeface="Times New Roman"/>
              </a:rPr>
              <a:t>Sutton, </a:t>
            </a:r>
            <a:r>
              <a:rPr dirty="0" sz="1000" spc="30">
                <a:latin typeface="Times New Roman"/>
                <a:cs typeface="Times New Roman"/>
              </a:rPr>
              <a:t>Richmond </a:t>
            </a:r>
            <a:r>
              <a:rPr dirty="0" sz="1000" spc="45">
                <a:latin typeface="Times New Roman"/>
                <a:cs typeface="Times New Roman"/>
              </a:rPr>
              <a:t>upon </a:t>
            </a:r>
            <a:r>
              <a:rPr dirty="0" sz="1000" spc="40">
                <a:latin typeface="Times New Roman"/>
                <a:cs typeface="Times New Roman"/>
              </a:rPr>
              <a:t>Thmaes </a:t>
            </a:r>
            <a:r>
              <a:rPr dirty="0" sz="1000" spc="50">
                <a:latin typeface="Times New Roman"/>
                <a:cs typeface="Times New Roman"/>
              </a:rPr>
              <a:t>and</a:t>
            </a:r>
            <a:r>
              <a:rPr dirty="0" sz="1000" spc="195">
                <a:latin typeface="Times New Roman"/>
                <a:cs typeface="Times New Roman"/>
              </a:rPr>
              <a:t> </a:t>
            </a:r>
            <a:r>
              <a:rPr dirty="0" sz="1000" spc="35">
                <a:latin typeface="Times New Roman"/>
                <a:cs typeface="Times New Roman"/>
              </a:rPr>
              <a:t>Merton.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56565" algn="l"/>
              </a:tabLst>
            </a:pPr>
            <a:r>
              <a:rPr dirty="0" sz="1000" spc="-10" b="1">
                <a:latin typeface="Georgia"/>
                <a:cs typeface="Georgia"/>
              </a:rPr>
              <a:t>3.1.2	</a:t>
            </a:r>
            <a:r>
              <a:rPr dirty="0" sz="1000" spc="-20" b="1">
                <a:latin typeface="Georgia"/>
                <a:cs typeface="Georgia"/>
              </a:rPr>
              <a:t>Analysis </a:t>
            </a:r>
            <a:r>
              <a:rPr dirty="0" sz="1000" spc="-55" b="1">
                <a:latin typeface="Georgia"/>
                <a:cs typeface="Georgia"/>
              </a:rPr>
              <a:t>of </a:t>
            </a:r>
            <a:r>
              <a:rPr dirty="0" sz="1000" spc="-40" b="1">
                <a:latin typeface="Georgia"/>
                <a:cs typeface="Georgia"/>
              </a:rPr>
              <a:t>Housing</a:t>
            </a:r>
            <a:r>
              <a:rPr dirty="0" sz="1000" spc="15" b="1">
                <a:latin typeface="Georgia"/>
                <a:cs typeface="Georgia"/>
              </a:rPr>
              <a:t> </a:t>
            </a:r>
            <a:r>
              <a:rPr dirty="0" sz="1000" spc="-40" b="1">
                <a:latin typeface="Georgia"/>
                <a:cs typeface="Georgia"/>
              </a:rPr>
              <a:t>price</a:t>
            </a:r>
            <a:endParaRPr sz="1000">
              <a:latin typeface="Georgia"/>
              <a:cs typeface="Georgia"/>
            </a:endParaRPr>
          </a:p>
          <a:p>
            <a:pPr algn="just" marL="12700" marR="5080">
              <a:lnSpc>
                <a:spcPct val="100000"/>
              </a:lnSpc>
              <a:spcBef>
                <a:spcPts val="640"/>
              </a:spcBef>
            </a:pPr>
            <a:r>
              <a:rPr dirty="0" sz="1000" spc="-5">
                <a:latin typeface="Times New Roman"/>
                <a:cs typeface="Times New Roman"/>
              </a:rPr>
              <a:t>We </a:t>
            </a:r>
            <a:r>
              <a:rPr dirty="0" sz="1000" spc="25">
                <a:latin typeface="Times New Roman"/>
                <a:cs typeface="Times New Roman"/>
              </a:rPr>
              <a:t>need </a:t>
            </a:r>
            <a:r>
              <a:rPr dirty="0" sz="1000" spc="50">
                <a:latin typeface="Times New Roman"/>
                <a:cs typeface="Times New Roman"/>
              </a:rPr>
              <a:t>to </a:t>
            </a:r>
            <a:r>
              <a:rPr dirty="0" sz="1000" spc="25">
                <a:latin typeface="Times New Roman"/>
                <a:cs typeface="Times New Roman"/>
              </a:rPr>
              <a:t>analyse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5">
                <a:latin typeface="Times New Roman"/>
                <a:cs typeface="Times New Roman"/>
              </a:rPr>
              <a:t>boroughs </a:t>
            </a:r>
            <a:r>
              <a:rPr dirty="0" sz="1000" spc="10">
                <a:latin typeface="Times New Roman"/>
                <a:cs typeface="Times New Roman"/>
              </a:rPr>
              <a:t>which </a:t>
            </a:r>
            <a:r>
              <a:rPr dirty="0" sz="1000" spc="35">
                <a:latin typeface="Times New Roman"/>
                <a:cs typeface="Times New Roman"/>
              </a:rPr>
              <a:t>are </a:t>
            </a:r>
            <a:r>
              <a:rPr dirty="0" sz="1000" spc="15">
                <a:latin typeface="Times New Roman"/>
                <a:cs typeface="Times New Roman"/>
              </a:rPr>
              <a:t>affordable </a:t>
            </a:r>
            <a:r>
              <a:rPr dirty="0" sz="1000" spc="20">
                <a:latin typeface="Times New Roman"/>
                <a:cs typeface="Times New Roman"/>
              </a:rPr>
              <a:t>by </a:t>
            </a:r>
            <a:r>
              <a:rPr dirty="0" sz="1000" spc="25">
                <a:latin typeface="Times New Roman"/>
                <a:cs typeface="Times New Roman"/>
              </a:rPr>
              <a:t>comparing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0">
                <a:latin typeface="Times New Roman"/>
                <a:cs typeface="Times New Roman"/>
              </a:rPr>
              <a:t>general  </a:t>
            </a:r>
            <a:r>
              <a:rPr dirty="0" sz="1000" spc="50">
                <a:latin typeface="Times New Roman"/>
                <a:cs typeface="Times New Roman"/>
              </a:rPr>
              <a:t>trend </a:t>
            </a:r>
            <a:r>
              <a:rPr dirty="0" sz="1000" spc="25">
                <a:latin typeface="Times New Roman"/>
                <a:cs typeface="Times New Roman"/>
              </a:rPr>
              <a:t>in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0">
                <a:latin typeface="Times New Roman"/>
                <a:cs typeface="Times New Roman"/>
              </a:rPr>
              <a:t>price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15">
                <a:latin typeface="Times New Roman"/>
                <a:cs typeface="Times New Roman"/>
              </a:rPr>
              <a:t>houses </a:t>
            </a:r>
            <a:r>
              <a:rPr dirty="0" sz="1000" spc="25">
                <a:latin typeface="Times New Roman"/>
                <a:cs typeface="Times New Roman"/>
              </a:rPr>
              <a:t>in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5">
                <a:latin typeface="Times New Roman"/>
                <a:cs typeface="Times New Roman"/>
              </a:rPr>
              <a:t>neighborhood. </a:t>
            </a:r>
            <a:r>
              <a:rPr dirty="0" sz="1000" spc="20">
                <a:latin typeface="Times New Roman"/>
                <a:cs typeface="Times New Roman"/>
              </a:rPr>
              <a:t>For </a:t>
            </a:r>
            <a:r>
              <a:rPr dirty="0" sz="1000" spc="80">
                <a:latin typeface="Times New Roman"/>
                <a:cs typeface="Times New Roman"/>
              </a:rPr>
              <a:t>that </a:t>
            </a:r>
            <a:r>
              <a:rPr dirty="0" sz="1000" spc="-20">
                <a:latin typeface="Times New Roman"/>
                <a:cs typeface="Times New Roman"/>
              </a:rPr>
              <a:t>we </a:t>
            </a:r>
            <a:r>
              <a:rPr dirty="0" sz="1000" spc="15">
                <a:latin typeface="Times New Roman"/>
                <a:cs typeface="Times New Roman"/>
              </a:rPr>
              <a:t>have </a:t>
            </a:r>
            <a:r>
              <a:rPr dirty="0" sz="1000" spc="40">
                <a:latin typeface="Times New Roman"/>
                <a:cs typeface="Times New Roman"/>
              </a:rPr>
              <a:t>built </a:t>
            </a:r>
            <a:r>
              <a:rPr dirty="0" sz="1000" spc="50">
                <a:latin typeface="Times New Roman"/>
                <a:cs typeface="Times New Roman"/>
              </a:rPr>
              <a:t>a  </a:t>
            </a:r>
            <a:r>
              <a:rPr dirty="0" sz="1000" spc="40">
                <a:latin typeface="Times New Roman"/>
                <a:cs typeface="Times New Roman"/>
              </a:rPr>
              <a:t>dataframe </a:t>
            </a:r>
            <a:r>
              <a:rPr dirty="0" sz="1000" spc="35">
                <a:latin typeface="Times New Roman"/>
                <a:cs typeface="Times New Roman"/>
              </a:rPr>
              <a:t>with </a:t>
            </a:r>
            <a:r>
              <a:rPr dirty="0" sz="1000" spc="20">
                <a:latin typeface="Times New Roman"/>
                <a:cs typeface="Times New Roman"/>
              </a:rPr>
              <a:t>housing price </a:t>
            </a:r>
            <a:r>
              <a:rPr dirty="0" sz="1000" spc="25">
                <a:latin typeface="Times New Roman"/>
                <a:cs typeface="Times New Roman"/>
              </a:rPr>
              <a:t>published </a:t>
            </a:r>
            <a:r>
              <a:rPr dirty="0" sz="1000" spc="20">
                <a:latin typeface="Times New Roman"/>
                <a:cs typeface="Times New Roman"/>
              </a:rPr>
              <a:t>by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 spc="20">
                <a:latin typeface="Times New Roman"/>
                <a:cs typeface="Times New Roman"/>
              </a:rPr>
              <a:t>ONS.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81388" y="2963812"/>
            <a:ext cx="1534799" cy="2375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86153" y="5577692"/>
            <a:ext cx="4390390" cy="809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14120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latin typeface="Times New Roman"/>
                <a:cs typeface="Times New Roman"/>
              </a:rPr>
              <a:t>Figure </a:t>
            </a:r>
            <a:r>
              <a:rPr dirty="0" sz="1000" spc="-5">
                <a:latin typeface="Times New Roman"/>
                <a:cs typeface="Times New Roman"/>
              </a:rPr>
              <a:t>8: </a:t>
            </a:r>
            <a:r>
              <a:rPr dirty="0" sz="1000" spc="20">
                <a:latin typeface="Times New Roman"/>
                <a:cs typeface="Times New Roman"/>
              </a:rPr>
              <a:t>Analysis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15">
                <a:latin typeface="Times New Roman"/>
                <a:cs typeface="Times New Roman"/>
              </a:rPr>
              <a:t>Housing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20">
                <a:latin typeface="Times New Roman"/>
                <a:cs typeface="Times New Roman"/>
              </a:rPr>
              <a:t>price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000" spc="25">
                <a:latin typeface="Times New Roman"/>
                <a:cs typeface="Times New Roman"/>
              </a:rPr>
              <a:t>From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15">
                <a:latin typeface="Times New Roman"/>
                <a:cs typeface="Times New Roman"/>
              </a:rPr>
              <a:t>above </a:t>
            </a:r>
            <a:r>
              <a:rPr dirty="0" sz="1000" spc="20">
                <a:latin typeface="Times New Roman"/>
                <a:cs typeface="Times New Roman"/>
              </a:rPr>
              <a:t>analysis,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35">
                <a:latin typeface="Times New Roman"/>
                <a:cs typeface="Times New Roman"/>
              </a:rPr>
              <a:t>mean </a:t>
            </a:r>
            <a:r>
              <a:rPr dirty="0" sz="1000" spc="10">
                <a:latin typeface="Times New Roman"/>
                <a:cs typeface="Times New Roman"/>
              </a:rPr>
              <a:t>value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0">
                <a:latin typeface="Times New Roman"/>
                <a:cs typeface="Times New Roman"/>
              </a:rPr>
              <a:t>housing price </a:t>
            </a:r>
            <a:r>
              <a:rPr dirty="0" sz="1000" spc="40">
                <a:latin typeface="Times New Roman"/>
                <a:cs typeface="Times New Roman"/>
              </a:rPr>
              <a:t>per </a:t>
            </a:r>
            <a:r>
              <a:rPr dirty="0" sz="1000" spc="25">
                <a:latin typeface="Times New Roman"/>
                <a:cs typeface="Times New Roman"/>
              </a:rPr>
              <a:t>m2 in London  </a:t>
            </a:r>
            <a:r>
              <a:rPr dirty="0" sz="1000">
                <a:latin typeface="Times New Roman"/>
                <a:cs typeface="Times New Roman"/>
              </a:rPr>
              <a:t>is </a:t>
            </a:r>
            <a:r>
              <a:rPr dirty="0" sz="1000" spc="5">
                <a:latin typeface="Times New Roman"/>
                <a:cs typeface="Times New Roman"/>
              </a:rPr>
              <a:t>7473.2, </a:t>
            </a:r>
            <a:r>
              <a:rPr dirty="0" sz="1000" spc="35">
                <a:latin typeface="Times New Roman"/>
                <a:cs typeface="Times New Roman"/>
              </a:rPr>
              <a:t>with </a:t>
            </a:r>
            <a:r>
              <a:rPr dirty="0" sz="1000" spc="50">
                <a:latin typeface="Times New Roman"/>
                <a:cs typeface="Times New Roman"/>
              </a:rPr>
              <a:t>a </a:t>
            </a:r>
            <a:r>
              <a:rPr dirty="0" sz="1000" spc="30">
                <a:latin typeface="Times New Roman"/>
                <a:cs typeface="Times New Roman"/>
              </a:rPr>
              <a:t>minimum </a:t>
            </a:r>
            <a:r>
              <a:rPr dirty="0" sz="1000" spc="10">
                <a:latin typeface="Times New Roman"/>
                <a:cs typeface="Times New Roman"/>
              </a:rPr>
              <a:t>value </a:t>
            </a:r>
            <a:r>
              <a:rPr dirty="0" sz="1000" spc="-20">
                <a:latin typeface="Times New Roman"/>
                <a:cs typeface="Times New Roman"/>
              </a:rPr>
              <a:t>of </a:t>
            </a:r>
            <a:r>
              <a:rPr dirty="0" sz="1000" spc="-5">
                <a:latin typeface="Times New Roman"/>
                <a:cs typeface="Times New Roman"/>
              </a:rPr>
              <a:t>3994 </a:t>
            </a:r>
            <a:r>
              <a:rPr dirty="0" sz="1000" spc="50">
                <a:latin typeface="Times New Roman"/>
                <a:cs typeface="Times New Roman"/>
              </a:rPr>
              <a:t>and a </a:t>
            </a:r>
            <a:r>
              <a:rPr dirty="0" sz="1000" spc="35">
                <a:latin typeface="Times New Roman"/>
                <a:cs typeface="Times New Roman"/>
              </a:rPr>
              <a:t>maximum </a:t>
            </a:r>
            <a:r>
              <a:rPr dirty="0" sz="1000" spc="10">
                <a:latin typeface="Times New Roman"/>
                <a:cs typeface="Times New Roman"/>
              </a:rPr>
              <a:t>value </a:t>
            </a:r>
            <a:r>
              <a:rPr dirty="0" sz="1000" spc="-20">
                <a:latin typeface="Times New Roman"/>
                <a:cs typeface="Times New Roman"/>
              </a:rPr>
              <a:t>of</a:t>
            </a:r>
            <a:r>
              <a:rPr dirty="0" sz="1000" spc="-1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19439.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90"/>
              </a:lnSpc>
            </a:pPr>
            <a:r>
              <a:rPr dirty="0" sz="1000" spc="-5">
                <a:latin typeface="Times New Roman"/>
                <a:cs typeface="Times New Roman"/>
              </a:rPr>
              <a:t>Now </a:t>
            </a:r>
            <a:r>
              <a:rPr dirty="0" sz="1000" spc="-20">
                <a:latin typeface="Times New Roman"/>
                <a:cs typeface="Times New Roman"/>
              </a:rPr>
              <a:t>we </a:t>
            </a:r>
            <a:r>
              <a:rPr dirty="0" sz="1000" spc="35">
                <a:latin typeface="Times New Roman"/>
                <a:cs typeface="Times New Roman"/>
              </a:rPr>
              <a:t>can </a:t>
            </a:r>
            <a:r>
              <a:rPr dirty="0" sz="1000">
                <a:latin typeface="Times New Roman"/>
                <a:cs typeface="Times New Roman"/>
              </a:rPr>
              <a:t>check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25">
                <a:latin typeface="Times New Roman"/>
                <a:cs typeface="Times New Roman"/>
              </a:rPr>
              <a:t>boroughs </a:t>
            </a:r>
            <a:r>
              <a:rPr dirty="0" sz="1000" spc="10">
                <a:latin typeface="Times New Roman"/>
                <a:cs typeface="Times New Roman"/>
              </a:rPr>
              <a:t>which </a:t>
            </a:r>
            <a:r>
              <a:rPr dirty="0" sz="1000" spc="35">
                <a:latin typeface="Times New Roman"/>
                <a:cs typeface="Times New Roman"/>
              </a:rPr>
              <a:t>has </a:t>
            </a:r>
            <a:r>
              <a:rPr dirty="0" sz="1000" spc="50">
                <a:latin typeface="Times New Roman"/>
                <a:cs typeface="Times New Roman"/>
              </a:rPr>
              <a:t>the </a:t>
            </a:r>
            <a:r>
              <a:rPr dirty="0" sz="1000" spc="5">
                <a:latin typeface="Times New Roman"/>
                <a:cs typeface="Times New Roman"/>
              </a:rPr>
              <a:t>lowest</a:t>
            </a:r>
            <a:r>
              <a:rPr dirty="0" sz="1000" spc="-100">
                <a:latin typeface="Times New Roman"/>
                <a:cs typeface="Times New Roman"/>
              </a:rPr>
              <a:t> </a:t>
            </a:r>
            <a:r>
              <a:rPr dirty="0" sz="1000" spc="35">
                <a:latin typeface="Times New Roman"/>
                <a:cs typeface="Times New Roman"/>
              </a:rPr>
              <a:t>rates: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2020-04-28T13:13:51Z</dcterms:created>
  <dcterms:modified xsi:type="dcterms:W3CDTF">2020-04-28T13:13:51Z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2020-01-09T00:00:00Z</vt:filetime>
  </property>
  <property fmtid="{D5CDD505-2E9C-101B-9397-08002B2CF9AE}" pid="3" name="Creator">
    <vt:lpwstr>LaTeX with hyperref</vt:lpwstr>
  </property>
  <property fmtid="{D5CDD505-2E9C-101B-9397-08002B2CF9AE}" pid="4" name="LastSaved">
    <vt:filetime>2020-04-28T00:00:00Z</vt:filetime>
  </property>
</Properties>
</file>