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306" r:id="rId4"/>
    <p:sldId id="305" r:id="rId5"/>
    <p:sldId id="308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AFB1-9337-4593-BC3F-859AF32F36A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E1505-058E-4C27-8B4E-045E5F64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default dispatch rule (applies to techs that do not quantify emissions)</a:t>
            </a:r>
          </a:p>
          <a:p>
            <a:r>
              <a:rPr lang="en-US" dirty="0"/>
              <a:t>Give an example of a more advanced dispatch rule—be specific as much as possible to avoid leaving the door open for arbitrary dispatch rule suggestions</a:t>
            </a:r>
          </a:p>
        </p:txBody>
      </p:sp>
    </p:spTree>
    <p:extLst>
      <p:ext uri="{BB962C8B-B14F-4D97-AF65-F5344CB8AC3E}">
        <p14:creationId xmlns:p14="http://schemas.microsoft.com/office/powerpoint/2010/main" val="77307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default dispatch rule (applies to techs that do not quantify emissions)</a:t>
            </a:r>
          </a:p>
          <a:p>
            <a:r>
              <a:rPr lang="en-US" dirty="0"/>
              <a:t>Give an example of a more advanced dispatch rule—be specific as much as possible to avoid leaving the door open for arbitrary dispatch rule suggestions</a:t>
            </a:r>
          </a:p>
        </p:txBody>
      </p:sp>
    </p:spTree>
    <p:extLst>
      <p:ext uri="{BB962C8B-B14F-4D97-AF65-F5344CB8AC3E}">
        <p14:creationId xmlns:p14="http://schemas.microsoft.com/office/powerpoint/2010/main" val="67339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default dispatch rule (applies to techs that do not quantify emissions)</a:t>
            </a:r>
          </a:p>
          <a:p>
            <a:r>
              <a:rPr lang="en-US" dirty="0"/>
              <a:t>Give an example of a more advanced dispatch rule—be specific as much as possible to avoid leaving the door open for arbitrary dispatch rule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969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2E77-9F1F-49F6-801F-B14D3415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0B31C-16A7-4CE8-B033-B8C99869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E58C-35D6-4FAF-AD60-91E69EBF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F5B-139C-4A55-9FDB-7E59A153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30A0-6BF0-4A31-A524-93217AF8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5DF4-909D-4B65-9537-CB66BAD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76675-9173-443A-9637-543F1A23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CA65-2C80-4A1B-B6FD-A64AC195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90C5-727E-4DB3-897F-4FDC5C41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D12D-98F7-4DA0-8299-A8387E7C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C98EB-FE54-43E1-AFEB-85181D8D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0395-0273-468A-BC69-28FEA35D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D3E0-3DA8-4CCB-8B82-76DF6B1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7937-BF38-4CFB-83CB-F1BA8D95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7645-B806-468A-84DF-9EED7105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4915" y="329610"/>
            <a:ext cx="10964310" cy="81870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72D2B-320A-4BF2-86E0-5BED1D5CB1CC}"/>
              </a:ext>
            </a:extLst>
          </p:cNvPr>
          <p:cNvSpPr/>
          <p:nvPr/>
        </p:nvSpPr>
        <p:spPr>
          <a:xfrm>
            <a:off x="0" y="6444809"/>
            <a:ext cx="12192000" cy="413191"/>
          </a:xfrm>
          <a:prstGeom prst="rect">
            <a:avLst/>
          </a:prstGeom>
          <a:gradFill flip="none" rotWithShape="1">
            <a:gsLst>
              <a:gs pos="82000">
                <a:schemeClr val="bg1"/>
              </a:gs>
              <a:gs pos="65000">
                <a:srgbClr val="214E2E"/>
              </a:gs>
              <a:gs pos="35000">
                <a:srgbClr val="204E2E"/>
              </a:gs>
              <a:gs pos="17500">
                <a:schemeClr val="bg1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CF91D-A3A3-4F8B-AB8E-4FCBF14F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85" y="6204165"/>
            <a:ext cx="1275540" cy="65917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3759D82-BD16-45B0-92E4-D62780CE3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390721"/>
            <a:ext cx="1243870" cy="407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A5845-462C-40B5-805E-3ABD4D015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85" y="6204165"/>
            <a:ext cx="1275540" cy="6591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8053" y="6470043"/>
            <a:ext cx="2743200" cy="365125"/>
          </a:xfrm>
        </p:spPr>
        <p:txBody>
          <a:bodyPr/>
          <a:lstStyle/>
          <a:p>
            <a:fld id="{A39FC76B-11EE-470B-8E6A-E30E6B042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070E-90E4-47F5-92E5-25DADADD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6DF1-1009-4B77-AB8B-4EF0E41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59B2-A645-4E3C-AADF-4E2D1911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6090-A1B1-42AB-887C-E0757F3F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7D35-CEB1-4D2F-BF05-790A479B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3E09-110C-4820-817F-163ED9A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447D-32BA-4F8F-946C-C4B9145D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2A9F-B939-46E3-A8C7-D6AF62BC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2D8F-A18F-4D41-A16C-1A9B30F6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7121-BC75-47B3-AB38-A7F98546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1F6-3A1E-4F89-BE7C-B3864E7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5B4F-FBA3-45B3-A41A-9BD1D1FE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F8F40-439C-4390-A0AF-C4628D82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ED6B-1BFD-4502-863A-F6415862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13BA-A2A4-44FC-9893-ACD64ECA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6CDA-442C-445E-BDD4-34E2DF20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6A70-87F4-467F-8C4E-8D9B034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3399-76CC-445C-84F9-C31551AB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4B1A-ED7C-43E5-A6C5-A1989EED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7F5CE-F854-4D59-9A84-FBF8592E5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1003F-34D3-4CF1-9957-F7C284023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A385C-AC34-47ED-858D-504651C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936A7-DC84-4ECD-87BC-DFE070FA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82E8F-B9A3-4569-85E9-20311C96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E72D-FB16-446D-8EE1-0ED792BB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30217-68E3-425A-BEDB-FDC2DA47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A7C75-B95E-4881-BC3A-8FFF02D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74C7-2CAC-4C86-B776-8240E896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778DB-F5A8-4826-8937-BD81B5D1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33D7F-673B-4B39-8984-3C59A73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45A48-F856-4BEE-A2BC-EF37BDE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F06E-AFFE-403B-B924-D6C1875D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1C87-CC38-49CF-AD25-FABDD590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914A-BB88-4BFE-BD41-A4EFB521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43ED-8AE3-4AED-AFBD-4BC7D900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5E1B-D372-43E2-A913-BC0533CB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E416-56AE-48DF-BF63-A8CE45F2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FCA4-4985-4007-88D7-5F2808E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09D0D-4FC3-423C-A7D8-B898EB139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9950-A00E-4B5D-BA08-28944EBA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83CF-079C-4DF5-8C83-1C3CD04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0FFD3-0070-4CED-8542-CF68F32C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D399-687F-4C3E-87D6-28A15E45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AA91-F7B4-46A7-9F1E-233B0374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AB86-3856-4256-9DE0-F8C3FEDA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B48C-7AE9-4ED0-8C83-E5328AB10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918F-A195-4321-81D3-C68DFA4569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C413-B253-4DD1-87CE-14F49A8D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7F36-C2CA-46C6-908A-BE1F218C7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CD17-93BF-4588-BA3A-D2D0934D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3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8B1-C0EF-48DC-9B50-5161980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5" y="329610"/>
            <a:ext cx="10964310" cy="66090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Detection algorithm proposed in the beginning of Block 2.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903691-9100-4BA4-9F35-2621C6BBA052}"/>
              </a:ext>
            </a:extLst>
          </p:cNvPr>
          <p:cNvSpPr/>
          <p:nvPr/>
        </p:nvSpPr>
        <p:spPr>
          <a:xfrm>
            <a:off x="4852305" y="1417349"/>
            <a:ext cx="1828800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Commence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EFD633-1DBA-4E78-BF93-860513161D4B}"/>
              </a:ext>
            </a:extLst>
          </p:cNvPr>
          <p:cNvSpPr/>
          <p:nvPr/>
        </p:nvSpPr>
        <p:spPr>
          <a:xfrm>
            <a:off x="4395105" y="3083937"/>
            <a:ext cx="2743200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Compare random variable to probability of detection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B036443-5137-4E34-9A54-12B778C46242}"/>
              </a:ext>
            </a:extLst>
          </p:cNvPr>
          <p:cNvSpPr/>
          <p:nvPr/>
        </p:nvSpPr>
        <p:spPr>
          <a:xfrm>
            <a:off x="4395105" y="2250643"/>
            <a:ext cx="2743200" cy="640080"/>
          </a:xfrm>
          <a:prstGeom prst="parallelogram">
            <a:avLst>
              <a:gd name="adj" fmla="val 63828"/>
            </a:avLst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probability of detection variables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556C85D-74A6-4192-98D3-1BED511EA0DB}"/>
              </a:ext>
            </a:extLst>
          </p:cNvPr>
          <p:cNvSpPr/>
          <p:nvPr/>
        </p:nvSpPr>
        <p:spPr>
          <a:xfrm>
            <a:off x="4832291" y="3917998"/>
            <a:ext cx="1868827" cy="1249117"/>
          </a:xfrm>
          <a:prstGeom prst="diamond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Emission detected?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0145A9-B406-4D7D-B24E-2FBE819710E2}"/>
              </a:ext>
            </a:extLst>
          </p:cNvPr>
          <p:cNvSpPr/>
          <p:nvPr/>
        </p:nvSpPr>
        <p:spPr>
          <a:xfrm>
            <a:off x="7688284" y="4085356"/>
            <a:ext cx="2120630" cy="914400"/>
          </a:xfrm>
          <a:prstGeom prst="ellipse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Continue to next emission or site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05240-91CF-4278-BF36-5DA3E3BF13C9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766705" y="2057429"/>
            <a:ext cx="0" cy="193214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64430-89D6-48D1-B344-66AE949FFEB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766705" y="2890723"/>
            <a:ext cx="0" cy="193214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FA2D3-D098-49D1-840A-72ED8EDF8AD2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6701118" y="4542556"/>
            <a:ext cx="987166" cy="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12A52E-F61A-455F-BE65-32D29D53D639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 flipH="1">
            <a:off x="5766704" y="5167115"/>
            <a:ext cx="1" cy="213888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F7096-86EA-4C23-9484-7759B4672A03}"/>
              </a:ext>
            </a:extLst>
          </p:cNvPr>
          <p:cNvSpPr txBox="1"/>
          <p:nvPr/>
        </p:nvSpPr>
        <p:spPr>
          <a:xfrm>
            <a:off x="6644722" y="4244569"/>
            <a:ext cx="9777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F6447D-09E8-471B-BC2D-F0F8D266525B}"/>
              </a:ext>
            </a:extLst>
          </p:cNvPr>
          <p:cNvSpPr txBox="1"/>
          <p:nvPr/>
        </p:nvSpPr>
        <p:spPr>
          <a:xfrm>
            <a:off x="5836713" y="5080919"/>
            <a:ext cx="5207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64430-89D6-48D1-B344-66AE949FFEB4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5766705" y="3724017"/>
            <a:ext cx="0" cy="19398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40145A9-B406-4D7D-B24E-2FBE819710E2}"/>
              </a:ext>
            </a:extLst>
          </p:cNvPr>
          <p:cNvSpPr/>
          <p:nvPr/>
        </p:nvSpPr>
        <p:spPr>
          <a:xfrm>
            <a:off x="4706389" y="5381003"/>
            <a:ext cx="2120630" cy="914400"/>
          </a:xfrm>
          <a:prstGeom prst="ellipse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Continue to dispatch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76B-11EE-470B-8E6A-E30E6B0424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8B1-C0EF-48DC-9B50-5161980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5" y="329610"/>
            <a:ext cx="10964310" cy="660905"/>
          </a:xfrm>
        </p:spPr>
        <p:txBody>
          <a:bodyPr>
            <a:normAutofit/>
          </a:bodyPr>
          <a:lstStyle/>
          <a:p>
            <a:r>
              <a:rPr lang="en-US" sz="3600" dirty="0"/>
              <a:t>Detection algorithm currently implemented.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903691-9100-4BA4-9F35-2621C6BBA052}"/>
              </a:ext>
            </a:extLst>
          </p:cNvPr>
          <p:cNvSpPr/>
          <p:nvPr/>
        </p:nvSpPr>
        <p:spPr>
          <a:xfrm>
            <a:off x="4852305" y="1417349"/>
            <a:ext cx="1828800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Commence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EFD633-1DBA-4E78-BF93-860513161D4B}"/>
              </a:ext>
            </a:extLst>
          </p:cNvPr>
          <p:cNvSpPr/>
          <p:nvPr/>
        </p:nvSpPr>
        <p:spPr>
          <a:xfrm>
            <a:off x="4395105" y="3083937"/>
            <a:ext cx="2743200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Compare random variable to probability of detection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B036443-5137-4E34-9A54-12B778C46242}"/>
              </a:ext>
            </a:extLst>
          </p:cNvPr>
          <p:cNvSpPr/>
          <p:nvPr/>
        </p:nvSpPr>
        <p:spPr>
          <a:xfrm>
            <a:off x="4395105" y="2250643"/>
            <a:ext cx="2743200" cy="640080"/>
          </a:xfrm>
          <a:prstGeom prst="parallelogram">
            <a:avLst>
              <a:gd name="adj" fmla="val 63828"/>
            </a:avLst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probability of detection variables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556C85D-74A6-4192-98D3-1BED511EA0DB}"/>
              </a:ext>
            </a:extLst>
          </p:cNvPr>
          <p:cNvSpPr/>
          <p:nvPr/>
        </p:nvSpPr>
        <p:spPr>
          <a:xfrm>
            <a:off x="4832291" y="3917998"/>
            <a:ext cx="1868827" cy="1249117"/>
          </a:xfrm>
          <a:prstGeom prst="diamond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Emission detected?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0145A9-B406-4D7D-B24E-2FBE819710E2}"/>
              </a:ext>
            </a:extLst>
          </p:cNvPr>
          <p:cNvSpPr/>
          <p:nvPr/>
        </p:nvSpPr>
        <p:spPr>
          <a:xfrm>
            <a:off x="7688284" y="4085356"/>
            <a:ext cx="2120630" cy="914400"/>
          </a:xfrm>
          <a:prstGeom prst="ellipse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Continue to next emission or site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05240-91CF-4278-BF36-5DA3E3BF13C9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766705" y="2057429"/>
            <a:ext cx="0" cy="193214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64430-89D6-48D1-B344-66AE949FFEB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766705" y="2890723"/>
            <a:ext cx="0" cy="193214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FA2D3-D098-49D1-840A-72ED8EDF8AD2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6701118" y="4542556"/>
            <a:ext cx="987166" cy="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12A52E-F61A-455F-BE65-32D29D53D63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766704" y="5167115"/>
            <a:ext cx="1" cy="213888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F7096-86EA-4C23-9484-7759B4672A03}"/>
              </a:ext>
            </a:extLst>
          </p:cNvPr>
          <p:cNvSpPr txBox="1"/>
          <p:nvPr/>
        </p:nvSpPr>
        <p:spPr>
          <a:xfrm>
            <a:off x="6644722" y="4244569"/>
            <a:ext cx="9777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F6447D-09E8-471B-BC2D-F0F8D266525B}"/>
              </a:ext>
            </a:extLst>
          </p:cNvPr>
          <p:cNvSpPr txBox="1"/>
          <p:nvPr/>
        </p:nvSpPr>
        <p:spPr>
          <a:xfrm>
            <a:off x="5836713" y="5080919"/>
            <a:ext cx="5207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64430-89D6-48D1-B344-66AE949FFEB4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5766705" y="3724017"/>
            <a:ext cx="0" cy="19398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76B-11EE-470B-8E6A-E30E6B04248C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80D76-BB77-42B0-BD9E-E9386D377225}"/>
              </a:ext>
            </a:extLst>
          </p:cNvPr>
          <p:cNvSpPr/>
          <p:nvPr/>
        </p:nvSpPr>
        <p:spPr>
          <a:xfrm>
            <a:off x="4804447" y="5381003"/>
            <a:ext cx="1828800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Dispatch follow up </a:t>
            </a:r>
            <a:r>
              <a:rPr lang="en-US" sz="1600" dirty="0" err="1">
                <a:solidFill>
                  <a:schemeClr val="tx1"/>
                </a:solidFill>
              </a:rPr>
              <a:t>actoin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8CD64F-95BB-4236-B83C-83C8A8139317}"/>
              </a:ext>
            </a:extLst>
          </p:cNvPr>
          <p:cNvCxnSpPr>
            <a:endCxn id="17" idx="1"/>
          </p:cNvCxnSpPr>
          <p:nvPr/>
        </p:nvCxnSpPr>
        <p:spPr>
          <a:xfrm>
            <a:off x="3423684" y="5167115"/>
            <a:ext cx="1380763" cy="533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5C6410-F4DC-459E-8DF5-64E60475BF2F}"/>
              </a:ext>
            </a:extLst>
          </p:cNvPr>
          <p:cNvSpPr txBox="1"/>
          <p:nvPr/>
        </p:nvSpPr>
        <p:spPr>
          <a:xfrm>
            <a:off x="712381" y="4542556"/>
            <a:ext cx="267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support for quantification and therefore no support for dispatch rules.</a:t>
            </a:r>
          </a:p>
        </p:txBody>
      </p:sp>
    </p:spTree>
    <p:extLst>
      <p:ext uri="{BB962C8B-B14F-4D97-AF65-F5344CB8AC3E}">
        <p14:creationId xmlns:p14="http://schemas.microsoft.com/office/powerpoint/2010/main" val="13869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8B1-C0EF-48DC-9B50-5161980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5" y="329611"/>
            <a:ext cx="10964310" cy="631080"/>
          </a:xfrm>
        </p:spPr>
        <p:txBody>
          <a:bodyPr>
            <a:normAutofit/>
          </a:bodyPr>
          <a:lstStyle/>
          <a:p>
            <a:r>
              <a:rPr lang="en-US" sz="3600" dirty="0"/>
              <a:t>Define dispatch rules for ground inspection/repair crew.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7AEAD-FED7-4CFF-90ED-DF17D732CA60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>
            <a:off x="3639477" y="2259812"/>
            <a:ext cx="0" cy="25670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7B1E8200-36CB-4E2D-998F-4EF42A538F47}"/>
              </a:ext>
            </a:extLst>
          </p:cNvPr>
          <p:cNvSpPr/>
          <p:nvPr/>
        </p:nvSpPr>
        <p:spPr>
          <a:xfrm>
            <a:off x="2570800" y="1365592"/>
            <a:ext cx="2137354" cy="894220"/>
          </a:xfrm>
          <a:prstGeom prst="ellipse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Continue from detection algorithm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E2957230-60BF-45FA-A5D2-A9B0F4F11C3A}"/>
              </a:ext>
            </a:extLst>
          </p:cNvPr>
          <p:cNvSpPr/>
          <p:nvPr/>
        </p:nvSpPr>
        <p:spPr>
          <a:xfrm>
            <a:off x="2216178" y="2516513"/>
            <a:ext cx="2846598" cy="1394308"/>
          </a:xfrm>
          <a:prstGeom prst="diamond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the method estimate quantity?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F37AD1-799A-4551-AF8F-C65757C775C4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062776" y="3203421"/>
            <a:ext cx="717186" cy="10246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1D39AC-23B3-4AB6-963D-DCE35B7F3EEA}"/>
              </a:ext>
            </a:extLst>
          </p:cNvPr>
          <p:cNvSpPr txBox="1"/>
          <p:nvPr/>
        </p:nvSpPr>
        <p:spPr>
          <a:xfrm>
            <a:off x="5134822" y="2866411"/>
            <a:ext cx="501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F3BC21B-6537-4060-B3AC-963285AAF2D1}"/>
              </a:ext>
            </a:extLst>
          </p:cNvPr>
          <p:cNvSpPr/>
          <p:nvPr/>
        </p:nvSpPr>
        <p:spPr>
          <a:xfrm>
            <a:off x="5779962" y="2883381"/>
            <a:ext cx="1448109" cy="64008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Schedule follow up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5B3755-6474-4B23-B2BA-A372C33AA1AA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7228071" y="3203421"/>
            <a:ext cx="1830029" cy="1031708"/>
          </a:xfrm>
          <a:prstGeom prst="bentConnector2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51AAA06-916B-4B35-8681-F27723068D0B}"/>
              </a:ext>
            </a:extLst>
          </p:cNvPr>
          <p:cNvSpPr/>
          <p:nvPr/>
        </p:nvSpPr>
        <p:spPr>
          <a:xfrm>
            <a:off x="8078101" y="4235129"/>
            <a:ext cx="1959998" cy="719847"/>
          </a:xfrm>
          <a:prstGeom prst="ellipse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Continue to next emission or site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E9765F-C01C-480C-888A-0B60DFAE31F8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3627297" y="3910821"/>
            <a:ext cx="12180" cy="260492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1FE80C-81D1-4E9F-989E-3F637435367E}"/>
              </a:ext>
            </a:extLst>
          </p:cNvPr>
          <p:cNvSpPr txBox="1"/>
          <p:nvPr/>
        </p:nvSpPr>
        <p:spPr>
          <a:xfrm>
            <a:off x="3627297" y="3828968"/>
            <a:ext cx="5954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8A6A67-CC17-4092-9EDC-7FDAC9718D9C}"/>
              </a:ext>
            </a:extLst>
          </p:cNvPr>
          <p:cNvSpPr/>
          <p:nvPr/>
        </p:nvSpPr>
        <p:spPr>
          <a:xfrm>
            <a:off x="2591301" y="4171313"/>
            <a:ext cx="2071992" cy="812260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Generate quantity estimate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2EB10A91-677A-42BE-841B-75B2A4785997}"/>
              </a:ext>
            </a:extLst>
          </p:cNvPr>
          <p:cNvSpPr/>
          <p:nvPr/>
        </p:nvSpPr>
        <p:spPr>
          <a:xfrm>
            <a:off x="5482677" y="3960520"/>
            <a:ext cx="1985346" cy="1269067"/>
          </a:xfrm>
          <a:prstGeom prst="diamond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Follow up action required?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0CBCB4-C426-46E4-9454-0777628C8FB2}"/>
              </a:ext>
            </a:extLst>
          </p:cNvPr>
          <p:cNvCxnSpPr>
            <a:cxnSpLocks/>
            <a:stCxn id="89" idx="3"/>
            <a:endCxn id="82" idx="2"/>
          </p:cNvCxnSpPr>
          <p:nvPr/>
        </p:nvCxnSpPr>
        <p:spPr>
          <a:xfrm flipV="1">
            <a:off x="7468023" y="4595053"/>
            <a:ext cx="610078" cy="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B39492-D2AB-45FE-A28C-43D43037C56C}"/>
              </a:ext>
            </a:extLst>
          </p:cNvPr>
          <p:cNvSpPr txBox="1"/>
          <p:nvPr/>
        </p:nvSpPr>
        <p:spPr>
          <a:xfrm>
            <a:off x="7511346" y="4267184"/>
            <a:ext cx="4584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4542A2-9AC3-41B4-92EF-73EB983D8863}"/>
              </a:ext>
            </a:extLst>
          </p:cNvPr>
          <p:cNvCxnSpPr>
            <a:cxnSpLocks/>
            <a:stCxn id="89" idx="2"/>
            <a:endCxn id="102" idx="0"/>
          </p:cNvCxnSpPr>
          <p:nvPr/>
        </p:nvCxnSpPr>
        <p:spPr>
          <a:xfrm>
            <a:off x="6475350" y="5229587"/>
            <a:ext cx="0" cy="437059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1587B97-2E67-4436-B7D1-85E277387626}"/>
              </a:ext>
            </a:extLst>
          </p:cNvPr>
          <p:cNvSpPr txBox="1"/>
          <p:nvPr/>
        </p:nvSpPr>
        <p:spPr>
          <a:xfrm>
            <a:off x="6437795" y="5228043"/>
            <a:ext cx="5555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3F67495-D6A8-4EAD-9212-8D677EBF1ADD}"/>
              </a:ext>
            </a:extLst>
          </p:cNvPr>
          <p:cNvSpPr/>
          <p:nvPr/>
        </p:nvSpPr>
        <p:spPr>
          <a:xfrm>
            <a:off x="5439354" y="5666646"/>
            <a:ext cx="2071992" cy="544972"/>
          </a:xfrm>
          <a:prstGeom prst="roundRect">
            <a:avLst/>
          </a:prstGeom>
          <a:noFill/>
          <a:ln w="28575">
            <a:solidFill>
              <a:srgbClr val="204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Schedule follow up action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93BB4B-82C1-4E74-8159-EB8F509C9492}"/>
              </a:ext>
            </a:extLst>
          </p:cNvPr>
          <p:cNvCxnSpPr>
            <a:cxnSpLocks/>
            <a:stCxn id="102" idx="3"/>
            <a:endCxn id="82" idx="4"/>
          </p:cNvCxnSpPr>
          <p:nvPr/>
        </p:nvCxnSpPr>
        <p:spPr>
          <a:xfrm flipV="1">
            <a:off x="7511346" y="4954976"/>
            <a:ext cx="1546754" cy="984156"/>
          </a:xfrm>
          <a:prstGeom prst="bentConnector2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A44572E-58E5-4271-A74E-837B9F8F1B1E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4663293" y="4577443"/>
            <a:ext cx="819384" cy="17611"/>
          </a:xfrm>
          <a:prstGeom prst="straightConnector1">
            <a:avLst/>
          </a:prstGeom>
          <a:ln w="28575">
            <a:solidFill>
              <a:srgbClr val="204E2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C76B-11EE-470B-8E6A-E30E6B0424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FAF3-B930-459E-A42E-3733EF5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costs</a:t>
            </a:r>
          </a:p>
        </p:txBody>
      </p:sp>
    </p:spTree>
    <p:extLst>
      <p:ext uri="{BB962C8B-B14F-4D97-AF65-F5344CB8AC3E}">
        <p14:creationId xmlns:p14="http://schemas.microsoft.com/office/powerpoint/2010/main" val="37356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A63F-5FB0-4F27-BB9F-C626B907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BEE52-FB91-4F14-BE6F-5C379272FE63}"/>
              </a:ext>
            </a:extLst>
          </p:cNvPr>
          <p:cNvSpPr txBox="1"/>
          <p:nvPr/>
        </p:nvSpPr>
        <p:spPr>
          <a:xfrm>
            <a:off x="2636874" y="1669312"/>
            <a:ext cx="68686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we’ve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Added support for dispatch  thresholds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Demonstrated the impact of the dispatch threshold on repairs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Written tests for the dispatch threshold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 site specific dispatch thresholds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coding style comments provided by Clay and Jerry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305</Words>
  <Application>Microsoft Office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Detection algorithm proposed in the beginning of Block 2.</vt:lpstr>
      <vt:lpstr>Detection algorithm currently implemented.</vt:lpstr>
      <vt:lpstr>Define dispatch rules for ground inspection/repair crew.</vt:lpstr>
      <vt:lpstr>Mitigation costs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</dc:creator>
  <cp:lastModifiedBy>Chandler</cp:lastModifiedBy>
  <cp:revision>2</cp:revision>
  <dcterms:created xsi:type="dcterms:W3CDTF">2021-01-22T16:33:38Z</dcterms:created>
  <dcterms:modified xsi:type="dcterms:W3CDTF">2021-01-22T16:57:39Z</dcterms:modified>
</cp:coreProperties>
</file>