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foZ3myAVzKOBjudLMSEreNG09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0CBBF7-EEA1-4C59-8A74-F2E44698DCD2}">
  <a:tblStyle styleId="{C90CBBF7-EEA1-4C59-8A74-F2E44698DCD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7B7B6B56-C85E-421C-8F0E-A730A5FEE47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 necesita cumplir con determinado rendimiento y calidad de la energía que se utilizan en los datacenter de Tigo. Esto con el objetivo de no recurrir en posibles multas o gastos de terceros por incumplir con los requerimientos del Ministerio de Energía y minas y que cada uno de los centros técnicos con que se cuenta reciban energía de primera. Para ello se cuenta con respaldo de energía el cual entra en funcionamiento a discreción de la comitiva y calidad se mide a través de un medido por un lapso de 15 minutos. El objetivo es determinar cuándo conviene pasar al respaldo de energía y dejar de consumir la energía comercial.</a:t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 objetivo es determinar cuándo conviene pasar al respaldo de energía y dejar de consumir la energía comercial.</a:t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427703" y="2379408"/>
            <a:ext cx="8229600" cy="225158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420328" y="4925957"/>
            <a:ext cx="8229600" cy="904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i="0" sz="28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 rot="5400000">
            <a:off x="4732338" y="2171702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0163" y="3167063"/>
            <a:ext cx="14636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471947" y="299116"/>
            <a:ext cx="8259098" cy="1018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463714" y="1750141"/>
            <a:ext cx="8246070" cy="462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532693" y="362198"/>
            <a:ext cx="8093365" cy="101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522131" y="2207356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15"/>
          <p:cNvSpPr txBox="1"/>
          <p:nvPr>
            <p:ph idx="2" type="body"/>
          </p:nvPr>
        </p:nvSpPr>
        <p:spPr>
          <a:xfrm>
            <a:off x="522131" y="2837219"/>
            <a:ext cx="4040188" cy="3035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2" name="Google Shape;32;p15"/>
          <p:cNvSpPr txBox="1"/>
          <p:nvPr>
            <p:ph idx="3" type="body"/>
          </p:nvPr>
        </p:nvSpPr>
        <p:spPr>
          <a:xfrm>
            <a:off x="4557253" y="2207356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5"/>
          <p:cNvSpPr txBox="1"/>
          <p:nvPr>
            <p:ph idx="4" type="body"/>
          </p:nvPr>
        </p:nvSpPr>
        <p:spPr>
          <a:xfrm>
            <a:off x="4557253" y="2837219"/>
            <a:ext cx="4041775" cy="3035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2392106" y="542050"/>
            <a:ext cx="6283782" cy="967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2389239" y="1691148"/>
            <a:ext cx="6304935" cy="456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1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2"/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30.png"/><Relationship Id="rId7" Type="http://schemas.openxmlformats.org/officeDocument/2006/relationships/image" Target="../media/image27.png"/><Relationship Id="rId8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3.png"/><Relationship Id="rId7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427703" y="2379408"/>
            <a:ext cx="8229600" cy="225158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Medidor de calidad </a:t>
            </a:r>
            <a:br>
              <a:rPr lang="en-US"/>
            </a:br>
            <a:r>
              <a:rPr lang="en-US"/>
              <a:t>de energía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420328" y="4925957"/>
            <a:ext cx="8229600" cy="904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Christian Fernando Morales López</a:t>
            </a:r>
            <a:endParaRPr/>
          </a:p>
          <a:p>
            <a:pPr indent="0" lvl="0" marL="0" rtl="0" algn="r">
              <a:spcBef>
                <a:spcPts val="3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Leo José Oropin Segura</a:t>
            </a:r>
            <a:endParaRPr/>
          </a:p>
          <a:p>
            <a:pPr indent="0" lvl="0" marL="0" rtl="0" algn="r">
              <a:spcBef>
                <a:spcPts val="3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José David Morales García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420328" y="643517"/>
            <a:ext cx="8229600" cy="904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Grupo #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type="title"/>
          </p:nvPr>
        </p:nvSpPr>
        <p:spPr>
          <a:xfrm>
            <a:off x="3920359" y="173018"/>
            <a:ext cx="4705699" cy="101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Rendimiento</a:t>
            </a:r>
            <a:endParaRPr/>
          </a:p>
        </p:txBody>
      </p:sp>
      <p:pic>
        <p:nvPicPr>
          <p:cNvPr descr="Logistic regression - Free computer icons" id="195" name="Google Shape;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061" y="2012725"/>
            <a:ext cx="1605455" cy="160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>
          <a:xfrm>
            <a:off x="647699" y="3618180"/>
            <a:ext cx="11981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Logistc regression</a:t>
            </a:r>
            <a:endParaRPr/>
          </a:p>
        </p:txBody>
      </p:sp>
      <p:pic>
        <p:nvPicPr>
          <p:cNvPr descr="Classification - Free maps and location icons" id="197" name="Google Shape;1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9516" y="4329953"/>
            <a:ext cx="1605455" cy="160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4123997" y="3618180"/>
            <a:ext cx="11981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SVC</a:t>
            </a:r>
            <a:endParaRPr/>
          </a:p>
        </p:txBody>
      </p:sp>
      <p:pic>
        <p:nvPicPr>
          <p:cNvPr descr="Gradient Boosting Explained - GormAnalysis" id="199" name="Google Shape;19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1420" y="2040113"/>
            <a:ext cx="1880911" cy="15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/>
        </p:nvSpPr>
        <p:spPr>
          <a:xfrm>
            <a:off x="7031419" y="3645573"/>
            <a:ext cx="188091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2253155" y="5935408"/>
            <a:ext cx="11981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/>
          </a:p>
        </p:txBody>
      </p:sp>
      <p:pic>
        <p:nvPicPr>
          <p:cNvPr descr="Golden yellow trophy icon For the winner of a sports event 14550748 PNG" id="202" name="Google Shape;20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26824" y="5653482"/>
            <a:ext cx="1056293" cy="10562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elop k-Nearest Neighbors in Python From Scratch -  MachineLearningMastery.com" id="203" name="Google Shape;20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56786" y="4467242"/>
            <a:ext cx="2120796" cy="139619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"/>
          <p:cNvSpPr txBox="1"/>
          <p:nvPr/>
        </p:nvSpPr>
        <p:spPr>
          <a:xfrm>
            <a:off x="5567703" y="5913105"/>
            <a:ext cx="11981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KNeighbors</a:t>
            </a:r>
            <a:endParaRPr/>
          </a:p>
        </p:txBody>
      </p:sp>
      <p:pic>
        <p:nvPicPr>
          <p:cNvPr descr="Golden yellow trophy icon For the winner of a sports event 14550748 PNG" id="205" name="Google Shape;20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96856" y="5653482"/>
            <a:ext cx="1056293" cy="105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62688" y="2221989"/>
            <a:ext cx="2120796" cy="1396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2392106" y="542050"/>
            <a:ext cx="6283782" cy="967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Conclusiones</a:t>
            </a:r>
            <a:endParaRPr/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2389239" y="1691148"/>
            <a:ext cx="6304935" cy="456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Los 2 métodos que se mantuvieron con buenos rendimientos en todas las iteraciones y con todas las features transformaciones fueron: </a:t>
            </a:r>
            <a:endParaRPr/>
          </a:p>
          <a:p>
            <a:pPr indent="-285750" lvl="1" marL="742950" rtl="0" algn="just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</a:pPr>
            <a:r>
              <a:rPr lang="en-US" sz="1600"/>
              <a:t>Kneighbors </a:t>
            </a:r>
            <a:endParaRPr/>
          </a:p>
          <a:p>
            <a:pPr indent="-285750" lvl="1" marL="742950" rtl="0" algn="just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</a:pPr>
            <a:r>
              <a:rPr lang="en-US" sz="1600"/>
              <a:t>Random Forest</a:t>
            </a:r>
            <a:endParaRPr/>
          </a:p>
          <a:p>
            <a:pPr indent="-342900" lvl="0" marL="342900" rtl="0" algn="just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Los métodos antes mencionados parecen ser los más robustos y se sugiere realizar pruebas adicionales con estos. En próximas iteraciones, la idea sería experimentar con diferentes combinaciones de features y evaluar como afectar el modelado.</a:t>
            </a:r>
            <a:endParaRPr/>
          </a:p>
          <a:p>
            <a:pPr indent="-342900" lvl="0" marL="342900" rtl="0" algn="just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Es importante mencionar que se refleja mucho overfitting en los resultados, esto es producto de las features que representan la corriente y la potencia. Ya que ambas se vuelven 0 luego de la conmutación de energía comercial a energía propia. Porque se deja de consumir la energía comercial. </a:t>
            </a:r>
            <a:endParaRPr/>
          </a:p>
          <a:p>
            <a:pPr indent="-342900" lvl="0" marL="342900" rtl="0" algn="just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Valdría la pena realizar un análisis eléctrico para determinar si cabe tomar en cuenta éstas variable o no y verificar si vale la pena separarlas en dos grupos que son bimodales.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471947" y="299116"/>
            <a:ext cx="8259098" cy="1018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 sz="3200"/>
              <a:t>Planteamiento del problema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463714" y="1750141"/>
            <a:ext cx="8246070" cy="462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2"/>
          <p:cNvGraphicFramePr/>
          <p:nvPr/>
        </p:nvGraphicFramePr>
        <p:xfrm>
          <a:off x="1597576" y="21054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{C90CBBF7-EEA1-4C59-8A74-F2E44698DCD2}</a:tableStyleId>
              </a:tblPr>
              <a:tblGrid>
                <a:gridCol w="1807775"/>
                <a:gridCol w="4445875"/>
              </a:tblGrid>
              <a:tr h="370850">
                <a:tc row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Medidor de energía ION8650 en CT FRJ1N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 dataset contiene mediciones de las variables de energía en periodos de 15 minutos, hasta la fecha promedio de las 3 líneas (sistema trifásico)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 picture containing text, screenshot, font, symbol&#10;&#10;Description automatically generated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915" y="2482323"/>
            <a:ext cx="805882" cy="8058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EGSAapp - Apps en Google Play" id="108" name="Google Shape;10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17" y="4644198"/>
            <a:ext cx="2389790" cy="119489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1481959" y="5839093"/>
            <a:ext cx="9143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Subestación</a:t>
            </a:r>
            <a:endParaRPr/>
          </a:p>
        </p:txBody>
      </p:sp>
      <p:cxnSp>
        <p:nvCxnSpPr>
          <p:cNvPr id="110" name="Google Shape;110;p2"/>
          <p:cNvCxnSpPr/>
          <p:nvPr/>
        </p:nvCxnSpPr>
        <p:spPr>
          <a:xfrm>
            <a:off x="2501462" y="5241645"/>
            <a:ext cx="173420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Indicador de voltaje - Iconos gratis de industria" id="111" name="Google Shape;11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8754" y="4644198"/>
            <a:ext cx="1194893" cy="119489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3934876" y="5839689"/>
            <a:ext cx="146264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Medidor de tensión ION</a:t>
            </a:r>
            <a:endParaRPr/>
          </a:p>
        </p:txBody>
      </p:sp>
      <p:pic>
        <p:nvPicPr>
          <p:cNvPr descr="Data center - Free computer icons" id="113" name="Google Shape;11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0192" y="4648437"/>
            <a:ext cx="1270493" cy="12704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"/>
          <p:cNvCxnSpPr/>
          <p:nvPr/>
        </p:nvCxnSpPr>
        <p:spPr>
          <a:xfrm>
            <a:off x="5081751" y="5241644"/>
            <a:ext cx="1718441" cy="1352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Google Shape;115;p2"/>
          <p:cNvSpPr txBox="1"/>
          <p:nvPr/>
        </p:nvSpPr>
        <p:spPr>
          <a:xfrm>
            <a:off x="6800189" y="5839093"/>
            <a:ext cx="146264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Center Fraijanes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3757395" y="299116"/>
            <a:ext cx="4973649" cy="1018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 sz="3200"/>
              <a:t>Objetivo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463714" y="1750141"/>
            <a:ext cx="8246070" cy="462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EEGSAapp - Apps en Google Play"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37632"/>
            <a:ext cx="2389790" cy="11948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819808" y="3232527"/>
            <a:ext cx="9143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Subestación</a:t>
            </a:r>
            <a:endParaRPr/>
          </a:p>
        </p:txBody>
      </p:sp>
      <p:pic>
        <p:nvPicPr>
          <p:cNvPr descr="Indicador de voltaje - Iconos gratis de industria" id="125" name="Google Shape;1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8702" y="3650918"/>
            <a:ext cx="1194893" cy="1194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3"/>
          <p:cNvCxnSpPr>
            <a:endCxn id="125" idx="0"/>
          </p:cNvCxnSpPr>
          <p:nvPr/>
        </p:nvCxnSpPr>
        <p:spPr>
          <a:xfrm flipH="1" rot="-5400000">
            <a:off x="1778799" y="2593568"/>
            <a:ext cx="1096800" cy="1017900"/>
          </a:xfrm>
          <a:prstGeom prst="bentConnector3">
            <a:avLst>
              <a:gd fmla="val 1124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descr="Energy Icon Imagen PNG de fondo | PNG Play" id="127" name="Google Shape;1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3872" y="2305316"/>
            <a:ext cx="659525" cy="6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2104824" y="4865618"/>
            <a:ext cx="146264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Medidor de tensión ION</a:t>
            </a:r>
            <a:endParaRPr/>
          </a:p>
        </p:txBody>
      </p:sp>
      <p:pic>
        <p:nvPicPr>
          <p:cNvPr descr="Data center - Free computer icons" id="129" name="Google Shape;12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57846" y="5100808"/>
            <a:ext cx="1270493" cy="1270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6935338" y="6371301"/>
            <a:ext cx="146264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Center Fraijanes</a:t>
            </a:r>
            <a:endParaRPr/>
          </a:p>
        </p:txBody>
      </p:sp>
      <p:pic>
        <p:nvPicPr>
          <p:cNvPr descr="Power plant - Free industry icons" id="131" name="Google Shape;13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47831" y="1915490"/>
            <a:ext cx="1700048" cy="1700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3"/>
          <p:cNvCxnSpPr>
            <a:stCxn id="125" idx="3"/>
            <a:endCxn id="133" idx="1"/>
          </p:cNvCxnSpPr>
          <p:nvPr/>
        </p:nvCxnSpPr>
        <p:spPr>
          <a:xfrm>
            <a:off x="3433595" y="4248365"/>
            <a:ext cx="10920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3" name="Google Shape;133;p3"/>
          <p:cNvSpPr/>
          <p:nvPr/>
        </p:nvSpPr>
        <p:spPr>
          <a:xfrm>
            <a:off x="4525651" y="3528416"/>
            <a:ext cx="1383127" cy="1439896"/>
          </a:xfrm>
          <a:prstGeom prst="diamond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3287370" y="3937610"/>
            <a:ext cx="146264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¿Conmutar la  energía?</a:t>
            </a:r>
            <a:endParaRPr/>
          </a:p>
        </p:txBody>
      </p:sp>
      <p:cxnSp>
        <p:nvCxnSpPr>
          <p:cNvPr id="135" name="Google Shape;135;p3"/>
          <p:cNvCxnSpPr>
            <a:stCxn id="133" idx="2"/>
            <a:endCxn id="129" idx="1"/>
          </p:cNvCxnSpPr>
          <p:nvPr/>
        </p:nvCxnSpPr>
        <p:spPr>
          <a:xfrm flipH="1" rot="-5400000">
            <a:off x="5703665" y="4481862"/>
            <a:ext cx="767700" cy="1740600"/>
          </a:xfrm>
          <a:prstGeom prst="bentConnector2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6" name="Google Shape;136;p3"/>
          <p:cNvCxnSpPr>
            <a:stCxn id="133" idx="0"/>
          </p:cNvCxnSpPr>
          <p:nvPr/>
        </p:nvCxnSpPr>
        <p:spPr>
          <a:xfrm rot="-5400000">
            <a:off x="5606315" y="2371616"/>
            <a:ext cx="767700" cy="1545900"/>
          </a:xfrm>
          <a:prstGeom prst="bentConnector2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7" name="Google Shape;137;p3"/>
          <p:cNvCxnSpPr>
            <a:endCxn id="129" idx="0"/>
          </p:cNvCxnSpPr>
          <p:nvPr/>
        </p:nvCxnSpPr>
        <p:spPr>
          <a:xfrm flipH="1" rot="-5400000">
            <a:off x="6867243" y="4374958"/>
            <a:ext cx="1449900" cy="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descr="Energy Icon Imagen PNG de fondo | PNG Play" id="138" name="Google Shape;13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1425" y="4061472"/>
            <a:ext cx="659525" cy="6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"/>
          <p:cNvSpPr txBox="1"/>
          <p:nvPr/>
        </p:nvSpPr>
        <p:spPr>
          <a:xfrm>
            <a:off x="5258910" y="2841730"/>
            <a:ext cx="146264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Sí</a:t>
            </a:r>
            <a:endParaRPr/>
          </a:p>
        </p:txBody>
      </p:sp>
      <p:sp>
        <p:nvSpPr>
          <p:cNvPr id="140" name="Google Shape;140;p3"/>
          <p:cNvSpPr txBox="1"/>
          <p:nvPr/>
        </p:nvSpPr>
        <p:spPr>
          <a:xfrm>
            <a:off x="5495198" y="5807456"/>
            <a:ext cx="146264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7655809" y="3592283"/>
            <a:ext cx="9143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Respaldo de energía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>
            <p:ph type="title"/>
          </p:nvPr>
        </p:nvSpPr>
        <p:spPr>
          <a:xfrm>
            <a:off x="3878317" y="362198"/>
            <a:ext cx="4747741" cy="101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Features</a:t>
            </a:r>
            <a:endParaRPr/>
          </a:p>
        </p:txBody>
      </p:sp>
      <p:graphicFrame>
        <p:nvGraphicFramePr>
          <p:cNvPr id="148" name="Google Shape;148;p4"/>
          <p:cNvGraphicFramePr/>
          <p:nvPr/>
        </p:nvGraphicFramePr>
        <p:xfrm>
          <a:off x="1662452" y="18951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{7B7B6B56-C85E-421C-8F0E-A730A5FEE478}</a:tableStyleId>
              </a:tblPr>
              <a:tblGrid>
                <a:gridCol w="2909550"/>
                <a:gridCol w="2909550"/>
              </a:tblGrid>
              <a:tr h="25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Feature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Description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25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Date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Fecha y hora de la medicion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25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voltage_ab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Voltaje linea a linea entre fases a y b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25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voltage_bc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Voltaje linea a linea entre fases b y c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25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voltage_ca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Voltaje linea a linea entre fases c y a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25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voltage_avg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Voltaje promedio de las 3 lineas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25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voltage_unbalance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Voltaje de desbalance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25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current_a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Corriente linea a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25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current_b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Corriente linea b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25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current_c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Corriente linea c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25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current_avg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Corriente promedio de las 3 lineas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25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true_power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Potencia Activa total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25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reactive_power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Potencia Reactiva total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25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apparent_power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Potencia Aparente total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25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frequency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Frecuencia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646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commute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Conmutación de enegía comercial a planta de emergencia (</a:t>
                      </a:r>
                      <a:r>
                        <a:rPr b="1" i="1" lang="en-US" sz="1300"/>
                        <a:t>variable respuesta)</a:t>
                      </a:r>
                      <a:endParaRPr sz="1300"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3920359" y="173018"/>
            <a:ext cx="4705699" cy="101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Features predictoras</a:t>
            </a:r>
            <a:endParaRPr/>
          </a:p>
        </p:txBody>
      </p:sp>
      <p:sp>
        <p:nvSpPr>
          <p:cNvPr id="154" name="Google Shape;154;p5"/>
          <p:cNvSpPr txBox="1"/>
          <p:nvPr>
            <p:ph idx="2" type="body"/>
          </p:nvPr>
        </p:nvSpPr>
        <p:spPr>
          <a:xfrm>
            <a:off x="5023947" y="951423"/>
            <a:ext cx="1276704" cy="434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b="1" lang="en-US" sz="1200">
                <a:solidFill>
                  <a:srgbClr val="00B050"/>
                </a:solidFill>
              </a:rPr>
              <a:t>VOLTAGE_AVG</a:t>
            </a:r>
            <a:endParaRPr/>
          </a:p>
          <a:p>
            <a:pPr indent="0" lvl="0" marL="0" rtl="0" algn="ctr">
              <a:spcBef>
                <a:spcPts val="222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b="1" lang="en-US" sz="1200">
                <a:solidFill>
                  <a:srgbClr val="00B050"/>
                </a:solidFill>
              </a:rPr>
              <a:t>CURRENT_AVG</a:t>
            </a:r>
            <a:endParaRPr/>
          </a:p>
        </p:txBody>
      </p:sp>
      <p:sp>
        <p:nvSpPr>
          <p:cNvPr id="155" name="Google Shape;155;p5"/>
          <p:cNvSpPr txBox="1"/>
          <p:nvPr>
            <p:ph idx="4" type="body"/>
          </p:nvPr>
        </p:nvSpPr>
        <p:spPr>
          <a:xfrm>
            <a:off x="6562823" y="981668"/>
            <a:ext cx="1355835" cy="418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b="1" lang="en-US" sz="1100">
                <a:solidFill>
                  <a:srgbClr val="00B050"/>
                </a:solidFill>
              </a:rPr>
              <a:t>TRUE_POWER</a:t>
            </a:r>
            <a:endParaRPr/>
          </a:p>
          <a:p>
            <a:pPr indent="0" lvl="0" marL="0" rtl="0" algn="ctr">
              <a:spcBef>
                <a:spcPts val="203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b="1" lang="en-US" sz="1100">
                <a:solidFill>
                  <a:srgbClr val="00B050"/>
                </a:solidFill>
              </a:rPr>
              <a:t>REACTIVE_POWER</a:t>
            </a:r>
            <a:endParaRPr/>
          </a:p>
        </p:txBody>
      </p:sp>
      <p:pic>
        <p:nvPicPr>
          <p:cNvPr descr="Análisis exploratorio - Iconos gratis de negocios y finanzas"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88" y="3566372"/>
            <a:ext cx="1355834" cy="135583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346844" y="4922206"/>
            <a:ext cx="11981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 exploratio</a:t>
            </a:r>
            <a:endParaRPr/>
          </a:p>
        </p:txBody>
      </p:sp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7704" y="1913841"/>
            <a:ext cx="3102194" cy="225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2580" y="1913840"/>
            <a:ext cx="3102194" cy="225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7704" y="4404791"/>
            <a:ext cx="3102194" cy="225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52580" y="4438402"/>
            <a:ext cx="3102194" cy="222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3920359" y="173018"/>
            <a:ext cx="4705699" cy="101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Features predictoras</a:t>
            </a:r>
            <a:endParaRPr/>
          </a:p>
        </p:txBody>
      </p:sp>
      <p:sp>
        <p:nvSpPr>
          <p:cNvPr id="167" name="Google Shape;167;p6"/>
          <p:cNvSpPr txBox="1"/>
          <p:nvPr>
            <p:ph idx="2" type="body"/>
          </p:nvPr>
        </p:nvSpPr>
        <p:spPr>
          <a:xfrm>
            <a:off x="5422525" y="993424"/>
            <a:ext cx="1701365" cy="434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b="1" lang="en-US" sz="1800">
                <a:solidFill>
                  <a:srgbClr val="00B050"/>
                </a:solidFill>
              </a:rPr>
              <a:t>VOLTAGE_AVG</a:t>
            </a:r>
            <a:endParaRPr/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072" y="1839909"/>
            <a:ext cx="7292141" cy="484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title"/>
          </p:nvPr>
        </p:nvSpPr>
        <p:spPr>
          <a:xfrm>
            <a:off x="3920359" y="173018"/>
            <a:ext cx="4705699" cy="101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Features predictoras</a:t>
            </a:r>
            <a:endParaRPr/>
          </a:p>
        </p:txBody>
      </p:sp>
      <p:sp>
        <p:nvSpPr>
          <p:cNvPr id="174" name="Google Shape;174;p7"/>
          <p:cNvSpPr txBox="1"/>
          <p:nvPr>
            <p:ph idx="2" type="body"/>
          </p:nvPr>
        </p:nvSpPr>
        <p:spPr>
          <a:xfrm>
            <a:off x="5422525" y="993424"/>
            <a:ext cx="1701365" cy="434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b="1" lang="en-US" sz="1800">
                <a:solidFill>
                  <a:srgbClr val="00B050"/>
                </a:solidFill>
              </a:rPr>
              <a:t>CURRENT_AVG</a:t>
            </a:r>
            <a:endParaRPr/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419" y="1811326"/>
            <a:ext cx="7335161" cy="4873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3920359" y="173018"/>
            <a:ext cx="4705699" cy="101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Features predictoras</a:t>
            </a:r>
            <a:endParaRPr/>
          </a:p>
        </p:txBody>
      </p:sp>
      <p:sp>
        <p:nvSpPr>
          <p:cNvPr id="181" name="Google Shape;181;p8"/>
          <p:cNvSpPr txBox="1"/>
          <p:nvPr>
            <p:ph idx="2" type="body"/>
          </p:nvPr>
        </p:nvSpPr>
        <p:spPr>
          <a:xfrm>
            <a:off x="5279574" y="973697"/>
            <a:ext cx="1987268" cy="434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b="1" lang="en-US" sz="1800">
                <a:solidFill>
                  <a:srgbClr val="00B050"/>
                </a:solidFill>
              </a:rPr>
              <a:t>REACTIVE_POWER</a:t>
            </a:r>
            <a:endParaRPr/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371" y="1847016"/>
            <a:ext cx="7409257" cy="4922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3920359" y="173018"/>
            <a:ext cx="4705699" cy="101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Features predictoras</a:t>
            </a:r>
            <a:endParaRPr/>
          </a:p>
        </p:txBody>
      </p:sp>
      <p:sp>
        <p:nvSpPr>
          <p:cNvPr id="188" name="Google Shape;188;p9"/>
          <p:cNvSpPr txBox="1"/>
          <p:nvPr>
            <p:ph idx="2" type="body"/>
          </p:nvPr>
        </p:nvSpPr>
        <p:spPr>
          <a:xfrm>
            <a:off x="5422525" y="993424"/>
            <a:ext cx="1701365" cy="434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b="1" lang="en-US" sz="1800">
                <a:solidFill>
                  <a:srgbClr val="00B050"/>
                </a:solidFill>
              </a:rPr>
              <a:t>TRUE_POWER</a:t>
            </a:r>
            <a:endParaRPr/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987" y="1773400"/>
            <a:ext cx="7386026" cy="4911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