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3" r:id="rId6"/>
    <p:sldId id="265" r:id="rId7"/>
    <p:sldId id="266" r:id="rId8"/>
    <p:sldId id="267" r:id="rId9"/>
    <p:sldId id="268" r:id="rId10"/>
    <p:sldId id="264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6" autoAdjust="0"/>
  </p:normalViewPr>
  <p:slideViewPr>
    <p:cSldViewPr snapToGrid="0">
      <p:cViewPr varScale="1">
        <p:scale>
          <a:sx n="91" d="100"/>
          <a:sy n="91" d="100"/>
        </p:scale>
        <p:origin x="2184" y="-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Se necesita cumplir con determinado rendimiento y calidad de la energía que se utilizan en los datacenter de Tigo. Esto con el objetivo de no recurrir en posibles multas o gastos de terceros por incumplir con los requerimientos del Ministerio de Energía y minas y que cada uno de los centros técnicos con que se cuenta reciban energía de primera. Para ello se cuenta con respaldo de energía el cual entra en funcionamiento a discreción de la comitiva y calidad se mide a través de un medido por un lapso de 15 minutos. El objetivo es determinar cuándo conviene pasar al respaldo de energía y dejar de consumir la energía comercial.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El objetivo es determinar cuándo conviene pasar al respaldo de energía y dejar de consumir la energía comercial.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0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5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2379408"/>
            <a:ext cx="8229600" cy="225158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4925957"/>
            <a:ext cx="82296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9116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750141"/>
            <a:ext cx="8246070" cy="462116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-2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542050"/>
            <a:ext cx="628378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9" y="1691148"/>
            <a:ext cx="6304935" cy="456018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62198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207356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837219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207356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837219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Medidor de </a:t>
            </a:r>
            <a:r>
              <a:rPr lang="es-GT" dirty="0"/>
              <a:t>calidad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energía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Christian Fernando Morales López</a:t>
            </a:r>
          </a:p>
          <a:p>
            <a:r>
              <a:rPr lang="en-US" dirty="0"/>
              <a:t>Leo José Oropin Seguro</a:t>
            </a:r>
          </a:p>
          <a:p>
            <a:r>
              <a:rPr lang="en-US" dirty="0"/>
              <a:t>José David Morales García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5CBF3E-FFEA-F48B-E506-3843DA8975D5}"/>
              </a:ext>
            </a:extLst>
          </p:cNvPr>
          <p:cNvSpPr txBox="1">
            <a:spLocks/>
          </p:cNvSpPr>
          <p:nvPr/>
        </p:nvSpPr>
        <p:spPr>
          <a:xfrm>
            <a:off x="420328" y="643517"/>
            <a:ext cx="8229600" cy="90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Grupo # 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Rendimiento</a:t>
            </a:r>
          </a:p>
        </p:txBody>
      </p:sp>
      <p:pic>
        <p:nvPicPr>
          <p:cNvPr id="4098" name="Picture 2" descr="Logistic regression - Free computer icons">
            <a:extLst>
              <a:ext uri="{FF2B5EF4-FFF2-40B4-BE49-F238E27FC236}">
                <a16:creationId xmlns:a16="http://schemas.microsoft.com/office/drawing/2014/main" id="{DBB6DE10-2BD0-D11A-102C-DF6465E4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1" y="2012725"/>
            <a:ext cx="1605455" cy="1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4EECD-715B-464D-71C4-BD1EF089794B}"/>
              </a:ext>
            </a:extLst>
          </p:cNvPr>
          <p:cNvSpPr txBox="1"/>
          <p:nvPr/>
        </p:nvSpPr>
        <p:spPr>
          <a:xfrm>
            <a:off x="647699" y="3618180"/>
            <a:ext cx="119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Logistc regression</a:t>
            </a:r>
          </a:p>
        </p:txBody>
      </p:sp>
      <p:pic>
        <p:nvPicPr>
          <p:cNvPr id="4100" name="Picture 4" descr="Classification - Free maps and location icons">
            <a:extLst>
              <a:ext uri="{FF2B5EF4-FFF2-40B4-BE49-F238E27FC236}">
                <a16:creationId xmlns:a16="http://schemas.microsoft.com/office/drawing/2014/main" id="{C9DE1694-339F-F9C6-9169-95189027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6" y="4329953"/>
            <a:ext cx="1605455" cy="1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522E7-1422-955C-CAFC-ADABAD6CA20A}"/>
              </a:ext>
            </a:extLst>
          </p:cNvPr>
          <p:cNvSpPr txBox="1"/>
          <p:nvPr/>
        </p:nvSpPr>
        <p:spPr>
          <a:xfrm>
            <a:off x="4123997" y="3618180"/>
            <a:ext cx="119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SVC</a:t>
            </a:r>
          </a:p>
        </p:txBody>
      </p:sp>
      <p:pic>
        <p:nvPicPr>
          <p:cNvPr id="4104" name="Picture 8" descr="Gradient Boosting Explained - GormAnalysis">
            <a:extLst>
              <a:ext uri="{FF2B5EF4-FFF2-40B4-BE49-F238E27FC236}">
                <a16:creationId xmlns:a16="http://schemas.microsoft.com/office/drawing/2014/main" id="{B49EAAD7-5837-F009-584A-6380CD47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20" y="2040113"/>
            <a:ext cx="1880911" cy="155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E35BCD-7FFC-40A8-26F6-051B3B4D7E90}"/>
              </a:ext>
            </a:extLst>
          </p:cNvPr>
          <p:cNvSpPr txBox="1"/>
          <p:nvPr/>
        </p:nvSpPr>
        <p:spPr>
          <a:xfrm>
            <a:off x="7031419" y="3645573"/>
            <a:ext cx="188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Gradient Boosting 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8BD94-F924-A511-A5AB-2C3D4C374D2F}"/>
              </a:ext>
            </a:extLst>
          </p:cNvPr>
          <p:cNvSpPr txBox="1"/>
          <p:nvPr/>
        </p:nvSpPr>
        <p:spPr>
          <a:xfrm>
            <a:off x="2253155" y="5935408"/>
            <a:ext cx="119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4108" name="Picture 12" descr="Golden yellow trophy icon For the winner of a sports event 14550748 PNG">
            <a:extLst>
              <a:ext uri="{FF2B5EF4-FFF2-40B4-BE49-F238E27FC236}">
                <a16:creationId xmlns:a16="http://schemas.microsoft.com/office/drawing/2014/main" id="{DC572397-F581-D7DD-D465-454E3343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24" y="5653482"/>
            <a:ext cx="1056293" cy="10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Develop k-Nearest Neighbors in Python From Scratch -  MachineLearningMastery.com">
            <a:extLst>
              <a:ext uri="{FF2B5EF4-FFF2-40B4-BE49-F238E27FC236}">
                <a16:creationId xmlns:a16="http://schemas.microsoft.com/office/drawing/2014/main" id="{3F516DB1-D3D0-8CFC-63A1-1EED94E4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86" y="4467242"/>
            <a:ext cx="2120796" cy="13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8826F1-D873-975C-01A7-619DC4ACC170}"/>
              </a:ext>
            </a:extLst>
          </p:cNvPr>
          <p:cNvSpPr txBox="1"/>
          <p:nvPr/>
        </p:nvSpPr>
        <p:spPr>
          <a:xfrm>
            <a:off x="5567703" y="5913105"/>
            <a:ext cx="119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KNeighbors</a:t>
            </a:r>
          </a:p>
        </p:txBody>
      </p:sp>
      <p:pic>
        <p:nvPicPr>
          <p:cNvPr id="15" name="Picture 12" descr="Golden yellow trophy icon For the winner of a sports event 14550748 PNG">
            <a:extLst>
              <a:ext uri="{FF2B5EF4-FFF2-40B4-BE49-F238E27FC236}">
                <a16:creationId xmlns:a16="http://schemas.microsoft.com/office/drawing/2014/main" id="{05948A86-B657-4037-36F0-1D9094FC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56" y="5653482"/>
            <a:ext cx="1056293" cy="10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3B933-D78F-F612-538F-BBAFD6D0C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688" y="2221989"/>
            <a:ext cx="2120796" cy="13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1600" dirty="0"/>
              <a:t>Los 2 métodos que se mantuvieron con buenos rendimientos en todas las iteraciones y con todas las features transformaciones fueron: </a:t>
            </a:r>
          </a:p>
          <a:p>
            <a:pPr lvl="1" algn="just"/>
            <a:r>
              <a:rPr lang="es-GT" sz="1600" dirty="0"/>
              <a:t>Kneighbors </a:t>
            </a:r>
          </a:p>
          <a:p>
            <a:pPr lvl="1" algn="just"/>
            <a:r>
              <a:rPr lang="es-GT" sz="1600" dirty="0"/>
              <a:t>Random Forest</a:t>
            </a:r>
          </a:p>
          <a:p>
            <a:pPr algn="just"/>
            <a:r>
              <a:rPr lang="es-GT" sz="1600" dirty="0"/>
              <a:t>Los métodos antes mencionados parecen ser los más robustos y se sugiere realizar pruebas adicionales con estos. En próximas iteraciones, la idea sería experimentar con diferentes combinaciones de features y evaluar como afectar el modelado.</a:t>
            </a:r>
          </a:p>
          <a:p>
            <a:pPr algn="just"/>
            <a:r>
              <a:rPr lang="es-GT" sz="1600" dirty="0"/>
              <a:t>Es importante mencionar que se refleja mucho overfitting en los resultados, esto es producto de las features que representan la corriente y la potencia. Ya que ambas se vuelven 0 luego de la conmutación de energía comercial a energía propia. Porque se deja de consumir la energía comercial. </a:t>
            </a:r>
          </a:p>
          <a:p>
            <a:pPr algn="just"/>
            <a:r>
              <a:rPr lang="es-GT" sz="1600" dirty="0"/>
              <a:t>Valdría la pena realizar un análisis eléctrico para determinar si cabe tomar en cuenta éstas variable o no y verificar si vale la pena separarlas en dos grupos que son bimodales.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DA2BB9-148F-57A0-CC9D-12A14C071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1601"/>
              </p:ext>
            </p:extLst>
          </p:nvPr>
        </p:nvGraphicFramePr>
        <p:xfrm>
          <a:off x="1597576" y="2105484"/>
          <a:ext cx="625365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76">
                  <a:extLst>
                    <a:ext uri="{9D8B030D-6E8A-4147-A177-3AD203B41FA5}">
                      <a16:colId xmlns:a16="http://schemas.microsoft.com/office/drawing/2014/main" val="1371895138"/>
                    </a:ext>
                  </a:extLst>
                </a:gridCol>
                <a:gridCol w="4445876">
                  <a:extLst>
                    <a:ext uri="{9D8B030D-6E8A-4147-A177-3AD203B41FA5}">
                      <a16:colId xmlns:a16="http://schemas.microsoft.com/office/drawing/2014/main" val="20082221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Medidor de energía ION8650 en CT FRJ1N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59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/>
                        <a:t>El dataset contiene mediciones de las variables de energía en periodos de 15 minutos, hasta la fecha promedio de las 3 líneas (sistema trifásico)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53749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creenshot, font, symbol&#10;&#10;Description automatically generated">
            <a:extLst>
              <a:ext uri="{FF2B5EF4-FFF2-40B4-BE49-F238E27FC236}">
                <a16:creationId xmlns:a16="http://schemas.microsoft.com/office/drawing/2014/main" id="{49E12AAE-1399-5A3F-90A4-914FA1E1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15" y="2482323"/>
            <a:ext cx="805882" cy="805882"/>
          </a:xfrm>
          <a:prstGeom prst="rect">
            <a:avLst/>
          </a:prstGeom>
        </p:spPr>
      </p:pic>
      <p:pic>
        <p:nvPicPr>
          <p:cNvPr id="1026" name="Picture 2" descr="EEGSAapp - Apps en Google Play">
            <a:extLst>
              <a:ext uri="{FF2B5EF4-FFF2-40B4-BE49-F238E27FC236}">
                <a16:creationId xmlns:a16="http://schemas.microsoft.com/office/drawing/2014/main" id="{C9CD2C49-43E7-5640-C096-5A9BB72D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7" y="4644198"/>
            <a:ext cx="2389790" cy="11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82124-305A-6360-B459-D46FCA17DAC1}"/>
              </a:ext>
            </a:extLst>
          </p:cNvPr>
          <p:cNvSpPr txBox="1"/>
          <p:nvPr/>
        </p:nvSpPr>
        <p:spPr>
          <a:xfrm>
            <a:off x="1481959" y="5839093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Subestación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1264B-5BBB-F549-A80B-E08FCB84AE2D}"/>
              </a:ext>
            </a:extLst>
          </p:cNvPr>
          <p:cNvCxnSpPr>
            <a:cxnSpLocks/>
          </p:cNvCxnSpPr>
          <p:nvPr/>
        </p:nvCxnSpPr>
        <p:spPr>
          <a:xfrm>
            <a:off x="2501462" y="5241645"/>
            <a:ext cx="173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ndicador de voltaje - Iconos gratis de industria">
            <a:extLst>
              <a:ext uri="{FF2B5EF4-FFF2-40B4-BE49-F238E27FC236}">
                <a16:creationId xmlns:a16="http://schemas.microsoft.com/office/drawing/2014/main" id="{0A7861BA-8E35-E944-4628-B8FE8A3C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54" y="4644198"/>
            <a:ext cx="1194893" cy="11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F2FB1-0060-A270-CF84-B9DCBA1B0D74}"/>
              </a:ext>
            </a:extLst>
          </p:cNvPr>
          <p:cNvSpPr txBox="1"/>
          <p:nvPr/>
        </p:nvSpPr>
        <p:spPr>
          <a:xfrm>
            <a:off x="3934876" y="5839689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Medidor de tensión ION</a:t>
            </a:r>
          </a:p>
        </p:txBody>
      </p:sp>
      <p:pic>
        <p:nvPicPr>
          <p:cNvPr id="1030" name="Picture 6" descr="Data center - Free computer icons">
            <a:extLst>
              <a:ext uri="{FF2B5EF4-FFF2-40B4-BE49-F238E27FC236}">
                <a16:creationId xmlns:a16="http://schemas.microsoft.com/office/drawing/2014/main" id="{8CDD0270-14C9-4143-830C-71FAB456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2" y="4648437"/>
            <a:ext cx="1270493" cy="12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B1DCAE-01A7-9F61-CCFD-DC2EB5DE8A9C}"/>
              </a:ext>
            </a:extLst>
          </p:cNvPr>
          <p:cNvCxnSpPr>
            <a:cxnSpLocks/>
          </p:cNvCxnSpPr>
          <p:nvPr/>
        </p:nvCxnSpPr>
        <p:spPr>
          <a:xfrm>
            <a:off x="5081751" y="5241644"/>
            <a:ext cx="1718441" cy="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6EBB3-4E05-E3AE-EBFD-2474B7438F0F}"/>
              </a:ext>
            </a:extLst>
          </p:cNvPr>
          <p:cNvSpPr txBox="1"/>
          <p:nvPr/>
        </p:nvSpPr>
        <p:spPr>
          <a:xfrm>
            <a:off x="6800189" y="5839093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Data Center Fraijanes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395" y="299116"/>
            <a:ext cx="4973649" cy="1018035"/>
          </a:xfrm>
        </p:spPr>
        <p:txBody>
          <a:bodyPr>
            <a:normAutofit/>
          </a:bodyPr>
          <a:lstStyle/>
          <a:p>
            <a:pPr algn="ctr"/>
            <a:r>
              <a:rPr lang="es-GT" sz="3200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EEGSAapp - Apps en Google Play">
            <a:extLst>
              <a:ext uri="{FF2B5EF4-FFF2-40B4-BE49-F238E27FC236}">
                <a16:creationId xmlns:a16="http://schemas.microsoft.com/office/drawing/2014/main" id="{971DD66E-D22A-512C-1432-F86C023A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7632"/>
            <a:ext cx="2389790" cy="11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2C5F9-0E73-636F-5089-1F64EB078181}"/>
              </a:ext>
            </a:extLst>
          </p:cNvPr>
          <p:cNvSpPr txBox="1"/>
          <p:nvPr/>
        </p:nvSpPr>
        <p:spPr>
          <a:xfrm>
            <a:off x="819808" y="323252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Subestación</a:t>
            </a:r>
          </a:p>
        </p:txBody>
      </p:sp>
      <p:pic>
        <p:nvPicPr>
          <p:cNvPr id="6" name="Picture 4" descr="Indicador de voltaje - Iconos gratis de industria">
            <a:extLst>
              <a:ext uri="{FF2B5EF4-FFF2-40B4-BE49-F238E27FC236}">
                <a16:creationId xmlns:a16="http://schemas.microsoft.com/office/drawing/2014/main" id="{E657A74E-55D0-FFBE-300B-D88342E0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2" y="3650918"/>
            <a:ext cx="1194893" cy="11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152694-9696-E591-3E7D-DEFEDBE57F93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1778767" y="2593536"/>
            <a:ext cx="1096904" cy="1017859"/>
          </a:xfrm>
          <a:prstGeom prst="bentConnector3">
            <a:avLst>
              <a:gd name="adj1" fmla="val 1133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2" descr="Energy Icon Imagen PNG de fondo | PNG Play">
            <a:extLst>
              <a:ext uri="{FF2B5EF4-FFF2-40B4-BE49-F238E27FC236}">
                <a16:creationId xmlns:a16="http://schemas.microsoft.com/office/drawing/2014/main" id="{58DB4228-6994-7FF4-647B-9BEF73E7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72" y="2305316"/>
            <a:ext cx="659525" cy="6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2B21FD-EACB-C629-7034-9EBE20FB954F}"/>
              </a:ext>
            </a:extLst>
          </p:cNvPr>
          <p:cNvSpPr txBox="1"/>
          <p:nvPr/>
        </p:nvSpPr>
        <p:spPr>
          <a:xfrm>
            <a:off x="2104824" y="4865618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Medidor de tensión ION</a:t>
            </a:r>
          </a:p>
        </p:txBody>
      </p:sp>
      <p:pic>
        <p:nvPicPr>
          <p:cNvPr id="15" name="Picture 6" descr="Data center - Free computer icons">
            <a:extLst>
              <a:ext uri="{FF2B5EF4-FFF2-40B4-BE49-F238E27FC236}">
                <a16:creationId xmlns:a16="http://schemas.microsoft.com/office/drawing/2014/main" id="{C3505E8C-5DD3-E21B-C070-F218E461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46" y="5100808"/>
            <a:ext cx="1270493" cy="12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FDF792-ABE6-CC27-B491-3F7BFBC45266}"/>
              </a:ext>
            </a:extLst>
          </p:cNvPr>
          <p:cNvSpPr txBox="1"/>
          <p:nvPr/>
        </p:nvSpPr>
        <p:spPr>
          <a:xfrm>
            <a:off x="6935338" y="6371301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Data Center Fraijanes</a:t>
            </a:r>
          </a:p>
        </p:txBody>
      </p:sp>
      <p:pic>
        <p:nvPicPr>
          <p:cNvPr id="2052" name="Picture 4" descr="Power plant - Free industry icons">
            <a:extLst>
              <a:ext uri="{FF2B5EF4-FFF2-40B4-BE49-F238E27FC236}">
                <a16:creationId xmlns:a16="http://schemas.microsoft.com/office/drawing/2014/main" id="{376E2434-D7DB-47A5-1075-4EA8334B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31" y="1915490"/>
            <a:ext cx="1700048" cy="17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80D0C2-6921-F37C-3DBF-5983AD1A8A35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33595" y="4248364"/>
            <a:ext cx="1092056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1DEA170-2D5D-98CD-18B7-8B62100FC820}"/>
              </a:ext>
            </a:extLst>
          </p:cNvPr>
          <p:cNvSpPr/>
          <p:nvPr/>
        </p:nvSpPr>
        <p:spPr>
          <a:xfrm>
            <a:off x="4525651" y="3528416"/>
            <a:ext cx="1383127" cy="143989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46C29-0092-A39C-BFAB-596EA3B59294}"/>
              </a:ext>
            </a:extLst>
          </p:cNvPr>
          <p:cNvSpPr txBox="1"/>
          <p:nvPr/>
        </p:nvSpPr>
        <p:spPr>
          <a:xfrm>
            <a:off x="3287370" y="3937610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¿Conmutar la  energía?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495237-2E26-CD72-6D7B-18B7943B806E}"/>
              </a:ext>
            </a:extLst>
          </p:cNvPr>
          <p:cNvCxnSpPr>
            <a:cxnSpLocks/>
            <a:stCxn id="22" idx="2"/>
            <a:endCxn id="15" idx="1"/>
          </p:cNvCxnSpPr>
          <p:nvPr/>
        </p:nvCxnSpPr>
        <p:spPr>
          <a:xfrm rot="16200000" flipH="1">
            <a:off x="5703659" y="4481867"/>
            <a:ext cx="767743" cy="1740631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A0349D7-FAAB-454D-505C-9B8EF120DAD0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5606363" y="2371526"/>
            <a:ext cx="767742" cy="1546038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0B95F9-DEB3-7AEF-2A8D-986A53769509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867197" y="4374912"/>
            <a:ext cx="1449888" cy="19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2" descr="Energy Icon Imagen PNG de fondo | PNG Play">
            <a:extLst>
              <a:ext uri="{FF2B5EF4-FFF2-40B4-BE49-F238E27FC236}">
                <a16:creationId xmlns:a16="http://schemas.microsoft.com/office/drawing/2014/main" id="{884A0C7A-CED3-923C-8AD1-3D8C4C1C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25" y="4061472"/>
            <a:ext cx="659525" cy="6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FBE582-74E5-5AF0-25A7-CAD66E06D00C}"/>
              </a:ext>
            </a:extLst>
          </p:cNvPr>
          <p:cNvSpPr txBox="1"/>
          <p:nvPr/>
        </p:nvSpPr>
        <p:spPr>
          <a:xfrm>
            <a:off x="5258910" y="2841730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Sí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CBBB1-EDC0-4A7E-A911-9605C18647EA}"/>
              </a:ext>
            </a:extLst>
          </p:cNvPr>
          <p:cNvSpPr txBox="1"/>
          <p:nvPr/>
        </p:nvSpPr>
        <p:spPr>
          <a:xfrm>
            <a:off x="5495198" y="5807456"/>
            <a:ext cx="14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67581B-A1F5-D90F-B29B-3C373E59A2C6}"/>
              </a:ext>
            </a:extLst>
          </p:cNvPr>
          <p:cNvSpPr txBox="1"/>
          <p:nvPr/>
        </p:nvSpPr>
        <p:spPr>
          <a:xfrm>
            <a:off x="7655809" y="359228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Respaldo de energía</a:t>
            </a:r>
          </a:p>
        </p:txBody>
      </p:sp>
    </p:spTree>
    <p:extLst>
      <p:ext uri="{BB962C8B-B14F-4D97-AF65-F5344CB8AC3E}">
        <p14:creationId xmlns:p14="http://schemas.microsoft.com/office/powerpoint/2010/main" val="31360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8317" y="362198"/>
            <a:ext cx="4747741" cy="1018033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6CA2DC2-BD57-0220-3499-A68AE4AA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83919"/>
              </p:ext>
            </p:extLst>
          </p:nvPr>
        </p:nvGraphicFramePr>
        <p:xfrm>
          <a:off x="1662452" y="1895146"/>
          <a:ext cx="5819096" cy="4600656"/>
        </p:xfrm>
        <a:graphic>
          <a:graphicData uri="http://schemas.openxmlformats.org/drawingml/2006/table">
            <a:tbl>
              <a:tblPr/>
              <a:tblGrid>
                <a:gridCol w="2909548">
                  <a:extLst>
                    <a:ext uri="{9D8B030D-6E8A-4147-A177-3AD203B41FA5}">
                      <a16:colId xmlns:a16="http://schemas.microsoft.com/office/drawing/2014/main" val="2882958969"/>
                    </a:ext>
                  </a:extLst>
                </a:gridCol>
                <a:gridCol w="2909548">
                  <a:extLst>
                    <a:ext uri="{9D8B030D-6E8A-4147-A177-3AD203B41FA5}">
                      <a16:colId xmlns:a16="http://schemas.microsoft.com/office/drawing/2014/main" val="2045537492"/>
                    </a:ext>
                  </a:extLst>
                </a:gridCol>
              </a:tblGrid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>
                          <a:effectLst/>
                        </a:rPr>
                        <a:t>Feature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49217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Date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300">
                          <a:effectLst/>
                        </a:rPr>
                        <a:t>Fecha y hora de la medicion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80371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voltage_ab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GT" sz="1300" noProof="0" dirty="0">
                          <a:effectLst/>
                        </a:rPr>
                        <a:t>Voltaje</a:t>
                      </a:r>
                      <a:r>
                        <a:rPr lang="en-US" sz="1300" dirty="0">
                          <a:effectLst/>
                        </a:rPr>
                        <a:t> linea a linea entre fases a y b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93287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voltage_bc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Voltaje linea a linea entre fases b y c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36453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voltage_ca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Voltaje linea a linea entre fases c y a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35442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voltage_avg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300">
                          <a:effectLst/>
                        </a:rPr>
                        <a:t>Voltaje promedio de las 3 lineas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42078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voltage_unbalance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Voltaje de desbalance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81570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current_a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Corriente linea a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01479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current_b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Corriente linea b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7590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current_c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Corriente linea c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06215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current_avg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300">
                          <a:effectLst/>
                        </a:rPr>
                        <a:t>Corriente promedio de las 3 lineas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17938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true_power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Potencia Activa total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96876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reactive_power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Potencia Reactiva total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02369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apparent_power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Potencia Aparente total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83617"/>
                  </a:ext>
                </a:extLst>
              </a:tr>
              <a:tr h="25862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frequency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Frecuencia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27575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commute</a:t>
                      </a: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300" dirty="0">
                          <a:effectLst/>
                        </a:rPr>
                        <a:t>Conmutación de enegía comercial a planta de emergencia (</a:t>
                      </a:r>
                      <a:r>
                        <a:rPr lang="es-ES" sz="1300" b="1" i="1" dirty="0">
                          <a:effectLst/>
                        </a:rPr>
                        <a:t>variable respuesta)</a:t>
                      </a:r>
                      <a:endParaRPr lang="es-ES" sz="1300" dirty="0">
                        <a:effectLst/>
                      </a:endParaRPr>
                    </a:p>
                  </a:txBody>
                  <a:tcPr marL="64657" marR="64657" marT="32328" marB="32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2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Features predictoras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3947" y="951423"/>
            <a:ext cx="1276704" cy="434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VOLTAGE_AVG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CURRENT_AVG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62823" y="981668"/>
            <a:ext cx="1355835" cy="41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B050"/>
                </a:solidFill>
              </a:rPr>
              <a:t>TRUE_POWER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B050"/>
                </a:solidFill>
              </a:rPr>
              <a:t>REACTIVE_POWER</a:t>
            </a:r>
          </a:p>
        </p:txBody>
      </p:sp>
      <p:pic>
        <p:nvPicPr>
          <p:cNvPr id="3074" name="Picture 2" descr="Análisis exploratorio - Iconos gratis de negocios y finanzas">
            <a:extLst>
              <a:ext uri="{FF2B5EF4-FFF2-40B4-BE49-F238E27FC236}">
                <a16:creationId xmlns:a16="http://schemas.microsoft.com/office/drawing/2014/main" id="{716BF3F4-284F-2C1C-6EF3-BD5CFB5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8" y="3566372"/>
            <a:ext cx="1355834" cy="13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B988E3-A23F-4A70-9C8B-FF9C8543B945}"/>
              </a:ext>
            </a:extLst>
          </p:cNvPr>
          <p:cNvSpPr txBox="1"/>
          <p:nvPr/>
        </p:nvSpPr>
        <p:spPr>
          <a:xfrm>
            <a:off x="346844" y="4922206"/>
            <a:ext cx="119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b="1" dirty="0">
                <a:solidFill>
                  <a:schemeClr val="bg1"/>
                </a:solidFill>
              </a:rPr>
              <a:t>Análisis exploratio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7C4D84B-3E6E-54E3-24A3-6742C882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04" y="1913841"/>
            <a:ext cx="3102194" cy="22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2CF6FA2-3727-8EB8-B69F-6681FD4B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80" y="1913840"/>
            <a:ext cx="3102194" cy="22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B35D902-E09F-2F73-8A01-B2BC696B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04" y="4404791"/>
            <a:ext cx="3102194" cy="22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C92F973-58B8-87CD-A2E0-1D6A4736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80" y="4438402"/>
            <a:ext cx="3102194" cy="22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Features predictoras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2525" y="993424"/>
            <a:ext cx="1701365" cy="434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VOLTAGE_AVG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AB599-6756-F973-C860-194DDCE6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72" y="1839909"/>
            <a:ext cx="7292141" cy="48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Features predictoras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2525" y="993424"/>
            <a:ext cx="1701365" cy="434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CURRENT_AVG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A85B-D5D9-FBDC-4653-E331E950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9" y="1811326"/>
            <a:ext cx="7335161" cy="4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Features predictoras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79574" y="973697"/>
            <a:ext cx="1987268" cy="434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REACTIVE_POWER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D2025-8961-536E-9192-6B328BAF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1" y="1847016"/>
            <a:ext cx="7409257" cy="49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0359" y="173018"/>
            <a:ext cx="4705699" cy="1018033"/>
          </a:xfrm>
        </p:spPr>
        <p:txBody>
          <a:bodyPr/>
          <a:lstStyle/>
          <a:p>
            <a:pPr algn="ctr"/>
            <a:r>
              <a:rPr lang="en-US" dirty="0"/>
              <a:t>Features predictoras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2525" y="993424"/>
            <a:ext cx="1701365" cy="434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TRUE_POWER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EB897-C5A5-8F60-12E7-8740FA1D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7" y="1773400"/>
            <a:ext cx="7386026" cy="49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On-screen Show (4:3)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Medidor de calidad  de energía</vt:lpstr>
      <vt:lpstr>Planteamiento del problema</vt:lpstr>
      <vt:lpstr>Objetivo</vt:lpstr>
      <vt:lpstr>Features</vt:lpstr>
      <vt:lpstr>Features predictoras</vt:lpstr>
      <vt:lpstr>Features predictoras</vt:lpstr>
      <vt:lpstr>Features predictoras</vt:lpstr>
      <vt:lpstr>Features predictoras</vt:lpstr>
      <vt:lpstr>Features predictoras</vt:lpstr>
      <vt:lpstr>Rendimiento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2023-06-04T23:09:02Z</dcterms:modified>
</cp:coreProperties>
</file>