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83" r:id="rId2"/>
    <p:sldId id="285" r:id="rId3"/>
    <p:sldId id="318" r:id="rId4"/>
    <p:sldId id="319" r:id="rId5"/>
    <p:sldId id="320" r:id="rId6"/>
    <p:sldId id="292" r:id="rId7"/>
    <p:sldId id="321" r:id="rId8"/>
    <p:sldId id="323" r:id="rId9"/>
    <p:sldId id="324" r:id="rId10"/>
    <p:sldId id="341" r:id="rId11"/>
    <p:sldId id="326" r:id="rId12"/>
    <p:sldId id="325" r:id="rId13"/>
    <p:sldId id="286" r:id="rId14"/>
    <p:sldId id="293" r:id="rId15"/>
    <p:sldId id="294" r:id="rId16"/>
    <p:sldId id="295" r:id="rId17"/>
    <p:sldId id="296" r:id="rId18"/>
    <p:sldId id="327" r:id="rId19"/>
    <p:sldId id="379" r:id="rId20"/>
    <p:sldId id="328" r:id="rId21"/>
    <p:sldId id="358" r:id="rId22"/>
    <p:sldId id="329" r:id="rId23"/>
    <p:sldId id="330" r:id="rId24"/>
    <p:sldId id="331" r:id="rId25"/>
    <p:sldId id="346" r:id="rId26"/>
    <p:sldId id="347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297" r:id="rId35"/>
    <p:sldId id="298" r:id="rId36"/>
    <p:sldId id="316" r:id="rId37"/>
    <p:sldId id="299" r:id="rId38"/>
    <p:sldId id="300" r:id="rId39"/>
    <p:sldId id="301" r:id="rId40"/>
    <p:sldId id="302" r:id="rId41"/>
    <p:sldId id="303" r:id="rId42"/>
    <p:sldId id="377" r:id="rId43"/>
    <p:sldId id="339" r:id="rId44"/>
    <p:sldId id="304" r:id="rId45"/>
    <p:sldId id="305" r:id="rId46"/>
    <p:sldId id="306" r:id="rId47"/>
    <p:sldId id="308" r:id="rId48"/>
    <p:sldId id="309" r:id="rId49"/>
    <p:sldId id="31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9EBF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102" y="84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3/31/2025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002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C-13/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기초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84BEC98-5839-4AE6-A7DF-D8C8D37D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(variable)</a:t>
            </a:r>
            <a:endParaRPr lang="en-US" altLang="ko-KR" sz="200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"var":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라틴어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"varius"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유래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변하다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의미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"able": "~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"~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능력이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뜻을 가진 접미사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변화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바뀌다</a:t>
            </a:r>
            <a:endParaRPr lang="en-US" altLang="ko-KR" b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數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셈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변할 수 있는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내에서 값이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가리킴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변수에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필요할때 변수를 통해서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언제든지 그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서울시 강남구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30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F2B3CB2-2C30-4937-86E1-89982071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5DC8117-B773-463A-8BD5-F0C34F3D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67513"/>
            <a:ext cx="1028167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지을 때 사용하는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글자는 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 문자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특수문자와 제어문자를 제외한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전세계 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가능하지만 권장하지는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구별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예약어와 키워드는 사용 못함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if, for, function,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관례적인 명명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함수명에는 주로 카멜 케이스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(userName, userAge)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클래스명에는 주로 파스칼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(HighSchool, College)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 상수는 스네이크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(COLOR_BLUE, COLOR_RED)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3A346-193A-4867-8706-F6A48D0962FE}"/>
              </a:ext>
            </a:extLst>
          </p:cNvPr>
          <p:cNvSpPr txBox="1"/>
          <p:nvPr/>
        </p:nvSpPr>
        <p:spPr>
          <a:xfrm>
            <a:off x="1672492" y="1913473"/>
            <a:ext cx="4087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7D4E6E32-E7B6-47AA-9A37-B78980ACD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02360-970E-498B-A13F-85BF91BEA27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(literal)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1DCA33-264B-4AE4-83F5-84E15A13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소스코드에 직접 입력된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고정된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3.14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 표기법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1e3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 따옴표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'Hello'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따옴표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"JavaScript"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`Hello ${ js } World`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불린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[ 1, 2, 3 ]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name: '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무지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age: 30 }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180784BA-289D-4E3C-B953-20481BAC65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62AE8-B3FA-48DE-9128-4F71F8D5C248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않는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(JavaScript, Python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dynamically typed)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407-4C64-4760-9092-847258532203}"/>
              </a:ext>
            </a:extLst>
          </p:cNvPr>
          <p:cNvSpPr txBox="1"/>
          <p:nvPr/>
        </p:nvSpPr>
        <p:spPr>
          <a:xfrm>
            <a:off x="1111581" y="1874599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E287-F9DA-4A98-B5B8-4297C30CC34E}"/>
              </a:ext>
            </a:extLst>
          </p:cNvPr>
          <p:cNvSpPr txBox="1"/>
          <p:nvPr/>
        </p:nvSpPr>
        <p:spPr>
          <a:xfrm>
            <a:off x="1111581" y="4314488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다른 타입으로 재할당 가능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BD18-B744-4FD7-AA4B-3F47361BB480}"/>
              </a:ext>
            </a:extLst>
          </p:cNvPr>
          <p:cNvSpPr txBox="1"/>
          <p:nvPr/>
        </p:nvSpPr>
        <p:spPr>
          <a:xfrm>
            <a:off x="1117600" y="1763542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F94E-3B76-4CF7-97F2-6219B5947BF2}"/>
              </a:ext>
            </a:extLst>
          </p:cNvPr>
          <p:cNvSpPr txBox="1"/>
          <p:nvPr/>
        </p:nvSpPr>
        <p:spPr>
          <a:xfrm>
            <a:off x="1117599" y="3182928"/>
            <a:ext cx="6392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43C32-B543-4DA0-87C7-165F00BD5E20}"/>
              </a:ext>
            </a:extLst>
          </p:cNvPr>
          <p:cNvSpPr txBox="1"/>
          <p:nvPr/>
        </p:nvSpPr>
        <p:spPr>
          <a:xfrm>
            <a:off x="1117600" y="5803597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eller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eller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정의되지 않음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선언만 되고 값이 할당되지 않은 변수에는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명시적으로 지정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C639-7A54-4DFB-B554-67BDA1D08798}"/>
              </a:ext>
            </a:extLst>
          </p:cNvPr>
          <p:cNvSpPr txBox="1"/>
          <p:nvPr/>
        </p:nvSpPr>
        <p:spPr>
          <a:xfrm>
            <a:off x="1047262" y="3206492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nullVar = </a:t>
            </a:r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34E3-1C27-49CA-B9F8-3FB877898BA7}"/>
              </a:ext>
            </a:extLst>
          </p:cNvPr>
          <p:cNvSpPr txBox="1"/>
          <p:nvPr/>
        </p:nvSpPr>
        <p:spPr>
          <a:xfrm>
            <a:off x="1047262" y="1543094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undefinedVar;</a:t>
            </a: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9880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정수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-2^53+1 ~ 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유일한 값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C5C54-CEDE-4417-A375-D8C2E233D40F}"/>
              </a:ext>
            </a:extLst>
          </p:cNvPr>
          <p:cNvSpPr txBox="1"/>
          <p:nvPr/>
        </p:nvSpPr>
        <p:spPr>
          <a:xfrm>
            <a:off x="1113692" y="2344221"/>
            <a:ext cx="7833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big = BigInt(Number.MAX_SAFE_INTEGER)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B722-B203-40ED-BB2D-4C69793BD933}"/>
              </a:ext>
            </a:extLst>
          </p:cNvPr>
          <p:cNvSpPr txBox="1"/>
          <p:nvPr/>
        </p:nvSpPr>
        <p:spPr>
          <a:xfrm>
            <a:off x="1113692" y="4037489"/>
            <a:ext cx="7833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 === s2);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*, /, %, 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AB97-7605-44ED-A110-85029D2A2DF8}"/>
              </a:ext>
            </a:extLst>
          </p:cNvPr>
          <p:cNvSpPr txBox="1"/>
          <p:nvPr/>
        </p:nvSpPr>
        <p:spPr>
          <a:xfrm>
            <a:off x="1048871" y="1548196"/>
            <a:ext cx="89008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(%,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나머지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(**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age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(+,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결합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1C81ED4-A847-47DE-B302-DB952782B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B3E9-5933-474E-A5C7-8B8A1ADAAEF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연산자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-=, *=, /=, %=, **=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대입 연산자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우측 항목을 계산한 후 좌측 항목에 할당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덧셈 후 대입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좌측 항목에 우측 항목을 더한 후 좌측 항목에 할당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뺄셈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곱셈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나눗셈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연산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(%=)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거듭제곱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(**=)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1B89-7275-4088-895E-312A2509743F}"/>
              </a:ext>
            </a:extLst>
          </p:cNvPr>
          <p:cNvSpPr txBox="1"/>
          <p:nvPr/>
        </p:nvSpPr>
        <p:spPr>
          <a:xfrm>
            <a:off x="1048871" y="2126039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 + 2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year =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20 + 5 =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+=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age + year = 25 + 5 =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C49F92B-A242-4CA0-A9A2-5286469FE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337D5-11F7-4FE7-90F9-54EB5702513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524737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182083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자바스크립트 개요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조건문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반복문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기초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++, --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감소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(count++, count--)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값을 먼저 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값을 증가 또는 감소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원래 값이 연산에 반영된 후 값이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(++count, --count)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먼저 증가 또는 감소한 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변경된 값을 사용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증가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감소 값이 바로 반영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B49D-42B3-405A-830D-B7F1C395CEAC}"/>
              </a:ext>
            </a:extLst>
          </p:cNvPr>
          <p:cNvSpPr txBox="1"/>
          <p:nvPr/>
        </p:nvSpPr>
        <p:spPr>
          <a:xfrm>
            <a:off x="1037836" y="1827890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2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count--;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- 1;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690224D-1DD4-4F8F-B6E0-228E6A710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97515-1D3D-4094-BFD3-6FFC55CF16E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6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항을 비교하여 참이면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===(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!=, !==</a:t>
            </a:r>
          </a:p>
          <a:p>
            <a:pPr lvl="1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조건문에서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truthy/falsy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기준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false, 0, ‘’, null, undefined -&gt; false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7A712-6D02-4F34-85B5-64AFDA89CBD8}"/>
              </a:ext>
            </a:extLst>
          </p:cNvPr>
          <p:cNvSpPr txBox="1"/>
          <p:nvPr/>
        </p:nvSpPr>
        <p:spPr>
          <a:xfrm>
            <a:off x="1037836" y="181179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1EEBCD3-9664-4F7F-B7D2-BC23402159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2FE2-51B7-4BDF-B756-A78FBA5734A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9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일치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D152AE3-80E7-4027-83DC-E4CF74DB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41" y="836613"/>
            <a:ext cx="1116113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(===, identical)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 데이터의 타입과 값을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비교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값이 같아도 타입이 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반환하고 타입이 같을 경우는 다음 규칙을 따름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숫자이고 같은 값이면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하나라도 있으면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	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문자열일 경우 같은 위치에 같은 문자가 있고 대소문자까지 일치하면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프로퍼티를 가진 객체라도 다른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Object.is(a, b):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경우를 제외하면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=== b 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동일한 기능</a:t>
            </a:r>
            <a:endParaRPr lang="ko-KR" altLang="en-US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Object.is(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pt-BR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pt-BR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2924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동등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5B76B7E-017F-4150-B024-7D016C49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(==, equal)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데이터의 타입이 다르면 적절히 형변환한 후 일치비교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달라도 값이 같으면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타입이 같은 경우 두 값이 일치하다면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값의 타입이 다를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null == undefined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값이 숫자이고 다른 하나가 문자열이면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숫자로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10 == "10"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 === 10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"1"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비교시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valueOf()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찾고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 이용 기본값으로 변환한 후 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바로 변환한다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 == new Number(1)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A054CD1-C420-4F9E-9FCF-EA6C1E518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BC96A-249D-4E90-8F01-C4F08D81C4C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8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98BD8D-4F15-469F-8018-F5228948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|| 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하나라도 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invalidId = (id.length &lt; 4) || (id.length &gt; </a:t>
            </a:r>
            <a:r>
              <a:rPr kumimoji="0"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12);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&amp;&amp; (AND,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언어에서는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다 참이면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validId = (id != null) &amp;&amp; (id.length &gt; 4);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 (NOT,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참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피연산자를 불린값으로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!!null -&gt; false, !!{} -&gt; 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A2D3734-5FB3-42B4-AEE1-14AD9AD67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8B37-2C7F-42D0-A1AA-BD9B79077A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조건에 따라 값을 선택하는 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참일 때의 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거짓일 때의 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8B72B-F4EC-4C3F-BD40-DFE6BDE5F81B}"/>
              </a:ext>
            </a:extLst>
          </p:cNvPr>
          <p:cNvSpPr txBox="1"/>
          <p:nvPr/>
        </p:nvSpPr>
        <p:spPr>
          <a:xfrm>
            <a:off x="1056992" y="1883182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88C-E6FB-4667-9D01-7D23C8EC7DDC}"/>
              </a:ext>
            </a:extLst>
          </p:cNvPr>
          <p:cNvSpPr txBox="1"/>
          <p:nvPr/>
        </p:nvSpPr>
        <p:spPr>
          <a:xfrm>
            <a:off x="1056992" y="3103976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5E5C-6103-4B31-969F-CF80FE0B1A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D14BD6-5B34-4DC2-9E25-95D39C2DF4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 우선순위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648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우선순위란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연산자가 같이 사용될 때 어떤 연산을 먼저 수행할지를 결정하는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연산자 우선순위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갈수록 순위가 낮아짐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단항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++(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--(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!, typeof, delete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 *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/, %, +, -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==, ===, !=, !==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&amp;&amp; (AND), || (OR)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? :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대입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+=, -=, *=, /=, %=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++, --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1513-A4F8-4B17-8F32-51A7FA6165E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9D69C75-8F7C-40FD-9359-9FEDD0B3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EAC9D81-967F-4FE3-ADFC-040F52B7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064A-3B39-44B1-9467-20856E27BE77}"/>
              </a:ext>
            </a:extLst>
          </p:cNvPr>
          <p:cNvSpPr txBox="1"/>
          <p:nvPr/>
        </p:nvSpPr>
        <p:spPr>
          <a:xfrm>
            <a:off x="1085850" y="307863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&lt;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C6D64-4FD9-451D-8484-CC4DCF19B32C}"/>
              </a:ext>
            </a:extLst>
          </p:cNvPr>
          <p:cNvSpPr txBox="1"/>
          <p:nvPr/>
        </p:nvSpPr>
        <p:spPr>
          <a:xfrm>
            <a:off x="1085850" y="1822548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E0E628A-2FE5-4186-A0B5-9CC8E04D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39972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754EA-7F24-4C1A-B726-D9BB07BE38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AC1D4A0F-5580-44AC-AA8E-8642A2080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038CBE2-0982-4620-B3EF-FF7ED246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경우와 거짓일 경우 각각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D7A93-1F59-4287-AA0E-257470E03B08}"/>
              </a:ext>
            </a:extLst>
          </p:cNvPr>
          <p:cNvSpPr txBox="1"/>
          <p:nvPr/>
        </p:nvSpPr>
        <p:spPr>
          <a:xfrm>
            <a:off x="1085850" y="4275697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짝수입니다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홀수입니다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EF890-09BB-4EE3-8024-9312989D5D5E}"/>
              </a:ext>
            </a:extLst>
          </p:cNvPr>
          <p:cNvSpPr txBox="1"/>
          <p:nvPr/>
        </p:nvSpPr>
        <p:spPr>
          <a:xfrm>
            <a:off x="1085850" y="1812250"/>
            <a:ext cx="6096000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9FAB4B-64CD-4D2E-8A5D-D328399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34" y="417456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1AABB-8D0E-469B-BC27-71293BEE13B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B32081AC-0781-4BA0-AF69-B8F02E7BC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21AAC6-E764-4698-B54E-E55EAFA0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해당 구문을 수행하고 거짓일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조건식을 순차적으로 비교하여 참에 해당하는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9CE4-0A83-422B-8968-59AA27DBBA84}"/>
              </a:ext>
            </a:extLst>
          </p:cNvPr>
          <p:cNvSpPr txBox="1"/>
          <p:nvPr/>
        </p:nvSpPr>
        <p:spPr>
          <a:xfrm>
            <a:off x="4572000" y="2130027"/>
            <a:ext cx="3630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이상입니다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미만입니다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72C8-0477-4E90-9D92-5204213D4D27}"/>
              </a:ext>
            </a:extLst>
          </p:cNvPr>
          <p:cNvSpPr txBox="1"/>
          <p:nvPr/>
        </p:nvSpPr>
        <p:spPr>
          <a:xfrm>
            <a:off x="960065" y="2130027"/>
            <a:ext cx="305612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C68EDFC-202F-47B6-BA8D-C38C3EDB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71375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B039A-F26C-4B6D-98A4-8B6D84CE5E5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07401C4-8DC7-4EFB-ABB4-FDC8C1D23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AA862-0C26-43D2-A359-F63C09F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F27-355B-4F29-A102-83D268FC6E1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그림 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811946C-6822-40FE-BCDA-42DED9F6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CA4A76D-1C9A-4BFF-B1E7-610CABE7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135123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문서내에 코드를 직접 작성하고 마크업과의 상호 작용을 통해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페이지의 동작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향상시키기 위해 만들어진 프로그래밍 언어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디자이너와 파트타임 개발자를 위해 쉽게 사용할 수 있는 언어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고안됨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 2.0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탑재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JavaScript?  LiveScript?  Jscript?  ECMAScript?  Java?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Mocha(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LiveScript(Navigator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JavaScript(Navigator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이름 변경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탑재를 논하던 시점에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홍보효과를 위해서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이름을 차용했을 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언어와는 전혀 무관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가지는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패밀리 언어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(C,  Java, JavaScript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이기 때문에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사용함</a:t>
            </a:r>
            <a:endParaRPr lang="ko-KR" altLang="en-US" sz="16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Internet Explorer 3.0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기능이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ECMA*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표준화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1409EDA-9FCE-43B1-9C44-E74DBBA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997397"/>
            <a:ext cx="1135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* ECMA(European Computer Manufacturers Association):</a:t>
            </a:r>
            <a:r>
              <a:rPr lang="ko-KR" altLang="en-US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전자 통신 및 컴퓨터 시스템의 표준을 개발하는 국제적인 비영리 기관으로 유럽 컴퓨터 제조업체 협회에서 시작되었지만 현재는 전 세계적인 조직으로 발전함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2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E8D71-19B2-4C7B-996F-971ACA8A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비교값과 매칭되는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수행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break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마지막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구문까지 실행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2F43419-920A-47AA-A77F-3F0E91AD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32" y="2140575"/>
            <a:ext cx="4681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비교값과 매칭되는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없을 경우</a:t>
            </a:r>
          </a:p>
          <a:p>
            <a:pPr lvl="1">
              <a:buFontTx/>
              <a:buChar char="•"/>
            </a:pP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C143-C44D-4BBF-A1D4-186F6FDB02A7}"/>
              </a:ext>
            </a:extLst>
          </p:cNvPr>
          <p:cNvSpPr txBox="1"/>
          <p:nvPr/>
        </p:nvSpPr>
        <p:spPr>
          <a:xfrm>
            <a:off x="914400" y="2067719"/>
            <a:ext cx="295835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C9F9-E283-4536-A1D4-B4D2BDD2BF7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41651A79-724B-4ECE-BE18-2C818E3A53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DD134-24FD-48CF-A4BE-DA5B3E6D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045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while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9E3B-9477-4637-B325-6C75FA3AE14E}"/>
              </a:ext>
            </a:extLst>
          </p:cNvPr>
          <p:cNvSpPr txBox="1"/>
          <p:nvPr/>
        </p:nvSpPr>
        <p:spPr>
          <a:xfrm>
            <a:off x="1020763" y="209148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7336A-F15F-4FCA-AD6E-31501FD91262}"/>
              </a:ext>
            </a:extLst>
          </p:cNvPr>
          <p:cNvSpPr txBox="1"/>
          <p:nvPr/>
        </p:nvSpPr>
        <p:spPr>
          <a:xfrm>
            <a:off x="1020763" y="341290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E5560-7960-4E72-A6F3-F9A9847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457" y="360756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0466E-5828-4EDC-832B-4951362F7A5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F629B4AE-502E-4F90-B6C9-57894BC827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9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AD8CD9F-D21C-4A83-8553-E3DC7DA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증감식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변수값을 증감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B7DE8-3AD8-45BE-8BA1-F4C9FB4AED31}"/>
              </a:ext>
            </a:extLst>
          </p:cNvPr>
          <p:cNvSpPr txBox="1"/>
          <p:nvPr/>
        </p:nvSpPr>
        <p:spPr>
          <a:xfrm>
            <a:off x="1111624" y="3204773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증감식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99A2-4670-4B4E-BD99-8DB2968A349B}"/>
              </a:ext>
            </a:extLst>
          </p:cNvPr>
          <p:cNvSpPr txBox="1"/>
          <p:nvPr/>
        </p:nvSpPr>
        <p:spPr>
          <a:xfrm>
            <a:off x="1111624" y="4472461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B91B8C1-5602-4ABE-AF8D-8F6D09E5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89" y="4420906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15EB3-CFCA-40E9-8A9A-7FD6E28FA87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31E3FD85-DA56-409B-BF7A-C0777DF021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73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981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switch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즉시 종료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감싸고 있는 코드 블럭을 빠져나오고 코드 블럭 이후의 코드로 실행이 넘어감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continue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반복문 내에서 남아있는 코드를 건너뛰고 다음 반복으로 실행이 넘어감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7820A-8C9C-476C-A629-44146A2C90D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022D78B5-FD1D-4DB6-98D2-9B643893D3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7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속성을 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1003773" y="4137555"/>
            <a:ext cx="791162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1003773" y="1807741"/>
            <a:ext cx="791162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51CA-2388-4CDC-B944-F8246A8FF04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38F7D1D8-C9D4-4C3A-B8B9-0F6EA618B7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1120315" y="1808999"/>
            <a:ext cx="774605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1120315" y="4392426"/>
            <a:ext cx="774605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16C4-660F-4B2A-BF4C-B7906A5939E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69C9A7F-FFF8-4F66-97D8-A7D7AED9EB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299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https://www.json.org/json-ko.html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객체와 배열을 표기하기 위한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6113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11352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역사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08077BF-C2E1-4BEE-AB27-2882F5F8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283"/>
              </p:ext>
            </p:extLst>
          </p:nvPr>
        </p:nvGraphicFramePr>
        <p:xfrm>
          <a:off x="1852246" y="1063795"/>
          <a:ext cx="8487508" cy="470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61341320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761582244"/>
                    </a:ext>
                  </a:extLst>
                </a:gridCol>
              </a:tblGrid>
              <a:tr h="427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날짜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설명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29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Netscape Navigator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1679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Internet Explorer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826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(ECMA-262)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39313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6956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690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90049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2144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6(ECMAScript 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09564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767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6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[ 90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70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100 ];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3]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190"/>
              </p:ext>
            </p:extLst>
          </p:nvPr>
        </p:nvGraphicFramePr>
        <p:xfrm>
          <a:off x="5508626" y="3062288"/>
          <a:ext cx="2409824" cy="369888"/>
        </p:xfrm>
        <a:graphic>
          <a:graphicData uri="http://schemas.openxmlformats.org/drawingml/2006/table">
            <a:tbl>
              <a:tblPr/>
              <a:tblGrid>
                <a:gridCol w="63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9650" y="3771110"/>
            <a:ext cx="5544619" cy="603666"/>
          </a:xfrm>
          <a:prstGeom prst="bentConnector3">
            <a:avLst>
              <a:gd name="adj1" fmla="val 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cxnSp>
        <p:nvCxnSpPr>
          <p:cNvPr id="28" name="AutoShape 36">
            <a:extLst>
              <a:ext uri="{FF2B5EF4-FFF2-40B4-BE49-F238E27FC236}">
                <a16:creationId xmlns:a16="http://schemas.microsoft.com/office/drawing/2014/main" id="{08EDE921-9361-4A2F-8CFD-EEB65B1D78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9374" y="2773218"/>
            <a:ext cx="1177122" cy="223044"/>
          </a:xfrm>
          <a:prstGeom prst="bentConnector3">
            <a:avLst>
              <a:gd name="adj1" fmla="val 999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18E4909-C664-4D21-A476-1D810050794E}"/>
              </a:ext>
            </a:extLst>
          </p:cNvPr>
          <p:cNvCxnSpPr>
            <a:cxnSpLocks/>
          </p:cNvCxnSpPr>
          <p:nvPr/>
        </p:nvCxnSpPr>
        <p:spPr>
          <a:xfrm flipV="1">
            <a:off x="2572852" y="2770290"/>
            <a:ext cx="3843188" cy="5157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131F748F-8D37-43B1-8AE7-22FD8CA6C1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8F4A4-1A1D-425C-8483-6121B312631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for...of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508636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i=0; i&lt;arr.length; i++){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arr[i]);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4F1DF-BACE-428B-8011-813B7ACFDF19}"/>
              </a:ext>
            </a:extLst>
          </p:cNvPr>
          <p:cNvSpPr txBox="1"/>
          <p:nvPr/>
        </p:nvSpPr>
        <p:spPr>
          <a:xfrm>
            <a:off x="899592" y="3189843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8E8E7D6-F422-45B8-BD13-0EBB5B76A7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4C0ED1-20B6-424A-8C93-7D44A26337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유사 배열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(Like-Array Object)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02574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사용할 수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사용법을 보면 배열 같지만 실제 배열이 아닌 일반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접근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사용해서 각 요소에 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이용하면 모든 요소 참조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 없음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forEach, map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배열 메서드가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NodeList,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내장 객체가 유사 배열 객체로 만들어져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이유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읽기를 목적으로 사용되는 객체일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요소를 제어하는 메서드가 필요 없음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배열보다 더 적은 비용으로 생성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배열로 변환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Array.from(obj)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사용하면 쉽게 배열로 변환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4ED082D-8F98-4555-8DF5-9225F93AB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7523-1CEC-4334-8BA3-EE619739D97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차원 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다차원 배열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안에 또 다른 배열들이 들어있는 배열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행렬이나 테이블 형식의 데이터를 표현할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D9386E6-B564-4FC3-B48F-B8688C5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09615"/>
              </p:ext>
            </p:extLst>
          </p:nvPr>
        </p:nvGraphicFramePr>
        <p:xfrm>
          <a:off x="1762911" y="2252943"/>
          <a:ext cx="2574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1">
                  <a:extLst>
                    <a:ext uri="{9D8B030D-6E8A-4147-A177-3AD203B41FA5}">
                      <a16:colId xmlns:a16="http://schemas.microsoft.com/office/drawing/2014/main" val="3236849019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3867120976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83492886"/>
                    </a:ext>
                  </a:extLst>
                </a:gridCol>
                <a:gridCol w="597964">
                  <a:extLst>
                    <a:ext uri="{9D8B030D-6E8A-4147-A177-3AD203B41FA5}">
                      <a16:colId xmlns:a16="http://schemas.microsoft.com/office/drawing/2014/main" val="29633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962FE8-7878-4323-B3C8-F96EC5D2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681" y="1886230"/>
            <a:ext cx="238659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 [1]       [2]       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4FF0-C812-4F29-AA5C-3B730F5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738" y="2287716"/>
            <a:ext cx="50228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[2]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EDDB-E0CA-4852-8307-F03696A5E574}"/>
              </a:ext>
            </a:extLst>
          </p:cNvPr>
          <p:cNvSpPr txBox="1"/>
          <p:nvPr/>
        </p:nvSpPr>
        <p:spPr>
          <a:xfrm>
            <a:off x="6054001" y="2126133"/>
            <a:ext cx="304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C0C5-22E7-4CED-80CD-B542CBFACE83}"/>
              </a:ext>
            </a:extLst>
          </p:cNvPr>
          <p:cNvSpPr txBox="1"/>
          <p:nvPr/>
        </p:nvSpPr>
        <p:spPr>
          <a:xfrm>
            <a:off x="532700" y="4377455"/>
            <a:ext cx="556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 6,  8 ]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6,  9,  12]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[4, 8,  12, 36]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10, 15, 20]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A5CD-D8DF-418C-B46F-402663D1EC1D}"/>
              </a:ext>
            </a:extLst>
          </p:cNvPr>
          <p:cNvSpPr txBox="1"/>
          <p:nvPr/>
        </p:nvSpPr>
        <p:spPr>
          <a:xfrm>
            <a:off x="6783855" y="4377454"/>
            <a:ext cx="45788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AC48C1DB-F557-4705-AAD2-DA2762ED77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FD0A2-5FA5-44B4-9350-78C56631549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6671733" y="764704"/>
            <a:ext cx="4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ex01-30.js, 31, 32, 33, 34, 35, 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2CBC-0669-4665-943E-FADEE87EDAEE}"/>
              </a:ext>
            </a:extLst>
          </p:cNvPr>
          <p:cNvSpPr txBox="1"/>
          <p:nvPr/>
        </p:nvSpPr>
        <p:spPr>
          <a:xfrm>
            <a:off x="1048871" y="2644170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반환값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9C3EA-2BA5-450D-8F01-7DBC685D4685}"/>
              </a:ext>
            </a:extLst>
          </p:cNvPr>
          <p:cNvSpPr txBox="1"/>
          <p:nvPr/>
        </p:nvSpPr>
        <p:spPr>
          <a:xfrm>
            <a:off x="1048871" y="51484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...);</a:t>
            </a: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7C8FAED-3F7F-45B6-BF72-63CB849F4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B3B5-D50D-4963-94C6-1036F9A1CE7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유효범위를 갖지만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4879248" y="1236760"/>
            <a:ext cx="6076619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year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Age(year){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  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myAge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(myAge);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console.log(myAge);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091297" y="2230728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091298" y="2468279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6842-C1DC-4E46-920E-1732BCAED97C}"/>
              </a:ext>
            </a:extLst>
          </p:cNvPr>
          <p:cNvSpPr txBox="1"/>
          <p:nvPr/>
        </p:nvSpPr>
        <p:spPr>
          <a:xfrm>
            <a:off x="4879248" y="150982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73B4-F4C6-4EFC-BFC3-443DDA6356FF}"/>
              </a:ext>
            </a:extLst>
          </p:cNvPr>
          <p:cNvSpPr txBox="1"/>
          <p:nvPr/>
        </p:nvSpPr>
        <p:spPr>
          <a:xfrm>
            <a:off x="5091298" y="2705830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6E361E7-6787-4413-BD7F-DA2664DBBC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D6B06-DF10-4BEE-8E4A-967F60090F5E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6885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5728-E5A3-4673-8FB6-1082A2188753}"/>
              </a:ext>
            </a:extLst>
          </p:cNvPr>
          <p:cNvSpPr txBox="1"/>
          <p:nvPr/>
        </p:nvSpPr>
        <p:spPr>
          <a:xfrm>
            <a:off x="1116343" y="3329603"/>
            <a:ext cx="84221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0102223333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길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멋쟁이사자처럼</a:t>
            </a: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5894978"/>
            <a:ext cx="8879304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099501"/>
            <a:ext cx="887930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1018-A346-4D52-8C89-D8843003B32D}"/>
              </a:ext>
            </a:extLst>
          </p:cNvPr>
          <p:cNvSpPr txBox="1"/>
          <p:nvPr/>
        </p:nvSpPr>
        <p:spPr>
          <a:xfrm>
            <a:off x="1116342" y="2067719"/>
            <a:ext cx="8865857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console.log(strings, name, age, phone, address);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 = address.split(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2AB8C-C80A-4E49-9ACE-A6ACFA36D813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자바스크립트로 할 수 </a:t>
            </a:r>
            <a:r>
              <a:rPr kumimoji="1" lang="ko-KR" altLang="en-US" sz="1600" spc="-6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있는 일</a:t>
            </a:r>
            <a:endParaRPr kumimoji="1" lang="ko-KR" altLang="en-US" sz="1600" spc="-60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263747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 형식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이메일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처리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 등 사용자가 브라우저 내에서 발생시키는 이벤트에 대한 처리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 제어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문서에 요소를 생성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등 변경 작업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서버와 통신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HTML5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데이터관리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Storage),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통신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위치추적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(Geolocation API),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멀티스레드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Workers),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 제어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카메라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진동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서버사이드 프로그래밍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3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구문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구문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syntax)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https://github.com/FEBC-13/JS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문서내에 </a:t>
            </a:r>
            <a:r>
              <a:rPr lang="en-US" altLang="ko-KR" sz="2000"/>
              <a:t>&lt;script&gt; </a:t>
            </a:r>
            <a:r>
              <a:rPr lang="ko-KR" altLang="en-US" sz="2000"/>
              <a:t>태그를 이용하여 직접 코드 기술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생략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39A07-BE6B-4EA1-8DA5-F8FAD380A755}"/>
              </a:ext>
            </a:extLst>
          </p:cNvPr>
          <p:cNvSpPr txBox="1"/>
          <p:nvPr/>
        </p:nvSpPr>
        <p:spPr>
          <a:xfrm>
            <a:off x="804863" y="222772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185028-E13F-42A6-8635-C50A0F1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71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7F7CE351-10E1-4E3E-870E-D4456F6878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E448A-5A83-49ED-9424-AA71AC260E4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xxx.js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&lt;script&gt;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 내부에 작성할 코드가 없더라도 반드시 닫는 태그 필요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(&lt;/script&gt;)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src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지정되면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&lt;script&gt;&lt;/script&gt;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내부의 코드는 무시됨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graphicFrame>
        <p:nvGraphicFramePr>
          <p:cNvPr id="8" name="Group 24">
            <a:extLst>
              <a:ext uri="{FF2B5EF4-FFF2-40B4-BE49-F238E27FC236}">
                <a16:creationId xmlns:a16="http://schemas.microsoft.com/office/drawing/2014/main" id="{0A3A4478-451B-47B7-9CC2-FC254551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4237"/>
              </p:ext>
            </p:extLst>
          </p:nvPr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3DBD14-5936-434E-98FA-63B529F1708A}"/>
              </a:ext>
            </a:extLst>
          </p:cNvPr>
          <p:cNvSpPr txBox="1"/>
          <p:nvPr/>
        </p:nvSpPr>
        <p:spPr>
          <a:xfrm>
            <a:off x="958972" y="3938906"/>
            <a:ext cx="790135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12D360C5-3B3E-44E4-8B63-966BE302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1584" y="489902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F4AD2-D878-4656-9DBD-CC31DD1774DE}"/>
              </a:ext>
            </a:extLst>
          </p:cNvPr>
          <p:cNvSpPr txBox="1"/>
          <p:nvPr/>
        </p:nvSpPr>
        <p:spPr>
          <a:xfrm>
            <a:off x="966788" y="1774731"/>
            <a:ext cx="71342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23AF2E5B-EFA0-4D08-8FFE-633FBC04C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BECC7-E3FF-40B2-879F-5CE8765A11A3}"/>
              </a:ext>
            </a:extLst>
          </p:cNvPr>
          <p:cNvSpPr txBox="1"/>
          <p:nvPr/>
        </p:nvSpPr>
        <p:spPr>
          <a:xfrm>
            <a:off x="7112000" y="764704"/>
            <a:ext cx="3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ex01-02.html, ex01-03.html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명령문과 주석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20099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명령문은 줄바꿈이나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세미콜론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주석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6ED7E36-01C8-4168-8D84-50915617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57039"/>
              </p:ext>
            </p:extLst>
          </p:nvPr>
        </p:nvGraphicFramePr>
        <p:xfrm>
          <a:off x="1828800" y="1835240"/>
          <a:ext cx="2545976" cy="1066800"/>
        </p:xfrm>
        <a:graphic>
          <a:graphicData uri="http://schemas.openxmlformats.org/drawingml/2006/table">
            <a:tbl>
              <a:tblPr/>
              <a:tblGrid>
                <a:gridCol w="2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4;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2B83F5E3-54EF-4780-8BE1-F83D21FE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59300"/>
              </p:ext>
            </p:extLst>
          </p:nvPr>
        </p:nvGraphicFramePr>
        <p:xfrm>
          <a:off x="1905000" y="3732777"/>
          <a:ext cx="6925236" cy="822960"/>
        </p:xfrm>
        <a:graphic>
          <a:graphicData uri="http://schemas.openxmlformats.org/drawingml/2006/table">
            <a:tbl>
              <a:tblPr/>
              <a:tblGrid>
                <a:gridCol w="69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alert('World!!!");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D01B6104-5EA5-4804-B75A-EE2DD680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61615"/>
              </p:ext>
            </p:extLst>
          </p:nvPr>
        </p:nvGraphicFramePr>
        <p:xfrm>
          <a:off x="1905000" y="5132582"/>
          <a:ext cx="6925236" cy="1310640"/>
        </p:xfrm>
        <a:graphic>
          <a:graphicData uri="http://schemas.openxmlformats.org/drawingml/2006/table">
            <a:tbl>
              <a:tblPr/>
              <a:tblGrid>
                <a:gridCol w="69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/*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 alert('Hello 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*/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089319D0-5B59-4AA4-B90E-93D3D7ED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7307"/>
              </p:ext>
            </p:extLst>
          </p:nvPr>
        </p:nvGraphicFramePr>
        <p:xfrm>
          <a:off x="4719918" y="1835240"/>
          <a:ext cx="4110318" cy="1066800"/>
        </p:xfrm>
        <a:graphic>
          <a:graphicData uri="http://schemas.openxmlformats.org/drawingml/2006/table">
            <a:tbl>
              <a:tblPr/>
              <a:tblGrid>
                <a:gridCol w="41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EB75E4D-31AB-41A8-A15B-0900465640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1328-1079-461C-9B07-A05E30426BF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11618</TotalTime>
  <Words>5755</Words>
  <Application>Microsoft Office PowerPoint</Application>
  <PresentationFormat>와이드스크린</PresentationFormat>
  <Paragraphs>1012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546</cp:revision>
  <dcterms:created xsi:type="dcterms:W3CDTF">2019-05-07T05:36:17Z</dcterms:created>
  <dcterms:modified xsi:type="dcterms:W3CDTF">2025-03-31T06:14:05Z</dcterms:modified>
</cp:coreProperties>
</file>