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8229600" cx="14630400"/>
  <p:notesSz cx="8229600" cy="14630400"/>
  <p:embeddedFontLst>
    <p:embeddedFont>
      <p:font typeface="Prata"/>
      <p:regular r:id="rId13"/>
    </p:embeddedFont>
    <p:embeddedFont>
      <p:font typeface="Raleway"/>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ata-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pic>
        <p:nvPicPr>
          <p:cNvPr descr="preencoded.png" id="11" name="Google Shape;11;p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2" name="Google Shape;12;p2"/>
          <p:cNvSpPr/>
          <p:nvPr/>
        </p:nvSpPr>
        <p:spPr>
          <a:xfrm>
            <a:off x="0" y="0"/>
            <a:ext cx="14630400" cy="8229600"/>
          </a:xfrm>
          <a:prstGeom prst="rect">
            <a:avLst/>
          </a:prstGeom>
          <a:solidFill>
            <a:srgbClr val="1B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pic>
        <p:nvPicPr>
          <p:cNvPr descr="preencoded.png" id="15" name="Google Shape;15;p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6" name="Google Shape;16;p3"/>
          <p:cNvSpPr/>
          <p:nvPr/>
        </p:nvSpPr>
        <p:spPr>
          <a:xfrm>
            <a:off x="0" y="0"/>
            <a:ext cx="14630400" cy="8229600"/>
          </a:xfrm>
          <a:prstGeom prst="rect">
            <a:avLst/>
          </a:prstGeom>
          <a:solidFill>
            <a:srgbClr val="1B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pic>
        <p:nvPicPr>
          <p:cNvPr descr="preencoded.png" id="19" name="Google Shape;19;p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0" name="Google Shape;20;p4"/>
          <p:cNvSpPr/>
          <p:nvPr/>
        </p:nvSpPr>
        <p:spPr>
          <a:xfrm>
            <a:off x="0" y="0"/>
            <a:ext cx="14630400" cy="8229600"/>
          </a:xfrm>
          <a:prstGeom prst="rect">
            <a:avLst/>
          </a:prstGeom>
          <a:solidFill>
            <a:srgbClr val="1B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pic>
        <p:nvPicPr>
          <p:cNvPr descr="preencoded.png" id="23" name="Google Shape;23;p5"/>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4" name="Google Shape;24;p5"/>
          <p:cNvSpPr/>
          <p:nvPr/>
        </p:nvSpPr>
        <p:spPr>
          <a:xfrm>
            <a:off x="0" y="0"/>
            <a:ext cx="14630400" cy="8229600"/>
          </a:xfrm>
          <a:prstGeom prst="rect">
            <a:avLst/>
          </a:prstGeom>
          <a:solidFill>
            <a:srgbClr val="1B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pic>
        <p:nvPicPr>
          <p:cNvPr descr="preencoded.png" id="27" name="Google Shape;27;p6"/>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8" name="Google Shape;28;p6"/>
          <p:cNvSpPr/>
          <p:nvPr/>
        </p:nvSpPr>
        <p:spPr>
          <a:xfrm>
            <a:off x="0" y="0"/>
            <a:ext cx="14630400" cy="8229600"/>
          </a:xfrm>
          <a:prstGeom prst="rect">
            <a:avLst/>
          </a:prstGeom>
          <a:solidFill>
            <a:srgbClr val="1B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pic>
        <p:nvPicPr>
          <p:cNvPr descr="preencoded.png" id="31" name="Google Shape;31;p7"/>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2" name="Google Shape;32;p7"/>
          <p:cNvSpPr/>
          <p:nvPr/>
        </p:nvSpPr>
        <p:spPr>
          <a:xfrm>
            <a:off x="0" y="0"/>
            <a:ext cx="14630400" cy="8229600"/>
          </a:xfrm>
          <a:prstGeom prst="rect">
            <a:avLst/>
          </a:prstGeom>
          <a:solidFill>
            <a:srgbClr val="1B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pic>
        <p:nvPicPr>
          <p:cNvPr descr="preencoded.png" id="35" name="Google Shape;35;p8"/>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6" name="Google Shape;36;p8"/>
          <p:cNvSpPr/>
          <p:nvPr/>
        </p:nvSpPr>
        <p:spPr>
          <a:xfrm>
            <a:off x="0" y="0"/>
            <a:ext cx="14630400" cy="8229600"/>
          </a:xfrm>
          <a:prstGeom prst="rect">
            <a:avLst/>
          </a:prstGeom>
          <a:solidFill>
            <a:srgbClr val="1B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pic>
        <p:nvPicPr>
          <p:cNvPr descr="preencoded.png" id="39" name="Google Shape;39;p9"/>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0" name="Google Shape;40;p9"/>
          <p:cNvSpPr/>
          <p:nvPr/>
        </p:nvSpPr>
        <p:spPr>
          <a:xfrm>
            <a:off x="0" y="0"/>
            <a:ext cx="14630400" cy="8229600"/>
          </a:xfrm>
          <a:prstGeom prst="rect">
            <a:avLst/>
          </a:prstGeom>
          <a:solidFill>
            <a:srgbClr val="1B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4.png"/><Relationship Id="rId4" Type="http://schemas.openxmlformats.org/officeDocument/2006/relationships/image" Target="../media/image2.png"/><Relationship Id="rId5" Type="http://schemas.openxmlformats.org/officeDocument/2006/relationships/image" Target="../media/image40.png"/><Relationship Id="rId6" Type="http://schemas.openxmlformats.org/officeDocument/2006/relationships/image" Target="../media/image10.png"/><Relationship Id="rId7"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4.png"/><Relationship Id="rId10" Type="http://schemas.openxmlformats.org/officeDocument/2006/relationships/image" Target="../media/image25.png"/><Relationship Id="rId9"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36.png"/><Relationship Id="rId7" Type="http://schemas.openxmlformats.org/officeDocument/2006/relationships/image" Target="../media/image20.png"/><Relationship Id="rId8"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39.png"/><Relationship Id="rId5" Type="http://schemas.openxmlformats.org/officeDocument/2006/relationships/image" Target="../media/image29.png"/><Relationship Id="rId6" Type="http://schemas.openxmlformats.org/officeDocument/2006/relationships/image" Target="../media/image33.png"/><Relationship Id="rId7" Type="http://schemas.openxmlformats.org/officeDocument/2006/relationships/image" Target="../media/image32.png"/><Relationship Id="rId8"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descr="preencoded.png" id="48" name="Google Shape;48;p11"/>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49" name="Google Shape;49;p11"/>
          <p:cNvSpPr/>
          <p:nvPr/>
        </p:nvSpPr>
        <p:spPr>
          <a:xfrm>
            <a:off x="793790" y="1615678"/>
            <a:ext cx="7556421" cy="2835116"/>
          </a:xfrm>
          <a:prstGeom prst="rect">
            <a:avLst/>
          </a:prstGeom>
          <a:no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F2E782"/>
              </a:buClr>
              <a:buSzPts val="4450"/>
              <a:buFont typeface="Prata"/>
              <a:buNone/>
            </a:pPr>
            <a:r>
              <a:rPr b="0" i="0" lang="en-US" sz="4450" u="none" cap="none" strike="noStrike">
                <a:solidFill>
                  <a:srgbClr val="F2E782"/>
                </a:solidFill>
                <a:latin typeface="Prata"/>
                <a:ea typeface="Prata"/>
                <a:cs typeface="Prata"/>
                <a:sym typeface="Prata"/>
              </a:rPr>
              <a:t>El Oro y las Acciones: ¿Refugio en Tiempos de Incertidumbre?Un Análisis de Datos</a:t>
            </a:r>
            <a:endParaRPr b="0" i="0" sz="4450" u="none" cap="none" strike="noStrike"/>
          </a:p>
        </p:txBody>
      </p:sp>
      <p:sp>
        <p:nvSpPr>
          <p:cNvPr id="50" name="Google Shape;50;p11"/>
          <p:cNvSpPr/>
          <p:nvPr/>
        </p:nvSpPr>
        <p:spPr>
          <a:xfrm>
            <a:off x="2870835" y="4790956"/>
            <a:ext cx="3402330" cy="425291"/>
          </a:xfrm>
          <a:prstGeom prst="rect">
            <a:avLst/>
          </a:prstGeom>
          <a:noFill/>
          <a:ln>
            <a:noFill/>
          </a:ln>
        </p:spPr>
        <p:txBody>
          <a:bodyPr anchorCtr="0" anchor="t" bIns="0" lIns="0" spcFirstLastPara="1" rIns="0" wrap="square" tIns="0">
            <a:noAutofit/>
          </a:bodyPr>
          <a:lstStyle/>
          <a:p>
            <a:pPr indent="0" lvl="0" marL="0" marR="0" rtl="0" algn="ctr">
              <a:lnSpc>
                <a:spcPct val="124528"/>
              </a:lnSpc>
              <a:spcBef>
                <a:spcPts val="0"/>
              </a:spcBef>
              <a:spcAft>
                <a:spcPts val="0"/>
              </a:spcAft>
              <a:buClr>
                <a:srgbClr val="F2E782"/>
              </a:buClr>
              <a:buSzPts val="2650"/>
              <a:buFont typeface="Prata"/>
              <a:buNone/>
            </a:pPr>
            <a:r>
              <a:rPr b="0" i="0" lang="en-US" sz="2650" u="none" cap="none" strike="noStrike">
                <a:solidFill>
                  <a:srgbClr val="F2E782"/>
                </a:solidFill>
                <a:latin typeface="Prata"/>
                <a:ea typeface="Prata"/>
                <a:cs typeface="Prata"/>
                <a:sym typeface="Prata"/>
              </a:rPr>
              <a:t>Fabio Esparza Cetto</a:t>
            </a:r>
            <a:endParaRPr b="0" i="0" sz="2650" u="none" cap="none" strike="noStrike"/>
          </a:p>
        </p:txBody>
      </p:sp>
      <p:sp>
        <p:nvSpPr>
          <p:cNvPr id="51" name="Google Shape;51;p11"/>
          <p:cNvSpPr/>
          <p:nvPr/>
        </p:nvSpPr>
        <p:spPr>
          <a:xfrm>
            <a:off x="2537698" y="5556409"/>
            <a:ext cx="4068604" cy="35433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F2E782"/>
              </a:buClr>
              <a:buSzPts val="2200"/>
              <a:buFont typeface="Prata"/>
              <a:buNone/>
            </a:pPr>
            <a:r>
              <a:rPr b="0" i="0" lang="en-US" sz="2200" u="none" cap="none" strike="noStrike">
                <a:solidFill>
                  <a:srgbClr val="F2E782"/>
                </a:solidFill>
                <a:latin typeface="Prata"/>
                <a:ea typeface="Prata"/>
                <a:cs typeface="Prata"/>
                <a:sym typeface="Prata"/>
              </a:rPr>
              <a:t>IT-Academy- Análisis de datos</a:t>
            </a:r>
            <a:endParaRPr b="0" i="0" sz="2200" u="none" cap="none" strike="noStrike"/>
          </a:p>
        </p:txBody>
      </p:sp>
      <p:sp>
        <p:nvSpPr>
          <p:cNvPr id="52" name="Google Shape;52;p11"/>
          <p:cNvSpPr/>
          <p:nvPr/>
        </p:nvSpPr>
        <p:spPr>
          <a:xfrm>
            <a:off x="793790" y="6250900"/>
            <a:ext cx="7556421" cy="362903"/>
          </a:xfrm>
          <a:prstGeom prst="rect">
            <a:avLst/>
          </a:prstGeom>
          <a:noFill/>
          <a:ln>
            <a:noFill/>
          </a:ln>
        </p:spPr>
        <p:txBody>
          <a:bodyPr anchorCtr="0" anchor="t" bIns="0" lIns="0" spcFirstLastPara="1" rIns="0" wrap="square" tIns="0">
            <a:noAutofit/>
          </a:bodyPr>
          <a:lstStyle/>
          <a:p>
            <a:pPr indent="0" lvl="0" marL="0" marR="0" rtl="0" algn="ctr">
              <a:lnSpc>
                <a:spcPct val="162857"/>
              </a:lnSpc>
              <a:spcBef>
                <a:spcPts val="0"/>
              </a:spcBef>
              <a:spcAft>
                <a:spcPts val="0"/>
              </a:spcAft>
              <a:buClr>
                <a:srgbClr val="CFCBBF"/>
              </a:buClr>
              <a:buSzPts val="1750"/>
              <a:buFont typeface="Raleway"/>
              <a:buNone/>
            </a:pPr>
            <a:r>
              <a:rPr b="0" i="0" lang="en-US" sz="1750" u="none" cap="none" strike="noStrike">
                <a:solidFill>
                  <a:srgbClr val="CFCBBF"/>
                </a:solidFill>
                <a:latin typeface="Raleway"/>
                <a:ea typeface="Raleway"/>
                <a:cs typeface="Raleway"/>
                <a:sym typeface="Raleway"/>
              </a:rPr>
              <a:t>10/04/2025</a:t>
            </a:r>
            <a:endParaRPr b="0" i="0" sz="175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p:nvPr/>
        </p:nvSpPr>
        <p:spPr>
          <a:xfrm>
            <a:off x="793790" y="1639729"/>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2E782"/>
              </a:buClr>
              <a:buSzPts val="4450"/>
              <a:buFont typeface="Prata"/>
              <a:buNone/>
            </a:pPr>
            <a:r>
              <a:rPr b="0" i="0" lang="en-US" sz="4450" u="none" cap="none" strike="noStrike">
                <a:solidFill>
                  <a:srgbClr val="F2E782"/>
                </a:solidFill>
                <a:latin typeface="Prata"/>
                <a:ea typeface="Prata"/>
                <a:cs typeface="Prata"/>
                <a:sym typeface="Prata"/>
              </a:rPr>
              <a:t>Agenda</a:t>
            </a:r>
            <a:endParaRPr b="0" i="0" sz="4450" u="none" cap="none" strike="noStrike"/>
          </a:p>
        </p:txBody>
      </p:sp>
      <p:sp>
        <p:nvSpPr>
          <p:cNvPr id="59" name="Google Shape;59;p12"/>
          <p:cNvSpPr/>
          <p:nvPr/>
        </p:nvSpPr>
        <p:spPr>
          <a:xfrm>
            <a:off x="793790" y="3057287"/>
            <a:ext cx="510302" cy="51030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0" name="Google Shape;60;p12"/>
          <p:cNvPicPr preferRelativeResize="0"/>
          <p:nvPr/>
        </p:nvPicPr>
        <p:blipFill rotWithShape="1">
          <a:blip r:embed="rId3">
            <a:alphaModFix/>
          </a:blip>
          <a:srcRect b="0" l="0" r="0" t="0"/>
          <a:stretch/>
        </p:blipFill>
        <p:spPr>
          <a:xfrm>
            <a:off x="878860" y="3099792"/>
            <a:ext cx="340162" cy="425291"/>
          </a:xfrm>
          <a:prstGeom prst="rect">
            <a:avLst/>
          </a:prstGeom>
          <a:noFill/>
          <a:ln>
            <a:noFill/>
          </a:ln>
        </p:spPr>
      </p:pic>
      <p:sp>
        <p:nvSpPr>
          <p:cNvPr id="61" name="Google Shape;61;p12"/>
          <p:cNvSpPr/>
          <p:nvPr/>
        </p:nvSpPr>
        <p:spPr>
          <a:xfrm>
            <a:off x="1530906" y="3057287"/>
            <a:ext cx="3367921"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200"/>
              <a:buFont typeface="Prata"/>
              <a:buNone/>
            </a:pPr>
            <a:r>
              <a:rPr b="0" i="0" lang="en-US" sz="2200" u="none" cap="none" strike="noStrike">
                <a:solidFill>
                  <a:srgbClr val="CFCBBF"/>
                </a:solidFill>
                <a:latin typeface="Prata"/>
                <a:ea typeface="Prata"/>
                <a:cs typeface="Prata"/>
                <a:sym typeface="Prata"/>
              </a:rPr>
              <a:t>Contexto y Antecedentes</a:t>
            </a:r>
            <a:endParaRPr b="0" i="0" sz="2200" u="none" cap="none" strike="noStrike"/>
          </a:p>
        </p:txBody>
      </p:sp>
      <p:sp>
        <p:nvSpPr>
          <p:cNvPr id="62" name="Google Shape;62;p12"/>
          <p:cNvSpPr/>
          <p:nvPr/>
        </p:nvSpPr>
        <p:spPr>
          <a:xfrm>
            <a:off x="1530906" y="3547705"/>
            <a:ext cx="3459242"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FCBBF"/>
              </a:buClr>
              <a:buSzPts val="1750"/>
              <a:buFont typeface="Raleway"/>
              <a:buNone/>
            </a:pPr>
            <a:r>
              <a:rPr b="0" i="0" lang="en-US" sz="1750" u="none" cap="none" strike="noStrike">
                <a:solidFill>
                  <a:srgbClr val="CFCBBF"/>
                </a:solidFill>
                <a:latin typeface="Raleway"/>
                <a:ea typeface="Raleway"/>
                <a:cs typeface="Raleway"/>
                <a:sym typeface="Raleway"/>
              </a:rPr>
              <a:t>Revisión histórica del oro como activo refugio</a:t>
            </a:r>
            <a:endParaRPr b="0" i="0" sz="1750" u="none" cap="none" strike="noStrike"/>
          </a:p>
        </p:txBody>
      </p:sp>
      <p:sp>
        <p:nvSpPr>
          <p:cNvPr id="63" name="Google Shape;63;p12"/>
          <p:cNvSpPr/>
          <p:nvPr/>
        </p:nvSpPr>
        <p:spPr>
          <a:xfrm>
            <a:off x="5216962" y="3057287"/>
            <a:ext cx="510302" cy="51030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4" name="Google Shape;64;p12"/>
          <p:cNvPicPr preferRelativeResize="0"/>
          <p:nvPr/>
        </p:nvPicPr>
        <p:blipFill rotWithShape="1">
          <a:blip r:embed="rId4">
            <a:alphaModFix/>
          </a:blip>
          <a:srcRect b="0" l="0" r="0" t="0"/>
          <a:stretch/>
        </p:blipFill>
        <p:spPr>
          <a:xfrm>
            <a:off x="5302032" y="3099792"/>
            <a:ext cx="340162" cy="425291"/>
          </a:xfrm>
          <a:prstGeom prst="rect">
            <a:avLst/>
          </a:prstGeom>
          <a:noFill/>
          <a:ln>
            <a:noFill/>
          </a:ln>
        </p:spPr>
      </p:pic>
      <p:sp>
        <p:nvSpPr>
          <p:cNvPr id="65" name="Google Shape;65;p12"/>
          <p:cNvSpPr/>
          <p:nvPr/>
        </p:nvSpPr>
        <p:spPr>
          <a:xfrm>
            <a:off x="5954078" y="3057287"/>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200"/>
              <a:buFont typeface="Prata"/>
              <a:buNone/>
            </a:pPr>
            <a:r>
              <a:rPr b="0" i="0" lang="en-US" sz="2200" u="none" cap="none" strike="noStrike">
                <a:solidFill>
                  <a:srgbClr val="CFCBBF"/>
                </a:solidFill>
                <a:latin typeface="Prata"/>
                <a:ea typeface="Prata"/>
                <a:cs typeface="Prata"/>
                <a:sym typeface="Prata"/>
              </a:rPr>
              <a:t>Hipótesis</a:t>
            </a:r>
            <a:endParaRPr b="0" i="0" sz="2200" u="none" cap="none" strike="noStrike"/>
          </a:p>
        </p:txBody>
      </p:sp>
      <p:sp>
        <p:nvSpPr>
          <p:cNvPr id="66" name="Google Shape;66;p12"/>
          <p:cNvSpPr/>
          <p:nvPr/>
        </p:nvSpPr>
        <p:spPr>
          <a:xfrm>
            <a:off x="5954078" y="3547705"/>
            <a:ext cx="3459242"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FCBBF"/>
              </a:buClr>
              <a:buSzPts val="1750"/>
              <a:buFont typeface="Raleway"/>
              <a:buNone/>
            </a:pPr>
            <a:r>
              <a:rPr b="0" i="0" lang="en-US" sz="1750" u="none" cap="none" strike="noStrike">
                <a:solidFill>
                  <a:srgbClr val="CFCBBF"/>
                </a:solidFill>
                <a:latin typeface="Raleway"/>
                <a:ea typeface="Raleway"/>
                <a:cs typeface="Raleway"/>
                <a:sym typeface="Raleway"/>
              </a:rPr>
              <a:t>Planteamiento sobre la correlación inversa entre oro y acciones</a:t>
            </a:r>
            <a:endParaRPr b="0" i="0" sz="1750" u="none" cap="none" strike="noStrike"/>
          </a:p>
        </p:txBody>
      </p:sp>
      <p:sp>
        <p:nvSpPr>
          <p:cNvPr id="67" name="Google Shape;67;p12"/>
          <p:cNvSpPr/>
          <p:nvPr/>
        </p:nvSpPr>
        <p:spPr>
          <a:xfrm>
            <a:off x="9640133" y="3057287"/>
            <a:ext cx="510302" cy="51030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8" name="Google Shape;68;p12"/>
          <p:cNvPicPr preferRelativeResize="0"/>
          <p:nvPr/>
        </p:nvPicPr>
        <p:blipFill rotWithShape="1">
          <a:blip r:embed="rId5">
            <a:alphaModFix/>
          </a:blip>
          <a:srcRect b="0" l="0" r="0" t="0"/>
          <a:stretch/>
        </p:blipFill>
        <p:spPr>
          <a:xfrm>
            <a:off x="9725204" y="3099792"/>
            <a:ext cx="340162" cy="425291"/>
          </a:xfrm>
          <a:prstGeom prst="rect">
            <a:avLst/>
          </a:prstGeom>
          <a:noFill/>
          <a:ln>
            <a:noFill/>
          </a:ln>
        </p:spPr>
      </p:pic>
      <p:sp>
        <p:nvSpPr>
          <p:cNvPr id="69" name="Google Shape;69;p12"/>
          <p:cNvSpPr/>
          <p:nvPr/>
        </p:nvSpPr>
        <p:spPr>
          <a:xfrm>
            <a:off x="10377249" y="3057287"/>
            <a:ext cx="3459242"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200"/>
              <a:buFont typeface="Prata"/>
              <a:buNone/>
            </a:pPr>
            <a:r>
              <a:rPr b="0" i="0" lang="en-US" sz="2200" u="none" cap="none" strike="noStrike">
                <a:solidFill>
                  <a:srgbClr val="CFCBBF"/>
                </a:solidFill>
                <a:latin typeface="Prata"/>
                <a:ea typeface="Prata"/>
                <a:cs typeface="Prata"/>
                <a:sym typeface="Prata"/>
              </a:rPr>
              <a:t>Metodología y Obtención de Datos</a:t>
            </a:r>
            <a:endParaRPr b="0" i="0" sz="2200" u="none" cap="none" strike="noStrike"/>
          </a:p>
        </p:txBody>
      </p:sp>
      <p:sp>
        <p:nvSpPr>
          <p:cNvPr id="70" name="Google Shape;70;p12"/>
          <p:cNvSpPr/>
          <p:nvPr/>
        </p:nvSpPr>
        <p:spPr>
          <a:xfrm>
            <a:off x="10377249" y="3902035"/>
            <a:ext cx="3459242"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FCBBF"/>
              </a:buClr>
              <a:buSzPts val="1750"/>
              <a:buFont typeface="Raleway"/>
              <a:buNone/>
            </a:pPr>
            <a:r>
              <a:rPr b="0" i="0" lang="en-US" sz="1750" u="none" cap="none" strike="noStrike">
                <a:solidFill>
                  <a:srgbClr val="CFCBBF"/>
                </a:solidFill>
                <a:latin typeface="Raleway"/>
                <a:ea typeface="Raleway"/>
                <a:cs typeface="Raleway"/>
                <a:sym typeface="Raleway"/>
              </a:rPr>
              <a:t>Técnicas y fuentes utilizadas para el análisis</a:t>
            </a:r>
            <a:endParaRPr b="0" i="0" sz="1750" u="none" cap="none" strike="noStrike"/>
          </a:p>
        </p:txBody>
      </p:sp>
      <p:sp>
        <p:nvSpPr>
          <p:cNvPr id="71" name="Google Shape;71;p12"/>
          <p:cNvSpPr/>
          <p:nvPr/>
        </p:nvSpPr>
        <p:spPr>
          <a:xfrm>
            <a:off x="793790" y="5118378"/>
            <a:ext cx="510302" cy="51030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2" name="Google Shape;72;p12"/>
          <p:cNvPicPr preferRelativeResize="0"/>
          <p:nvPr/>
        </p:nvPicPr>
        <p:blipFill rotWithShape="1">
          <a:blip r:embed="rId6">
            <a:alphaModFix/>
          </a:blip>
          <a:srcRect b="0" l="0" r="0" t="0"/>
          <a:stretch/>
        </p:blipFill>
        <p:spPr>
          <a:xfrm>
            <a:off x="878860" y="5160883"/>
            <a:ext cx="340162" cy="425291"/>
          </a:xfrm>
          <a:prstGeom prst="rect">
            <a:avLst/>
          </a:prstGeom>
          <a:noFill/>
          <a:ln>
            <a:noFill/>
          </a:ln>
        </p:spPr>
      </p:pic>
      <p:sp>
        <p:nvSpPr>
          <p:cNvPr id="73" name="Google Shape;73;p12"/>
          <p:cNvSpPr/>
          <p:nvPr/>
        </p:nvSpPr>
        <p:spPr>
          <a:xfrm>
            <a:off x="1530906" y="5118378"/>
            <a:ext cx="285047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200"/>
              <a:buFont typeface="Prata"/>
              <a:buNone/>
            </a:pPr>
            <a:r>
              <a:rPr b="0" i="0" lang="en-US" sz="2200" u="none" cap="none" strike="noStrike">
                <a:solidFill>
                  <a:srgbClr val="CFCBBF"/>
                </a:solidFill>
                <a:latin typeface="Prata"/>
                <a:ea typeface="Prata"/>
                <a:cs typeface="Prata"/>
                <a:sym typeface="Prata"/>
              </a:rPr>
              <a:t>Análisis y Resultados</a:t>
            </a:r>
            <a:endParaRPr b="0" i="0" sz="2200" u="none" cap="none" strike="noStrike"/>
          </a:p>
        </p:txBody>
      </p:sp>
      <p:sp>
        <p:nvSpPr>
          <p:cNvPr id="74" name="Google Shape;74;p12"/>
          <p:cNvSpPr/>
          <p:nvPr/>
        </p:nvSpPr>
        <p:spPr>
          <a:xfrm>
            <a:off x="1530906" y="5608796"/>
            <a:ext cx="5670947"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FCBBF"/>
              </a:buClr>
              <a:buSzPts val="1750"/>
              <a:buFont typeface="Raleway"/>
              <a:buNone/>
            </a:pPr>
            <a:r>
              <a:rPr b="0" i="0" lang="en-US" sz="1750" u="none" cap="none" strike="noStrike">
                <a:solidFill>
                  <a:srgbClr val="CFCBBF"/>
                </a:solidFill>
                <a:latin typeface="Raleway"/>
                <a:ea typeface="Raleway"/>
                <a:cs typeface="Raleway"/>
                <a:sym typeface="Raleway"/>
              </a:rPr>
              <a:t>Hallazgos principales del estudio</a:t>
            </a:r>
            <a:endParaRPr b="0" i="0" sz="1750" u="none" cap="none" strike="noStrike"/>
          </a:p>
        </p:txBody>
      </p:sp>
      <p:sp>
        <p:nvSpPr>
          <p:cNvPr id="75" name="Google Shape;75;p12"/>
          <p:cNvSpPr/>
          <p:nvPr/>
        </p:nvSpPr>
        <p:spPr>
          <a:xfrm>
            <a:off x="7428667" y="5118378"/>
            <a:ext cx="510302" cy="51030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6" name="Google Shape;76;p12"/>
          <p:cNvPicPr preferRelativeResize="0"/>
          <p:nvPr/>
        </p:nvPicPr>
        <p:blipFill rotWithShape="1">
          <a:blip r:embed="rId7">
            <a:alphaModFix/>
          </a:blip>
          <a:srcRect b="0" l="0" r="0" t="0"/>
          <a:stretch/>
        </p:blipFill>
        <p:spPr>
          <a:xfrm>
            <a:off x="7513737" y="5160883"/>
            <a:ext cx="340162" cy="425291"/>
          </a:xfrm>
          <a:prstGeom prst="rect">
            <a:avLst/>
          </a:prstGeom>
          <a:noFill/>
          <a:ln>
            <a:noFill/>
          </a:ln>
        </p:spPr>
      </p:pic>
      <p:sp>
        <p:nvSpPr>
          <p:cNvPr id="77" name="Google Shape;77;p12"/>
          <p:cNvSpPr/>
          <p:nvPr/>
        </p:nvSpPr>
        <p:spPr>
          <a:xfrm>
            <a:off x="8165783" y="5118378"/>
            <a:ext cx="3483531"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200"/>
              <a:buFont typeface="Prata"/>
              <a:buNone/>
            </a:pPr>
            <a:r>
              <a:rPr b="0" i="0" lang="en-US" sz="2200" u="none" cap="none" strike="noStrike">
                <a:solidFill>
                  <a:srgbClr val="CFCBBF"/>
                </a:solidFill>
                <a:latin typeface="Prata"/>
                <a:ea typeface="Prata"/>
                <a:cs typeface="Prata"/>
                <a:sym typeface="Prata"/>
              </a:rPr>
              <a:t>Discusión y Conclusiones</a:t>
            </a:r>
            <a:endParaRPr b="0" i="0" sz="2200" u="none" cap="none" strike="noStrike"/>
          </a:p>
        </p:txBody>
      </p:sp>
      <p:sp>
        <p:nvSpPr>
          <p:cNvPr id="78" name="Google Shape;78;p12"/>
          <p:cNvSpPr/>
          <p:nvPr/>
        </p:nvSpPr>
        <p:spPr>
          <a:xfrm>
            <a:off x="8165783" y="5608796"/>
            <a:ext cx="5670947"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FCBBF"/>
              </a:buClr>
              <a:buSzPts val="1750"/>
              <a:buFont typeface="Raleway"/>
              <a:buNone/>
            </a:pPr>
            <a:r>
              <a:rPr b="0" i="0" lang="en-US" sz="1750" u="none" cap="none" strike="noStrike">
                <a:solidFill>
                  <a:srgbClr val="CFCBBF"/>
                </a:solidFill>
                <a:latin typeface="Raleway"/>
                <a:ea typeface="Raleway"/>
                <a:cs typeface="Raleway"/>
                <a:sym typeface="Raleway"/>
              </a:rPr>
              <a:t>Interpretación de resultados y reflexiones finales</a:t>
            </a:r>
            <a:endParaRPr b="0" i="0" sz="1750" u="none" cap="none" strike="noStrike"/>
          </a:p>
        </p:txBody>
      </p:sp>
      <p:sp>
        <p:nvSpPr>
          <p:cNvPr id="79" name="Google Shape;79;p12"/>
          <p:cNvSpPr/>
          <p:nvPr/>
        </p:nvSpPr>
        <p:spPr>
          <a:xfrm>
            <a:off x="793790" y="6226850"/>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FCBBF"/>
              </a:buClr>
              <a:buSzPts val="1750"/>
              <a:buFont typeface="Raleway"/>
              <a:buNone/>
            </a:pPr>
            <a:r>
              <a:rPr b="1" i="0" lang="en-US" sz="1750" u="none" cap="none" strike="noStrike">
                <a:solidFill>
                  <a:srgbClr val="CFCBBF"/>
                </a:solidFill>
                <a:latin typeface="Raleway"/>
                <a:ea typeface="Raleway"/>
                <a:cs typeface="Raleway"/>
                <a:sym typeface="Raleway"/>
              </a:rPr>
              <a:t>Objetivo:</a:t>
            </a:r>
            <a:r>
              <a:rPr b="0" i="0" lang="en-US" sz="1750" u="none" cap="none" strike="noStrike">
                <a:solidFill>
                  <a:srgbClr val="CFCBBF"/>
                </a:solidFill>
                <a:latin typeface="Raleway"/>
                <a:ea typeface="Raleway"/>
                <a:cs typeface="Raleway"/>
                <a:sym typeface="Raleway"/>
              </a:rPr>
              <a:t> Trabajo académico y demostrativo – no es un análisis financiero profesional.</a:t>
            </a:r>
            <a:endParaRPr b="0" i="0" sz="175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p:nvPr/>
        </p:nvSpPr>
        <p:spPr>
          <a:xfrm>
            <a:off x="582454" y="536972"/>
            <a:ext cx="10268664" cy="520065"/>
          </a:xfrm>
          <a:prstGeom prst="rect">
            <a:avLst/>
          </a:prstGeom>
          <a:noFill/>
          <a:ln>
            <a:noFill/>
          </a:ln>
        </p:spPr>
        <p:txBody>
          <a:bodyPr anchorCtr="0" anchor="t" bIns="0" lIns="0" spcFirstLastPara="1" rIns="0" wrap="square" tIns="0">
            <a:noAutofit/>
          </a:bodyPr>
          <a:lstStyle/>
          <a:p>
            <a:pPr indent="0" lvl="0" marL="0" marR="0" rtl="0" algn="l">
              <a:lnSpc>
                <a:spcPct val="124615"/>
              </a:lnSpc>
              <a:spcBef>
                <a:spcPts val="0"/>
              </a:spcBef>
              <a:spcAft>
                <a:spcPts val="0"/>
              </a:spcAft>
              <a:buClr>
                <a:srgbClr val="F2E782"/>
              </a:buClr>
              <a:buSzPts val="3250"/>
              <a:buFont typeface="Prata"/>
              <a:buNone/>
            </a:pPr>
            <a:r>
              <a:rPr b="0" i="0" lang="en-US" sz="3250" u="none" cap="none" strike="noStrike">
                <a:solidFill>
                  <a:srgbClr val="F2E782"/>
                </a:solidFill>
                <a:latin typeface="Prata"/>
                <a:ea typeface="Prata"/>
                <a:cs typeface="Prata"/>
                <a:sym typeface="Prata"/>
              </a:rPr>
              <a:t>El Oro a lo Largo del Tiempo y su Rol como Refugio</a:t>
            </a:r>
            <a:endParaRPr b="0" i="0" sz="3250" u="none" cap="none" strike="noStrike"/>
          </a:p>
        </p:txBody>
      </p:sp>
      <p:sp>
        <p:nvSpPr>
          <p:cNvPr id="86" name="Google Shape;86;p13"/>
          <p:cNvSpPr/>
          <p:nvPr/>
        </p:nvSpPr>
        <p:spPr>
          <a:xfrm>
            <a:off x="582454" y="1389817"/>
            <a:ext cx="13465493" cy="532448"/>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CFCBBF"/>
              </a:buClr>
              <a:buSzPts val="1300"/>
              <a:buFont typeface="Raleway"/>
              <a:buNone/>
            </a:pPr>
            <a:r>
              <a:rPr b="0" i="0" lang="en-US" sz="1300" u="none" cap="none" strike="noStrike">
                <a:solidFill>
                  <a:srgbClr val="CFCBBF"/>
                </a:solidFill>
                <a:latin typeface="Raleway"/>
                <a:ea typeface="Raleway"/>
                <a:cs typeface="Raleway"/>
                <a:sym typeface="Raleway"/>
              </a:rPr>
              <a:t>A lo largo de la historia, el oro ha sido valorado por su escasez, durabilidad, belleza y utilidad. Estas cualidades lo convirtieron en una forma de riqueza universal, aceptada a través de culturas y épocas.</a:t>
            </a:r>
            <a:endParaRPr b="0" i="0" sz="1300" u="none" cap="none" strike="noStrike"/>
          </a:p>
        </p:txBody>
      </p:sp>
      <p:sp>
        <p:nvSpPr>
          <p:cNvPr id="87" name="Google Shape;87;p13"/>
          <p:cNvSpPr/>
          <p:nvPr/>
        </p:nvSpPr>
        <p:spPr>
          <a:xfrm>
            <a:off x="582454" y="2109430"/>
            <a:ext cx="13465493" cy="266224"/>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CFCBBF"/>
              </a:buClr>
              <a:buSzPts val="1300"/>
              <a:buFont typeface="Raleway"/>
              <a:buNone/>
            </a:pPr>
            <a:r>
              <a:rPr b="0" i="0" lang="en-US" sz="1300" u="none" cap="none" strike="noStrike">
                <a:solidFill>
                  <a:srgbClr val="CFCBBF"/>
                </a:solidFill>
                <a:latin typeface="Raleway"/>
                <a:ea typeface="Raleway"/>
                <a:cs typeface="Raleway"/>
                <a:sym typeface="Raleway"/>
              </a:rPr>
              <a:t>Desde su uso en civilizaciones antiguas hasta su rol central en el Patrón Oro, ha sido una reserva de valor reconocida.</a:t>
            </a:r>
            <a:endParaRPr b="0" i="0" sz="1300" u="none" cap="none" strike="noStrike"/>
          </a:p>
        </p:txBody>
      </p:sp>
      <p:sp>
        <p:nvSpPr>
          <p:cNvPr id="88" name="Google Shape;88;p13"/>
          <p:cNvSpPr/>
          <p:nvPr/>
        </p:nvSpPr>
        <p:spPr>
          <a:xfrm>
            <a:off x="582454" y="2562820"/>
            <a:ext cx="13465493" cy="532448"/>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CFCBBF"/>
              </a:buClr>
              <a:buSzPts val="1300"/>
              <a:buFont typeface="Raleway"/>
              <a:buNone/>
            </a:pPr>
            <a:r>
              <a:rPr b="0" i="0" lang="en-US" sz="1300" u="none" cap="none" strike="noStrike">
                <a:solidFill>
                  <a:srgbClr val="CFCBBF"/>
                </a:solidFill>
                <a:latin typeface="Raleway"/>
                <a:ea typeface="Raleway"/>
                <a:cs typeface="Raleway"/>
                <a:sym typeface="Raleway"/>
              </a:rPr>
              <a:t>En tiempos de crisis, como la recesión de 2008 o la pandemia de 2020, el oro ha demostrado ser un activo refugio confiable, con un comportamiento inverso al de los mercados bursátiles, ofreciendo protección frente a la incertidumbre.</a:t>
            </a:r>
            <a:endParaRPr b="0" i="0" sz="1300" u="none" cap="none" strike="noStrike"/>
          </a:p>
        </p:txBody>
      </p:sp>
      <p:sp>
        <p:nvSpPr>
          <p:cNvPr id="89" name="Google Shape;89;p13"/>
          <p:cNvSpPr/>
          <p:nvPr/>
        </p:nvSpPr>
        <p:spPr>
          <a:xfrm>
            <a:off x="7303770" y="3282434"/>
            <a:ext cx="22860" cy="4410194"/>
          </a:xfrm>
          <a:prstGeom prst="roundRect">
            <a:avLst>
              <a:gd fmla="val 109213" name="adj"/>
            </a:avLst>
          </a:prstGeom>
          <a:solidFill>
            <a:srgbClr val="5354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651605" y="3645337"/>
            <a:ext cx="499229" cy="22860"/>
          </a:xfrm>
          <a:prstGeom prst="roundRect">
            <a:avLst>
              <a:gd fmla="val 109213" name="adj"/>
            </a:avLst>
          </a:prstGeom>
          <a:solidFill>
            <a:srgbClr val="5354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127974" y="3469600"/>
            <a:ext cx="374452" cy="37445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190363" y="3500735"/>
            <a:ext cx="249555" cy="31206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FCBBF"/>
              </a:buClr>
              <a:buSzPts val="1950"/>
              <a:buFont typeface="Prata"/>
              <a:buNone/>
            </a:pPr>
            <a:r>
              <a:rPr b="0" i="0" lang="en-US" sz="1950" u="none" cap="none" strike="noStrike">
                <a:solidFill>
                  <a:srgbClr val="CFCBBF"/>
                </a:solidFill>
                <a:latin typeface="Prata"/>
                <a:ea typeface="Prata"/>
                <a:cs typeface="Prata"/>
                <a:sym typeface="Prata"/>
              </a:rPr>
              <a:t>1</a:t>
            </a:r>
            <a:endParaRPr b="0" i="0" sz="1950" u="none" cap="none" strike="noStrike"/>
          </a:p>
        </p:txBody>
      </p:sp>
      <p:sp>
        <p:nvSpPr>
          <p:cNvPr id="93" name="Google Shape;93;p13"/>
          <p:cNvSpPr/>
          <p:nvPr/>
        </p:nvSpPr>
        <p:spPr>
          <a:xfrm>
            <a:off x="4402574" y="3448764"/>
            <a:ext cx="2080498" cy="259913"/>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CFCBBF"/>
              </a:buClr>
              <a:buSzPts val="1600"/>
              <a:buFont typeface="Prata"/>
              <a:buNone/>
            </a:pPr>
            <a:r>
              <a:rPr b="0" i="0" lang="en-US" sz="1600" u="none" cap="none" strike="noStrike">
                <a:solidFill>
                  <a:srgbClr val="CFCBBF"/>
                </a:solidFill>
                <a:latin typeface="Prata"/>
                <a:ea typeface="Prata"/>
                <a:cs typeface="Prata"/>
                <a:sym typeface="Prata"/>
              </a:rPr>
              <a:t>Antigüedad</a:t>
            </a:r>
            <a:endParaRPr b="0" i="0" sz="1600" u="none" cap="none" strike="noStrike"/>
          </a:p>
        </p:txBody>
      </p:sp>
      <p:sp>
        <p:nvSpPr>
          <p:cNvPr id="94" name="Google Shape;94;p13"/>
          <p:cNvSpPr/>
          <p:nvPr/>
        </p:nvSpPr>
        <p:spPr>
          <a:xfrm>
            <a:off x="582454" y="3808452"/>
            <a:ext cx="5900618" cy="532448"/>
          </a:xfrm>
          <a:prstGeom prst="rect">
            <a:avLst/>
          </a:prstGeom>
          <a:noFill/>
          <a:ln>
            <a:noFill/>
          </a:ln>
        </p:spPr>
        <p:txBody>
          <a:bodyPr anchorCtr="0" anchor="t" bIns="0" lIns="0" spcFirstLastPara="1" rIns="0" wrap="square" tIns="0">
            <a:noAutofit/>
          </a:bodyPr>
          <a:lstStyle/>
          <a:p>
            <a:pPr indent="0" lvl="0" marL="0" marR="0" rtl="0" algn="r">
              <a:lnSpc>
                <a:spcPct val="157692"/>
              </a:lnSpc>
              <a:spcBef>
                <a:spcPts val="0"/>
              </a:spcBef>
              <a:spcAft>
                <a:spcPts val="0"/>
              </a:spcAft>
              <a:buClr>
                <a:srgbClr val="CFCBBF"/>
              </a:buClr>
              <a:buSzPts val="1300"/>
              <a:buFont typeface="Raleway"/>
              <a:buNone/>
            </a:pPr>
            <a:r>
              <a:rPr b="0" i="0" lang="en-US" sz="1300" u="none" cap="none" strike="noStrike">
                <a:solidFill>
                  <a:srgbClr val="CFCBBF"/>
                </a:solidFill>
                <a:latin typeface="Raleway"/>
                <a:ea typeface="Raleway"/>
                <a:cs typeface="Raleway"/>
                <a:sym typeface="Raleway"/>
              </a:rPr>
              <a:t>El oro se utiliza como símbolo de riqueza y medio de intercambio en civilizaciones como Egipto, Grecia y Roma.</a:t>
            </a:r>
            <a:endParaRPr b="0" i="0" sz="1300" u="none" cap="none" strike="noStrike"/>
          </a:p>
        </p:txBody>
      </p:sp>
      <p:sp>
        <p:nvSpPr>
          <p:cNvPr id="95" name="Google Shape;95;p13"/>
          <p:cNvSpPr/>
          <p:nvPr/>
        </p:nvSpPr>
        <p:spPr>
          <a:xfrm>
            <a:off x="7479566" y="4477345"/>
            <a:ext cx="499229" cy="22860"/>
          </a:xfrm>
          <a:prstGeom prst="roundRect">
            <a:avLst>
              <a:gd fmla="val 109213" name="adj"/>
            </a:avLst>
          </a:prstGeom>
          <a:solidFill>
            <a:srgbClr val="5354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127974" y="4301609"/>
            <a:ext cx="374452" cy="37445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190363" y="4332744"/>
            <a:ext cx="249555" cy="31206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FCBBF"/>
              </a:buClr>
              <a:buSzPts val="1950"/>
              <a:buFont typeface="Prata"/>
              <a:buNone/>
            </a:pPr>
            <a:r>
              <a:rPr b="0" i="0" lang="en-US" sz="1950" u="none" cap="none" strike="noStrike">
                <a:solidFill>
                  <a:srgbClr val="CFCBBF"/>
                </a:solidFill>
                <a:latin typeface="Prata"/>
                <a:ea typeface="Prata"/>
                <a:cs typeface="Prata"/>
                <a:sym typeface="Prata"/>
              </a:rPr>
              <a:t>2</a:t>
            </a:r>
            <a:endParaRPr b="0" i="0" sz="1950" u="none" cap="none" strike="noStrike"/>
          </a:p>
        </p:txBody>
      </p:sp>
      <p:sp>
        <p:nvSpPr>
          <p:cNvPr id="98" name="Google Shape;98;p13"/>
          <p:cNvSpPr/>
          <p:nvPr/>
        </p:nvSpPr>
        <p:spPr>
          <a:xfrm>
            <a:off x="8147328" y="4280773"/>
            <a:ext cx="2080498" cy="259913"/>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1600"/>
              <a:buFont typeface="Prata"/>
              <a:buNone/>
            </a:pPr>
            <a:r>
              <a:rPr b="0" i="0" lang="en-US" sz="1600" u="none" cap="none" strike="noStrike">
                <a:solidFill>
                  <a:srgbClr val="CFCBBF"/>
                </a:solidFill>
                <a:latin typeface="Prata"/>
                <a:ea typeface="Prata"/>
                <a:cs typeface="Prata"/>
                <a:sym typeface="Prata"/>
              </a:rPr>
              <a:t>Siglo XIX</a:t>
            </a:r>
            <a:endParaRPr b="0" i="0" sz="1600" u="none" cap="none" strike="noStrike"/>
          </a:p>
        </p:txBody>
      </p:sp>
      <p:sp>
        <p:nvSpPr>
          <p:cNvPr id="99" name="Google Shape;99;p13"/>
          <p:cNvSpPr/>
          <p:nvPr/>
        </p:nvSpPr>
        <p:spPr>
          <a:xfrm>
            <a:off x="8147328" y="4640461"/>
            <a:ext cx="5900618" cy="532448"/>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CFCBBF"/>
              </a:buClr>
              <a:buSzPts val="1300"/>
              <a:buFont typeface="Raleway"/>
              <a:buNone/>
            </a:pPr>
            <a:r>
              <a:rPr b="0" i="0" lang="en-US" sz="1300" u="none" cap="none" strike="noStrike">
                <a:solidFill>
                  <a:srgbClr val="CFCBBF"/>
                </a:solidFill>
                <a:latin typeface="Raleway"/>
                <a:ea typeface="Raleway"/>
                <a:cs typeface="Raleway"/>
                <a:sym typeface="Raleway"/>
              </a:rPr>
              <a:t>Surge el </a:t>
            </a:r>
            <a:r>
              <a:rPr b="1" i="0" lang="en-US" sz="1300" u="none" cap="none" strike="noStrike">
                <a:solidFill>
                  <a:srgbClr val="CFCBBF"/>
                </a:solidFill>
                <a:latin typeface="Raleway"/>
                <a:ea typeface="Raleway"/>
                <a:cs typeface="Raleway"/>
                <a:sym typeface="Raleway"/>
              </a:rPr>
              <a:t>Patrón Oro</a:t>
            </a:r>
            <a:r>
              <a:rPr b="0" i="0" lang="en-US" sz="1300" u="none" cap="none" strike="noStrike">
                <a:solidFill>
                  <a:srgbClr val="CFCBBF"/>
                </a:solidFill>
                <a:latin typeface="Raleway"/>
                <a:ea typeface="Raleway"/>
                <a:cs typeface="Raleway"/>
                <a:sym typeface="Raleway"/>
              </a:rPr>
              <a:t>, donde las monedas nacionales están respaldadas por oro físico.</a:t>
            </a:r>
            <a:endParaRPr b="0" i="0" sz="1300" u="none" cap="none" strike="noStrike"/>
          </a:p>
        </p:txBody>
      </p:sp>
      <p:sp>
        <p:nvSpPr>
          <p:cNvPr id="100" name="Google Shape;100;p13"/>
          <p:cNvSpPr/>
          <p:nvPr/>
        </p:nvSpPr>
        <p:spPr>
          <a:xfrm>
            <a:off x="6651605" y="5226248"/>
            <a:ext cx="499229" cy="22860"/>
          </a:xfrm>
          <a:prstGeom prst="roundRect">
            <a:avLst>
              <a:gd fmla="val 109213" name="adj"/>
            </a:avLst>
          </a:prstGeom>
          <a:solidFill>
            <a:srgbClr val="5354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127974" y="5050512"/>
            <a:ext cx="374452" cy="37445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190363" y="5081647"/>
            <a:ext cx="249555" cy="31206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FCBBF"/>
              </a:buClr>
              <a:buSzPts val="1950"/>
              <a:buFont typeface="Prata"/>
              <a:buNone/>
            </a:pPr>
            <a:r>
              <a:rPr b="0" i="0" lang="en-US" sz="1950" u="none" cap="none" strike="noStrike">
                <a:solidFill>
                  <a:srgbClr val="CFCBBF"/>
                </a:solidFill>
                <a:latin typeface="Prata"/>
                <a:ea typeface="Prata"/>
                <a:cs typeface="Prata"/>
                <a:sym typeface="Prata"/>
              </a:rPr>
              <a:t>3</a:t>
            </a:r>
            <a:endParaRPr b="0" i="0" sz="1950" u="none" cap="none" strike="noStrike"/>
          </a:p>
        </p:txBody>
      </p:sp>
      <p:sp>
        <p:nvSpPr>
          <p:cNvPr id="103" name="Google Shape;103;p13"/>
          <p:cNvSpPr/>
          <p:nvPr/>
        </p:nvSpPr>
        <p:spPr>
          <a:xfrm>
            <a:off x="4402574" y="5029676"/>
            <a:ext cx="2080498" cy="259913"/>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CFCBBF"/>
              </a:buClr>
              <a:buSzPts val="1600"/>
              <a:buFont typeface="Prata"/>
              <a:buNone/>
            </a:pPr>
            <a:r>
              <a:rPr b="0" i="0" lang="en-US" sz="1600" u="none" cap="none" strike="noStrike">
                <a:solidFill>
                  <a:srgbClr val="CFCBBF"/>
                </a:solidFill>
                <a:latin typeface="Prata"/>
                <a:ea typeface="Prata"/>
                <a:cs typeface="Prata"/>
                <a:sym typeface="Prata"/>
              </a:rPr>
              <a:t>1971</a:t>
            </a:r>
            <a:endParaRPr b="0" i="0" sz="1600" u="none" cap="none" strike="noStrike"/>
          </a:p>
        </p:txBody>
      </p:sp>
      <p:sp>
        <p:nvSpPr>
          <p:cNvPr id="104" name="Google Shape;104;p13"/>
          <p:cNvSpPr/>
          <p:nvPr/>
        </p:nvSpPr>
        <p:spPr>
          <a:xfrm>
            <a:off x="582454" y="5389364"/>
            <a:ext cx="5900618" cy="532448"/>
          </a:xfrm>
          <a:prstGeom prst="rect">
            <a:avLst/>
          </a:prstGeom>
          <a:noFill/>
          <a:ln>
            <a:noFill/>
          </a:ln>
        </p:spPr>
        <p:txBody>
          <a:bodyPr anchorCtr="0" anchor="t" bIns="0" lIns="0" spcFirstLastPara="1" rIns="0" wrap="square" tIns="0">
            <a:noAutofit/>
          </a:bodyPr>
          <a:lstStyle/>
          <a:p>
            <a:pPr indent="0" lvl="0" marL="0" marR="0" rtl="0" algn="r">
              <a:lnSpc>
                <a:spcPct val="157692"/>
              </a:lnSpc>
              <a:spcBef>
                <a:spcPts val="0"/>
              </a:spcBef>
              <a:spcAft>
                <a:spcPts val="0"/>
              </a:spcAft>
              <a:buClr>
                <a:srgbClr val="CFCBBF"/>
              </a:buClr>
              <a:buSzPts val="1300"/>
              <a:buFont typeface="Raleway"/>
              <a:buNone/>
            </a:pPr>
            <a:r>
              <a:rPr b="1" i="0" lang="en-US" sz="1300" u="none" cap="none" strike="noStrike">
                <a:solidFill>
                  <a:srgbClr val="CFCBBF"/>
                </a:solidFill>
                <a:latin typeface="Raleway"/>
                <a:ea typeface="Raleway"/>
                <a:cs typeface="Raleway"/>
                <a:sym typeface="Raleway"/>
              </a:rPr>
              <a:t>Fin del Patrón Oro</a:t>
            </a:r>
            <a:r>
              <a:rPr b="0" i="0" lang="en-US" sz="1300" u="none" cap="none" strike="noStrike">
                <a:solidFill>
                  <a:srgbClr val="CFCBBF"/>
                </a:solidFill>
                <a:latin typeface="Raleway"/>
                <a:ea typeface="Raleway"/>
                <a:cs typeface="Raleway"/>
                <a:sym typeface="Raleway"/>
              </a:rPr>
              <a:t>: EE. UU. abandona la convertibilidad del dólar en oro (Nixon Shock), marcando el inicio del sistema monetario actual.</a:t>
            </a:r>
            <a:endParaRPr b="0" i="0" sz="1300" u="none" cap="none" strike="noStrike"/>
          </a:p>
        </p:txBody>
      </p:sp>
      <p:sp>
        <p:nvSpPr>
          <p:cNvPr id="105" name="Google Shape;105;p13"/>
          <p:cNvSpPr/>
          <p:nvPr/>
        </p:nvSpPr>
        <p:spPr>
          <a:xfrm>
            <a:off x="7479566" y="5975152"/>
            <a:ext cx="499229" cy="22860"/>
          </a:xfrm>
          <a:prstGeom prst="roundRect">
            <a:avLst>
              <a:gd fmla="val 109213" name="adj"/>
            </a:avLst>
          </a:prstGeom>
          <a:solidFill>
            <a:srgbClr val="5354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127974" y="5799415"/>
            <a:ext cx="374452" cy="37445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190363" y="5830550"/>
            <a:ext cx="249555" cy="31206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FCBBF"/>
              </a:buClr>
              <a:buSzPts val="1950"/>
              <a:buFont typeface="Prata"/>
              <a:buNone/>
            </a:pPr>
            <a:r>
              <a:rPr b="0" i="0" lang="en-US" sz="1950" u="none" cap="none" strike="noStrike">
                <a:solidFill>
                  <a:srgbClr val="CFCBBF"/>
                </a:solidFill>
                <a:latin typeface="Prata"/>
                <a:ea typeface="Prata"/>
                <a:cs typeface="Prata"/>
                <a:sym typeface="Prata"/>
              </a:rPr>
              <a:t>4</a:t>
            </a:r>
            <a:endParaRPr b="0" i="0" sz="1950" u="none" cap="none" strike="noStrike"/>
          </a:p>
        </p:txBody>
      </p:sp>
      <p:sp>
        <p:nvSpPr>
          <p:cNvPr id="108" name="Google Shape;108;p13"/>
          <p:cNvSpPr/>
          <p:nvPr/>
        </p:nvSpPr>
        <p:spPr>
          <a:xfrm>
            <a:off x="8147328" y="5778579"/>
            <a:ext cx="2080498" cy="259913"/>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1600"/>
              <a:buFont typeface="Prata"/>
              <a:buNone/>
            </a:pPr>
            <a:r>
              <a:rPr b="0" i="0" lang="en-US" sz="1600" u="none" cap="none" strike="noStrike">
                <a:solidFill>
                  <a:srgbClr val="CFCBBF"/>
                </a:solidFill>
                <a:latin typeface="Prata"/>
                <a:ea typeface="Prata"/>
                <a:cs typeface="Prata"/>
                <a:sym typeface="Prata"/>
              </a:rPr>
              <a:t>2008</a:t>
            </a:r>
            <a:endParaRPr b="0" i="0" sz="1600" u="none" cap="none" strike="noStrike"/>
          </a:p>
        </p:txBody>
      </p:sp>
      <p:sp>
        <p:nvSpPr>
          <p:cNvPr id="109" name="Google Shape;109;p13"/>
          <p:cNvSpPr/>
          <p:nvPr/>
        </p:nvSpPr>
        <p:spPr>
          <a:xfrm>
            <a:off x="8147328" y="6138267"/>
            <a:ext cx="5900618" cy="532448"/>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CFCBBF"/>
              </a:buClr>
              <a:buSzPts val="1300"/>
              <a:buFont typeface="Raleway"/>
              <a:buNone/>
            </a:pPr>
            <a:r>
              <a:rPr b="0" i="0" lang="en-US" sz="1300" u="none" cap="none" strike="noStrike">
                <a:solidFill>
                  <a:srgbClr val="CFCBBF"/>
                </a:solidFill>
                <a:latin typeface="Raleway"/>
                <a:ea typeface="Raleway"/>
                <a:cs typeface="Raleway"/>
                <a:sym typeface="Raleway"/>
              </a:rPr>
              <a:t>En la </a:t>
            </a:r>
            <a:r>
              <a:rPr b="1" i="0" lang="en-US" sz="1300" u="none" cap="none" strike="noStrike">
                <a:solidFill>
                  <a:srgbClr val="CFCBBF"/>
                </a:solidFill>
                <a:latin typeface="Raleway"/>
                <a:ea typeface="Raleway"/>
                <a:cs typeface="Raleway"/>
                <a:sym typeface="Raleway"/>
              </a:rPr>
              <a:t>crisis financiera global</a:t>
            </a:r>
            <a:r>
              <a:rPr b="0" i="0" lang="en-US" sz="1300" u="none" cap="none" strike="noStrike">
                <a:solidFill>
                  <a:srgbClr val="CFCBBF"/>
                </a:solidFill>
                <a:latin typeface="Raleway"/>
                <a:ea typeface="Raleway"/>
                <a:cs typeface="Raleway"/>
                <a:sym typeface="Raleway"/>
              </a:rPr>
              <a:t>, el oro sube de precio como refugio frente al colapso bursátil.</a:t>
            </a:r>
            <a:endParaRPr b="0" i="0" sz="1300" u="none" cap="none" strike="noStrike"/>
          </a:p>
        </p:txBody>
      </p:sp>
      <p:sp>
        <p:nvSpPr>
          <p:cNvPr id="110" name="Google Shape;110;p13"/>
          <p:cNvSpPr/>
          <p:nvPr/>
        </p:nvSpPr>
        <p:spPr>
          <a:xfrm>
            <a:off x="6651605" y="6724055"/>
            <a:ext cx="499229" cy="22860"/>
          </a:xfrm>
          <a:prstGeom prst="roundRect">
            <a:avLst>
              <a:gd fmla="val 109213" name="adj"/>
            </a:avLst>
          </a:prstGeom>
          <a:solidFill>
            <a:srgbClr val="5354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127974" y="6548318"/>
            <a:ext cx="374452" cy="374452"/>
          </a:xfrm>
          <a:prstGeom prst="roundRect">
            <a:avLst>
              <a:gd fmla="val 6667"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190363" y="6579453"/>
            <a:ext cx="249555" cy="31206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FCBBF"/>
              </a:buClr>
              <a:buSzPts val="1950"/>
              <a:buFont typeface="Prata"/>
              <a:buNone/>
            </a:pPr>
            <a:r>
              <a:rPr b="0" i="0" lang="en-US" sz="1950" u="none" cap="none" strike="noStrike">
                <a:solidFill>
                  <a:srgbClr val="CFCBBF"/>
                </a:solidFill>
                <a:latin typeface="Prata"/>
                <a:ea typeface="Prata"/>
                <a:cs typeface="Prata"/>
                <a:sym typeface="Prata"/>
              </a:rPr>
              <a:t>5</a:t>
            </a:r>
            <a:endParaRPr b="0" i="0" sz="1950" u="none" cap="none" strike="noStrike"/>
          </a:p>
        </p:txBody>
      </p:sp>
      <p:sp>
        <p:nvSpPr>
          <p:cNvPr id="113" name="Google Shape;113;p13"/>
          <p:cNvSpPr/>
          <p:nvPr/>
        </p:nvSpPr>
        <p:spPr>
          <a:xfrm>
            <a:off x="4402574" y="6527483"/>
            <a:ext cx="2080498" cy="259913"/>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CFCBBF"/>
              </a:buClr>
              <a:buSzPts val="1600"/>
              <a:buFont typeface="Prata"/>
              <a:buNone/>
            </a:pPr>
            <a:r>
              <a:rPr b="0" i="0" lang="en-US" sz="1600" u="none" cap="none" strike="noStrike">
                <a:solidFill>
                  <a:srgbClr val="CFCBBF"/>
                </a:solidFill>
                <a:latin typeface="Prata"/>
                <a:ea typeface="Prata"/>
                <a:cs typeface="Prata"/>
                <a:sym typeface="Prata"/>
              </a:rPr>
              <a:t>2020</a:t>
            </a:r>
            <a:endParaRPr b="0" i="0" sz="1600" u="none" cap="none" strike="noStrike"/>
          </a:p>
        </p:txBody>
      </p:sp>
      <p:sp>
        <p:nvSpPr>
          <p:cNvPr id="114" name="Google Shape;114;p13"/>
          <p:cNvSpPr/>
          <p:nvPr/>
        </p:nvSpPr>
        <p:spPr>
          <a:xfrm>
            <a:off x="582454" y="6887170"/>
            <a:ext cx="5900618" cy="532448"/>
          </a:xfrm>
          <a:prstGeom prst="rect">
            <a:avLst/>
          </a:prstGeom>
          <a:noFill/>
          <a:ln>
            <a:noFill/>
          </a:ln>
        </p:spPr>
        <p:txBody>
          <a:bodyPr anchorCtr="0" anchor="t" bIns="0" lIns="0" spcFirstLastPara="1" rIns="0" wrap="square" tIns="0">
            <a:noAutofit/>
          </a:bodyPr>
          <a:lstStyle/>
          <a:p>
            <a:pPr indent="0" lvl="0" marL="0" marR="0" rtl="0" algn="r">
              <a:lnSpc>
                <a:spcPct val="157692"/>
              </a:lnSpc>
              <a:spcBef>
                <a:spcPts val="0"/>
              </a:spcBef>
              <a:spcAft>
                <a:spcPts val="0"/>
              </a:spcAft>
              <a:buClr>
                <a:srgbClr val="CFCBBF"/>
              </a:buClr>
              <a:buSzPts val="1300"/>
              <a:buFont typeface="Raleway"/>
              <a:buNone/>
            </a:pPr>
            <a:r>
              <a:rPr b="0" i="0" lang="en-US" sz="1300" u="none" cap="none" strike="noStrike">
                <a:solidFill>
                  <a:srgbClr val="CFCBBF"/>
                </a:solidFill>
                <a:latin typeface="Raleway"/>
                <a:ea typeface="Raleway"/>
                <a:cs typeface="Raleway"/>
                <a:sym typeface="Raleway"/>
              </a:rPr>
              <a:t>Durante la </a:t>
            </a:r>
            <a:r>
              <a:rPr b="1" i="0" lang="en-US" sz="1300" u="none" cap="none" strike="noStrike">
                <a:solidFill>
                  <a:srgbClr val="CFCBBF"/>
                </a:solidFill>
                <a:latin typeface="Raleway"/>
                <a:ea typeface="Raleway"/>
                <a:cs typeface="Raleway"/>
                <a:sym typeface="Raleway"/>
              </a:rPr>
              <a:t>pandemia del COVID-19</a:t>
            </a:r>
            <a:r>
              <a:rPr b="0" i="0" lang="en-US" sz="1300" u="none" cap="none" strike="noStrike">
                <a:solidFill>
                  <a:srgbClr val="CFCBBF"/>
                </a:solidFill>
                <a:latin typeface="Raleway"/>
                <a:ea typeface="Raleway"/>
                <a:cs typeface="Raleway"/>
                <a:sym typeface="Raleway"/>
              </a:rPr>
              <a:t>, los inversionistas acuden al oro ante la volatilidad y la incertidumbre económica global.</a:t>
            </a:r>
            <a:endParaRPr b="0" i="0" sz="13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p:nvPr/>
        </p:nvSpPr>
        <p:spPr>
          <a:xfrm>
            <a:off x="714970" y="561737"/>
            <a:ext cx="12755761" cy="638413"/>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2E782"/>
              </a:buClr>
              <a:buSzPts val="4000"/>
              <a:buFont typeface="Prata"/>
              <a:buNone/>
            </a:pPr>
            <a:r>
              <a:rPr b="0" i="0" lang="en-US" sz="4000" u="none" cap="none" strike="noStrike">
                <a:solidFill>
                  <a:srgbClr val="F2E782"/>
                </a:solidFill>
                <a:latin typeface="Prata"/>
                <a:ea typeface="Prata"/>
                <a:cs typeface="Prata"/>
                <a:sym typeface="Prata"/>
              </a:rPr>
              <a:t>Evolución y Volatilidad de los Mercados Accionarios</a:t>
            </a:r>
            <a:endParaRPr b="0" i="0" sz="4000" u="none" cap="none" strike="noStrike"/>
          </a:p>
        </p:txBody>
      </p:sp>
      <p:sp>
        <p:nvSpPr>
          <p:cNvPr id="121" name="Google Shape;121;p14"/>
          <p:cNvSpPr/>
          <p:nvPr/>
        </p:nvSpPr>
        <p:spPr>
          <a:xfrm>
            <a:off x="1722358" y="1894284"/>
            <a:ext cx="2976443" cy="319207"/>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CFCBBF"/>
              </a:buClr>
              <a:buSzPts val="2000"/>
              <a:buFont typeface="Prata"/>
              <a:buNone/>
            </a:pPr>
            <a:r>
              <a:rPr b="0" i="0" lang="en-US" sz="2000" u="none" cap="none" strike="noStrike">
                <a:solidFill>
                  <a:srgbClr val="CFCBBF"/>
                </a:solidFill>
                <a:latin typeface="Prata"/>
                <a:ea typeface="Prata"/>
                <a:cs typeface="Prata"/>
                <a:sym typeface="Prata"/>
              </a:rPr>
              <a:t>Crecimiento Económico</a:t>
            </a:r>
            <a:endParaRPr b="0" i="0" sz="2000" u="none" cap="none" strike="noStrike"/>
          </a:p>
        </p:txBody>
      </p:sp>
      <p:sp>
        <p:nvSpPr>
          <p:cNvPr id="122" name="Google Shape;122;p14"/>
          <p:cNvSpPr/>
          <p:nvPr/>
        </p:nvSpPr>
        <p:spPr>
          <a:xfrm>
            <a:off x="714970" y="2336006"/>
            <a:ext cx="3983831" cy="980480"/>
          </a:xfrm>
          <a:prstGeom prst="rect">
            <a:avLst/>
          </a:prstGeom>
          <a:noFill/>
          <a:ln>
            <a:noFill/>
          </a:ln>
        </p:spPr>
        <p:txBody>
          <a:bodyPr anchorCtr="0" anchor="t" bIns="0" lIns="0" spcFirstLastPara="1" rIns="0" wrap="square" tIns="0">
            <a:noAutofit/>
          </a:bodyPr>
          <a:lstStyle/>
          <a:p>
            <a:pPr indent="0" lvl="0" marL="0" marR="0" rtl="0" algn="r">
              <a:lnSpc>
                <a:spcPct val="159375"/>
              </a:lnSpc>
              <a:spcBef>
                <a:spcPts val="0"/>
              </a:spcBef>
              <a:spcAft>
                <a:spcPts val="0"/>
              </a:spcAft>
              <a:buClr>
                <a:srgbClr val="CFCBBF"/>
              </a:buClr>
              <a:buSzPts val="1600"/>
              <a:buFont typeface="Raleway"/>
              <a:buNone/>
            </a:pPr>
            <a:r>
              <a:rPr b="0" i="0" lang="en-US" sz="1600" u="none" cap="none" strike="noStrike">
                <a:solidFill>
                  <a:srgbClr val="CFCBBF"/>
                </a:solidFill>
                <a:latin typeface="Raleway"/>
                <a:ea typeface="Raleway"/>
                <a:cs typeface="Raleway"/>
                <a:sym typeface="Raleway"/>
              </a:rPr>
              <a:t>Los mercados accionariales han sido uno de los motores clave del crecimiento económico moderno.</a:t>
            </a:r>
            <a:endParaRPr b="0" i="0" sz="1600" u="none" cap="none" strike="noStrike"/>
          </a:p>
        </p:txBody>
      </p:sp>
      <p:pic>
        <p:nvPicPr>
          <p:cNvPr descr="preencoded.png" id="123" name="Google Shape;123;p14"/>
          <p:cNvPicPr preferRelativeResize="0"/>
          <p:nvPr/>
        </p:nvPicPr>
        <p:blipFill rotWithShape="1">
          <a:blip r:embed="rId3">
            <a:alphaModFix/>
          </a:blip>
          <a:srcRect b="0" l="0" r="0" t="0"/>
          <a:stretch/>
        </p:blipFill>
        <p:spPr>
          <a:xfrm>
            <a:off x="5005149" y="1608653"/>
            <a:ext cx="4620101" cy="4620101"/>
          </a:xfrm>
          <a:prstGeom prst="rect">
            <a:avLst/>
          </a:prstGeom>
          <a:noFill/>
          <a:ln>
            <a:noFill/>
          </a:ln>
        </p:spPr>
      </p:pic>
      <p:pic>
        <p:nvPicPr>
          <p:cNvPr descr="preencoded.png" id="124" name="Google Shape;124;p14"/>
          <p:cNvPicPr preferRelativeResize="0"/>
          <p:nvPr/>
        </p:nvPicPr>
        <p:blipFill rotWithShape="1">
          <a:blip r:embed="rId4">
            <a:alphaModFix/>
          </a:blip>
          <a:srcRect b="0" l="0" r="0" t="0"/>
          <a:stretch/>
        </p:blipFill>
        <p:spPr>
          <a:xfrm>
            <a:off x="6232505" y="2404646"/>
            <a:ext cx="305633" cy="382072"/>
          </a:xfrm>
          <a:prstGeom prst="rect">
            <a:avLst/>
          </a:prstGeom>
          <a:noFill/>
          <a:ln>
            <a:noFill/>
          </a:ln>
        </p:spPr>
      </p:pic>
      <p:sp>
        <p:nvSpPr>
          <p:cNvPr id="125" name="Google Shape;125;p14"/>
          <p:cNvSpPr/>
          <p:nvPr/>
        </p:nvSpPr>
        <p:spPr>
          <a:xfrm>
            <a:off x="9931598" y="1730812"/>
            <a:ext cx="2553772" cy="31920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000"/>
              <a:buFont typeface="Prata"/>
              <a:buNone/>
            </a:pPr>
            <a:r>
              <a:rPr b="0" i="0" lang="en-US" sz="2000" u="none" cap="none" strike="noStrike">
                <a:solidFill>
                  <a:srgbClr val="CFCBBF"/>
                </a:solidFill>
                <a:latin typeface="Prata"/>
                <a:ea typeface="Prata"/>
                <a:cs typeface="Prata"/>
                <a:sym typeface="Prata"/>
              </a:rPr>
              <a:t>Globalización</a:t>
            </a:r>
            <a:endParaRPr b="0" i="0" sz="2000" u="none" cap="none" strike="noStrike"/>
          </a:p>
        </p:txBody>
      </p:sp>
      <p:sp>
        <p:nvSpPr>
          <p:cNvPr id="126" name="Google Shape;126;p14"/>
          <p:cNvSpPr/>
          <p:nvPr/>
        </p:nvSpPr>
        <p:spPr>
          <a:xfrm>
            <a:off x="9931598" y="2172533"/>
            <a:ext cx="3983831" cy="1307306"/>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rgbClr val="CFCBBF"/>
              </a:buClr>
              <a:buSzPts val="1600"/>
              <a:buFont typeface="Raleway"/>
              <a:buNone/>
            </a:pPr>
            <a:r>
              <a:rPr b="0" i="0" lang="en-US" sz="1600" u="none" cap="none" strike="noStrike">
                <a:solidFill>
                  <a:srgbClr val="CFCBBF"/>
                </a:solidFill>
                <a:latin typeface="Raleway"/>
                <a:ea typeface="Raleway"/>
                <a:cs typeface="Raleway"/>
                <a:sym typeface="Raleway"/>
              </a:rPr>
              <a:t>Desde el siglo XX, han evolucionado con fuerza gracias al avance tecnológico, la globalización y el flujo constante de capital.</a:t>
            </a:r>
            <a:endParaRPr b="0" i="0" sz="1600" u="none" cap="none" strike="noStrike"/>
          </a:p>
        </p:txBody>
      </p:sp>
      <p:pic>
        <p:nvPicPr>
          <p:cNvPr descr="preencoded.png" id="127" name="Google Shape;127;p14"/>
          <p:cNvPicPr preferRelativeResize="0"/>
          <p:nvPr/>
        </p:nvPicPr>
        <p:blipFill rotWithShape="1">
          <a:blip r:embed="rId5">
            <a:alphaModFix/>
          </a:blip>
          <a:srcRect b="0" l="0" r="0" t="0"/>
          <a:stretch/>
        </p:blipFill>
        <p:spPr>
          <a:xfrm>
            <a:off x="5005149" y="1608653"/>
            <a:ext cx="4620101" cy="4620101"/>
          </a:xfrm>
          <a:prstGeom prst="rect">
            <a:avLst/>
          </a:prstGeom>
          <a:noFill/>
          <a:ln>
            <a:noFill/>
          </a:ln>
        </p:spPr>
      </p:pic>
      <p:pic>
        <p:nvPicPr>
          <p:cNvPr descr="preencoded.png" id="128" name="Google Shape;128;p14"/>
          <p:cNvPicPr preferRelativeResize="0"/>
          <p:nvPr/>
        </p:nvPicPr>
        <p:blipFill rotWithShape="1">
          <a:blip r:embed="rId6">
            <a:alphaModFix/>
          </a:blip>
          <a:srcRect b="0" l="0" r="0" t="0"/>
          <a:stretch/>
        </p:blipFill>
        <p:spPr>
          <a:xfrm>
            <a:off x="8485287" y="2797790"/>
            <a:ext cx="305633" cy="382072"/>
          </a:xfrm>
          <a:prstGeom prst="rect">
            <a:avLst/>
          </a:prstGeom>
          <a:noFill/>
          <a:ln>
            <a:noFill/>
          </a:ln>
        </p:spPr>
      </p:pic>
      <p:sp>
        <p:nvSpPr>
          <p:cNvPr id="129" name="Google Shape;129;p14"/>
          <p:cNvSpPr/>
          <p:nvPr/>
        </p:nvSpPr>
        <p:spPr>
          <a:xfrm>
            <a:off x="9931598" y="4030623"/>
            <a:ext cx="2553772" cy="31920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000"/>
              <a:buFont typeface="Prata"/>
              <a:buNone/>
            </a:pPr>
            <a:r>
              <a:rPr b="0" i="0" lang="en-US" sz="2000" u="none" cap="none" strike="noStrike">
                <a:solidFill>
                  <a:srgbClr val="CFCBBF"/>
                </a:solidFill>
                <a:latin typeface="Prata"/>
                <a:ea typeface="Prata"/>
                <a:cs typeface="Prata"/>
                <a:sym typeface="Prata"/>
              </a:rPr>
              <a:t>Volatilidad</a:t>
            </a:r>
            <a:endParaRPr b="0" i="0" sz="2000" u="none" cap="none" strike="noStrike"/>
          </a:p>
        </p:txBody>
      </p:sp>
      <p:sp>
        <p:nvSpPr>
          <p:cNvPr id="130" name="Google Shape;130;p14"/>
          <p:cNvSpPr/>
          <p:nvPr/>
        </p:nvSpPr>
        <p:spPr>
          <a:xfrm>
            <a:off x="9931598" y="4472345"/>
            <a:ext cx="3983831" cy="1634133"/>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rgbClr val="CFCBBF"/>
              </a:buClr>
              <a:buSzPts val="1600"/>
              <a:buFont typeface="Raleway"/>
              <a:buNone/>
            </a:pPr>
            <a:r>
              <a:rPr b="0" i="0" lang="en-US" sz="1600" u="none" cap="none" strike="noStrike">
                <a:solidFill>
                  <a:srgbClr val="CFCBBF"/>
                </a:solidFill>
                <a:latin typeface="Raleway"/>
                <a:ea typeface="Raleway"/>
                <a:cs typeface="Raleway"/>
                <a:sym typeface="Raleway"/>
              </a:rPr>
              <a:t>Sin embargo, estos mercados también son altamente sensibles a la incertidumbre: factores económicos, decisiones políticas o eventos globales pueden generar volatilidad extrema.</a:t>
            </a:r>
            <a:endParaRPr b="0" i="0" sz="1600" u="none" cap="none" strike="noStrike"/>
          </a:p>
        </p:txBody>
      </p:sp>
      <p:pic>
        <p:nvPicPr>
          <p:cNvPr descr="preencoded.png" id="131" name="Google Shape;131;p14"/>
          <p:cNvPicPr preferRelativeResize="0"/>
          <p:nvPr/>
        </p:nvPicPr>
        <p:blipFill rotWithShape="1">
          <a:blip r:embed="rId7">
            <a:alphaModFix/>
          </a:blip>
          <a:srcRect b="0" l="0" r="0" t="0"/>
          <a:stretch/>
        </p:blipFill>
        <p:spPr>
          <a:xfrm>
            <a:off x="5005149" y="1608653"/>
            <a:ext cx="4620101" cy="4620101"/>
          </a:xfrm>
          <a:prstGeom prst="rect">
            <a:avLst/>
          </a:prstGeom>
          <a:noFill/>
          <a:ln>
            <a:noFill/>
          </a:ln>
        </p:spPr>
      </p:pic>
      <p:pic>
        <p:nvPicPr>
          <p:cNvPr descr="preencoded.png" id="132" name="Google Shape;132;p14"/>
          <p:cNvPicPr preferRelativeResize="0"/>
          <p:nvPr/>
        </p:nvPicPr>
        <p:blipFill rotWithShape="1">
          <a:blip r:embed="rId8">
            <a:alphaModFix/>
          </a:blip>
          <a:srcRect b="0" l="0" r="0" t="0"/>
          <a:stretch/>
        </p:blipFill>
        <p:spPr>
          <a:xfrm>
            <a:off x="8092142" y="5088791"/>
            <a:ext cx="305633" cy="305633"/>
          </a:xfrm>
          <a:prstGeom prst="rect">
            <a:avLst/>
          </a:prstGeom>
          <a:noFill/>
          <a:ln>
            <a:noFill/>
          </a:ln>
        </p:spPr>
      </p:pic>
      <p:sp>
        <p:nvSpPr>
          <p:cNvPr id="133" name="Google Shape;133;p14"/>
          <p:cNvSpPr/>
          <p:nvPr/>
        </p:nvSpPr>
        <p:spPr>
          <a:xfrm>
            <a:off x="2079427" y="4030623"/>
            <a:ext cx="2619375" cy="319207"/>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CFCBBF"/>
              </a:buClr>
              <a:buSzPts val="2000"/>
              <a:buFont typeface="Prata"/>
              <a:buNone/>
            </a:pPr>
            <a:r>
              <a:rPr b="0" i="0" lang="en-US" sz="2000" u="none" cap="none" strike="noStrike">
                <a:solidFill>
                  <a:srgbClr val="CFCBBF"/>
                </a:solidFill>
                <a:latin typeface="Prata"/>
                <a:ea typeface="Prata"/>
                <a:cs typeface="Prata"/>
                <a:sym typeface="Prata"/>
              </a:rPr>
              <a:t>Búsqueda de Refugio</a:t>
            </a:r>
            <a:endParaRPr b="0" i="0" sz="2000" u="none" cap="none" strike="noStrike"/>
          </a:p>
        </p:txBody>
      </p:sp>
      <p:sp>
        <p:nvSpPr>
          <p:cNvPr id="134" name="Google Shape;134;p14"/>
          <p:cNvSpPr/>
          <p:nvPr/>
        </p:nvSpPr>
        <p:spPr>
          <a:xfrm>
            <a:off x="714970" y="4472345"/>
            <a:ext cx="3983831" cy="1634133"/>
          </a:xfrm>
          <a:prstGeom prst="rect">
            <a:avLst/>
          </a:prstGeom>
          <a:noFill/>
          <a:ln>
            <a:noFill/>
          </a:ln>
        </p:spPr>
        <p:txBody>
          <a:bodyPr anchorCtr="0" anchor="t" bIns="0" lIns="0" spcFirstLastPara="1" rIns="0" wrap="square" tIns="0">
            <a:noAutofit/>
          </a:bodyPr>
          <a:lstStyle/>
          <a:p>
            <a:pPr indent="0" lvl="0" marL="0" marR="0" rtl="0" algn="r">
              <a:lnSpc>
                <a:spcPct val="159375"/>
              </a:lnSpc>
              <a:spcBef>
                <a:spcPts val="0"/>
              </a:spcBef>
              <a:spcAft>
                <a:spcPts val="0"/>
              </a:spcAft>
              <a:buClr>
                <a:srgbClr val="CFCBBF"/>
              </a:buClr>
              <a:buSzPts val="1600"/>
              <a:buFont typeface="Raleway"/>
              <a:buNone/>
            </a:pPr>
            <a:r>
              <a:rPr b="0" i="0" lang="en-US" sz="1600" u="none" cap="none" strike="noStrike">
                <a:solidFill>
                  <a:srgbClr val="CFCBBF"/>
                </a:solidFill>
                <a:latin typeface="Raleway"/>
                <a:ea typeface="Raleway"/>
                <a:cs typeface="Raleway"/>
                <a:sym typeface="Raleway"/>
              </a:rPr>
              <a:t>En esos momentos de caída y nerviosismo, muchos inversores retiran su dinero de las acciones y lo redirigen hacia activos considerados más seguros, como el oro.</a:t>
            </a:r>
            <a:endParaRPr b="0" i="0" sz="1600" u="none" cap="none" strike="noStrike"/>
          </a:p>
        </p:txBody>
      </p:sp>
      <p:pic>
        <p:nvPicPr>
          <p:cNvPr descr="preencoded.png" id="135" name="Google Shape;135;p14"/>
          <p:cNvPicPr preferRelativeResize="0"/>
          <p:nvPr/>
        </p:nvPicPr>
        <p:blipFill rotWithShape="1">
          <a:blip r:embed="rId9">
            <a:alphaModFix/>
          </a:blip>
          <a:srcRect b="0" l="0" r="0" t="0"/>
          <a:stretch/>
        </p:blipFill>
        <p:spPr>
          <a:xfrm>
            <a:off x="5005149" y="1608653"/>
            <a:ext cx="4620101" cy="4620101"/>
          </a:xfrm>
          <a:prstGeom prst="rect">
            <a:avLst/>
          </a:prstGeom>
          <a:noFill/>
          <a:ln>
            <a:noFill/>
          </a:ln>
        </p:spPr>
      </p:pic>
      <p:pic>
        <p:nvPicPr>
          <p:cNvPr descr="preencoded.png" id="136" name="Google Shape;136;p14"/>
          <p:cNvPicPr preferRelativeResize="0"/>
          <p:nvPr/>
        </p:nvPicPr>
        <p:blipFill rotWithShape="1">
          <a:blip r:embed="rId10">
            <a:alphaModFix/>
          </a:blip>
          <a:srcRect b="0" l="0" r="0" t="0"/>
          <a:stretch/>
        </p:blipFill>
        <p:spPr>
          <a:xfrm>
            <a:off x="5839361" y="4657427"/>
            <a:ext cx="305633" cy="382072"/>
          </a:xfrm>
          <a:prstGeom prst="rect">
            <a:avLst/>
          </a:prstGeom>
          <a:noFill/>
          <a:ln>
            <a:noFill/>
          </a:ln>
        </p:spPr>
      </p:pic>
      <p:sp>
        <p:nvSpPr>
          <p:cNvPr id="137" name="Google Shape;137;p14"/>
          <p:cNvSpPr/>
          <p:nvPr/>
        </p:nvSpPr>
        <p:spPr>
          <a:xfrm>
            <a:off x="714970" y="6458545"/>
            <a:ext cx="13200459" cy="653653"/>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rgbClr val="CFCBBF"/>
              </a:buClr>
              <a:buSzPts val="1600"/>
              <a:buFont typeface="Raleway"/>
              <a:buNone/>
            </a:pPr>
            <a:r>
              <a:rPr b="0" i="0" lang="en-US" sz="1600" u="none" cap="none" strike="noStrike">
                <a:solidFill>
                  <a:srgbClr val="CFCBBF"/>
                </a:solidFill>
                <a:latin typeface="Raleway"/>
                <a:ea typeface="Raleway"/>
                <a:cs typeface="Raleway"/>
                <a:sym typeface="Raleway"/>
              </a:rPr>
              <a:t>Cuando los mercados accionariales atraviesan periodos de incertidumbre o inestabilidad, los inversores suelen buscar activos más seguros para proteger su capital.</a:t>
            </a:r>
            <a:endParaRPr b="0" i="0" sz="1600" u="none" cap="none" strike="noStrike"/>
          </a:p>
        </p:txBody>
      </p:sp>
      <p:sp>
        <p:nvSpPr>
          <p:cNvPr id="138" name="Google Shape;138;p14"/>
          <p:cNvSpPr/>
          <p:nvPr/>
        </p:nvSpPr>
        <p:spPr>
          <a:xfrm>
            <a:off x="714970" y="7341989"/>
            <a:ext cx="13200459" cy="326827"/>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rgbClr val="CFCBBF"/>
              </a:buClr>
              <a:buSzPts val="1600"/>
              <a:buFont typeface="Raleway"/>
              <a:buNone/>
            </a:pPr>
            <a:r>
              <a:rPr b="0" i="0" lang="en-US" sz="1600" u="none" cap="none" strike="noStrike">
                <a:solidFill>
                  <a:srgbClr val="CFCBBF"/>
                </a:solidFill>
                <a:latin typeface="Raleway"/>
                <a:ea typeface="Raleway"/>
                <a:cs typeface="Raleway"/>
                <a:sym typeface="Raleway"/>
              </a:rPr>
              <a:t>El oro, históricamente, cumple ese rol de refugio: es escaso, tangible y no depende de decisiones de gobiernos o empresas.</a:t>
            </a:r>
            <a:endParaRPr b="0" i="0" sz="16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p:nvPr/>
        </p:nvSpPr>
        <p:spPr>
          <a:xfrm>
            <a:off x="744855" y="586383"/>
            <a:ext cx="5320784" cy="665083"/>
          </a:xfrm>
          <a:prstGeom prst="rect">
            <a:avLst/>
          </a:prstGeom>
          <a:noFill/>
          <a:ln>
            <a:noFill/>
          </a:ln>
        </p:spPr>
        <p:txBody>
          <a:bodyPr anchorCtr="0" anchor="t" bIns="0" lIns="0" spcFirstLastPara="1" rIns="0" wrap="square" tIns="0">
            <a:noAutofit/>
          </a:bodyPr>
          <a:lstStyle/>
          <a:p>
            <a:pPr indent="0" lvl="0" marL="0" marR="0" rtl="0" algn="l">
              <a:lnSpc>
                <a:spcPct val="125301"/>
              </a:lnSpc>
              <a:spcBef>
                <a:spcPts val="0"/>
              </a:spcBef>
              <a:spcAft>
                <a:spcPts val="0"/>
              </a:spcAft>
              <a:buClr>
                <a:srgbClr val="F2E782"/>
              </a:buClr>
              <a:buSzPts val="4150"/>
              <a:buFont typeface="Prata"/>
              <a:buNone/>
            </a:pPr>
            <a:r>
              <a:rPr b="0" i="0" lang="en-US" sz="4150" u="none" cap="none" strike="noStrike">
                <a:solidFill>
                  <a:srgbClr val="F2E782"/>
                </a:solidFill>
                <a:latin typeface="Prata"/>
                <a:ea typeface="Prata"/>
                <a:cs typeface="Prata"/>
                <a:sym typeface="Prata"/>
              </a:rPr>
              <a:t>Hipótesis</a:t>
            </a:r>
            <a:endParaRPr b="0" i="0" sz="4150" u="none" cap="none" strike="noStrike"/>
          </a:p>
        </p:txBody>
      </p:sp>
      <p:pic>
        <p:nvPicPr>
          <p:cNvPr descr="preencoded.png" id="145" name="Google Shape;145;p15"/>
          <p:cNvPicPr preferRelativeResize="0"/>
          <p:nvPr/>
        </p:nvPicPr>
        <p:blipFill rotWithShape="1">
          <a:blip r:embed="rId3">
            <a:alphaModFix/>
          </a:blip>
          <a:srcRect b="0" l="0" r="0" t="0"/>
          <a:stretch/>
        </p:blipFill>
        <p:spPr>
          <a:xfrm>
            <a:off x="2945844" y="1677114"/>
            <a:ext cx="2168128" cy="1226106"/>
          </a:xfrm>
          <a:prstGeom prst="rect">
            <a:avLst/>
          </a:prstGeom>
          <a:noFill/>
          <a:ln>
            <a:noFill/>
          </a:ln>
        </p:spPr>
      </p:pic>
      <p:pic>
        <p:nvPicPr>
          <p:cNvPr descr="preencoded.png" id="146" name="Google Shape;146;p15"/>
          <p:cNvPicPr preferRelativeResize="0"/>
          <p:nvPr/>
        </p:nvPicPr>
        <p:blipFill rotWithShape="1">
          <a:blip r:embed="rId4">
            <a:alphaModFix/>
          </a:blip>
          <a:srcRect b="0" l="0" r="0" t="0"/>
          <a:stretch/>
        </p:blipFill>
        <p:spPr>
          <a:xfrm>
            <a:off x="3880247" y="2255044"/>
            <a:ext cx="299204" cy="374094"/>
          </a:xfrm>
          <a:prstGeom prst="rect">
            <a:avLst/>
          </a:prstGeom>
          <a:noFill/>
          <a:ln>
            <a:noFill/>
          </a:ln>
        </p:spPr>
      </p:pic>
      <p:sp>
        <p:nvSpPr>
          <p:cNvPr id="147" name="Google Shape;147;p15"/>
          <p:cNvSpPr/>
          <p:nvPr/>
        </p:nvSpPr>
        <p:spPr>
          <a:xfrm>
            <a:off x="5326737" y="1889879"/>
            <a:ext cx="2660333" cy="332423"/>
          </a:xfrm>
          <a:prstGeom prst="rect">
            <a:avLst/>
          </a:prstGeom>
          <a:noFill/>
          <a:ln>
            <a:noFill/>
          </a:ln>
        </p:spPr>
        <p:txBody>
          <a:bodyPr anchorCtr="0" anchor="t" bIns="0" lIns="0" spcFirstLastPara="1" rIns="0" wrap="square" tIns="0">
            <a:noAutofit/>
          </a:bodyPr>
          <a:lstStyle/>
          <a:p>
            <a:pPr indent="0" lvl="0" marL="0" marR="0" rtl="0" algn="l">
              <a:lnSpc>
                <a:spcPct val="126829"/>
              </a:lnSpc>
              <a:spcBef>
                <a:spcPts val="0"/>
              </a:spcBef>
              <a:spcAft>
                <a:spcPts val="0"/>
              </a:spcAft>
              <a:buClr>
                <a:srgbClr val="CFCBBF"/>
              </a:buClr>
              <a:buSzPts val="2050"/>
              <a:buFont typeface="Prata"/>
              <a:buNone/>
            </a:pPr>
            <a:r>
              <a:rPr b="0" i="0" lang="en-US" sz="2050" u="none" cap="none" strike="noStrike">
                <a:solidFill>
                  <a:srgbClr val="CFCBBF"/>
                </a:solidFill>
                <a:latin typeface="Prata"/>
                <a:ea typeface="Prata"/>
                <a:cs typeface="Prata"/>
                <a:sym typeface="Prata"/>
              </a:rPr>
              <a:t>Hipótesis Principal</a:t>
            </a:r>
            <a:endParaRPr b="0" i="0" sz="2050" u="none" cap="none" strike="noStrike"/>
          </a:p>
        </p:txBody>
      </p:sp>
      <p:sp>
        <p:nvSpPr>
          <p:cNvPr id="148" name="Google Shape;148;p15"/>
          <p:cNvSpPr/>
          <p:nvPr/>
        </p:nvSpPr>
        <p:spPr>
          <a:xfrm>
            <a:off x="5326737" y="2349937"/>
            <a:ext cx="6021705" cy="340519"/>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El oro aumenta su valor cuando los mercados bursátiles caen</a:t>
            </a:r>
            <a:endParaRPr b="0" i="0" sz="1650" u="none" cap="none" strike="noStrike"/>
          </a:p>
        </p:txBody>
      </p:sp>
      <p:sp>
        <p:nvSpPr>
          <p:cNvPr id="149" name="Google Shape;149;p15"/>
          <p:cNvSpPr/>
          <p:nvPr/>
        </p:nvSpPr>
        <p:spPr>
          <a:xfrm>
            <a:off x="5167074" y="2920246"/>
            <a:ext cx="8665369" cy="11430"/>
          </a:xfrm>
          <a:prstGeom prst="roundRect">
            <a:avLst>
              <a:gd fmla="val 279312" name="adj"/>
            </a:avLst>
          </a:prstGeom>
          <a:solidFill>
            <a:srgbClr val="5354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50" name="Google Shape;150;p15"/>
          <p:cNvPicPr preferRelativeResize="0"/>
          <p:nvPr/>
        </p:nvPicPr>
        <p:blipFill rotWithShape="1">
          <a:blip r:embed="rId5">
            <a:alphaModFix/>
          </a:blip>
          <a:srcRect b="0" l="0" r="0" t="0"/>
          <a:stretch/>
        </p:blipFill>
        <p:spPr>
          <a:xfrm>
            <a:off x="1861780" y="2956322"/>
            <a:ext cx="4336375" cy="1226106"/>
          </a:xfrm>
          <a:prstGeom prst="rect">
            <a:avLst/>
          </a:prstGeom>
          <a:noFill/>
          <a:ln>
            <a:noFill/>
          </a:ln>
        </p:spPr>
      </p:pic>
      <p:pic>
        <p:nvPicPr>
          <p:cNvPr descr="preencoded.png" id="151" name="Google Shape;151;p15"/>
          <p:cNvPicPr preferRelativeResize="0"/>
          <p:nvPr/>
        </p:nvPicPr>
        <p:blipFill rotWithShape="1">
          <a:blip r:embed="rId6">
            <a:alphaModFix/>
          </a:blip>
          <a:srcRect b="0" l="0" r="0" t="0"/>
          <a:stretch/>
        </p:blipFill>
        <p:spPr>
          <a:xfrm>
            <a:off x="3880366" y="3382328"/>
            <a:ext cx="299204" cy="374094"/>
          </a:xfrm>
          <a:prstGeom prst="rect">
            <a:avLst/>
          </a:prstGeom>
          <a:noFill/>
          <a:ln>
            <a:noFill/>
          </a:ln>
        </p:spPr>
      </p:pic>
      <p:sp>
        <p:nvSpPr>
          <p:cNvPr id="152" name="Google Shape;152;p15"/>
          <p:cNvSpPr/>
          <p:nvPr/>
        </p:nvSpPr>
        <p:spPr>
          <a:xfrm>
            <a:off x="6410920" y="3169087"/>
            <a:ext cx="2660333" cy="332423"/>
          </a:xfrm>
          <a:prstGeom prst="rect">
            <a:avLst/>
          </a:prstGeom>
          <a:noFill/>
          <a:ln>
            <a:noFill/>
          </a:ln>
        </p:spPr>
        <p:txBody>
          <a:bodyPr anchorCtr="0" anchor="t" bIns="0" lIns="0" spcFirstLastPara="1" rIns="0" wrap="square" tIns="0">
            <a:noAutofit/>
          </a:bodyPr>
          <a:lstStyle/>
          <a:p>
            <a:pPr indent="0" lvl="0" marL="0" marR="0" rtl="0" algn="l">
              <a:lnSpc>
                <a:spcPct val="126829"/>
              </a:lnSpc>
              <a:spcBef>
                <a:spcPts val="0"/>
              </a:spcBef>
              <a:spcAft>
                <a:spcPts val="0"/>
              </a:spcAft>
              <a:buClr>
                <a:srgbClr val="CFCBBF"/>
              </a:buClr>
              <a:buSzPts val="2050"/>
              <a:buFont typeface="Prata"/>
              <a:buNone/>
            </a:pPr>
            <a:r>
              <a:rPr b="0" i="0" lang="en-US" sz="2050" u="none" cap="none" strike="noStrike">
                <a:solidFill>
                  <a:srgbClr val="CFCBBF"/>
                </a:solidFill>
                <a:latin typeface="Prata"/>
                <a:ea typeface="Prata"/>
                <a:cs typeface="Prata"/>
                <a:sym typeface="Prata"/>
              </a:rPr>
              <a:t>Correlación Inversa</a:t>
            </a:r>
            <a:endParaRPr b="0" i="0" sz="2050" u="none" cap="none" strike="noStrike"/>
          </a:p>
        </p:txBody>
      </p:sp>
      <p:sp>
        <p:nvSpPr>
          <p:cNvPr id="153" name="Google Shape;153;p15"/>
          <p:cNvSpPr/>
          <p:nvPr/>
        </p:nvSpPr>
        <p:spPr>
          <a:xfrm>
            <a:off x="6410920" y="3629144"/>
            <a:ext cx="4772620" cy="340519"/>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Existe una relación negativa entre ambos activos</a:t>
            </a:r>
            <a:endParaRPr b="0" i="0" sz="1650" u="none" cap="none" strike="noStrike"/>
          </a:p>
        </p:txBody>
      </p:sp>
      <p:sp>
        <p:nvSpPr>
          <p:cNvPr id="154" name="Google Shape;154;p15"/>
          <p:cNvSpPr/>
          <p:nvPr/>
        </p:nvSpPr>
        <p:spPr>
          <a:xfrm>
            <a:off x="6251258" y="4199453"/>
            <a:ext cx="7581186" cy="11430"/>
          </a:xfrm>
          <a:prstGeom prst="roundRect">
            <a:avLst>
              <a:gd fmla="val 279312" name="adj"/>
            </a:avLst>
          </a:prstGeom>
          <a:solidFill>
            <a:srgbClr val="5354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55" name="Google Shape;155;p15"/>
          <p:cNvPicPr preferRelativeResize="0"/>
          <p:nvPr/>
        </p:nvPicPr>
        <p:blipFill rotWithShape="1">
          <a:blip r:embed="rId7">
            <a:alphaModFix/>
          </a:blip>
          <a:srcRect b="0" l="0" r="0" t="0"/>
          <a:stretch/>
        </p:blipFill>
        <p:spPr>
          <a:xfrm>
            <a:off x="777597" y="4235529"/>
            <a:ext cx="6504623" cy="1226106"/>
          </a:xfrm>
          <a:prstGeom prst="rect">
            <a:avLst/>
          </a:prstGeom>
          <a:noFill/>
          <a:ln>
            <a:noFill/>
          </a:ln>
        </p:spPr>
      </p:pic>
      <p:pic>
        <p:nvPicPr>
          <p:cNvPr descr="preencoded.png" id="156" name="Google Shape;156;p15"/>
          <p:cNvPicPr preferRelativeResize="0"/>
          <p:nvPr/>
        </p:nvPicPr>
        <p:blipFill rotWithShape="1">
          <a:blip r:embed="rId8">
            <a:alphaModFix/>
          </a:blip>
          <a:srcRect b="0" l="0" r="0" t="0"/>
          <a:stretch/>
        </p:blipFill>
        <p:spPr>
          <a:xfrm>
            <a:off x="3880247" y="4661535"/>
            <a:ext cx="299204" cy="374094"/>
          </a:xfrm>
          <a:prstGeom prst="rect">
            <a:avLst/>
          </a:prstGeom>
          <a:noFill/>
          <a:ln>
            <a:noFill/>
          </a:ln>
        </p:spPr>
      </p:pic>
      <p:sp>
        <p:nvSpPr>
          <p:cNvPr id="157" name="Google Shape;157;p15"/>
          <p:cNvSpPr/>
          <p:nvPr/>
        </p:nvSpPr>
        <p:spPr>
          <a:xfrm>
            <a:off x="7494984" y="4448294"/>
            <a:ext cx="2660333" cy="332423"/>
          </a:xfrm>
          <a:prstGeom prst="rect">
            <a:avLst/>
          </a:prstGeom>
          <a:noFill/>
          <a:ln>
            <a:noFill/>
          </a:ln>
        </p:spPr>
        <p:txBody>
          <a:bodyPr anchorCtr="0" anchor="t" bIns="0" lIns="0" spcFirstLastPara="1" rIns="0" wrap="square" tIns="0">
            <a:noAutofit/>
          </a:bodyPr>
          <a:lstStyle/>
          <a:p>
            <a:pPr indent="0" lvl="0" marL="0" marR="0" rtl="0" algn="l">
              <a:lnSpc>
                <a:spcPct val="126829"/>
              </a:lnSpc>
              <a:spcBef>
                <a:spcPts val="0"/>
              </a:spcBef>
              <a:spcAft>
                <a:spcPts val="0"/>
              </a:spcAft>
              <a:buClr>
                <a:srgbClr val="CFCBBF"/>
              </a:buClr>
              <a:buSzPts val="2050"/>
              <a:buFont typeface="Prata"/>
              <a:buNone/>
            </a:pPr>
            <a:r>
              <a:rPr b="0" i="0" lang="en-US" sz="2050" u="none" cap="none" strike="noStrike">
                <a:solidFill>
                  <a:srgbClr val="CFCBBF"/>
                </a:solidFill>
                <a:latin typeface="Prata"/>
                <a:ea typeface="Prata"/>
                <a:cs typeface="Prata"/>
                <a:sym typeface="Prata"/>
              </a:rPr>
              <a:t>Análisis Sectorial</a:t>
            </a:r>
            <a:endParaRPr b="0" i="0" sz="2050" u="none" cap="none" strike="noStrike"/>
          </a:p>
        </p:txBody>
      </p:sp>
      <p:sp>
        <p:nvSpPr>
          <p:cNvPr id="158" name="Google Shape;158;p15"/>
          <p:cNvSpPr/>
          <p:nvPr/>
        </p:nvSpPr>
        <p:spPr>
          <a:xfrm>
            <a:off x="7494984" y="4908352"/>
            <a:ext cx="4679394" cy="340519"/>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Exploración de diversos sectores empresariales</a:t>
            </a:r>
            <a:endParaRPr b="0" i="0" sz="1650" u="none" cap="none" strike="noStrike"/>
          </a:p>
        </p:txBody>
      </p:sp>
      <p:sp>
        <p:nvSpPr>
          <p:cNvPr id="159" name="Google Shape;159;p15"/>
          <p:cNvSpPr/>
          <p:nvPr/>
        </p:nvSpPr>
        <p:spPr>
          <a:xfrm>
            <a:off x="744855" y="5701070"/>
            <a:ext cx="13140690" cy="681038"/>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La hipótesis principal es que el oro, como activo refugio, tiende a aumentar su valor cuando los mercados bursátiles caen debido a la incertidumbre económica o geopolítica.</a:t>
            </a:r>
            <a:endParaRPr b="0" i="0" sz="1650" u="none" cap="none" strike="noStrike"/>
          </a:p>
        </p:txBody>
      </p:sp>
      <p:sp>
        <p:nvSpPr>
          <p:cNvPr id="160" name="Google Shape;160;p15"/>
          <p:cNvSpPr/>
          <p:nvPr/>
        </p:nvSpPr>
        <p:spPr>
          <a:xfrm>
            <a:off x="744855" y="6621542"/>
            <a:ext cx="13140690" cy="1021556"/>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Lo que buscamos con este análisis es comprobar si efectivamente existe una correlación inversa entre ambos activos, también explorando sonde suele ser mas pronunciada esta correlación, explorando varias empresas de USA que pertenecen a diversos sectores representativos.</a:t>
            </a:r>
            <a:endParaRPr b="0" i="0" sz="165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p:nvPr/>
        </p:nvSpPr>
        <p:spPr>
          <a:xfrm>
            <a:off x="793790" y="788789"/>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2E782"/>
              </a:buClr>
              <a:buSzPts val="4450"/>
              <a:buFont typeface="Prata"/>
              <a:buNone/>
            </a:pPr>
            <a:r>
              <a:rPr b="0" i="0" lang="en-US" sz="4450" u="none" cap="none" strike="noStrike">
                <a:solidFill>
                  <a:srgbClr val="F2E782"/>
                </a:solidFill>
                <a:latin typeface="Prata"/>
                <a:ea typeface="Prata"/>
                <a:cs typeface="Prata"/>
                <a:sym typeface="Prata"/>
              </a:rPr>
              <a:t>Metodología</a:t>
            </a:r>
            <a:endParaRPr b="0" i="0" sz="4450" u="none" cap="none" strike="noStrike"/>
          </a:p>
        </p:txBody>
      </p:sp>
      <p:pic>
        <p:nvPicPr>
          <p:cNvPr descr="preencoded.png" id="167" name="Google Shape;167;p16"/>
          <p:cNvPicPr preferRelativeResize="0"/>
          <p:nvPr/>
        </p:nvPicPr>
        <p:blipFill rotWithShape="1">
          <a:blip r:embed="rId3">
            <a:alphaModFix/>
          </a:blip>
          <a:srcRect b="0" l="0" r="0" t="0"/>
          <a:stretch/>
        </p:blipFill>
        <p:spPr>
          <a:xfrm>
            <a:off x="793790" y="1951196"/>
            <a:ext cx="4120753" cy="2546747"/>
          </a:xfrm>
          <a:prstGeom prst="rect">
            <a:avLst/>
          </a:prstGeom>
          <a:noFill/>
          <a:ln>
            <a:noFill/>
          </a:ln>
        </p:spPr>
      </p:pic>
      <p:sp>
        <p:nvSpPr>
          <p:cNvPr id="168" name="Google Shape;168;p16"/>
          <p:cNvSpPr/>
          <p:nvPr/>
        </p:nvSpPr>
        <p:spPr>
          <a:xfrm>
            <a:off x="793790" y="4781431"/>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200"/>
              <a:buFont typeface="Prata"/>
              <a:buNone/>
            </a:pPr>
            <a:r>
              <a:rPr b="0" i="0" lang="en-US" sz="2200" u="none" cap="none" strike="noStrike">
                <a:solidFill>
                  <a:srgbClr val="CFCBBF"/>
                </a:solidFill>
                <a:latin typeface="Prata"/>
                <a:ea typeface="Prata"/>
                <a:cs typeface="Prata"/>
                <a:sym typeface="Prata"/>
              </a:rPr>
              <a:t>Obtención de Datos</a:t>
            </a:r>
            <a:endParaRPr b="0" i="0" sz="2200" u="none" cap="none" strike="noStrike"/>
          </a:p>
        </p:txBody>
      </p:sp>
      <p:sp>
        <p:nvSpPr>
          <p:cNvPr id="169" name="Google Shape;169;p16"/>
          <p:cNvSpPr/>
          <p:nvPr/>
        </p:nvSpPr>
        <p:spPr>
          <a:xfrm>
            <a:off x="793790" y="5271849"/>
            <a:ext cx="4120753"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FCBBF"/>
              </a:buClr>
              <a:buSzPts val="1750"/>
              <a:buFont typeface="Raleway"/>
              <a:buNone/>
            </a:pPr>
            <a:r>
              <a:rPr b="0" i="0" lang="en-US" sz="1750" u="none" cap="none" strike="noStrike">
                <a:solidFill>
                  <a:srgbClr val="CFCBBF"/>
                </a:solidFill>
                <a:latin typeface="Raleway"/>
                <a:ea typeface="Raleway"/>
                <a:cs typeface="Raleway"/>
                <a:sym typeface="Raleway"/>
              </a:rPr>
              <a:t>Web Scraping con Python (BeautifulSoup) para extraer datos de acciones (Nike, Coca-Cola, Microsoft, etc.) desde Groww y precios del oro (XAU-USD) desde Investing.com.</a:t>
            </a:r>
            <a:endParaRPr b="0" i="0" sz="1750" u="none" cap="none" strike="noStrike"/>
          </a:p>
        </p:txBody>
      </p:sp>
      <p:pic>
        <p:nvPicPr>
          <p:cNvPr descr="preencoded.png" id="170" name="Google Shape;170;p16"/>
          <p:cNvPicPr preferRelativeResize="0"/>
          <p:nvPr/>
        </p:nvPicPr>
        <p:blipFill rotWithShape="1">
          <a:blip r:embed="rId4">
            <a:alphaModFix/>
          </a:blip>
          <a:srcRect b="0" l="0" r="0" t="0"/>
          <a:stretch/>
        </p:blipFill>
        <p:spPr>
          <a:xfrm>
            <a:off x="5254704" y="1951196"/>
            <a:ext cx="4120872" cy="2546866"/>
          </a:xfrm>
          <a:prstGeom prst="rect">
            <a:avLst/>
          </a:prstGeom>
          <a:noFill/>
          <a:ln>
            <a:noFill/>
          </a:ln>
        </p:spPr>
      </p:pic>
      <p:sp>
        <p:nvSpPr>
          <p:cNvPr id="171" name="Google Shape;171;p16"/>
          <p:cNvSpPr/>
          <p:nvPr/>
        </p:nvSpPr>
        <p:spPr>
          <a:xfrm>
            <a:off x="5254704" y="4781550"/>
            <a:ext cx="4120872"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200"/>
              <a:buFont typeface="Prata"/>
              <a:buNone/>
            </a:pPr>
            <a:r>
              <a:rPr b="0" i="0" lang="en-US" sz="2200" u="none" cap="none" strike="noStrike">
                <a:solidFill>
                  <a:srgbClr val="CFCBBF"/>
                </a:solidFill>
                <a:latin typeface="Prata"/>
                <a:ea typeface="Prata"/>
                <a:cs typeface="Prata"/>
                <a:sym typeface="Prata"/>
              </a:rPr>
              <a:t>Limpieza y Preparación de los Datos</a:t>
            </a:r>
            <a:endParaRPr b="0" i="0" sz="2200" u="none" cap="none" strike="noStrike"/>
          </a:p>
        </p:txBody>
      </p:sp>
      <p:sp>
        <p:nvSpPr>
          <p:cNvPr id="172" name="Google Shape;172;p16"/>
          <p:cNvSpPr/>
          <p:nvPr/>
        </p:nvSpPr>
        <p:spPr>
          <a:xfrm>
            <a:off x="5254704" y="5626298"/>
            <a:ext cx="4120872"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FCBBF"/>
              </a:buClr>
              <a:buSzPts val="1750"/>
              <a:buFont typeface="Raleway"/>
              <a:buNone/>
            </a:pPr>
            <a:r>
              <a:rPr b="0" i="0" lang="en-US" sz="1750" u="none" cap="none" strike="noStrike">
                <a:solidFill>
                  <a:srgbClr val="CFCBBF"/>
                </a:solidFill>
                <a:latin typeface="Raleway"/>
                <a:ea typeface="Raleway"/>
                <a:cs typeface="Raleway"/>
                <a:sym typeface="Raleway"/>
              </a:rPr>
              <a:t>Uso de Python (Pandas) para limpiar y consolidar los archivos CSV generados diariamente, tanto de las acciones como del oro. Normalización de fechas y formatos.</a:t>
            </a:r>
            <a:endParaRPr b="0" i="0" sz="1750" u="none" cap="none" strike="noStrike"/>
          </a:p>
        </p:txBody>
      </p:sp>
      <p:pic>
        <p:nvPicPr>
          <p:cNvPr descr="preencoded.png" id="173" name="Google Shape;173;p16"/>
          <p:cNvPicPr preferRelativeResize="0"/>
          <p:nvPr/>
        </p:nvPicPr>
        <p:blipFill rotWithShape="1">
          <a:blip r:embed="rId5">
            <a:alphaModFix/>
          </a:blip>
          <a:srcRect b="0" l="0" r="0" t="0"/>
          <a:stretch/>
        </p:blipFill>
        <p:spPr>
          <a:xfrm>
            <a:off x="9715738" y="1951196"/>
            <a:ext cx="4120753" cy="2546747"/>
          </a:xfrm>
          <a:prstGeom prst="rect">
            <a:avLst/>
          </a:prstGeom>
          <a:noFill/>
          <a:ln>
            <a:noFill/>
          </a:ln>
        </p:spPr>
      </p:pic>
      <p:sp>
        <p:nvSpPr>
          <p:cNvPr id="174" name="Google Shape;174;p16"/>
          <p:cNvSpPr/>
          <p:nvPr/>
        </p:nvSpPr>
        <p:spPr>
          <a:xfrm>
            <a:off x="9715738" y="4781431"/>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CFCBBF"/>
              </a:buClr>
              <a:buSzPts val="2200"/>
              <a:buFont typeface="Prata"/>
              <a:buNone/>
            </a:pPr>
            <a:r>
              <a:rPr b="0" i="0" lang="en-US" sz="2200" u="none" cap="none" strike="noStrike">
                <a:solidFill>
                  <a:srgbClr val="CFCBBF"/>
                </a:solidFill>
                <a:latin typeface="Prata"/>
                <a:ea typeface="Prata"/>
                <a:cs typeface="Prata"/>
                <a:sym typeface="Prata"/>
              </a:rPr>
              <a:t>Técnicas de Análisis</a:t>
            </a:r>
            <a:endParaRPr b="0" i="0" sz="2200" u="none" cap="none" strike="noStrike"/>
          </a:p>
        </p:txBody>
      </p:sp>
      <p:sp>
        <p:nvSpPr>
          <p:cNvPr id="175" name="Google Shape;175;p16"/>
          <p:cNvSpPr/>
          <p:nvPr/>
        </p:nvSpPr>
        <p:spPr>
          <a:xfrm>
            <a:off x="9715738" y="5271849"/>
            <a:ext cx="4120753"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FCBBF"/>
              </a:buClr>
              <a:buSzPts val="1750"/>
              <a:buFont typeface="Raleway"/>
              <a:buNone/>
            </a:pPr>
            <a:r>
              <a:rPr b="0" i="0" lang="en-US" sz="1750" u="none" cap="none" strike="noStrike">
                <a:solidFill>
                  <a:srgbClr val="CFCBBF"/>
                </a:solidFill>
                <a:latin typeface="Raleway"/>
                <a:ea typeface="Raleway"/>
                <a:cs typeface="Raleway"/>
                <a:sym typeface="Raleway"/>
              </a:rPr>
              <a:t>Análisis de correlación para medir la relación entre las caídas de las acciones y el aumento del oro. Visualización de series temporales para identificar patrones en los datos.</a:t>
            </a:r>
            <a:endParaRPr b="0" i="0" sz="175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p:nvPr/>
        </p:nvSpPr>
        <p:spPr>
          <a:xfrm>
            <a:off x="793790" y="2399467"/>
            <a:ext cx="7049214"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2E782"/>
              </a:buClr>
              <a:buSzPts val="4450"/>
              <a:buFont typeface="Prata"/>
              <a:buNone/>
            </a:pPr>
            <a:r>
              <a:rPr b="0" i="0" lang="en-US" sz="4450" u="none" cap="none" strike="noStrike">
                <a:solidFill>
                  <a:srgbClr val="F2E782"/>
                </a:solidFill>
                <a:latin typeface="Prata"/>
                <a:ea typeface="Prata"/>
                <a:cs typeface="Prata"/>
                <a:sym typeface="Prata"/>
              </a:rPr>
              <a:t>ANÁLISIS EN POWER BI</a:t>
            </a:r>
            <a:endParaRPr b="0" i="0" sz="4450" u="none" cap="none" strike="noStrike"/>
          </a:p>
        </p:txBody>
      </p:sp>
      <p:pic>
        <p:nvPicPr>
          <p:cNvPr descr="preencoded.png" id="182" name="Google Shape;182;p17"/>
          <p:cNvPicPr preferRelativeResize="0"/>
          <p:nvPr/>
        </p:nvPicPr>
        <p:blipFill rotWithShape="1">
          <a:blip r:embed="rId3">
            <a:alphaModFix/>
          </a:blip>
          <a:srcRect b="0" l="0" r="0" t="0"/>
          <a:stretch/>
        </p:blipFill>
        <p:spPr>
          <a:xfrm>
            <a:off x="793790" y="3561874"/>
            <a:ext cx="4082891" cy="22682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p:nvPr/>
        </p:nvSpPr>
        <p:spPr>
          <a:xfrm>
            <a:off x="754737" y="767596"/>
            <a:ext cx="6627376" cy="673894"/>
          </a:xfrm>
          <a:prstGeom prst="rect">
            <a:avLst/>
          </a:prstGeom>
          <a:noFill/>
          <a:ln>
            <a:noFill/>
          </a:ln>
        </p:spPr>
        <p:txBody>
          <a:bodyPr anchorCtr="0" anchor="t" bIns="0" lIns="0" spcFirstLastPara="1" rIns="0" wrap="square" tIns="0">
            <a:noAutofit/>
          </a:bodyPr>
          <a:lstStyle/>
          <a:p>
            <a:pPr indent="0" lvl="0" marL="0" marR="0" rtl="0" algn="l">
              <a:lnSpc>
                <a:spcPct val="126190"/>
              </a:lnSpc>
              <a:spcBef>
                <a:spcPts val="0"/>
              </a:spcBef>
              <a:spcAft>
                <a:spcPts val="0"/>
              </a:spcAft>
              <a:buClr>
                <a:srgbClr val="F2E782"/>
              </a:buClr>
              <a:buSzPts val="4200"/>
              <a:buFont typeface="Prata"/>
              <a:buNone/>
            </a:pPr>
            <a:r>
              <a:rPr b="0" i="0" lang="en-US" sz="4200" u="none" cap="none" strike="noStrike">
                <a:solidFill>
                  <a:srgbClr val="F2E782"/>
                </a:solidFill>
                <a:latin typeface="Prata"/>
                <a:ea typeface="Prata"/>
                <a:cs typeface="Prata"/>
                <a:sym typeface="Prata"/>
              </a:rPr>
              <a:t>Discusión y Conclusiones</a:t>
            </a:r>
            <a:endParaRPr b="0" i="0" sz="4200" u="none" cap="none" strike="noStrike"/>
          </a:p>
        </p:txBody>
      </p:sp>
      <p:sp>
        <p:nvSpPr>
          <p:cNvPr id="189" name="Google Shape;189;p18"/>
          <p:cNvSpPr/>
          <p:nvPr/>
        </p:nvSpPr>
        <p:spPr>
          <a:xfrm>
            <a:off x="754737" y="1872734"/>
            <a:ext cx="6452711" cy="2277189"/>
          </a:xfrm>
          <a:prstGeom prst="roundRect">
            <a:avLst>
              <a:gd fmla="val 1420"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970359" y="2088356"/>
            <a:ext cx="2940129" cy="336947"/>
          </a:xfrm>
          <a:prstGeom prst="rect">
            <a:avLst/>
          </a:prstGeom>
          <a:noFill/>
          <a:ln>
            <a:noFill/>
          </a:ln>
        </p:spPr>
        <p:txBody>
          <a:bodyPr anchorCtr="0" anchor="t" bIns="0" lIns="0" spcFirstLastPara="1" rIns="0" wrap="square" tIns="0">
            <a:noAutofit/>
          </a:bodyPr>
          <a:lstStyle/>
          <a:p>
            <a:pPr indent="0" lvl="0" marL="0" marR="0" rtl="0" algn="l">
              <a:lnSpc>
                <a:spcPct val="126190"/>
              </a:lnSpc>
              <a:spcBef>
                <a:spcPts val="0"/>
              </a:spcBef>
              <a:spcAft>
                <a:spcPts val="0"/>
              </a:spcAft>
              <a:buClr>
                <a:srgbClr val="CFCBBF"/>
              </a:buClr>
              <a:buSzPts val="2100"/>
              <a:buFont typeface="Prata"/>
              <a:buNone/>
            </a:pPr>
            <a:r>
              <a:rPr b="0" i="0" lang="en-US" sz="2100" u="none" cap="none" strike="noStrike">
                <a:solidFill>
                  <a:srgbClr val="CFCBBF"/>
                </a:solidFill>
                <a:latin typeface="Prata"/>
                <a:ea typeface="Prata"/>
                <a:cs typeface="Prata"/>
                <a:sym typeface="Prata"/>
              </a:rPr>
              <a:t>Resumen de Hallazgos</a:t>
            </a:r>
            <a:endParaRPr b="0" i="0" sz="2100" u="none" cap="none" strike="noStrike"/>
          </a:p>
        </p:txBody>
      </p:sp>
      <p:sp>
        <p:nvSpPr>
          <p:cNvPr id="191" name="Google Shape;191;p18"/>
          <p:cNvSpPr/>
          <p:nvPr/>
        </p:nvSpPr>
        <p:spPr>
          <a:xfrm>
            <a:off x="970359" y="2554605"/>
            <a:ext cx="6021467" cy="689848"/>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El análisis confirma que, en muchos casos, el oro actúa como un refugio durante las caídas del mercado accionario.</a:t>
            </a:r>
            <a:endParaRPr b="0" i="0" sz="1650" u="none" cap="none" strike="noStrike"/>
          </a:p>
        </p:txBody>
      </p:sp>
      <p:sp>
        <p:nvSpPr>
          <p:cNvPr id="192" name="Google Shape;192;p18"/>
          <p:cNvSpPr/>
          <p:nvPr/>
        </p:nvSpPr>
        <p:spPr>
          <a:xfrm>
            <a:off x="7423071" y="1872734"/>
            <a:ext cx="6452711" cy="2277189"/>
          </a:xfrm>
          <a:prstGeom prst="roundRect">
            <a:avLst>
              <a:gd fmla="val 1420"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7638693" y="2088356"/>
            <a:ext cx="3493056" cy="336947"/>
          </a:xfrm>
          <a:prstGeom prst="rect">
            <a:avLst/>
          </a:prstGeom>
          <a:noFill/>
          <a:ln>
            <a:noFill/>
          </a:ln>
        </p:spPr>
        <p:txBody>
          <a:bodyPr anchorCtr="0" anchor="t" bIns="0" lIns="0" spcFirstLastPara="1" rIns="0" wrap="square" tIns="0">
            <a:noAutofit/>
          </a:bodyPr>
          <a:lstStyle/>
          <a:p>
            <a:pPr indent="0" lvl="0" marL="0" marR="0" rtl="0" algn="l">
              <a:lnSpc>
                <a:spcPct val="126190"/>
              </a:lnSpc>
              <a:spcBef>
                <a:spcPts val="0"/>
              </a:spcBef>
              <a:spcAft>
                <a:spcPts val="0"/>
              </a:spcAft>
              <a:buClr>
                <a:srgbClr val="CFCBBF"/>
              </a:buClr>
              <a:buSzPts val="2100"/>
              <a:buFont typeface="Prata"/>
              <a:buNone/>
            </a:pPr>
            <a:r>
              <a:rPr b="0" i="0" lang="en-US" sz="2100" u="none" cap="none" strike="noStrike">
                <a:solidFill>
                  <a:srgbClr val="CFCBBF"/>
                </a:solidFill>
                <a:latin typeface="Prata"/>
                <a:ea typeface="Prata"/>
                <a:cs typeface="Prata"/>
                <a:sym typeface="Prata"/>
              </a:rPr>
              <a:t>Implicaciones del Proyecto</a:t>
            </a:r>
            <a:endParaRPr b="0" i="0" sz="2100" u="none" cap="none" strike="noStrike"/>
          </a:p>
        </p:txBody>
      </p:sp>
      <p:sp>
        <p:nvSpPr>
          <p:cNvPr id="194" name="Google Shape;194;p18"/>
          <p:cNvSpPr/>
          <p:nvPr/>
        </p:nvSpPr>
        <p:spPr>
          <a:xfrm>
            <a:off x="7638693" y="2554605"/>
            <a:ext cx="6021467" cy="1379696"/>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En este proyecto se puede comprobar que con las herramientas y nivel de conocimientos adquiridos en el curso se pueden llegar a conclusiones muy similares a las de los análisis profesionales.</a:t>
            </a:r>
            <a:endParaRPr b="0" i="0" sz="1650" u="none" cap="none" strike="noStrike"/>
          </a:p>
        </p:txBody>
      </p:sp>
      <p:sp>
        <p:nvSpPr>
          <p:cNvPr id="195" name="Google Shape;195;p18"/>
          <p:cNvSpPr/>
          <p:nvPr/>
        </p:nvSpPr>
        <p:spPr>
          <a:xfrm>
            <a:off x="754737" y="4365546"/>
            <a:ext cx="6452711" cy="3096339"/>
          </a:xfrm>
          <a:prstGeom prst="roundRect">
            <a:avLst>
              <a:gd fmla="val 1045"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970359" y="4581168"/>
            <a:ext cx="3207187" cy="336947"/>
          </a:xfrm>
          <a:prstGeom prst="rect">
            <a:avLst/>
          </a:prstGeom>
          <a:noFill/>
          <a:ln>
            <a:noFill/>
          </a:ln>
        </p:spPr>
        <p:txBody>
          <a:bodyPr anchorCtr="0" anchor="t" bIns="0" lIns="0" spcFirstLastPara="1" rIns="0" wrap="square" tIns="0">
            <a:noAutofit/>
          </a:bodyPr>
          <a:lstStyle/>
          <a:p>
            <a:pPr indent="0" lvl="0" marL="0" marR="0" rtl="0" algn="l">
              <a:lnSpc>
                <a:spcPct val="126190"/>
              </a:lnSpc>
              <a:spcBef>
                <a:spcPts val="0"/>
              </a:spcBef>
              <a:spcAft>
                <a:spcPts val="0"/>
              </a:spcAft>
              <a:buClr>
                <a:srgbClr val="CFCBBF"/>
              </a:buClr>
              <a:buSzPts val="2100"/>
              <a:buFont typeface="Prata"/>
              <a:buNone/>
            </a:pPr>
            <a:r>
              <a:rPr b="0" i="0" lang="en-US" sz="2100" u="none" cap="none" strike="noStrike">
                <a:solidFill>
                  <a:srgbClr val="CFCBBF"/>
                </a:solidFill>
                <a:latin typeface="Prata"/>
                <a:ea typeface="Prata"/>
                <a:cs typeface="Prata"/>
                <a:sym typeface="Prata"/>
              </a:rPr>
              <a:t>Limitaciones del Estudio</a:t>
            </a:r>
            <a:endParaRPr b="0" i="0" sz="2100" u="none" cap="none" strike="noStrike"/>
          </a:p>
        </p:txBody>
      </p:sp>
      <p:sp>
        <p:nvSpPr>
          <p:cNvPr id="197" name="Google Shape;197;p18"/>
          <p:cNvSpPr/>
          <p:nvPr/>
        </p:nvSpPr>
        <p:spPr>
          <a:xfrm>
            <a:off x="970359" y="5047417"/>
            <a:ext cx="6021467" cy="1034772"/>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Los datos analizados corresponden principalmente a periodos recientes y a un conjunto limitado de activos y datos históricos, pero puede mejorar con el tiempo.</a:t>
            </a:r>
            <a:endParaRPr b="0" i="0" sz="1650" u="none" cap="none" strike="noStrike"/>
          </a:p>
        </p:txBody>
      </p:sp>
      <p:sp>
        <p:nvSpPr>
          <p:cNvPr id="198" name="Google Shape;198;p18"/>
          <p:cNvSpPr/>
          <p:nvPr/>
        </p:nvSpPr>
        <p:spPr>
          <a:xfrm>
            <a:off x="970359" y="6211491"/>
            <a:ext cx="6021467" cy="1034772"/>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La relación observada podría no ser aplicable a todos los contextos económicos o a todos los mercados internacionales, pero respalda la teoría de forma general.</a:t>
            </a:r>
            <a:endParaRPr b="0" i="0" sz="1650" u="none" cap="none" strike="noStrike"/>
          </a:p>
        </p:txBody>
      </p:sp>
      <p:sp>
        <p:nvSpPr>
          <p:cNvPr id="199" name="Google Shape;199;p18"/>
          <p:cNvSpPr/>
          <p:nvPr/>
        </p:nvSpPr>
        <p:spPr>
          <a:xfrm>
            <a:off x="7423071" y="4365546"/>
            <a:ext cx="6452711" cy="3096339"/>
          </a:xfrm>
          <a:prstGeom prst="roundRect">
            <a:avLst>
              <a:gd fmla="val 1045" name="adj"/>
            </a:avLst>
          </a:prstGeom>
          <a:solidFill>
            <a:srgbClr val="3A3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7638693" y="4581168"/>
            <a:ext cx="4102775" cy="336947"/>
          </a:xfrm>
          <a:prstGeom prst="rect">
            <a:avLst/>
          </a:prstGeom>
          <a:noFill/>
          <a:ln>
            <a:noFill/>
          </a:ln>
        </p:spPr>
        <p:txBody>
          <a:bodyPr anchorCtr="0" anchor="t" bIns="0" lIns="0" spcFirstLastPara="1" rIns="0" wrap="square" tIns="0">
            <a:noAutofit/>
          </a:bodyPr>
          <a:lstStyle/>
          <a:p>
            <a:pPr indent="0" lvl="0" marL="0" marR="0" rtl="0" algn="l">
              <a:lnSpc>
                <a:spcPct val="126190"/>
              </a:lnSpc>
              <a:spcBef>
                <a:spcPts val="0"/>
              </a:spcBef>
              <a:spcAft>
                <a:spcPts val="0"/>
              </a:spcAft>
              <a:buClr>
                <a:srgbClr val="CFCBBF"/>
              </a:buClr>
              <a:buSzPts val="2100"/>
              <a:buFont typeface="Prata"/>
              <a:buNone/>
            </a:pPr>
            <a:r>
              <a:rPr b="0" i="0" lang="en-US" sz="2100" u="none" cap="none" strike="noStrike">
                <a:solidFill>
                  <a:srgbClr val="CFCBBF"/>
                </a:solidFill>
                <a:latin typeface="Prata"/>
                <a:ea typeface="Prata"/>
                <a:cs typeface="Prata"/>
                <a:sym typeface="Prata"/>
              </a:rPr>
              <a:t>Futuras Líneas de Investigación</a:t>
            </a:r>
            <a:endParaRPr b="0" i="0" sz="2100" u="none" cap="none" strike="noStrike"/>
          </a:p>
        </p:txBody>
      </p:sp>
      <p:sp>
        <p:nvSpPr>
          <p:cNvPr id="201" name="Google Shape;201;p18"/>
          <p:cNvSpPr/>
          <p:nvPr/>
        </p:nvSpPr>
        <p:spPr>
          <a:xfrm>
            <a:off x="7638693" y="5047417"/>
            <a:ext cx="6021467" cy="689848"/>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Ampliar el análisis a una mayor cantidad de activos y mercados internacionales.</a:t>
            </a:r>
            <a:endParaRPr b="0" i="0" sz="1650" u="none" cap="none" strike="noStrike"/>
          </a:p>
        </p:txBody>
      </p:sp>
      <p:sp>
        <p:nvSpPr>
          <p:cNvPr id="202" name="Google Shape;202;p18"/>
          <p:cNvSpPr/>
          <p:nvPr/>
        </p:nvSpPr>
        <p:spPr>
          <a:xfrm>
            <a:off x="7638693" y="5866567"/>
            <a:ext cx="6021467" cy="1034772"/>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CFCBBF"/>
              </a:buClr>
              <a:buSzPts val="1650"/>
              <a:buFont typeface="Raleway"/>
              <a:buNone/>
            </a:pPr>
            <a:r>
              <a:rPr b="0" i="0" lang="en-US" sz="1650" u="none" cap="none" strike="noStrike">
                <a:solidFill>
                  <a:srgbClr val="CFCBBF"/>
                </a:solidFill>
                <a:latin typeface="Raleway"/>
                <a:ea typeface="Raleway"/>
                <a:cs typeface="Raleway"/>
                <a:sym typeface="Raleway"/>
              </a:rPr>
              <a:t>Examinar la relación entre otros activos refugio, como la plata, el bitcoin o los bonos del gobierno, durante diferentes ciclos económicos.</a:t>
            </a:r>
            <a:endParaRPr b="0" i="0" sz="165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