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auo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76010bf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76010bf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have passed all the interviews and asked for humble salary number and was given a higher number  and a lot of benefits this is how i felt.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we come to the beginning of my best part of my career.: The crown jewel of all things socialism - above average pay, social benefits, lavish christmas parties :) Laptops and home offices options, great free coffee, free lunch, trainings etc…</a:t>
            </a:r>
            <a:endParaRPr/>
          </a:p>
          <a:p>
            <a:pPr indent="0" lvl="0" marL="0" rtl="0" algn="l">
              <a:spcBef>
                <a:spcPts val="0"/>
              </a:spcBef>
              <a:spcAft>
                <a:spcPts val="0"/>
              </a:spcAft>
              <a:buNone/>
            </a:pPr>
            <a:r>
              <a:rPr lang="en"/>
              <a:t>At later point in your career you see that none of it matters so much as the people you are working with, and oh boy I have huge amounts of luck in this area.  One of the best people and developers I have met so far in my life :)</a:t>
            </a:r>
            <a:endParaRPr/>
          </a:p>
          <a:p>
            <a:pPr indent="0" lvl="0" marL="0" rtl="0" algn="l">
              <a:spcBef>
                <a:spcPts val="0"/>
              </a:spcBef>
              <a:spcAft>
                <a:spcPts val="0"/>
              </a:spcAft>
              <a:buNone/>
            </a:pPr>
            <a:r>
              <a:rPr lang="en"/>
              <a:t>The </a:t>
            </a:r>
            <a:r>
              <a:rPr lang="en"/>
              <a:t>atmosphere</a:t>
            </a:r>
            <a:r>
              <a:rPr lang="en"/>
              <a:t> there was “me” friendly. I felt that I belong I was getting better at what I do because of the people I have worked with the most there, I got a lot of good lessons for development, attitude towards people, friendship and life in general. </a:t>
            </a:r>
            <a:endParaRPr/>
          </a:p>
          <a:p>
            <a:pPr indent="0" lvl="0" marL="0" rtl="0" algn="l">
              <a:spcBef>
                <a:spcPts val="0"/>
              </a:spcBef>
              <a:spcAft>
                <a:spcPts val="0"/>
              </a:spcAft>
              <a:buNone/>
            </a:pPr>
            <a:r>
              <a:rPr lang="en"/>
              <a:t>Right there I have found a great non-pressure environment to grow and become better.</a:t>
            </a:r>
            <a:endParaRPr/>
          </a:p>
          <a:p>
            <a:pPr indent="0" lvl="0" marL="0" rtl="0" algn="l">
              <a:spcBef>
                <a:spcPts val="0"/>
              </a:spcBef>
              <a:spcAft>
                <a:spcPts val="0"/>
              </a:spcAft>
              <a:buNone/>
            </a:pPr>
            <a:r>
              <a:rPr lang="en"/>
              <a:t>Put lets put some faces of to the people I am talking about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cf5ca64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cf5ca64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it in you mind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d64fb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d64fb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obviously really busy as you can see by our beards which are not fake for sure. These 4 guys around me really shaped me as the developer I stand before you. The most thing I have learned in my career,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5 of us move from SAP to EPAM and only two of us are in here. To continue to grow in our career.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a joke about how serious Java developers are: because they have to write so much more code and types and interfaces and so on so that they do not have time to watch funny movies on the internet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cf5ca64e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f5ca64e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In here I have spend one of the most dynamic and interesting three years of my life. I have met so many nice colleague that I was able to </a:t>
            </a:r>
            <a:r>
              <a:rPr lang="en" sz="1400">
                <a:latin typeface="Montserrat"/>
                <a:ea typeface="Montserrat"/>
                <a:cs typeface="Montserrat"/>
                <a:sym typeface="Montserrat"/>
              </a:rPr>
              <a:t>successfully</a:t>
            </a:r>
            <a:r>
              <a:rPr lang="en" sz="1400">
                <a:latin typeface="Montserrat"/>
                <a:ea typeface="Montserrat"/>
                <a:cs typeface="Montserrat"/>
                <a:sym typeface="Montserrat"/>
              </a:rPr>
              <a:t> work in a team and have fun with during our breaks or while stuck. EPAM managed to gather a lot of really nice people and great developers to learn from. Too bad that a lot of them are not here anymore.</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From different kinds of projcets</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I had the pleasure to work with Boby in a lot of projects which in my opinion is the fastest Jira to Code convertor I have worked with and also a great friend and helpful colleague during most of my time here.</a:t>
            </a:r>
            <a:br>
              <a:rPr lang="en" sz="1400">
                <a:latin typeface="Montserrat"/>
                <a:ea typeface="Montserrat"/>
                <a:cs typeface="Montserrat"/>
                <a:sym typeface="Montserrat"/>
              </a:rPr>
            </a:br>
            <a:r>
              <a:rPr lang="en" sz="1400">
                <a:latin typeface="Montserrat"/>
                <a:ea typeface="Montserrat"/>
                <a:cs typeface="Montserrat"/>
                <a:sym typeface="Montserrat"/>
              </a:rPr>
              <a:t>Sam with his mad skills, resourcefulness and his positive attitude (I believe he has a twin brother and they switch or at least he is cloned to be able to do so much work in so little time)</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Ivaylo Zhekov and Nikola Kalinov: thought me that there is no task too tough to break you :)</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I had the pleasure to be acting as a team lead in a recent project with KNAB and I am so thankful to  Sam that approached me with this opportunity and the great team that was welcoming and helped me along the way and had the patience with me.</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Name a few from the audience</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I for sure will not praise everyone that was part of my journey and I am sorry about it</a:t>
            </a:r>
            <a:endParaRPr sz="1400">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cf5ca64e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cf5ca64e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f5ca64e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f5ca64e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Vilfredo Pareto</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f5ca64e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f5ca64e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Stay up to date on your main skills. Be curious. Read a lot about your area of interest either FE or BE or Business, etc... and a little bit of what is not in your area of expertise.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f5ca64e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f5ca64e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Everyone has bad days, is going through some rough patch in life, But still use the 80/20 rule. Do not read much into a </a:t>
            </a:r>
            <a:r>
              <a:rPr lang="en">
                <a:solidFill>
                  <a:schemeClr val="dk1"/>
                </a:solidFill>
              </a:rPr>
              <a:t>person's</a:t>
            </a:r>
            <a:r>
              <a:rPr lang="en">
                <a:solidFill>
                  <a:schemeClr val="dk1"/>
                </a:solidFill>
              </a:rPr>
              <a:t> bad mood or attitude it is not always about you, you </a:t>
            </a:r>
            <a:r>
              <a:rPr lang="en">
                <a:solidFill>
                  <a:schemeClr val="dk1"/>
                </a:solidFill>
              </a:rPr>
              <a:t>narcissist</a:t>
            </a:r>
            <a:r>
              <a:rPr lang="en">
                <a:solidFill>
                  <a:schemeClr val="dk1"/>
                </a:solidFill>
              </a:rPr>
              <a: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f5ca64e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f5ca64e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Be nice to people, give them the benefit of the doubt. User your smiley muscles more often and you will see that it helps to loosen up the atmosphere.</a:t>
            </a:r>
            <a:r>
              <a:rPr lang="en">
                <a:solidFill>
                  <a:schemeClr val="dk1"/>
                </a:solidFill>
              </a:rPr>
              <a:t> (Learned that from my mom) </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you can do the second line at home to chillax</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f5ca64e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f5ca64e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Do not judge people so harshly :) But do not be a doormat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76010bf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76010bf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 not want to be gender specific :)</a:t>
            </a:r>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person, husband, son, friend, father, colleague and developer.</a:t>
            </a:r>
            <a:endParaRPr sz="18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cf5ca64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cf5ca64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You can improve a lot of aspects of your career. Maybe you should start with one and make it stick. I would like to think of it it is like a lego you build your whole life. And yes there will be days you skip on a routine and that is fine.totally fine. It does not diminish your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cf5ca64e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cf5ca64e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Make sure you speak up your thoughts when discussing something or in a meeting. Do not be shy and do not be afraid of looking stupid. If you are right, you get to help out and teach something to someone and  if you are wrong you will  learn something.</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cf5ca64e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cf5ca64e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I</a:t>
            </a:r>
            <a:r>
              <a:rPr lang="en" sz="1200">
                <a:solidFill>
                  <a:schemeClr val="dk1"/>
                </a:solidFill>
                <a:latin typeface="Montserrat"/>
                <a:ea typeface="Montserrat"/>
                <a:cs typeface="Montserrat"/>
                <a:sym typeface="Montserrat"/>
              </a:rPr>
              <a:t>t is good to get out of your comfort zone. Volunteer to present something, to organize and lead a meeting, take part in Interviews, make a presentation.</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cf5ca64e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f5ca64e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it has been a while and I am not certainly twice as good as I used to be but my age made me more ignorant about what others would think and perceive of professionally, to some people I might suck technically but this is what I have to offer. I try to improve myself I try to be positive and help others as much as I can and this makes me feel good and contempt with myself to the point where I do not need to have everyone’s approval.</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cf5ca64e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f5ca64e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Montserrat"/>
                <a:ea typeface="Montserrat"/>
                <a:cs typeface="Montserrat"/>
                <a:sym typeface="Montserrat"/>
              </a:rPr>
              <a:t>Accept Criticism - Criticising your code is not a critique of you and your personality. You are not your code, don’t take it personally it is just code. You need this so you can become better. The world of software development is not an easy one, especially if you have other things on your mind (we all have baggage) :)</a:t>
            </a:r>
            <a:endParaRPr sz="1400">
              <a:solidFill>
                <a:schemeClr val="dk1"/>
              </a:solidFill>
              <a:latin typeface="Montserrat"/>
              <a:ea typeface="Montserrat"/>
              <a:cs typeface="Montserrat"/>
              <a:sym typeface="Montserra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cf5ca64e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cf5ca64e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Failure brings humility. It develops your character. It helps you laugh at your mistakes and not take things so seriously.</a:t>
            </a:r>
            <a:endParaRPr sz="1400">
              <a:solidFill>
                <a:schemeClr val="dk1"/>
              </a:solidFill>
              <a:latin typeface="Montserrat"/>
              <a:ea typeface="Montserrat"/>
              <a:cs typeface="Montserrat"/>
              <a:sym typeface="Montserra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cf5ca64e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cf5ca64e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I like to multitask if I have 1-2 challenging tasks on my plate. I will try cleanup requirements and try a thing or two in each direction and let it rest for a day or two(if I have the time). I would then will have an aha moment implement those thinking I did great. And on the next morning, I would say what were you thinking :D</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cf5ca64e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cf5ca64e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And remember work is work, it will get done one way or another but having a positive attitude towards people that is the key to a more successful and less stressful career.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cf5ca64e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cf5ca64e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dk1"/>
                </a:solidFill>
                <a:latin typeface="Montserrat"/>
                <a:ea typeface="Montserrat"/>
                <a:cs typeface="Montserrat"/>
                <a:sym typeface="Montserrat"/>
              </a:rPr>
              <a:t>Always be grateful to and for the people around you!</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76010bfe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76010bfe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I am definitely not there yet and I am not sure if I will ever get there...</a:t>
            </a:r>
            <a:endParaRPr sz="1400">
              <a:latin typeface="Montserrat"/>
              <a:ea typeface="Montserrat"/>
              <a:cs typeface="Montserrat"/>
              <a:sym typeface="Montserrat"/>
            </a:endParaRPr>
          </a:p>
          <a:p>
            <a:pPr indent="0" lvl="0" marL="0" rtl="0" algn="l">
              <a:spcBef>
                <a:spcPts val="0"/>
              </a:spcBef>
              <a:spcAft>
                <a:spcPts val="0"/>
              </a:spcAft>
              <a:buNone/>
            </a:pPr>
            <a:r>
              <a:rPr lang="en" sz="1400">
                <a:latin typeface="Montserrat"/>
                <a:ea typeface="Montserrat"/>
                <a:cs typeface="Montserrat"/>
                <a:sym typeface="Montserrat"/>
              </a:rPr>
              <a:t>I hope I stay for a bit while in the stage 3 of the butterfly because it is really nice and being at stage 4 only means there might be a “dead end” pun intended. </a:t>
            </a:r>
            <a:endParaRPr sz="1400">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cf5ca64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f5ca64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views and opinions expressed in this presentation are  my own or I have copied and pasted them here.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They might not reflect how things work but this is how I </a:t>
            </a:r>
            <a:r>
              <a:rPr lang="en">
                <a:solidFill>
                  <a:schemeClr val="dk1"/>
                </a:solidFill>
              </a:rPr>
              <a:t>perceive</a:t>
            </a:r>
            <a:r>
              <a:rPr lang="en">
                <a:solidFill>
                  <a:schemeClr val="dk1"/>
                </a:solidFill>
              </a:rPr>
              <a:t> them. I am open minded which means I will make you see eye to eye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 am going for the brutalism design award with my weak sauce skills in visually organisation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Sit back, relax and do not worry we have only 60 slides left to go with code samples, questions to the audience  and strong opinions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hope I do not bore you to death</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076010bf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076010bf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are living in a country that has its flaws and good sides. You have access to cheap healthcare, drinking water, electricity, coffee, any type of food, good internet that is not regulated and you as a dev you are a in a very good social status and can afford a lot in Bulgaria, do not take for granted and do not behave like a drama queen when you have comments on you next merge request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Montserrat"/>
                <a:ea typeface="Montserrat"/>
                <a:cs typeface="Montserrat"/>
                <a:sym typeface="Montserrat"/>
              </a:rPr>
              <a:t>Приятно дълъг уикенд!</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076010bf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076010bf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Sooo, Der Schmeterling</a:t>
            </a:r>
            <a:endParaRPr/>
          </a:p>
          <a:p>
            <a:pPr indent="0" lvl="0" marL="0" rtl="0" algn="l">
              <a:spcBef>
                <a:spcPts val="0"/>
              </a:spcBef>
              <a:spcAft>
                <a:spcPts val="0"/>
              </a:spcAft>
              <a:buNone/>
            </a:pPr>
            <a:r>
              <a:rPr lang="en"/>
              <a:t>The 4 stages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cf5ca64e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cf5ca64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Sooo, Der Schmeterling</a:t>
            </a:r>
            <a:endParaRPr/>
          </a:p>
          <a:p>
            <a:pPr indent="0" lvl="0" marL="0" rtl="0" algn="l">
              <a:spcBef>
                <a:spcPts val="0"/>
              </a:spcBef>
              <a:spcAft>
                <a:spcPts val="0"/>
              </a:spcAft>
              <a:buNone/>
            </a:pPr>
            <a:r>
              <a:rPr lang="en"/>
              <a:t>The 4 stages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076010b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076010b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Originally from a small town in the Rhodopes mountain range.</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At the age of 15 I was shipped out (even though not even an MVP product) to the public. I was accepted to study english language in a different and bigger town called Pazardzhik.</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 I guess my parents were fans of the fail fast approach :) </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After high-school he went on to the capital city Sofia to live the second most beloved Bulgarian dream: Study and eventually work: “Computers in Sofia”. University of Mining and geology</a:t>
            </a:r>
            <a:endParaRPr sz="1200">
              <a:solidFill>
                <a:schemeClr val="dk1"/>
              </a:solidFill>
            </a:endParaRPr>
          </a:p>
          <a:p>
            <a:pPr indent="0" lvl="0" marL="0" rtl="0" algn="l">
              <a:lnSpc>
                <a:spcPct val="115000"/>
              </a:lnSpc>
              <a:spcBef>
                <a:spcPts val="1600"/>
              </a:spcBef>
              <a:spcAft>
                <a:spcPts val="0"/>
              </a:spcAft>
              <a:buNone/>
            </a:pPr>
            <a:r>
              <a:rPr lang="en" sz="1200">
                <a:solidFill>
                  <a:schemeClr val="dk1"/>
                </a:solidFill>
              </a:rPr>
              <a:t>The first one is one is to be into politics and or to handle european projects.</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076010bf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076010bf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 the university I was pretty sure I would not make it as programmer but still I did not want to quit what I was doing because from all the other things I could try to do this </a:t>
            </a:r>
            <a:r>
              <a:rPr lang="en" sz="1200">
                <a:solidFill>
                  <a:schemeClr val="dk1"/>
                </a:solidFill>
              </a:rPr>
              <a:t>seemed</a:t>
            </a:r>
            <a:r>
              <a:rPr lang="en" sz="1200">
                <a:solidFill>
                  <a:schemeClr val="dk1"/>
                </a:solidFill>
              </a:rPr>
              <a:t> the most interesting to me. I did not have a real passion in the beginning and I blame C++ for it :).</a:t>
            </a:r>
            <a:br>
              <a:rPr lang="en" sz="1200">
                <a:solidFill>
                  <a:schemeClr val="dk1"/>
                </a:solidFill>
              </a:rPr>
            </a:br>
            <a:r>
              <a:rPr lang="en" sz="1200">
                <a:solidFill>
                  <a:schemeClr val="dk1"/>
                </a:solidFill>
              </a:rPr>
              <a:t>The first two years I have struggled a lot and I did not have any friends. The third year was a good one for me. After we hit web programming in our third year and after words </a:t>
            </a:r>
            <a:r>
              <a:rPr lang="en" sz="1200">
                <a:solidFill>
                  <a:schemeClr val="dk1"/>
                </a:solidFill>
              </a:rPr>
              <a:t>Flash and ActionScript 3 there I found my interest in programming and we now had a common interest with several colleagues in web programming and university became more fun and interesting. I have started with PHP because the friends around me were using it and also it was really easy to do so(the more i say it the more it sounds like a drug :)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 the university I have also got a solid foundation on computer networking, databases, linux and microcontrollers. These topics I really liked and enjoyed.</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76010bf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76010bf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My first job I had it only a month: hosting support night shifts. I did not like working all night at all. I did not feel confident at all to start working as a developer and at the time computer administrator’s role seemed a lot interesting to me. I have started to work as a technical support in our university with really flexible working hours and really low pay. I stayed for several months where I quickly learned that computer administration is not interesting at all  for me and I did my fair share of reinstalling windows os. </a:t>
            </a:r>
            <a:br>
              <a:rPr lang="en" sz="1200">
                <a:latin typeface="Montserrat"/>
                <a:ea typeface="Montserrat"/>
                <a:cs typeface="Montserrat"/>
                <a:sym typeface="Montserrat"/>
              </a:rPr>
            </a:b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Meanwhile I was offered to be an university </a:t>
            </a:r>
            <a:r>
              <a:rPr lang="en" sz="1200">
                <a:latin typeface="Montserrat"/>
                <a:ea typeface="Montserrat"/>
                <a:cs typeface="Montserrat"/>
                <a:sym typeface="Montserrat"/>
              </a:rPr>
              <a:t>assistant</a:t>
            </a:r>
            <a:r>
              <a:rPr lang="en" sz="1200">
                <a:latin typeface="Montserrat"/>
                <a:ea typeface="Montserrat"/>
                <a:cs typeface="Montserrat"/>
                <a:sym typeface="Montserrat"/>
              </a:rPr>
              <a:t> to help out with lectures and exercises in my university and also to keep technical issues with computers out of the way. I have agreed and I promised myself it is going to be a good time to learn more upon what I have already known because I had to explain it to other people. This was really beneficial for me in the first one or two years but later, it became </a:t>
            </a:r>
            <a:r>
              <a:rPr lang="en" sz="1200">
                <a:latin typeface="Montserrat"/>
                <a:ea typeface="Montserrat"/>
                <a:cs typeface="Montserrat"/>
                <a:sym typeface="Montserrat"/>
              </a:rPr>
              <a:t>dissatisfied with myself. I felt there is a lot of repetition and I was stuck. one place. I did not have the chance to </a:t>
            </a:r>
            <a:r>
              <a:rPr lang="en" sz="1200">
                <a:latin typeface="Montserrat"/>
                <a:ea typeface="Montserrat"/>
                <a:cs typeface="Montserrat"/>
                <a:sym typeface="Montserrat"/>
              </a:rPr>
              <a:t>practice</a:t>
            </a:r>
            <a:r>
              <a:rPr lang="en" sz="1200">
                <a:latin typeface="Montserrat"/>
                <a:ea typeface="Montserrat"/>
                <a:cs typeface="Montserrat"/>
                <a:sym typeface="Montserrat"/>
              </a:rPr>
              <a:t>. I could not easily apply my knowledge practically and speak from experience.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So naturally I have decided to get a second job where I can practice. Thankfully this happened really quick. I had a lot luck starting as a one person dev team for a small HR company. I was doing all kinds development. II was keeping linux server up, auto-filling forms on websites, scraping web content, developing websites on wordpress etc… To this day I am so grateful for this first real development job. It showed me that I want to grow in this area, it showed me that I have not wasted my time so far and I have applied all gathered experience during my university work. In there I have worked 4-6 hours a day with just bathroom breaks. No coffee talk, no conversations it was a time for me to grow and learn new things.</a:t>
            </a:r>
            <a:br>
              <a:rPr lang="en" sz="1200">
                <a:latin typeface="Montserrat"/>
                <a:ea typeface="Montserrat"/>
                <a:cs typeface="Montserrat"/>
                <a:sym typeface="Montserrat"/>
              </a:rPr>
            </a:br>
            <a:endParaRPr sz="1200">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76010bf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76010bf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So naturally I have decided to get a second job where I can practice. Thankfully this happened really quick. I had a lot luck starting as a one person dev team for a small HR company. I was doing all kinds development. II was keeping linux server up, auto-filling forms on websites, scraping web content, developing websites on wordpress etc… To this day I am so grateful for this first real development job. It showed me that I want to grow in this area, it showed me that I have not wasted my time so far and I have applied all gathered experience during my university work. In there I have worked 4-6 hours a day with just bathroom breaks. No coffee talk, no conversations it was a time for me to grow and learn new things.</a:t>
            </a:r>
            <a:br>
              <a:rPr lang="en" sz="1200">
                <a:latin typeface="Montserrat"/>
                <a:ea typeface="Montserrat"/>
                <a:cs typeface="Montserrat"/>
                <a:sym typeface="Montserrat"/>
              </a:rPr>
            </a:b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After an year more working like that I have decided to go web development full time. I really liked JavaScript and PHP as languages of choice. I have applied to several companies and a lot of them were not interested in me. There </a:t>
            </a:r>
            <a:r>
              <a:rPr lang="en" sz="1200">
                <a:latin typeface="Montserrat"/>
                <a:ea typeface="Montserrat"/>
                <a:cs typeface="Montserrat"/>
                <a:sym typeface="Montserrat"/>
              </a:rPr>
              <a:t>were</a:t>
            </a:r>
            <a:r>
              <a:rPr lang="en" sz="1200">
                <a:latin typeface="Montserrat"/>
                <a:ea typeface="Montserrat"/>
                <a:cs typeface="Montserrat"/>
                <a:sym typeface="Montserrat"/>
              </a:rPr>
              <a:t> two that called me for an interview and from one of the companies I have </a:t>
            </a:r>
            <a:r>
              <a:rPr lang="en" sz="1200">
                <a:latin typeface="Montserrat"/>
                <a:ea typeface="Montserrat"/>
                <a:cs typeface="Montserrat"/>
                <a:sym typeface="Montserrat"/>
              </a:rPr>
              <a:t>received</a:t>
            </a:r>
            <a:r>
              <a:rPr lang="en" sz="1200">
                <a:latin typeface="Montserrat"/>
                <a:ea typeface="Montserrat"/>
                <a:cs typeface="Montserrat"/>
                <a:sym typeface="Montserrat"/>
              </a:rPr>
              <a:t> and offer to come and join as a PHP developer.</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There I have spent my first year of coding full time.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I was so scared that people would learn that I am some kind of imposter that I had luck on the interview and so on. We were going to work with SVN for </a:t>
            </a:r>
            <a:r>
              <a:rPr lang="en" sz="1200">
                <a:latin typeface="Montserrat"/>
                <a:ea typeface="Montserrat"/>
                <a:cs typeface="Montserrat"/>
                <a:sym typeface="Montserrat"/>
              </a:rPr>
              <a:t>whatever</a:t>
            </a:r>
            <a:r>
              <a:rPr lang="en" sz="1200">
                <a:latin typeface="Montserrat"/>
                <a:ea typeface="Montserrat"/>
                <a:cs typeface="Montserrat"/>
                <a:sym typeface="Montserrat"/>
              </a:rPr>
              <a:t> that meant (I was using mercurial to learn about version control). Afterwords I understood there would be a code review process and I was so assured </a:t>
            </a:r>
            <a:r>
              <a:rPr lang="en" sz="1200">
                <a:latin typeface="Montserrat"/>
                <a:ea typeface="Montserrat"/>
                <a:cs typeface="Montserrat"/>
                <a:sym typeface="Montserrat"/>
              </a:rPr>
              <a:t>that</a:t>
            </a:r>
            <a:r>
              <a:rPr lang="en" sz="1200">
                <a:latin typeface="Montserrat"/>
                <a:ea typeface="Montserrat"/>
                <a:cs typeface="Montserrat"/>
                <a:sym typeface="Montserrat"/>
              </a:rPr>
              <a:t> I will be let go soon enough. At that early point of my career I took code reviews so personally that my whole day was ruined after some code review comments. Poor fool me, I was so taking code review </a:t>
            </a:r>
            <a:r>
              <a:rPr lang="en" sz="1200">
                <a:latin typeface="Montserrat"/>
                <a:ea typeface="Montserrat"/>
                <a:cs typeface="Montserrat"/>
                <a:sym typeface="Montserrat"/>
              </a:rPr>
              <a:t>feedback</a:t>
            </a:r>
            <a:r>
              <a:rPr lang="en" sz="1200">
                <a:latin typeface="Montserrat"/>
                <a:ea typeface="Montserrat"/>
                <a:cs typeface="Montserrat"/>
                <a:sym typeface="Montserrat"/>
              </a:rPr>
              <a:t> so wrong. Thankfully the other dev I was mainly working with so really a nice and </a:t>
            </a:r>
            <a:r>
              <a:rPr lang="en" sz="1200">
                <a:latin typeface="Montserrat"/>
                <a:ea typeface="Montserrat"/>
                <a:cs typeface="Montserrat"/>
                <a:sym typeface="Montserrat"/>
              </a:rPr>
              <a:t>knowledgeable</a:t>
            </a:r>
            <a:r>
              <a:rPr lang="en" sz="1200">
                <a:latin typeface="Montserrat"/>
                <a:ea typeface="Montserrat"/>
                <a:cs typeface="Montserrat"/>
                <a:sym typeface="Montserrat"/>
              </a:rPr>
              <a:t> person. He said a couple of good things and helped me out to see that the process of </a:t>
            </a:r>
            <a:r>
              <a:rPr lang="en" sz="1200">
                <a:latin typeface="Montserrat"/>
                <a:ea typeface="Montserrat"/>
                <a:cs typeface="Montserrat"/>
                <a:sym typeface="Montserrat"/>
              </a:rPr>
              <a:t>giving</a:t>
            </a:r>
            <a:r>
              <a:rPr lang="en" sz="1200">
                <a:latin typeface="Montserrat"/>
                <a:ea typeface="Montserrat"/>
                <a:cs typeface="Montserrat"/>
                <a:sym typeface="Montserrat"/>
              </a:rPr>
              <a:t> eachother feedback for our code is very important for our professional growth.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At some point I was </a:t>
            </a:r>
            <a:r>
              <a:rPr lang="en" sz="1200">
                <a:latin typeface="Montserrat"/>
                <a:ea typeface="Montserrat"/>
                <a:cs typeface="Montserrat"/>
                <a:sym typeface="Montserrat"/>
              </a:rPr>
              <a:t>learning</a:t>
            </a:r>
            <a:r>
              <a:rPr lang="en" sz="1200">
                <a:latin typeface="Montserrat"/>
                <a:ea typeface="Montserrat"/>
                <a:cs typeface="Montserrat"/>
                <a:sym typeface="Montserrat"/>
              </a:rPr>
              <a:t> a lot about JavaScript and started to really want to work in this area so I have </a:t>
            </a:r>
            <a:r>
              <a:rPr lang="en" sz="1200">
                <a:latin typeface="Montserrat"/>
                <a:ea typeface="Montserrat"/>
                <a:cs typeface="Montserrat"/>
                <a:sym typeface="Montserrat"/>
              </a:rPr>
              <a:t>decided</a:t>
            </a:r>
            <a:r>
              <a:rPr lang="en" sz="1200">
                <a:latin typeface="Montserrat"/>
                <a:ea typeface="Montserrat"/>
                <a:cs typeface="Montserrat"/>
                <a:sym typeface="Montserrat"/>
              </a:rPr>
              <a:t> to switch.</a:t>
            </a:r>
            <a:endParaRPr sz="1200">
              <a:latin typeface="Montserrat"/>
              <a:ea typeface="Montserrat"/>
              <a:cs typeface="Montserrat"/>
              <a:sym typeface="Montserra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p:nvPr>
            <p:ph type="ctrTitle"/>
          </p:nvPr>
        </p:nvSpPr>
        <p:spPr>
          <a:xfrm>
            <a:off x="436825" y="849050"/>
            <a:ext cx="4065900" cy="19554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53" name="Google Shape;53;p13"/>
          <p:cNvSpPr txBox="1"/>
          <p:nvPr>
            <p:ph idx="1" type="subTitle"/>
          </p:nvPr>
        </p:nvSpPr>
        <p:spPr>
          <a:xfrm>
            <a:off x="436825" y="2974150"/>
            <a:ext cx="4065900" cy="550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Montserrat"/>
              <a:buNone/>
              <a:defRPr>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000000"/>
              </a:buClr>
              <a:buSzPts val="1800"/>
              <a:buFont typeface="Montserrat"/>
              <a:buChar char="●"/>
              <a:defRPr>
                <a:solidFill>
                  <a:srgbClr val="000000"/>
                </a:solidFill>
                <a:latin typeface="Montserrat"/>
                <a:ea typeface="Montserrat"/>
                <a:cs typeface="Montserrat"/>
                <a:sym typeface="Montserrat"/>
              </a:defRPr>
            </a:lvl1pPr>
            <a:lvl2pPr indent="-317500" lvl="1" marL="9144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2pPr>
            <a:lvl3pPr indent="-317500" lvl="2" marL="13716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3pPr>
            <a:lvl4pPr indent="-317500" lvl="3" marL="18288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4pPr>
            <a:lvl5pPr indent="-317500" lvl="4" marL="22860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5pPr>
            <a:lvl6pPr indent="-317500" lvl="5" marL="27432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6pPr>
            <a:lvl7pPr indent="-317500" lvl="6" marL="32004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7pPr>
            <a:lvl8pPr indent="-317500" lvl="7" marL="3657600">
              <a:spcBef>
                <a:spcPts val="1600"/>
              </a:spcBef>
              <a:spcAft>
                <a:spcPts val="0"/>
              </a:spcAft>
              <a:buClr>
                <a:srgbClr val="000000"/>
              </a:buClr>
              <a:buSzPts val="1400"/>
              <a:buFont typeface="Montserrat"/>
              <a:buChar char="○"/>
              <a:defRPr>
                <a:solidFill>
                  <a:srgbClr val="000000"/>
                </a:solidFill>
                <a:latin typeface="Montserrat"/>
                <a:ea typeface="Montserrat"/>
                <a:cs typeface="Montserrat"/>
                <a:sym typeface="Montserrat"/>
              </a:defRPr>
            </a:lvl8pPr>
            <a:lvl9pPr indent="-317500" lvl="8" marL="4114800">
              <a:spcBef>
                <a:spcPts val="1600"/>
              </a:spcBef>
              <a:spcAft>
                <a:spcPts val="1600"/>
              </a:spcAft>
              <a:buClr>
                <a:srgbClr val="000000"/>
              </a:buClr>
              <a:buSzPts val="1400"/>
              <a:buFont typeface="Montserrat"/>
              <a:buChar char="■"/>
              <a:defRPr>
                <a:solidFill>
                  <a:srgbClr val="000000"/>
                </a:solidFill>
                <a:latin typeface="Montserrat"/>
                <a:ea typeface="Montserrat"/>
                <a:cs typeface="Montserrat"/>
                <a:sym typeface="Montserrat"/>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ikazandzhiev/" TargetMode="External"/><Relationship Id="rId4" Type="http://schemas.openxmlformats.org/officeDocument/2006/relationships/hyperlink" Target="https://bit.ly/2SYvhI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armenskipo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2.jpg"/><Relationship Id="rId4" Type="http://schemas.openxmlformats.org/officeDocument/2006/relationships/image" Target="../media/image1.jpg"/><Relationship Id="rId5" Type="http://schemas.openxmlformats.org/officeDocument/2006/relationships/image" Target="../media/image10.jpg"/><Relationship Id="rId6"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4">
            <a:alphaModFix/>
          </a:blip>
          <a:srcRect b="7518" l="0" r="0" t="0"/>
          <a:stretch/>
        </p:blipFill>
        <p:spPr>
          <a:xfrm rot="1327882">
            <a:off x="149737" y="-416100"/>
            <a:ext cx="4031374" cy="4026625"/>
          </a:xfrm>
          <a:prstGeom prst="rect">
            <a:avLst/>
          </a:prstGeom>
          <a:noFill/>
          <a:ln>
            <a:noFill/>
          </a:ln>
        </p:spPr>
      </p:pic>
      <p:sp>
        <p:nvSpPr>
          <p:cNvPr id="60" name="Google Shape;60;p14"/>
          <p:cNvSpPr txBox="1"/>
          <p:nvPr>
            <p:ph type="ctrTitle"/>
          </p:nvPr>
        </p:nvSpPr>
        <p:spPr>
          <a:xfrm>
            <a:off x="513025" y="2059400"/>
            <a:ext cx="4065900" cy="7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solidFill>
                  <a:srgbClr val="000000"/>
                </a:solidFill>
                <a:latin typeface="Montserrat"/>
                <a:ea typeface="Montserrat"/>
                <a:cs typeface="Montserrat"/>
                <a:sym typeface="Montserrat"/>
              </a:rPr>
              <a:t>Schmetterling</a:t>
            </a:r>
            <a:endParaRPr sz="4200">
              <a:solidFill>
                <a:srgbClr val="000000"/>
              </a:solidFill>
              <a:latin typeface="Montserrat"/>
              <a:ea typeface="Montserrat"/>
              <a:cs typeface="Montserrat"/>
              <a:sym typeface="Montserrat"/>
            </a:endParaRPr>
          </a:p>
        </p:txBody>
      </p:sp>
      <p:sp>
        <p:nvSpPr>
          <p:cNvPr id="61" name="Google Shape;61;p14"/>
          <p:cNvSpPr txBox="1"/>
          <p:nvPr>
            <p:ph idx="1" type="subTitle"/>
          </p:nvPr>
        </p:nvSpPr>
        <p:spPr>
          <a:xfrm>
            <a:off x="589225" y="2755600"/>
            <a:ext cx="4371000" cy="7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Montserrat"/>
                <a:ea typeface="Montserrat"/>
                <a:cs typeface="Montserrat"/>
                <a:sym typeface="Montserrat"/>
              </a:rPr>
              <a:t>An 80% honest D</a:t>
            </a:r>
            <a:r>
              <a:rPr lang="en">
                <a:solidFill>
                  <a:srgbClr val="000000"/>
                </a:solidFill>
                <a:latin typeface="Montserrat"/>
                <a:ea typeface="Montserrat"/>
                <a:cs typeface="Montserrat"/>
                <a:sym typeface="Montserrat"/>
              </a:rPr>
              <a:t>ev story </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rPr lang="en">
                <a:solidFill>
                  <a:srgbClr val="000000"/>
                </a:solidFill>
                <a:latin typeface="Montserrat"/>
                <a:ea typeface="Montserrat"/>
                <a:cs typeface="Montserrat"/>
                <a:sym typeface="Montserrat"/>
              </a:rPr>
              <a:t>by Ivan Kazandzhiev</a:t>
            </a:r>
            <a:endParaRPr>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263625" y="5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3. </a:t>
            </a:r>
            <a:r>
              <a:rPr lang="en">
                <a:solidFill>
                  <a:srgbClr val="FFFFFF"/>
                </a:solidFill>
              </a:rPr>
              <a:t>Pupa - The transformation within</a:t>
            </a:r>
            <a:endParaRPr>
              <a:solidFill>
                <a:srgbClr val="FFFFFF"/>
              </a:solidFill>
            </a:endParaRPr>
          </a:p>
        </p:txBody>
      </p:sp>
      <p:sp>
        <p:nvSpPr>
          <p:cNvPr id="120" name="Google Shape;120;p23"/>
          <p:cNvSpPr txBox="1"/>
          <p:nvPr>
            <p:ph idx="1" type="body"/>
          </p:nvPr>
        </p:nvSpPr>
        <p:spPr>
          <a:xfrm>
            <a:off x="311700" y="627175"/>
            <a:ext cx="8520600" cy="1007400"/>
          </a:xfrm>
          <a:prstGeom prst="rect">
            <a:avLst/>
          </a:prstGeom>
          <a:effectLst>
            <a:outerShdw blurRad="142875" rotWithShape="0" algn="bl" dist="95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6th job: A very big company that buys you a car after some years(trying to be as vague as possible)</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3. Pupa</a:t>
            </a:r>
            <a:r>
              <a:rPr lang="en">
                <a:solidFill>
                  <a:schemeClr val="lt1"/>
                </a:solidFill>
              </a:rPr>
              <a:t>within</a:t>
            </a:r>
            <a:endParaRPr>
              <a:solidFill>
                <a:schemeClr val="lt1"/>
              </a:solidFill>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641800"/>
            <a:ext cx="2946300" cy="4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 you remember this one:</a:t>
            </a:r>
            <a:endParaRPr/>
          </a:p>
        </p:txBody>
      </p:sp>
      <p:pic>
        <p:nvPicPr>
          <p:cNvPr id="127" name="Google Shape;127;p24"/>
          <p:cNvPicPr preferRelativeResize="0"/>
          <p:nvPr/>
        </p:nvPicPr>
        <p:blipFill>
          <a:blip r:embed="rId3">
            <a:alphaModFix/>
          </a:blip>
          <a:stretch>
            <a:fillRect/>
          </a:stretch>
        </p:blipFill>
        <p:spPr>
          <a:xfrm>
            <a:off x="3358400" y="641801"/>
            <a:ext cx="5242625" cy="427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3. Pupa</a:t>
            </a:r>
            <a:endParaRPr>
              <a:solidFill>
                <a:schemeClr val="lt1"/>
              </a:solidFill>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guys were my growth and support heroes(exclude me of course): </a:t>
            </a:r>
            <a:br>
              <a:rPr lang="en"/>
            </a:br>
            <a:r>
              <a:rPr lang="en" sz="1400">
                <a:solidFill>
                  <a:schemeClr val="dk1"/>
                </a:solidFill>
              </a:rPr>
              <a:t>Adrian </a:t>
            </a:r>
            <a:endParaRPr sz="1400">
              <a:solidFill>
                <a:schemeClr val="dk1"/>
              </a:solidFill>
            </a:endParaRPr>
          </a:p>
          <a:p>
            <a:pPr indent="0" lvl="0" marL="0" rtl="0" algn="ctr">
              <a:lnSpc>
                <a:spcPct val="100000"/>
              </a:lnSpc>
              <a:spcBef>
                <a:spcPts val="1600"/>
              </a:spcBef>
              <a:spcAft>
                <a:spcPts val="0"/>
              </a:spcAft>
              <a:buClr>
                <a:srgbClr val="000000"/>
              </a:buClr>
              <a:buSzPts val="1100"/>
              <a:buFont typeface="Arial"/>
              <a:buNone/>
            </a:pPr>
            <a:r>
              <a:rPr lang="en" sz="1400">
                <a:solidFill>
                  <a:schemeClr val="dk1"/>
                </a:solidFill>
              </a:rPr>
              <a:t>(not Andrian)</a:t>
            </a:r>
            <a:endParaRPr sz="1400">
              <a:latin typeface="Arial"/>
              <a:ea typeface="Arial"/>
              <a:cs typeface="Arial"/>
              <a:sym typeface="Arial"/>
            </a:endParaRPr>
          </a:p>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222642" y="1497975"/>
            <a:ext cx="9578376" cy="2626075"/>
          </a:xfrm>
          <a:prstGeom prst="rect">
            <a:avLst/>
          </a:prstGeom>
          <a:noFill/>
          <a:ln>
            <a:noFill/>
          </a:ln>
        </p:spPr>
      </p:pic>
      <p:sp>
        <p:nvSpPr>
          <p:cNvPr id="135" name="Google Shape;135;p25"/>
          <p:cNvSpPr txBox="1"/>
          <p:nvPr/>
        </p:nvSpPr>
        <p:spPr>
          <a:xfrm>
            <a:off x="5696375" y="3919325"/>
            <a:ext cx="1461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Adrian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(not Andrian)</a:t>
            </a:r>
            <a:endParaRPr/>
          </a:p>
        </p:txBody>
      </p:sp>
      <p:sp>
        <p:nvSpPr>
          <p:cNvPr id="136" name="Google Shape;136;p25"/>
          <p:cNvSpPr txBox="1"/>
          <p:nvPr/>
        </p:nvSpPr>
        <p:spPr>
          <a:xfrm>
            <a:off x="3923650" y="3919325"/>
            <a:ext cx="1461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Me</a:t>
            </a:r>
            <a:endParaRPr/>
          </a:p>
        </p:txBody>
      </p:sp>
      <p:sp>
        <p:nvSpPr>
          <p:cNvPr id="137" name="Google Shape;137;p25"/>
          <p:cNvSpPr txBox="1"/>
          <p:nvPr/>
        </p:nvSpPr>
        <p:spPr>
          <a:xfrm>
            <a:off x="7469100" y="3919325"/>
            <a:ext cx="1461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Deyan</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(Dido</a:t>
            </a:r>
            <a:r>
              <a:rPr lang="en">
                <a:solidFill>
                  <a:schemeClr val="dk1"/>
                </a:solidFill>
                <a:latin typeface="Montserrat"/>
                <a:ea typeface="Montserrat"/>
                <a:cs typeface="Montserrat"/>
                <a:sym typeface="Montserrat"/>
              </a:rPr>
              <a:t>)</a:t>
            </a:r>
            <a:endParaRPr/>
          </a:p>
        </p:txBody>
      </p:sp>
      <p:sp>
        <p:nvSpPr>
          <p:cNvPr id="138" name="Google Shape;138;p25"/>
          <p:cNvSpPr txBox="1"/>
          <p:nvPr/>
        </p:nvSpPr>
        <p:spPr>
          <a:xfrm>
            <a:off x="2150925" y="3919325"/>
            <a:ext cx="1461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Krasi</a:t>
            </a:r>
            <a:endParaRPr>
              <a:solidFill>
                <a:schemeClr val="dk1"/>
              </a:solidFill>
              <a:latin typeface="Montserrat"/>
              <a:ea typeface="Montserrat"/>
              <a:cs typeface="Montserrat"/>
              <a:sym typeface="Montserrat"/>
            </a:endParaRPr>
          </a:p>
        </p:txBody>
      </p:sp>
      <p:sp>
        <p:nvSpPr>
          <p:cNvPr id="139" name="Google Shape;139;p25"/>
          <p:cNvSpPr txBox="1"/>
          <p:nvPr/>
        </p:nvSpPr>
        <p:spPr>
          <a:xfrm>
            <a:off x="149600" y="3919325"/>
            <a:ext cx="1461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Niki</a:t>
            </a:r>
            <a:endParaRPr>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3. Pupa</a:t>
            </a:r>
            <a:endParaRPr>
              <a:solidFill>
                <a:schemeClr val="lt1"/>
              </a:solidFill>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7th job: EPAM</a:t>
            </a:r>
            <a:endParaRPr/>
          </a:p>
        </p:txBody>
      </p:sp>
      <p:pic>
        <p:nvPicPr>
          <p:cNvPr id="146" name="Google Shape;146;p26"/>
          <p:cNvPicPr preferRelativeResize="0"/>
          <p:nvPr/>
        </p:nvPicPr>
        <p:blipFill>
          <a:blip r:embed="rId3">
            <a:alphaModFix/>
          </a:blip>
          <a:stretch>
            <a:fillRect/>
          </a:stretch>
        </p:blipFill>
        <p:spPr>
          <a:xfrm>
            <a:off x="2094150" y="222513"/>
            <a:ext cx="7049846" cy="4698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70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00000"/>
                </a:solidFill>
              </a:rPr>
              <a:t>My favourite thoughts on software development and life</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a:p>
            <a:pPr indent="0" lvl="0" marL="0" rtl="0" algn="ctr">
              <a:spcBef>
                <a:spcPts val="0"/>
              </a:spcBef>
              <a:spcAft>
                <a:spcPts val="0"/>
              </a:spcAft>
              <a:buClr>
                <a:schemeClr val="dk1"/>
              </a:buClr>
              <a:buSzPts val="1100"/>
              <a:buFont typeface="Arial"/>
              <a:buNone/>
            </a:pPr>
            <a:r>
              <a:rPr lang="en"/>
              <a:t>(in randomised order)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solidFill>
                  <a:srgbClr val="000000"/>
                </a:solidFill>
              </a:rPr>
              <a:t>( I am not a licensed life coach so use with caution at your own risk)</a:t>
            </a:r>
            <a:endParaRPr>
              <a:solidFill>
                <a:srgbClr val="000000"/>
              </a:solidFill>
            </a:endParaRPr>
          </a:p>
          <a:p>
            <a:pPr indent="0" lvl="0" marL="0" rtl="0" algn="ctr">
              <a:spcBef>
                <a:spcPts val="0"/>
              </a:spcBef>
              <a:spcAft>
                <a:spcPts val="0"/>
              </a:spcAft>
              <a:buClr>
                <a:schemeClr val="dk1"/>
              </a:buClr>
              <a:buSzPts val="1100"/>
              <a:buFont typeface="Arial"/>
              <a:buNone/>
            </a:pPr>
            <a:r>
              <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rgbClr val="000000"/>
                </a:solidFill>
              </a:rPr>
              <a:t>(A lot of the times I do not follow these. Why? Because that is none of your bidness)</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First let me point out that I am big fan of the </a:t>
            </a:r>
            <a:r>
              <a:rPr lang="en">
                <a:solidFill>
                  <a:srgbClr val="000000"/>
                </a:solidFill>
              </a:rPr>
              <a:t>80/20 rule (Pareto principle).</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80% percents of the bugs are produced in 20% of the code</a:t>
            </a:r>
            <a:endParaRPr/>
          </a:p>
          <a:p>
            <a:pPr indent="-342900" lvl="0" marL="457200" rtl="0" algn="l">
              <a:spcBef>
                <a:spcPts val="0"/>
              </a:spcBef>
              <a:spcAft>
                <a:spcPts val="0"/>
              </a:spcAft>
              <a:buSzPts val="1800"/>
              <a:buChar char="●"/>
            </a:pPr>
            <a:r>
              <a:rPr lang="en"/>
              <a:t>80% percent of the time in SCRUM team is spent on processes and 20% in coding</a:t>
            </a:r>
            <a:endParaRPr/>
          </a:p>
          <a:p>
            <a:pPr indent="-342900" lvl="0" marL="457200" rtl="0" algn="l">
              <a:spcBef>
                <a:spcPts val="0"/>
              </a:spcBef>
              <a:spcAft>
                <a:spcPts val="0"/>
              </a:spcAft>
              <a:buSzPts val="1800"/>
              <a:buChar char="●"/>
            </a:pPr>
            <a:r>
              <a:rPr lang="en"/>
              <a:t>80% is spent in reading code and 20% in writing it</a:t>
            </a:r>
            <a:endParaRPr/>
          </a:p>
          <a:p>
            <a:pPr indent="-342900" lvl="0" marL="457200" rtl="0" algn="l">
              <a:spcBef>
                <a:spcPts val="0"/>
              </a:spcBef>
              <a:spcAft>
                <a:spcPts val="0"/>
              </a:spcAft>
              <a:buSzPts val="1800"/>
              <a:buChar char="●"/>
            </a:pPr>
            <a:r>
              <a:rPr lang="en"/>
              <a:t>80% of this presentation was looking for memes and 20% was spent on content, sadly</a:t>
            </a:r>
            <a:endParaRPr/>
          </a:p>
          <a:p>
            <a:pPr indent="-342900" lvl="0" marL="457200" rtl="0" algn="l">
              <a:spcBef>
                <a:spcPts val="0"/>
              </a:spcBef>
              <a:spcAft>
                <a:spcPts val="0"/>
              </a:spcAft>
              <a:buSzPts val="1800"/>
              <a:buChar char="●"/>
            </a:pPr>
            <a:r>
              <a:rPr lang="en"/>
              <a:t>80% percent of the Javascript developer are cool and only 20% from Java developers are cool</a:t>
            </a:r>
            <a:endParaRPr/>
          </a:p>
          <a:p>
            <a:pPr indent="0" lvl="0" marL="0" rtl="0" algn="l">
              <a:spcBef>
                <a:spcPts val="1600"/>
              </a:spcBef>
              <a:spcAft>
                <a:spcPts val="1600"/>
              </a:spcAft>
              <a:buNone/>
            </a:pPr>
            <a:r>
              <a:rPr lang="en"/>
              <a:t>You can go on and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Stay up to date</a:t>
            </a:r>
            <a:endParaRPr sz="4200">
              <a:solidFill>
                <a:schemeClr val="lt1"/>
              </a:solidFill>
            </a:endParaRPr>
          </a:p>
          <a:p>
            <a:pPr indent="0" lvl="0" marL="0" rtl="0" algn="l">
              <a:spcBef>
                <a:spcPts val="0"/>
              </a:spcBef>
              <a:spcAft>
                <a:spcPts val="0"/>
              </a:spcAft>
              <a:buNone/>
            </a:pPr>
            <a:r>
              <a:rPr lang="en" sz="4200"/>
              <a:t> </a:t>
            </a:r>
            <a:endParaRPr sz="4200"/>
          </a:p>
        </p:txBody>
      </p:sp>
      <p:pic>
        <p:nvPicPr>
          <p:cNvPr id="163" name="Google Shape;163;p29"/>
          <p:cNvPicPr preferRelativeResize="0"/>
          <p:nvPr/>
        </p:nvPicPr>
        <p:blipFill>
          <a:blip r:embed="rId3">
            <a:alphaModFix/>
          </a:blip>
          <a:stretch>
            <a:fillRect/>
          </a:stretch>
        </p:blipFill>
        <p:spPr>
          <a:xfrm>
            <a:off x="1936088" y="871225"/>
            <a:ext cx="5456075" cy="409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Empathize</a:t>
            </a:r>
            <a:endParaRPr sz="4200">
              <a:solidFill>
                <a:schemeClr val="lt1"/>
              </a:solidFill>
            </a:endParaRPr>
          </a:p>
          <a:p>
            <a:pPr indent="0" lvl="0" marL="0" rtl="0" algn="l">
              <a:spcBef>
                <a:spcPts val="0"/>
              </a:spcBef>
              <a:spcAft>
                <a:spcPts val="0"/>
              </a:spcAft>
              <a:buNone/>
            </a:pPr>
            <a:r>
              <a:t/>
            </a:r>
            <a:endParaRPr sz="4200"/>
          </a:p>
        </p:txBody>
      </p:sp>
      <p:pic>
        <p:nvPicPr>
          <p:cNvPr id="169" name="Google Shape;169;p30"/>
          <p:cNvPicPr preferRelativeResize="0"/>
          <p:nvPr/>
        </p:nvPicPr>
        <p:blipFill>
          <a:blip r:embed="rId3">
            <a:alphaModFix/>
          </a:blip>
          <a:stretch>
            <a:fillRect/>
          </a:stretch>
        </p:blipFill>
        <p:spPr>
          <a:xfrm>
            <a:off x="1659037" y="664825"/>
            <a:ext cx="5825925" cy="414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Be nice</a:t>
            </a:r>
            <a:endParaRPr sz="4200">
              <a:solidFill>
                <a:schemeClr val="lt1"/>
              </a:solidFill>
            </a:endParaRPr>
          </a:p>
          <a:p>
            <a:pPr indent="0" lvl="0" marL="0" rtl="0" algn="l">
              <a:spcBef>
                <a:spcPts val="0"/>
              </a:spcBef>
              <a:spcAft>
                <a:spcPts val="0"/>
              </a:spcAft>
              <a:buNone/>
            </a:pPr>
            <a:r>
              <a:t/>
            </a:r>
            <a:endParaRPr sz="4200"/>
          </a:p>
        </p:txBody>
      </p:sp>
      <p:pic>
        <p:nvPicPr>
          <p:cNvPr id="175" name="Google Shape;175;p31"/>
          <p:cNvPicPr preferRelativeResize="0"/>
          <p:nvPr/>
        </p:nvPicPr>
        <p:blipFill>
          <a:blip r:embed="rId3">
            <a:alphaModFix/>
          </a:blip>
          <a:stretch>
            <a:fillRect/>
          </a:stretch>
        </p:blipFill>
        <p:spPr>
          <a:xfrm>
            <a:off x="1254000" y="713575"/>
            <a:ext cx="6636000" cy="426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Be open minded</a:t>
            </a:r>
            <a:endParaRPr sz="4200">
              <a:solidFill>
                <a:schemeClr val="lt1"/>
              </a:solidFill>
            </a:endParaRPr>
          </a:p>
          <a:p>
            <a:pPr indent="0" lvl="0" marL="0" rtl="0" algn="l">
              <a:spcBef>
                <a:spcPts val="0"/>
              </a:spcBef>
              <a:spcAft>
                <a:spcPts val="0"/>
              </a:spcAft>
              <a:buNone/>
            </a:pPr>
            <a:r>
              <a:t/>
            </a:r>
            <a:endParaRPr sz="4200"/>
          </a:p>
        </p:txBody>
      </p:sp>
      <p:pic>
        <p:nvPicPr>
          <p:cNvPr id="181" name="Google Shape;181;p32"/>
          <p:cNvPicPr preferRelativeResize="0"/>
          <p:nvPr/>
        </p:nvPicPr>
        <p:blipFill>
          <a:blip r:embed="rId3">
            <a:alphaModFix/>
          </a:blip>
          <a:stretch>
            <a:fillRect/>
          </a:stretch>
        </p:blipFill>
        <p:spPr>
          <a:xfrm>
            <a:off x="1714500" y="895350"/>
            <a:ext cx="57150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33-year-old guy with interest in just being better </a:t>
            </a:r>
            <a:endParaRPr/>
          </a:p>
          <a:p>
            <a:pPr indent="0" lvl="0" marL="0" rtl="0" algn="l">
              <a:spcBef>
                <a:spcPts val="1600"/>
              </a:spcBef>
              <a:spcAft>
                <a:spcPts val="1600"/>
              </a:spcAft>
              <a:buNone/>
            </a:pPr>
            <a:br>
              <a:rPr lang="en"/>
            </a:br>
            <a:r>
              <a:rPr lang="en"/>
              <a:t>If we do not know each other yet and you want to keep in touch:</a:t>
            </a:r>
            <a:r>
              <a:rPr lang="en"/>
              <a:t> </a:t>
            </a:r>
            <a:r>
              <a:rPr lang="en" u="sng">
                <a:solidFill>
                  <a:schemeClr val="hlink"/>
                </a:solidFill>
                <a:hlinkClick r:id="rId3"/>
              </a:rPr>
              <a:t>https://www.linkedin.com/in/ikazandzhiev/</a:t>
            </a:r>
            <a:r>
              <a:rPr lang="en"/>
              <a:t> or </a:t>
            </a:r>
            <a:r>
              <a:rPr lang="en" u="sng">
                <a:solidFill>
                  <a:schemeClr val="hlink"/>
                </a:solidFill>
                <a:hlinkClick r:id="rId4"/>
              </a:rPr>
              <a:t>https://bit.ly/2SYvhI4</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Habits</a:t>
            </a:r>
            <a:endParaRPr sz="4200">
              <a:solidFill>
                <a:schemeClr val="lt1"/>
              </a:solidFill>
            </a:endParaRPr>
          </a:p>
          <a:p>
            <a:pPr indent="0" lvl="0" marL="0" rtl="0" algn="l">
              <a:spcBef>
                <a:spcPts val="0"/>
              </a:spcBef>
              <a:spcAft>
                <a:spcPts val="0"/>
              </a:spcAft>
              <a:buNone/>
            </a:pPr>
            <a:r>
              <a:t/>
            </a:r>
            <a:endParaRPr sz="4200"/>
          </a:p>
        </p:txBody>
      </p:sp>
      <p:pic>
        <p:nvPicPr>
          <p:cNvPr id="187" name="Google Shape;187;p33"/>
          <p:cNvPicPr preferRelativeResize="0"/>
          <p:nvPr/>
        </p:nvPicPr>
        <p:blipFill>
          <a:blip r:embed="rId3">
            <a:alphaModFix/>
          </a:blip>
          <a:stretch>
            <a:fillRect/>
          </a:stretch>
        </p:blipFill>
        <p:spPr>
          <a:xfrm>
            <a:off x="2298900" y="856475"/>
            <a:ext cx="4546196" cy="3973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Speak up!</a:t>
            </a:r>
            <a:endParaRPr sz="4200">
              <a:solidFill>
                <a:schemeClr val="lt1"/>
              </a:solidFill>
            </a:endParaRPr>
          </a:p>
          <a:p>
            <a:pPr indent="0" lvl="0" marL="0" rtl="0" algn="l">
              <a:spcBef>
                <a:spcPts val="0"/>
              </a:spcBef>
              <a:spcAft>
                <a:spcPts val="0"/>
              </a:spcAft>
              <a:buNone/>
            </a:pPr>
            <a:r>
              <a:t/>
            </a:r>
            <a:endParaRPr sz="4200"/>
          </a:p>
        </p:txBody>
      </p:sp>
      <p:pic>
        <p:nvPicPr>
          <p:cNvPr id="193" name="Google Shape;193;p34"/>
          <p:cNvPicPr preferRelativeResize="0"/>
          <p:nvPr/>
        </p:nvPicPr>
        <p:blipFill>
          <a:blip r:embed="rId3">
            <a:alphaModFix/>
          </a:blip>
          <a:stretch>
            <a:fillRect/>
          </a:stretch>
        </p:blipFill>
        <p:spPr>
          <a:xfrm>
            <a:off x="2696175" y="865325"/>
            <a:ext cx="3751650" cy="375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60625" y="2065200"/>
            <a:ext cx="50778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rgbClr val="000000"/>
                </a:solidFill>
              </a:rPr>
              <a:t>Jump in(and out of your comfort zone)</a:t>
            </a:r>
            <a:endParaRPr sz="4200"/>
          </a:p>
        </p:txBody>
      </p:sp>
      <p:pic>
        <p:nvPicPr>
          <p:cNvPr id="199" name="Google Shape;199;p35"/>
          <p:cNvPicPr preferRelativeResize="0"/>
          <p:nvPr/>
        </p:nvPicPr>
        <p:blipFill>
          <a:blip r:embed="rId3">
            <a:alphaModFix/>
          </a:blip>
          <a:stretch>
            <a:fillRect/>
          </a:stretch>
        </p:blipFill>
        <p:spPr>
          <a:xfrm>
            <a:off x="5438425" y="0"/>
            <a:ext cx="3348575"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2661513" y="865325"/>
            <a:ext cx="3820975" cy="3820975"/>
          </a:xfrm>
          <a:prstGeom prst="rect">
            <a:avLst/>
          </a:prstGeom>
          <a:noFill/>
          <a:ln>
            <a:noFill/>
          </a:ln>
        </p:spPr>
      </p:pic>
      <p:sp>
        <p:nvSpPr>
          <p:cNvPr id="205" name="Google Shape;205;p36"/>
          <p:cNvSpPr txBox="1"/>
          <p:nvPr>
            <p:ph type="title"/>
          </p:nvPr>
        </p:nvSpPr>
        <p:spPr>
          <a:xfrm>
            <a:off x="311700" y="0"/>
            <a:ext cx="8520600" cy="8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Everyone’s approval</a:t>
            </a:r>
            <a:endParaRPr sz="4200">
              <a:solidFill>
                <a:schemeClr val="lt1"/>
              </a:solidFill>
            </a:endParaRPr>
          </a:p>
          <a:p>
            <a:pPr indent="0" lvl="0" marL="0" rtl="0" algn="l">
              <a:spcBef>
                <a:spcPts val="0"/>
              </a:spcBef>
              <a:spcAft>
                <a:spcPts val="0"/>
              </a:spcAft>
              <a:buNone/>
            </a:pPr>
            <a:r>
              <a:t/>
            </a:r>
            <a:endParaRPr sz="4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68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Criticism</a:t>
            </a:r>
            <a:endParaRPr sz="4200"/>
          </a:p>
        </p:txBody>
      </p:sp>
      <p:pic>
        <p:nvPicPr>
          <p:cNvPr id="211" name="Google Shape;211;p37"/>
          <p:cNvPicPr preferRelativeResize="0"/>
          <p:nvPr/>
        </p:nvPicPr>
        <p:blipFill>
          <a:blip r:embed="rId3">
            <a:alphaModFix/>
          </a:blip>
          <a:stretch>
            <a:fillRect/>
          </a:stretch>
        </p:blipFill>
        <p:spPr>
          <a:xfrm>
            <a:off x="1714500" y="842950"/>
            <a:ext cx="5715000" cy="387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68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Failure</a:t>
            </a:r>
            <a:endParaRPr sz="4200"/>
          </a:p>
        </p:txBody>
      </p:sp>
      <p:pic>
        <p:nvPicPr>
          <p:cNvPr id="217" name="Google Shape;217;p38"/>
          <p:cNvPicPr preferRelativeResize="0"/>
          <p:nvPr/>
        </p:nvPicPr>
        <p:blipFill>
          <a:blip r:embed="rId3">
            <a:alphaModFix/>
          </a:blip>
          <a:stretch>
            <a:fillRect/>
          </a:stretch>
        </p:blipFill>
        <p:spPr>
          <a:xfrm>
            <a:off x="1714500" y="1166813"/>
            <a:ext cx="5715000" cy="311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68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Multitasking</a:t>
            </a:r>
            <a:endParaRPr sz="4200"/>
          </a:p>
        </p:txBody>
      </p:sp>
      <p:pic>
        <p:nvPicPr>
          <p:cNvPr id="223" name="Google Shape;223;p39"/>
          <p:cNvPicPr preferRelativeResize="0"/>
          <p:nvPr/>
        </p:nvPicPr>
        <p:blipFill>
          <a:blip r:embed="rId3">
            <a:alphaModFix/>
          </a:blip>
          <a:stretch>
            <a:fillRect/>
          </a:stretch>
        </p:blipFill>
        <p:spPr>
          <a:xfrm>
            <a:off x="1433500" y="865313"/>
            <a:ext cx="6276975" cy="368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Aaand some other ones</a:t>
            </a:r>
            <a:endParaRPr sz="4200"/>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From now and then start a conversation with some colleague. Ask them about their project and maybe you will find a friend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Never be fully satisfied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First solutions are almost always not the best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Try to avoid toxic environments as much as possible it builds character but it harms your professionalism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Approach and learn f</a:t>
            </a:r>
            <a:r>
              <a:rPr lang="en">
                <a:solidFill>
                  <a:schemeClr val="dk1"/>
                </a:solidFill>
              </a:rPr>
              <a:t>rom people you value and keep in high regard, they most likely will be happy to help. Ask for help and/or opinions</a:t>
            </a:r>
            <a:endParaRPr>
              <a:solidFill>
                <a:schemeClr val="dk1"/>
              </a:solidFill>
            </a:endParaRPr>
          </a:p>
          <a:p>
            <a:pPr indent="-342900" lvl="0" marL="457200" rtl="0" algn="l">
              <a:spcBef>
                <a:spcPts val="0"/>
              </a:spcBef>
              <a:spcAft>
                <a:spcPts val="0"/>
              </a:spcAft>
              <a:buClr>
                <a:schemeClr val="dk1"/>
              </a:buClr>
              <a:buSzPts val="1800"/>
              <a:buChar char="●"/>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2171700"/>
            <a:ext cx="8520600" cy="8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solidFill>
                  <a:srgbClr val="000000"/>
                </a:solidFill>
              </a:rPr>
              <a:t>No one is self-made!</a:t>
            </a:r>
            <a:endParaRPr sz="4200">
              <a:solidFill>
                <a:srgbClr val="000000"/>
              </a:solidFill>
            </a:endParaRPr>
          </a:p>
          <a:p>
            <a:pPr indent="0" lvl="0" marL="0" rtl="0" algn="ctr">
              <a:spcBef>
                <a:spcPts val="0"/>
              </a:spcBef>
              <a:spcAft>
                <a:spcPts val="0"/>
              </a:spcAft>
              <a:buClr>
                <a:schemeClr val="dk1"/>
              </a:buClr>
              <a:buSzPts val="1100"/>
              <a:buFont typeface="Arial"/>
              <a:buNone/>
            </a:pPr>
            <a:r>
              <a:t/>
            </a:r>
            <a:endParaRPr sz="42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8" name="Shape 23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49350" y="-285750"/>
            <a:ext cx="9144001" cy="57149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notes:		</a:t>
            </a:r>
            <a:endParaRPr/>
          </a:p>
        </p:txBody>
      </p:sp>
      <p:sp>
        <p:nvSpPr>
          <p:cNvPr id="244" name="Google Shape;24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fun and live and work responsibly :) </a:t>
            </a:r>
            <a:endParaRPr/>
          </a:p>
          <a:p>
            <a:pPr indent="0" lvl="0" marL="0" rtl="0" algn="l">
              <a:spcBef>
                <a:spcPts val="1600"/>
              </a:spcBef>
              <a:spcAft>
                <a:spcPts val="0"/>
              </a:spcAft>
              <a:buNone/>
            </a:pPr>
            <a:r>
              <a:rPr lang="en"/>
              <a:t>Ако има нещо, няма нищо (If there is something, there is nothing)</a:t>
            </a:r>
            <a:endParaRPr/>
          </a:p>
          <a:p>
            <a:pPr indent="0" lvl="0" marL="0" rtl="0" algn="l">
              <a:spcBef>
                <a:spcPts val="1600"/>
              </a:spcBef>
              <a:spcAft>
                <a:spcPts val="0"/>
              </a:spcAft>
              <a:buNone/>
            </a:pPr>
            <a:r>
              <a:rPr lang="en"/>
              <a:t>Книга за похвали и оплаквания: </a:t>
            </a:r>
            <a:r>
              <a:rPr lang="en" u="sng">
                <a:solidFill>
                  <a:schemeClr val="hlink"/>
                </a:solidFill>
                <a:hlinkClick r:id="rId3"/>
              </a:rPr>
              <a:t>http://armenskipop.com/</a:t>
            </a:r>
            <a:endParaRPr/>
          </a:p>
          <a:p>
            <a:pPr indent="0" lvl="0" marL="0" rtl="0" algn="l">
              <a:spcBef>
                <a:spcPts val="1600"/>
              </a:spcBef>
              <a:spcAft>
                <a:spcPts val="1600"/>
              </a:spcAft>
              <a:buNone/>
            </a:pPr>
            <a:r>
              <a:rPr lang="en"/>
              <a:t>#beshemipriatno #prodyljavamenapred #hashtag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nvSpPr>
        <p:spPr>
          <a:xfrm>
            <a:off x="1441375" y="1332775"/>
            <a:ext cx="56865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7"/>
          <p:cNvPicPr preferRelativeResize="0"/>
          <p:nvPr/>
        </p:nvPicPr>
        <p:blipFill>
          <a:blip r:embed="rId4">
            <a:alphaModFix/>
          </a:blip>
          <a:stretch>
            <a:fillRect/>
          </a:stretch>
        </p:blipFill>
        <p:spPr>
          <a:xfrm>
            <a:off x="1186075" y="354513"/>
            <a:ext cx="6771851" cy="4434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2028463" y="16638"/>
            <a:ext cx="2190750" cy="1914525"/>
          </a:xfrm>
          <a:prstGeom prst="rect">
            <a:avLst/>
          </a:prstGeom>
          <a:noFill/>
          <a:ln>
            <a:noFill/>
          </a:ln>
        </p:spPr>
      </p:pic>
      <p:pic>
        <p:nvPicPr>
          <p:cNvPr id="84" name="Google Shape;84;p18"/>
          <p:cNvPicPr preferRelativeResize="0"/>
          <p:nvPr/>
        </p:nvPicPr>
        <p:blipFill>
          <a:blip r:embed="rId4">
            <a:alphaModFix/>
          </a:blip>
          <a:stretch>
            <a:fillRect/>
          </a:stretch>
        </p:blipFill>
        <p:spPr>
          <a:xfrm>
            <a:off x="5067663" y="16638"/>
            <a:ext cx="1714500" cy="2362200"/>
          </a:xfrm>
          <a:prstGeom prst="rect">
            <a:avLst/>
          </a:prstGeom>
          <a:noFill/>
          <a:ln>
            <a:noFill/>
          </a:ln>
        </p:spPr>
      </p:pic>
      <p:pic>
        <p:nvPicPr>
          <p:cNvPr id="85" name="Google Shape;85;p18"/>
          <p:cNvPicPr preferRelativeResize="0"/>
          <p:nvPr/>
        </p:nvPicPr>
        <p:blipFill>
          <a:blip r:embed="rId5">
            <a:alphaModFix/>
          </a:blip>
          <a:stretch>
            <a:fillRect/>
          </a:stretch>
        </p:blipFill>
        <p:spPr>
          <a:xfrm>
            <a:off x="2066013" y="2412163"/>
            <a:ext cx="1691945" cy="2324100"/>
          </a:xfrm>
          <a:prstGeom prst="rect">
            <a:avLst/>
          </a:prstGeom>
          <a:noFill/>
          <a:ln>
            <a:noFill/>
          </a:ln>
        </p:spPr>
      </p:pic>
      <p:pic>
        <p:nvPicPr>
          <p:cNvPr id="86" name="Google Shape;86;p18"/>
          <p:cNvPicPr preferRelativeResize="0"/>
          <p:nvPr/>
        </p:nvPicPr>
        <p:blipFill>
          <a:blip r:embed="rId6">
            <a:alphaModFix/>
          </a:blip>
          <a:stretch>
            <a:fillRect/>
          </a:stretch>
        </p:blipFill>
        <p:spPr>
          <a:xfrm>
            <a:off x="4734288" y="2955088"/>
            <a:ext cx="2381250" cy="1781175"/>
          </a:xfrm>
          <a:prstGeom prst="rect">
            <a:avLst/>
          </a:prstGeom>
          <a:noFill/>
          <a:ln>
            <a:noFill/>
          </a:ln>
        </p:spPr>
      </p:pic>
      <p:sp>
        <p:nvSpPr>
          <p:cNvPr id="87" name="Google Shape;87;p18"/>
          <p:cNvSpPr txBox="1"/>
          <p:nvPr/>
        </p:nvSpPr>
        <p:spPr>
          <a:xfrm>
            <a:off x="2712550" y="1931175"/>
            <a:ext cx="822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Egg</a:t>
            </a:r>
            <a:endParaRPr/>
          </a:p>
          <a:p>
            <a:pPr indent="0" lvl="0" marL="0" rtl="0" algn="l">
              <a:spcBef>
                <a:spcPts val="0"/>
              </a:spcBef>
              <a:spcAft>
                <a:spcPts val="0"/>
              </a:spcAft>
              <a:buNone/>
            </a:pPr>
            <a:r>
              <a:t/>
            </a:r>
            <a:endParaRPr/>
          </a:p>
        </p:txBody>
      </p:sp>
      <p:sp>
        <p:nvSpPr>
          <p:cNvPr id="88" name="Google Shape;88;p18"/>
          <p:cNvSpPr txBox="1"/>
          <p:nvPr/>
        </p:nvSpPr>
        <p:spPr>
          <a:xfrm>
            <a:off x="5429476" y="4736275"/>
            <a:ext cx="9909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4.Butterfly</a:t>
            </a:r>
            <a:endParaRPr/>
          </a:p>
          <a:p>
            <a:pPr indent="0" lvl="0" marL="0" rtl="0" algn="l">
              <a:spcBef>
                <a:spcPts val="0"/>
              </a:spcBef>
              <a:spcAft>
                <a:spcPts val="0"/>
              </a:spcAft>
              <a:buNone/>
            </a:pPr>
            <a:r>
              <a:t/>
            </a:r>
            <a:endParaRPr/>
          </a:p>
        </p:txBody>
      </p:sp>
      <p:sp>
        <p:nvSpPr>
          <p:cNvPr id="89" name="Google Shape;89;p18"/>
          <p:cNvSpPr txBox="1"/>
          <p:nvPr/>
        </p:nvSpPr>
        <p:spPr>
          <a:xfrm>
            <a:off x="5336326" y="2376450"/>
            <a:ext cx="1177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2.Caterpillar</a:t>
            </a:r>
            <a:endParaRPr/>
          </a:p>
          <a:p>
            <a:pPr indent="0" lvl="0" marL="0" rtl="0" algn="l">
              <a:spcBef>
                <a:spcPts val="0"/>
              </a:spcBef>
              <a:spcAft>
                <a:spcPts val="0"/>
              </a:spcAft>
              <a:buNone/>
            </a:pPr>
            <a:r>
              <a:t/>
            </a:r>
            <a:endParaRPr/>
          </a:p>
        </p:txBody>
      </p:sp>
      <p:sp>
        <p:nvSpPr>
          <p:cNvPr id="90" name="Google Shape;90;p18"/>
          <p:cNvSpPr txBox="1"/>
          <p:nvPr/>
        </p:nvSpPr>
        <p:spPr>
          <a:xfrm>
            <a:off x="2500688" y="4736275"/>
            <a:ext cx="8226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3.Pupa</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1. </a:t>
            </a:r>
            <a:r>
              <a:rPr lang="en">
                <a:latin typeface="Montserrat"/>
                <a:ea typeface="Montserrat"/>
                <a:cs typeface="Montserrat"/>
                <a:sym typeface="Montserrat"/>
              </a:rPr>
              <a:t>The Egg</a:t>
            </a:r>
            <a:endParaRPr>
              <a:latin typeface="Montserrat"/>
              <a:ea typeface="Montserrat"/>
              <a:cs typeface="Montserrat"/>
              <a:sym typeface="Montserrat"/>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I am o</a:t>
            </a:r>
            <a:r>
              <a:rPr lang="en">
                <a:latin typeface="Montserrat"/>
                <a:ea typeface="Montserrat"/>
                <a:cs typeface="Montserrat"/>
                <a:sym typeface="Montserrat"/>
              </a:rPr>
              <a:t>riginally</a:t>
            </a:r>
            <a:r>
              <a:rPr lang="en">
                <a:latin typeface="Montserrat"/>
                <a:ea typeface="Montserrat"/>
                <a:cs typeface="Montserrat"/>
                <a:sym typeface="Montserrat"/>
              </a:rPr>
              <a:t> from a small town in the Rhodopes mountain range.</a:t>
            </a:r>
            <a:endParaRPr>
              <a:latin typeface="Montserrat"/>
              <a:ea typeface="Montserrat"/>
              <a:cs typeface="Montserrat"/>
              <a:sym typeface="Montserrat"/>
            </a:endParaRPr>
          </a:p>
          <a:p>
            <a:pPr indent="0" lvl="0" marL="0" rtl="0" algn="l">
              <a:spcBef>
                <a:spcPts val="1600"/>
              </a:spcBef>
              <a:spcAft>
                <a:spcPts val="0"/>
              </a:spcAft>
              <a:buNone/>
            </a:pPr>
            <a:r>
              <a:rPr lang="en">
                <a:latin typeface="Montserrat"/>
                <a:ea typeface="Montserrat"/>
                <a:cs typeface="Montserrat"/>
                <a:sym typeface="Montserrat"/>
              </a:rPr>
              <a:t>At the age of 15 I was shipped out (even though not a minimal viable product) to the public.</a:t>
            </a:r>
            <a:endParaRPr>
              <a:latin typeface="Montserrat"/>
              <a:ea typeface="Montserrat"/>
              <a:cs typeface="Montserrat"/>
              <a:sym typeface="Montserrat"/>
            </a:endParaRPr>
          </a:p>
          <a:p>
            <a:pPr indent="0" lvl="0" marL="0" rtl="0" algn="l">
              <a:spcBef>
                <a:spcPts val="1600"/>
              </a:spcBef>
              <a:spcAft>
                <a:spcPts val="1600"/>
              </a:spcAft>
              <a:buNone/>
            </a:pPr>
            <a:r>
              <a:rPr lang="en">
                <a:latin typeface="Montserrat"/>
                <a:ea typeface="Montserrat"/>
                <a:cs typeface="Montserrat"/>
                <a:sym typeface="Montserrat"/>
              </a:rPr>
              <a:t>After high-school he went on to the capital city Sofia to live the second most beloved Bulgarian dream: Study and eventually work: “Computers in Sofia”.</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1. The Egg</a:t>
            </a:r>
            <a:endParaRPr>
              <a:latin typeface="Montserrat"/>
              <a:ea typeface="Montserrat"/>
              <a:cs typeface="Montserrat"/>
              <a:sym typeface="Montserrat"/>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2800">
                <a:solidFill>
                  <a:schemeClr val="dk1"/>
                </a:solidFill>
                <a:latin typeface="Montserrat"/>
                <a:ea typeface="Montserrat"/>
                <a:cs typeface="Montserrat"/>
                <a:sym typeface="Montserrat"/>
              </a:rPr>
              <a:t>University years</a:t>
            </a:r>
            <a:endParaRPr sz="28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Young c</a:t>
            </a:r>
            <a:r>
              <a:rPr lang="en"/>
              <a:t>aterpillar</a:t>
            </a:r>
            <a:endParaRPr/>
          </a:p>
        </p:txBody>
      </p:sp>
      <p:sp>
        <p:nvSpPr>
          <p:cNvPr id="108" name="Google Shape;108;p21"/>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1st</a:t>
            </a:r>
            <a:r>
              <a:rPr lang="en">
                <a:solidFill>
                  <a:schemeClr val="dk1"/>
                </a:solidFill>
              </a:rPr>
              <a:t> job - Technical support</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2nd job - University assistant for students’ lectures and exercises</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Adult caterpillar</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3rd</a:t>
            </a:r>
            <a:r>
              <a:rPr lang="en">
                <a:solidFill>
                  <a:schemeClr val="dk1"/>
                </a:solidFill>
              </a:rPr>
              <a:t> job - Web developer (part-time)</a:t>
            </a:r>
            <a:endParaRPr>
              <a:solidFill>
                <a:schemeClr val="dk1"/>
              </a:solidFill>
            </a:endParaRPr>
          </a:p>
          <a:p>
            <a:pPr indent="0" lvl="0" marL="0" rtl="0" algn="l">
              <a:spcBef>
                <a:spcPts val="1600"/>
              </a:spcBef>
              <a:spcAft>
                <a:spcPts val="0"/>
              </a:spcAft>
              <a:buNone/>
            </a:pPr>
            <a:r>
              <a:rPr lang="en">
                <a:solidFill>
                  <a:schemeClr val="dk1"/>
                </a:solidFill>
              </a:rPr>
              <a:t>4th job - Web developer (PHP full time) </a:t>
            </a:r>
            <a:endParaRPr>
              <a:solidFill>
                <a:schemeClr val="dk1"/>
              </a:solidFill>
            </a:endParaRPr>
          </a:p>
          <a:p>
            <a:pPr indent="0" lvl="0" marL="0" rtl="0" algn="l">
              <a:spcBef>
                <a:spcPts val="1600"/>
              </a:spcBef>
              <a:spcAft>
                <a:spcPts val="0"/>
              </a:spcAft>
              <a:buNone/>
            </a:pPr>
            <a:r>
              <a:rPr lang="en">
                <a:solidFill>
                  <a:schemeClr val="dk1"/>
                </a:solidFill>
              </a:rPr>
              <a:t>(Do not count as a job)Tried to be a freelancer for several months: I think I did it too early in my career and I really did not enjoy it. I like </a:t>
            </a:r>
            <a:r>
              <a:rPr lang="en">
                <a:solidFill>
                  <a:schemeClr val="dk1"/>
                </a:solidFill>
              </a:rPr>
              <a:t>working</a:t>
            </a:r>
            <a:r>
              <a:rPr lang="en">
                <a:solidFill>
                  <a:schemeClr val="dk1"/>
                </a:solidFill>
              </a:rPr>
              <a:t> among real people.</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