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78" r:id="rId5"/>
    <p:sldId id="257" r:id="rId6"/>
    <p:sldId id="298" r:id="rId7"/>
    <p:sldId id="296" r:id="rId8"/>
    <p:sldId id="297" r:id="rId9"/>
    <p:sldId id="299" r:id="rId10"/>
    <p:sldId id="300" r:id="rId11"/>
    <p:sldId id="316" r:id="rId12"/>
    <p:sldId id="304" r:id="rId13"/>
    <p:sldId id="311" r:id="rId14"/>
    <p:sldId id="303" r:id="rId15"/>
    <p:sldId id="302" r:id="rId16"/>
    <p:sldId id="317" r:id="rId17"/>
    <p:sldId id="305" r:id="rId18"/>
    <p:sldId id="307" r:id="rId19"/>
    <p:sldId id="313" r:id="rId20"/>
    <p:sldId id="306" r:id="rId21"/>
    <p:sldId id="308" r:id="rId22"/>
    <p:sldId id="312" r:id="rId23"/>
    <p:sldId id="315" r:id="rId24"/>
    <p:sldId id="314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00B7F9-3B9F-C144-A9EE-65E8CA0B3217}">
          <p14:sldIdLst>
            <p14:sldId id="256"/>
            <p14:sldId id="278"/>
            <p14:sldId id="257"/>
            <p14:sldId id="298"/>
            <p14:sldId id="296"/>
            <p14:sldId id="297"/>
            <p14:sldId id="299"/>
            <p14:sldId id="300"/>
            <p14:sldId id="316"/>
            <p14:sldId id="304"/>
            <p14:sldId id="311"/>
            <p14:sldId id="303"/>
            <p14:sldId id="302"/>
            <p14:sldId id="317"/>
            <p14:sldId id="305"/>
            <p14:sldId id="307"/>
            <p14:sldId id="313"/>
            <p14:sldId id="306"/>
            <p14:sldId id="308"/>
            <p14:sldId id="312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31T07:24:43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9,'60'-4,"-10"3,-23-3,0 4,2 0,4 0,-5 0,0 0,-6 0,-3 0,-5 0,2 0,-3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1:06.7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2,'64'0,"0"0,3 0,0 0,1 0,1 0,12 0,5 0,-17 0,2 0,5 0,19 0,5 0,5 0,-14 0,3 0,2 0,2 0,-12 0,2 0,1 0,0 0,1 0,4 0,0 0,1 0,0 0,0 0,3 0,-1-1,1 1,0 0,1 1,-14 2,0 0,1 1,-1 0,0-1,0 0,15-2,0 0,-1-1,1 1,0 1,-16 0,1 2,0 0,0 0,-1-1,0-1,12-1,0-1,-1-1,-1 1,-2 0,-8 1,-1 1,-1 0,0 0,0-1,4-1,0 0,1 0,-2 0,-2 2,10 3,-4 1,0 1,0-1,1 0,0-2,0 1,-3 0,-8 0,-1 0,-2 0,2 0,5 1,2 0,-2 1,-4-3,0 0,-4-2,3 0,17 2,3-1,-6 0,6 1,-3-2,-21-1,1-1,0-1,-3 1,-1 0,1 0,-1 0,1 0,0 0,3 0,1 0,-4 0,12 0,-2 0,16 0,-3 0,-28 0,-2 0,8 0,0 0,-9 0,-3 0,-6 0,-1 0,45 0,-9 0,-15 0,6 0,-12 0,12 0,-12 0,11 0,-11 0,12 0,6 0,-20 0,15 0,-38 0,9 0,-12 0,-9 0,7 0,5 0,6 0,4 0,-12 0,-7 0,-9 0,3 0,-11 0,11 0,-18 0,12 0,-12 0,9 0,-2 0,0 0,2 0,-3-3,-1 2,0-2,0 3,-3-2,14 1,-12-2,12-3,-17 4,5-4,-5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1:09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65,'50'0,"0"0,37 0,1 0,-36 0,2 0,10 0,2 0,10 0,2 0,0 0,1 0,-1 0,2 0,8 0,0 0,-4 0,0 0,10 0,1 0,-5 0,0 0,0 0,-1 0,-1 0,0 0,-4 0,0 0,5 0,0 0,6 0,-1 0,-13 0,0 0,11 0,-1 0,-15 0,-2 0,9 0,0 0,-4 0,-2 0,-7 0,-1 0,-1 0,-2 0,28 0,-4 0,-35 0,-7 0,-12 0,-6 0,-4 0,-1 0,-8-3,3 3,1-3,-3-3,6 2,-7-2,4-1,-4 7,13-10,-18 6,14-5,-18 5,7-1,0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8T07:11:27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76,'50'-9,"2"2,-22 3,9-1,13-1,7-2,8 7,0-13,5 7,-5-3,6 6,8 4,-12 0,25 0,-30 0,31 0,-39 0,15 0,-25 0,6 0,-7 0,0 0,6 0,-10 0,9 0,-16 0,-4 0,-3 0,-13 0,0 0,3 0,1 0,1 0,10 0,-4 0,13 0,2 0,-5 0,2 0,-13 0,-4 0,-3 0,-7 0,12 0,-10 0,8 0,-7 0,0 0,6 0,-5 0,2 0,7 0,-11 0,7 2,-4-1,-3 2,9 0,-7-2,2 2,-3-3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30T07:48:53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1,'37'3,"1"0,-26-3,9 0,-6 0,6 3,3-2,16 7,1 1,10-3,0 2,2 1,-6-7,3 7,-10-9,-1 0,0 0,-11 0,4 0,-3 0,4 0,-5 0,4 0,-3 0,-5 0,13 0,-12 0,19 0,-9 0,14 0,-7 0,15 0,-11 0,6 0,-13 0,0 0,-6 0,-9 0,7 0,-6 0,3 0,4 0,-3 0,4 0,-5 0,10 0,-8 0,13 0,-8 0,9 0,-19 0,12 0,-13 0,9 0,-4 0,3 0,2 0,5 0,7 0,-1 0,0 0,-5 0,3 0,-3 0,0 0,4 0,-15 0,14 8,-13-6,14 6,-10-8,10 0,-10 0,0 0,-2 0,-3 0,4 0,-5 0,10 0,-9 0,15 0,-9 0,3 0,-9 0,8 0,-2 0,10 0,0 0,0 0,-5 0,-1 0,-6 0,0 0,0 0,6 0,-5 0,10 0,-4 0,5 0,-5 0,3 0,-8 0,9 0,-15 0,9 0,-10 0,11 0,-5 0,16 0,-9 0,10 0,0 0,-9 0,2 0,-15 0,-2 0,-8 0,2 0,-6 0,6 0,-6 0,7 0,6 0,7 0,5 0,4 0,-4 0,11 0,1 0,1 0,-7 0,-2 0,-5 0,1 0,-6 0,3 0,-12 0,4 0,-3 0,-1 0,13 0,-3 0,8 0,-13 0,13 0,-13 0,13 0,-8 0,9 4,-10-3,0 3,-2-4,-4 0,6 0,-10 0,12 0,-15 0,8 0,-3 0,-1 0,3 0,4 0,-8 0,3 0,1 0,5 0,-3 0,13 0,-22 0,15 0,-11 0,3 0,4 0,-8 0,3 0,-4 0,4 0,-3 0,3 0,-8 0,7 0,-1 0,8 0,-9 0,7 0,-15 0,10 0,-11 0,6 0,-6 0,11 0,-1 0,-1 0,7 0,-11 0,7 0,-4 0,-4 0,-2 0,-3 0,8 0,-6 0,10 0,-11 0,11 0,-6 3,7 1,-4 0,-5 0,0 2,-5-5,7 8,-8-8,9 2,-8-3,4 0,1 0,-4 0,4 0,-4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30T12:09:16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87,'54'0,"1"0,-9-9,-4 7,2-11,-15 13,3-4,-4 4,-4 0,13 0,-6-4,9-1,-2 0,-13 1,6 4,-12-6,1 4,-6-5,2 7,2-3,8 3,4-3,17-2,-10 4,20-4,-17 5,0 0,3-4,-8 3,-5-3,-4 4,-12 0,8 0,-7 0,2 0,7 0,-11 0,9 0,-9 0,2 0,5 0,-6 0,7 0,-7 0,8 0,-8 0,4 0,-2 0,3 0,-2 0,5 0,-8 0,12 0,-6 0,4 0,-3 0,-6 0,6 0,-2 0,0 0,-5 0,8 0,-10 0,11 0,-10 0,8 4,-10-3,8 5,-7-3,5 0,-1 0,3-3,-6 3,6-3,-6 3,5-3,-1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40.7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26,'66'-13,"-7"4,-29 6,6 3,0 0,11 0,-17 0,4 0,-13 0,1 0,-1 0,-1 0,-6 0,5 0,-3 0,1 0,0 0,-4 0,11 0,-12 0,15 0,-19 0,9 0,0 0,1 0,16 0,4 0,10 0,12 0,-5 0,-1 0,-2 0,-14 0,8 0,-23 0,10 0,-14 0,-1 0,5 0,-15 0,12 0,7 0,-14 0,24 0,-22 0,10 0,-8 0,7 0,-6 0,4 0,-3 0,-2 0,4 0,4 0,-7 0,6 0,-10 0,5 0,-5 0,2 0,0 0,3 0,-1 0,1 0,-5 0,0 0,8 0,-11 0,8 0,-5 0,1 0,3 0,-1 0,-5 0,5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42.7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22,'97'-5,"-14"2,-8 3,-3 0,-2 0,12 0,8 0,1 0,8 0,-7 0,5 0,-6 0,-6 0,3 0,-5 0,1 0,13 0,2 0,-45 0,1 0,-1 0,1 0,-1 0,-2 0,40 0,5 0,-6 0,-38 0,1 0,39 0,5 0,-29 0,4 0,-28 0,2 0,-21 0,-5 0,-1 0,-10 0,11-4,-10 4,7-3,1 0,-10 2,4-1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45.1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1 143,'61'-10,"-1"4,-6 2,12 4,-3 0,25 0,5 0,-44 0,3 0,5 0,0 0,-3 0,1 0,7 0,1 0,0 0,1 0,3 0,2 0,4 0,-1 0,-12 0,1 0,14 0,0 0,-10 0,1 0,11 0,2 0,-5 0,-1 0,-9 0,0 0,8 0,-3 0,-16 0,-1 0,11 0,-1 0,29 0,-8 0,-9 0,-18 0,2 0,-20 0,8 0,-15 0,9 0,-8 0,8-4,-4 0,-10-1,-5 1,-9 4,-1-5,7-2,-11-7,-5-5,-3 3,-5-6,3 12,0-3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46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54,'76'-3,"2"1,4 2,-6 0,20 0,-10 0,-25 0,1 0,-10 0,-1 0,7 0,0 0,40 0,-13 0,10 0,-30 0,3-4,-9 3,-10-7,6 7,-3-3,-9 4,3 0,-4 0,-6 0,4-7,-13 5,8-5,-9 3,-4 4,-2-4,-7 1,-1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49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1,'62'0,"0"0,13 0,1 0,4 0,1 0,13 0,-1 0,-19 0,1 0,16 0,2 0,-3 0,3 0,-20 0,3 0,2 0,4 0,2 0,2 0,11 0,2 0,-1 0,-10 0,-2 0,2 0,8 0,2 0,-5 0,-18 0,-3 0,-1 0,2 0,-1 0,-3 0,17 0,-2 0,-6 0,-2 0,-3 0,-1 0,-7 0,-1 0,8 0,-1 0,-8 0,1 0,17 0,3 0,6 0,3 0,-19 0,2 0,1 0,2 0,2 0,-1 0,4-1,0 1,0 1,0 1,0 0,0 1,1-3,1 0,-5 1,-12 5,-4 1,2-2,5-3,2-3,-4 3,18 7,-3-1,1-6,0-2,-2 6,-3 0,-21-5,-1-1,3 3,-1 0,-10-3,-1 0,49 0,-9 4,-21-3,10 4,-22-5,16 0,-12 0,6 0,-5 0,10 0,-9 0,18 0,-12 0,11 0,-17 0,10 0,-18 0,-1 0,-12 0,-11 0,3 0,-11 0,20 0,-14 0,15 7,-17-5,8 5,-14-7,1 0,-3 0,-5 0,2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51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1 141,'53'-11,"0"-1,10 4,4 1,12-2,2 0,-2 3,1 0,3-3,-2 0,-17 4,1 0,15-5,2 2,-3 7,3 2,12-1,3 0,-27 0,1 0,0 0,-3 0,0 0,0 0,6 0,1 0,-1 0,-5 0,-1 0,0 0,3 0,0 0,-1 0,21 0,-1 0,4 0,-2 0,-16 0,-2 0,0 0,-2 0,-12 0,-3 0,36 0,-12 0,-20 0,-11 0,1 0,-18 0,3 0,-7 0,2 0,1 0,-5 0,1 0,-10-3,7 3,-8-4,3 4,2 0,-1 0,1-2,-3 1,-5-2,6-3,-8 4,7-4,-4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0:57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10,'89'0,"-1"0,-2 0,-3 0,-15 0,0 0,5 0,-1 0,-18 0,-1 0,12 0,-1 0,31 0,-34 0,3 0,-5 0,0 0,1 0,-3 0,30-4,-1 3,-23-3,18 4,-5 0,-24 0,2 0,-3 0,1 0,19 0,1 0,-11 0,-1 0,7 0,0 0,-12 0,-1 0,0 0,-2 0,33 0,-10 0,-15 0,-6 0,-1 0,-4 0,9 0,-14 0,21 0,-16 0,11 0,-6 0,5 0,-9 3,-6-2,-10 6,-12-6,-1 5,-8-5,2 2,4 0,-3-3,6 4,-12-4,7 0,3 0,-4 0,1 0,-3 0,1 0,1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4:11:04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2,'94'0,"-1"0,6 0,-2 0,-11 0,-1 0,11 0,5 0,-23 0,4 0,0 0,0 0,1 0,3 0,-8 0,2 0,2 0,-3 0,16 0,-2 0,1 0,4 0,0 0,-1 0,-4 0,0 0,0 0,4 0,1 0,-1 0,-2 0,-1 0,0 0,0 0,-1 0,0 0,0-1,-1 0,0 3,-7 2,0 1,0 0,3-4,1-1,-2 2,-10 2,-2 2,2-2,9-3,1-1,-1-1,-8 1,-1 0,1 0,6 0,1 0,-2 0,-9 0,-3 0,0 0,0 2,-1 0,-1 0,-1-1,-1-1,0 1,30 2,0 0,3-2,-1-2,-4 1,-1 0,-4 0,0 0,1 0,-3 0,-12 0,-4 0,-7 0,-3 0,30 0,-22 0,-11 0,-26 0,7 0,-22 0,-1 0,-1 0,2 0,0 0,-1 0,3 0,-12 0,15 0,-4 0,-1 0,10 0,-13 0,9 0,-14 0,9 0,8 0,7 0,6 0,6 0,-8 0,9 0,-1 0,-8 0,3 0,-19 0,2 0,-13 0,8 0,-7 0,9 0,-5 0,0 0,-1 0,0 0,6 0,-8 0,8 0,-11 0,10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Angular - Fundamentals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5CCD0-EA71-C94E-BAE3-2E694EDC99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1778000"/>
            <a:ext cx="1587500" cy="1587500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CAE0932-2397-344C-A0D4-60CAD21743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By Georgi Genov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6" r:id="rId2"/>
    <p:sldLayoutId id="214748367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38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customXml" Target="../ink/ink7.xml"/><Relationship Id="rId18" Type="http://schemas.openxmlformats.org/officeDocument/2006/relationships/image" Target="../media/image370.png"/><Relationship Id="rId26" Type="http://schemas.openxmlformats.org/officeDocument/2006/relationships/image" Target="../media/image420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34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3.png"/><Relationship Id="rId16" Type="http://schemas.openxmlformats.org/officeDocument/2006/relationships/image" Target="../media/image360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11" Type="http://schemas.openxmlformats.org/officeDocument/2006/relationships/customXml" Target="../ink/ink6.xml"/><Relationship Id="rId24" Type="http://schemas.openxmlformats.org/officeDocument/2006/relationships/image" Target="../media/image400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430.png"/><Relationship Id="rId10" Type="http://schemas.openxmlformats.org/officeDocument/2006/relationships/image" Target="../media/image330.png"/><Relationship Id="rId19" Type="http://schemas.openxmlformats.org/officeDocument/2006/relationships/customXml" Target="../ink/ink10.xml"/><Relationship Id="rId4" Type="http://schemas.openxmlformats.org/officeDocument/2006/relationships/image" Target="../media/image300.png"/><Relationship Id="rId9" Type="http://schemas.openxmlformats.org/officeDocument/2006/relationships/customXml" Target="../ink/ink5.xml"/><Relationship Id="rId14" Type="http://schemas.openxmlformats.org/officeDocument/2006/relationships/image" Target="../media/image350.png"/><Relationship Id="rId22" Type="http://schemas.openxmlformats.org/officeDocument/2006/relationships/image" Target="../media/image390.png"/><Relationship Id="rId27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genov.eu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ggenov91/find-me-app/src/master/www/js/services.js" TargetMode="External"/><Relationship Id="rId2" Type="http://schemas.openxmlformats.org/officeDocument/2006/relationships/hyperlink" Target="https://bitbucket.org/ggenov91/math-school-app/src/master/www/js/magic.j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bucket.org/ggenov91/famestand-new/src/master/app/Libraries/Magic.php" TargetMode="External"/><Relationship Id="rId4" Type="http://schemas.openxmlformats.org/officeDocument/2006/relationships/hyperlink" Target="https://bitbucket.org/ggenov91/select-word-app/src/master/src/app/pages/word/word.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 ?</a:t>
            </a:r>
            <a:br>
              <a:rPr lang="en-US" dirty="0"/>
            </a:br>
            <a:r>
              <a:rPr lang="en-US" dirty="0"/>
              <a:t>No thanks 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By Georgi Genov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75697-3127-584F-9B82-BBD1B284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1672846"/>
            <a:ext cx="2288117" cy="1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</a:t>
            </a:r>
            <a:r>
              <a:rPr lang="en-US" dirty="0"/>
              <a:t>pen-closed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277205" y="796358"/>
            <a:ext cx="522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"Software entities ... should be open for extension, but closed for modification.”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651AE-FD12-C84A-8D89-78C7C8B2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94" y="1154698"/>
            <a:ext cx="5849388" cy="32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</a:t>
            </a:r>
            <a:r>
              <a:rPr lang="en-US" dirty="0"/>
              <a:t>pen-closed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1F887-5957-D74F-967D-0000B08F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9" y="886786"/>
            <a:ext cx="2923117" cy="2878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489BF-2B2F-2047-98C4-C22D1D3C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3" y="1318812"/>
            <a:ext cx="2734733" cy="201409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ACE9712A-9B39-C74A-927B-5E9CA4BDA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978" y="3573672"/>
            <a:ext cx="683041" cy="683041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7755CBC-B603-674A-9075-5DE22A215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4676" y="3915193"/>
            <a:ext cx="683041" cy="6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360365" y="749900"/>
            <a:ext cx="842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"Objects in a program should be replaceable with instances of their subtypes without altering the correctness of that program.”</a:t>
            </a: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69899-B94E-7847-8B69-F062CA64F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28"/>
          <a:stretch/>
        </p:blipFill>
        <p:spPr>
          <a:xfrm>
            <a:off x="2120352" y="1246447"/>
            <a:ext cx="5467160" cy="32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</a:t>
            </a:r>
            <a:r>
              <a:rPr lang="en-US" dirty="0"/>
              <a:t>nterface segregation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4A936-1C57-284B-86BB-DCCDBE497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1"/>
          <a:stretch/>
        </p:blipFill>
        <p:spPr>
          <a:xfrm>
            <a:off x="1503467" y="1524679"/>
            <a:ext cx="6440272" cy="2522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AA733-C0B7-A041-9FD6-62FED66EB10F}"/>
              </a:ext>
            </a:extLst>
          </p:cNvPr>
          <p:cNvSpPr txBox="1"/>
          <p:nvPr/>
        </p:nvSpPr>
        <p:spPr>
          <a:xfrm>
            <a:off x="314855" y="889016"/>
            <a:ext cx="847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should not be forced to depend on methods that it doesn’t use</a:t>
            </a:r>
          </a:p>
        </p:txBody>
      </p:sp>
    </p:spTree>
    <p:extLst>
      <p:ext uri="{BB962C8B-B14F-4D97-AF65-F5344CB8AC3E}">
        <p14:creationId xmlns:p14="http://schemas.microsoft.com/office/powerpoint/2010/main" val="129582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</a:t>
            </a:r>
            <a:r>
              <a:rPr lang="en-US" dirty="0"/>
              <a:t>nterface segregation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93370-0152-9042-9E1F-90F90D1B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9" y="984602"/>
            <a:ext cx="2838450" cy="2755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6DFCE8-87DB-764C-AB38-1335BC3C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83" y="1052666"/>
            <a:ext cx="2949574" cy="268739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1B195AD-DEBC-664F-B53A-20FB4AA97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6453" y="3699287"/>
            <a:ext cx="683041" cy="683041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0632D4D-97C6-3E4B-A6EB-0CB288B6A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2482" y="3740056"/>
            <a:ext cx="683041" cy="6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3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</a:t>
            </a:r>
            <a:r>
              <a:rPr lang="en-US" dirty="0"/>
              <a:t>ependency inversion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360364" y="911900"/>
            <a:ext cx="5223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should "depend upon abstractions, [not] concretions."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3386B-E43A-3046-89C0-8BC137D4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4" y="911900"/>
            <a:ext cx="3632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Few hints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360363" y="911900"/>
            <a:ext cx="421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Avoid Global Variables, use local ones instead</a:t>
            </a:r>
          </a:p>
          <a:p>
            <a:r>
              <a:rPr lang="en-US" sz="1200" dirty="0"/>
              <a:t>Minimize the use of global variables. Global variables and functions can be overwritten by other scripts. Use local variables instead defined with “</a:t>
            </a:r>
            <a:r>
              <a:rPr lang="en-US" sz="1200" b="1" dirty="0"/>
              <a:t>let</a:t>
            </a:r>
            <a:r>
              <a:rPr lang="en-US" sz="1200" dirty="0"/>
              <a:t>”. Strict mode does not allow undeclared variables.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Initialize Variables</a:t>
            </a:r>
          </a:p>
          <a:p>
            <a:r>
              <a:rPr lang="en-US" sz="1200" dirty="0"/>
              <a:t>It is a good coding practice to initialize variables when you declare them.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8E8F7-7430-E545-A2BA-AB1C9B4E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6" y="2777066"/>
            <a:ext cx="3410479" cy="1654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F215E-32A8-0544-BD7B-68DDDB466328}"/>
              </a:ext>
            </a:extLst>
          </p:cNvPr>
          <p:cNvSpPr txBox="1"/>
          <p:nvPr/>
        </p:nvSpPr>
        <p:spPr>
          <a:xfrm>
            <a:off x="4661073" y="911900"/>
            <a:ext cx="4211637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Don't Use new Object()</a:t>
            </a:r>
          </a:p>
          <a:p>
            <a:r>
              <a:rPr lang="en-US" sz="1200" dirty="0"/>
              <a:t>Use {} instead of new Object()</a:t>
            </a:r>
          </a:p>
          <a:p>
            <a:r>
              <a:rPr lang="en-US" sz="1200" dirty="0"/>
              <a:t>Use "" instead of new String()</a:t>
            </a:r>
          </a:p>
          <a:p>
            <a:r>
              <a:rPr lang="en-US" sz="1200" dirty="0"/>
              <a:t>Use 0 instead of new Number()</a:t>
            </a:r>
          </a:p>
          <a:p>
            <a:r>
              <a:rPr lang="en-US" sz="1200" dirty="0"/>
              <a:t>Use false instead of new Boolean()</a:t>
            </a:r>
          </a:p>
          <a:p>
            <a:r>
              <a:rPr lang="en-US" sz="1200" dirty="0"/>
              <a:t>Use [] instead of new Array()</a:t>
            </a:r>
          </a:p>
          <a:p>
            <a:r>
              <a:rPr lang="en-US" sz="1200" dirty="0"/>
              <a:t>Use /()/ instead of new </a:t>
            </a:r>
            <a:r>
              <a:rPr lang="en-US" sz="1200" dirty="0" err="1"/>
              <a:t>RegExp</a:t>
            </a:r>
            <a:r>
              <a:rPr lang="en-US" sz="1200" dirty="0"/>
              <a:t>()</a:t>
            </a:r>
          </a:p>
          <a:p>
            <a:r>
              <a:rPr lang="en-US" sz="1200" dirty="0"/>
              <a:t>Use function (){} instead of new Function()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06866-1687-6F4F-A0D5-56FC0914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73" y="2571750"/>
            <a:ext cx="4211637" cy="15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3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mistakes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FD57F-1B8E-404D-B7A3-B98E97F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060450"/>
            <a:ext cx="17272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FD8E8-2B52-7A4D-AA23-B9101A39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1069768"/>
            <a:ext cx="1803400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5346F-3AF3-0C4E-8553-A5F7037F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3" y="1950482"/>
            <a:ext cx="1704991" cy="753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BF282-FDDD-1746-BABF-FC786FE60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44" y="1950482"/>
            <a:ext cx="1355930" cy="843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993611-9C5D-A04B-B1A4-6DA17C93D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00" y="3043000"/>
            <a:ext cx="1257300" cy="1184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0031C4-8840-364B-8DEB-F307169D3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518" y="3560180"/>
            <a:ext cx="1857654" cy="200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28A233-E539-B847-A84D-1D88BBBE53DC}"/>
                  </a:ext>
                </a:extLst>
              </p14:cNvPr>
              <p14:cNvContentPartPr/>
              <p14:nvPr/>
            </p14:nvContentPartPr>
            <p14:xfrm>
              <a:off x="1681640" y="1297307"/>
              <a:ext cx="132120" cy="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28A233-E539-B847-A84D-1D88BBBE53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8000" y="1189307"/>
                <a:ext cx="239760" cy="2188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BCC941D1-C5BE-5F47-A1BE-C3588E4E2BC7}"/>
              </a:ext>
            </a:extLst>
          </p:cNvPr>
          <p:cNvSpPr/>
          <p:nvPr/>
        </p:nvSpPr>
        <p:spPr>
          <a:xfrm>
            <a:off x="2154676" y="2184400"/>
            <a:ext cx="419191" cy="1829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82F15B1-4C9C-4148-8452-CBF96127A5DB}"/>
              </a:ext>
            </a:extLst>
          </p:cNvPr>
          <p:cNvSpPr/>
          <p:nvPr/>
        </p:nvSpPr>
        <p:spPr>
          <a:xfrm>
            <a:off x="2007131" y="3549299"/>
            <a:ext cx="419191" cy="1829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55D67A5-175F-4844-A71E-E3B03690C47E}"/>
              </a:ext>
            </a:extLst>
          </p:cNvPr>
          <p:cNvSpPr/>
          <p:nvPr/>
        </p:nvSpPr>
        <p:spPr>
          <a:xfrm>
            <a:off x="2207927" y="1261100"/>
            <a:ext cx="419191" cy="1829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250D69-158B-C448-9A29-F96236E04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2074" y="866568"/>
            <a:ext cx="1714500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A3FF6D-BBF3-D44A-9655-1193FC6932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2074" y="3151716"/>
            <a:ext cx="1689100" cy="1600200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D5433E4B-587B-934D-A350-C3E9AD49F647}"/>
              </a:ext>
            </a:extLst>
          </p:cNvPr>
          <p:cNvSpPr/>
          <p:nvPr/>
        </p:nvSpPr>
        <p:spPr>
          <a:xfrm>
            <a:off x="6841067" y="2571750"/>
            <a:ext cx="313266" cy="47125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CC5E9-F871-E248-9BD4-165366AF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0" y="901699"/>
            <a:ext cx="7747419" cy="3780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EB131F-E29D-7743-8775-EFE34FD7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b="1" dirty="0"/>
              <a:t>Bad code example #1</a:t>
            </a:r>
          </a:p>
        </p:txBody>
      </p:sp>
    </p:spTree>
    <p:extLst>
      <p:ext uri="{BB962C8B-B14F-4D97-AF65-F5344CB8AC3E}">
        <p14:creationId xmlns:p14="http://schemas.microsoft.com/office/powerpoint/2010/main" val="371541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CC5E9-F871-E248-9BD4-165366AF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90" y="901699"/>
            <a:ext cx="7747419" cy="3780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EB131F-E29D-7743-8775-EFE34FD7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b="1" dirty="0"/>
              <a:t>Bad code example #1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C52ED8-3B17-A64E-8D1A-DE62F91EB8B0}"/>
                  </a:ext>
                </a:extLst>
              </p14:cNvPr>
              <p14:cNvContentPartPr/>
              <p14:nvPr/>
            </p14:nvContentPartPr>
            <p14:xfrm>
              <a:off x="1023846" y="1152641"/>
              <a:ext cx="66816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C52ED8-3B17-A64E-8D1A-DE62F91EB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206" y="1045001"/>
                <a:ext cx="775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5E765E-698D-6840-A27D-9637ED368808}"/>
                  </a:ext>
                </a:extLst>
              </p14:cNvPr>
              <p14:cNvContentPartPr/>
              <p14:nvPr/>
            </p14:nvContentPartPr>
            <p14:xfrm>
              <a:off x="1016646" y="1323641"/>
              <a:ext cx="1036800" cy="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5E765E-698D-6840-A27D-9637ED3688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006" y="1216001"/>
                <a:ext cx="1144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59DFAD-919A-0E4C-84E0-147CF8F91BD5}"/>
                  </a:ext>
                </a:extLst>
              </p14:cNvPr>
              <p14:cNvContentPartPr/>
              <p14:nvPr/>
            </p14:nvContentPartPr>
            <p14:xfrm>
              <a:off x="1222206" y="1633601"/>
              <a:ext cx="1176840" cy="5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59DFAD-919A-0E4C-84E0-147CF8F91B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8566" y="1525601"/>
                <a:ext cx="12844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EC5B24-B109-064A-A52B-1AFCA95BACC2}"/>
                  </a:ext>
                </a:extLst>
              </p14:cNvPr>
              <p14:cNvContentPartPr/>
              <p14:nvPr/>
            </p14:nvContentPartPr>
            <p14:xfrm>
              <a:off x="1264686" y="1914401"/>
              <a:ext cx="65736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EC5B24-B109-064A-A52B-1AFCA95BAC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1046" y="1806761"/>
                <a:ext cx="765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65E21A-501B-554B-8B19-4FE3C22188DD}"/>
                  </a:ext>
                </a:extLst>
              </p14:cNvPr>
              <p14:cNvContentPartPr/>
              <p14:nvPr/>
            </p14:nvContentPartPr>
            <p14:xfrm>
              <a:off x="1492926" y="2247761"/>
              <a:ext cx="2981520" cy="3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65E21A-501B-554B-8B19-4FE3C22188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8926" y="2139761"/>
                <a:ext cx="30891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ED16D4-E144-2446-8A55-D003E27B596F}"/>
                  </a:ext>
                </a:extLst>
              </p14:cNvPr>
              <p14:cNvContentPartPr/>
              <p14:nvPr/>
            </p14:nvContentPartPr>
            <p14:xfrm>
              <a:off x="1491126" y="2511281"/>
              <a:ext cx="1438200" cy="5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ED16D4-E144-2446-8A55-D003E27B59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7486" y="2403281"/>
                <a:ext cx="154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A8A35B6-B0C2-774A-9AC0-404E4E951C79}"/>
                  </a:ext>
                </a:extLst>
              </p14:cNvPr>
              <p14:cNvContentPartPr/>
              <p14:nvPr/>
            </p14:nvContentPartPr>
            <p14:xfrm>
              <a:off x="1726926" y="2715041"/>
              <a:ext cx="1330560" cy="10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A8A35B6-B0C2-774A-9AC0-404E4E951C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72926" y="2607401"/>
                <a:ext cx="1438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613480-4C1E-A145-B6B2-8C855793BD0A}"/>
                  </a:ext>
                </a:extLst>
              </p14:cNvPr>
              <p14:cNvContentPartPr/>
              <p14:nvPr/>
            </p14:nvContentPartPr>
            <p14:xfrm>
              <a:off x="3899886" y="2875241"/>
              <a:ext cx="2914560" cy="17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613480-4C1E-A145-B6B2-8C855793BD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6246" y="2767241"/>
                <a:ext cx="3022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064D96-2A1A-AA4A-B0BC-BC7F4E790CC7}"/>
                  </a:ext>
                </a:extLst>
              </p14:cNvPr>
              <p14:cNvContentPartPr/>
              <p14:nvPr/>
            </p14:nvContentPartPr>
            <p14:xfrm>
              <a:off x="3216606" y="3169721"/>
              <a:ext cx="4097160" cy="60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064D96-2A1A-AA4A-B0BC-BC7F4E790C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62606" y="3062081"/>
                <a:ext cx="42048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1026C5-1912-5A4D-8D1C-84F4AF981D95}"/>
                  </a:ext>
                </a:extLst>
              </p14:cNvPr>
              <p14:cNvContentPartPr/>
              <p14:nvPr/>
            </p14:nvContentPartPr>
            <p14:xfrm>
              <a:off x="2085126" y="3479321"/>
              <a:ext cx="1562040" cy="2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1026C5-1912-5A4D-8D1C-84F4AF981D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1486" y="3371321"/>
                <a:ext cx="16696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5380EB-2E60-A24B-906A-469F54D9B151}"/>
                  </a:ext>
                </a:extLst>
              </p14:cNvPr>
              <p14:cNvContentPartPr/>
              <p14:nvPr/>
            </p14:nvContentPartPr>
            <p14:xfrm>
              <a:off x="1234160" y="1431227"/>
              <a:ext cx="795960" cy="2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5380EB-2E60-A24B-906A-469F54D9B1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0520" y="1323587"/>
                <a:ext cx="903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E04B7E-DBAF-0A42-984B-A3E2F18F66F8}"/>
                  </a:ext>
                </a:extLst>
              </p14:cNvPr>
              <p14:cNvContentPartPr/>
              <p14:nvPr/>
            </p14:nvContentPartPr>
            <p14:xfrm>
              <a:off x="1960640" y="3789947"/>
              <a:ext cx="2561400" cy="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E04B7E-DBAF-0A42-984B-A3E2F18F66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06640" y="3682307"/>
                <a:ext cx="26690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9836C4-436A-0744-85CC-838BBAD292FA}"/>
                  </a:ext>
                </a:extLst>
              </p14:cNvPr>
              <p14:cNvContentPartPr/>
              <p14:nvPr/>
            </p14:nvContentPartPr>
            <p14:xfrm>
              <a:off x="2462480" y="3004067"/>
              <a:ext cx="671400" cy="3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9836C4-436A-0744-85CC-838BBAD292F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08480" y="2896067"/>
                <a:ext cx="77904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08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480321" y="1551794"/>
            <a:ext cx="3993357" cy="869673"/>
          </a:xfrm>
        </p:spPr>
        <p:txBody>
          <a:bodyPr/>
          <a:lstStyle/>
          <a:p>
            <a:r>
              <a:rPr lang="en-US" dirty="0"/>
              <a:t>Developing for 8 years now</a:t>
            </a:r>
          </a:p>
          <a:p>
            <a:r>
              <a:rPr lang="en-US" dirty="0"/>
              <a:t>Expertise in PHP / JS / Mobile hybrid apps</a:t>
            </a:r>
          </a:p>
          <a:p>
            <a:r>
              <a:rPr lang="en-US" dirty="0"/>
              <a:t>Like playing football and volleyball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32F065-C008-004B-8072-6C3F13BAE4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b="3889"/>
          <a:stretch>
            <a:fillRect/>
          </a:stretch>
        </p:blipFill>
        <p:spPr>
          <a:xfrm>
            <a:off x="914080" y="1422400"/>
            <a:ext cx="1998453" cy="19984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05910-315F-DC4A-875B-44239AA35998}"/>
              </a:ext>
            </a:extLst>
          </p:cNvPr>
          <p:cNvSpPr txBox="1"/>
          <p:nvPr/>
        </p:nvSpPr>
        <p:spPr>
          <a:xfrm>
            <a:off x="7189140" y="4409630"/>
            <a:ext cx="18219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http://www.ggenov.eu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92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EB131F-E29D-7743-8775-EFE34FD7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b="1" dirty="0"/>
              <a:t>Bad code example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43269-FBB1-384A-828F-3F463E9CB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9" y="1010431"/>
            <a:ext cx="4796553" cy="3397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89F22-5F64-D94A-B266-70A0EBD2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68" y="810375"/>
            <a:ext cx="3281234" cy="3918367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6B18AA2A-1967-E74E-9F76-95DAE4CB56C9}"/>
              </a:ext>
            </a:extLst>
          </p:cNvPr>
          <p:cNvSpPr/>
          <p:nvPr/>
        </p:nvSpPr>
        <p:spPr>
          <a:xfrm>
            <a:off x="5198533" y="2480733"/>
            <a:ext cx="491067" cy="2888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EB131F-E29D-7743-8775-EFE34FD7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b="1" dirty="0"/>
              <a:t>Way too bad code 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CECF-8FBD-294A-82E7-378ED09066CD}"/>
              </a:ext>
            </a:extLst>
          </p:cNvPr>
          <p:cNvSpPr/>
          <p:nvPr/>
        </p:nvSpPr>
        <p:spPr>
          <a:xfrm>
            <a:off x="360363" y="1078695"/>
            <a:ext cx="849307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https://bitbucket.org/ggenov91/math-school-app/src/master/www/js/magic.js</a:t>
            </a:r>
            <a:endParaRPr lang="en-US" dirty="0"/>
          </a:p>
          <a:p>
            <a:r>
              <a:rPr lang="en-US" dirty="0">
                <a:hlinkClick r:id="rId3"/>
              </a:rPr>
              <a:t>https://bitbucket.org/ggenov91/find-me-app/src/master/www/js/services.js</a:t>
            </a:r>
            <a:r>
              <a:rPr lang="en-US" dirty="0"/>
              <a:t> -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>
                <a:hlinkClick r:id="rId4"/>
              </a:rPr>
              <a:t>https://bitbucket.org/ggenov91/select-word-app/src/master/src/app/pages/word/word.ts</a:t>
            </a:r>
            <a:r>
              <a:rPr lang="en-US" dirty="0"/>
              <a:t> - </a:t>
            </a:r>
            <a:r>
              <a:rPr lang="en-US" dirty="0" err="1"/>
              <a:t>selectLetter</a:t>
            </a:r>
            <a:endParaRPr lang="en-US" dirty="0"/>
          </a:p>
          <a:p>
            <a:r>
              <a:rPr lang="en-US" dirty="0">
                <a:hlinkClick r:id="rId5"/>
              </a:rPr>
              <a:t>https://bitbucket.org/ggenov91/famestand-new/src/master/app/Libraries/Magic.php</a:t>
            </a:r>
            <a:r>
              <a:rPr lang="en-US" dirty="0"/>
              <a:t> - </a:t>
            </a:r>
            <a:r>
              <a:rPr lang="en-US" dirty="0" err="1"/>
              <a:t>getUserNotifcationsQuery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51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42E9-D49C-7745-8E3D-680FC7D6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 </a:t>
            </a:r>
            <a:br>
              <a:rPr lang="en-US" dirty="0"/>
            </a:b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8539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 old coding principles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547722-EC81-1444-A71C-D9117F51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15" y="839258"/>
            <a:ext cx="6159970" cy="34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Y</a:t>
            </a:r>
            <a:r>
              <a:rPr lang="en-US" dirty="0"/>
              <a:t>ou </a:t>
            </a:r>
            <a:r>
              <a:rPr lang="en-US" sz="4000" b="1" dirty="0"/>
              <a:t>A</a:t>
            </a:r>
            <a:r>
              <a:rPr lang="en-US" dirty="0"/>
              <a:t>ren’t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dirty="0" err="1">
                <a:cs typeface="Calibri" panose="020F0502020204030204" pitchFamily="34" charset="0"/>
              </a:rPr>
              <a:t>onna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eed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dirty="0">
                <a:cs typeface="Calibri" panose="020F0502020204030204" pitchFamily="34" charset="0"/>
              </a:rPr>
              <a:t>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253999" y="1069933"/>
            <a:ext cx="49784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will have to do validation of email and password field, we shouldn’t do validation of post code, because we may never need it.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5BC4A1-7B7D-8644-B1C6-796C416F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85" y="1069933"/>
            <a:ext cx="3481916" cy="3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K</a:t>
            </a:r>
            <a:r>
              <a:rPr lang="en-US" dirty="0"/>
              <a:t>eep </a:t>
            </a:r>
            <a:r>
              <a:rPr lang="en-US" sz="4000" b="1" dirty="0"/>
              <a:t>I</a:t>
            </a:r>
            <a:r>
              <a:rPr lang="en-US" dirty="0"/>
              <a:t>t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cs typeface="Calibri" panose="020F0502020204030204" pitchFamily="34" charset="0"/>
              </a:rPr>
              <a:t>imple</a:t>
            </a:r>
            <a:r>
              <a:rPr lang="en-US" dirty="0"/>
              <a:t>, </a:t>
            </a:r>
            <a:r>
              <a:rPr lang="en-US" sz="4000" b="1" dirty="0"/>
              <a:t>S</a:t>
            </a:r>
            <a:r>
              <a:rPr lang="en-US" dirty="0"/>
              <a:t>tupid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253999" y="852072"/>
            <a:ext cx="85328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want a picture</a:t>
            </a:r>
            <a:r>
              <a:rPr lang="bg-BG" dirty="0"/>
              <a:t>,</a:t>
            </a:r>
            <a:r>
              <a:rPr lang="en-US" dirty="0"/>
              <a:t> you buy a picture. You don’t buy white canvas, colors and start drawing…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A8E74-F72C-EF4D-A523-BA418662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38" y="1880331"/>
            <a:ext cx="5143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</a:t>
            </a:r>
            <a:r>
              <a:rPr lang="en-US" dirty="0"/>
              <a:t>on’t </a:t>
            </a:r>
            <a:r>
              <a:rPr lang="en-US" sz="4000" b="1" dirty="0"/>
              <a:t>R</a:t>
            </a:r>
            <a:r>
              <a:rPr lang="en-US" dirty="0"/>
              <a:t>epeat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dirty="0">
                <a:cs typeface="Calibri" panose="020F0502020204030204" pitchFamily="34" charset="0"/>
              </a:rPr>
              <a:t>ourself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2EBDD-E2E7-294C-ACF6-E2355BC8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2" y="1154808"/>
            <a:ext cx="4066599" cy="563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8E1C1-4ABF-E748-913A-78CB1C63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30" y="1803557"/>
            <a:ext cx="2326042" cy="155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53890-65C1-D645-A302-A33034DD2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454" y="1154808"/>
            <a:ext cx="4066599" cy="518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9C8AE-849C-0C48-A15D-3F87EAB14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278" y="1763793"/>
            <a:ext cx="3282950" cy="65659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D38B797A-260F-0247-AA29-7CFBB8310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53" y="2716414"/>
            <a:ext cx="914400" cy="91440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0D64560A-E7FB-694B-8B46-DC206A75C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1537" y="3443706"/>
            <a:ext cx="809186" cy="8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F2B4-CFA0-3749-A713-C9E7BED7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41" y="924620"/>
            <a:ext cx="5183717" cy="35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</a:t>
            </a:r>
            <a:r>
              <a:rPr lang="en-US" dirty="0"/>
              <a:t>ingle responsibility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2AA6-B52C-EB45-9675-DA58A476C0DC}"/>
              </a:ext>
            </a:extLst>
          </p:cNvPr>
          <p:cNvSpPr txBox="1"/>
          <p:nvPr/>
        </p:nvSpPr>
        <p:spPr>
          <a:xfrm>
            <a:off x="219076" y="936512"/>
            <a:ext cx="362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 class should have only a single responsibility.</a:t>
            </a: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AB264-E580-7A49-8849-A5475C94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40" y="804441"/>
            <a:ext cx="4966084" cy="3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9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</a:t>
            </a:r>
            <a:r>
              <a:rPr lang="en-US" dirty="0"/>
              <a:t>ingle responsibility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0BAA-4A93-7C4F-9F93-F6DAD9B885B8}"/>
              </a:ext>
            </a:extLst>
          </p:cNvPr>
          <p:cNvSpPr txBox="1"/>
          <p:nvPr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BAFD2-732F-A74D-A7F9-3A11A77F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95" y="1008405"/>
            <a:ext cx="2536151" cy="322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B4B42-E8AD-204E-9C61-DE6C2BEA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4" y="1162741"/>
            <a:ext cx="3005406" cy="270808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5A58C6BC-CCD3-5E4E-816F-8F5FAF9BB543}"/>
              </a:ext>
            </a:extLst>
          </p:cNvPr>
          <p:cNvSpPr/>
          <p:nvPr/>
        </p:nvSpPr>
        <p:spPr>
          <a:xfrm>
            <a:off x="4061147" y="2254295"/>
            <a:ext cx="842922" cy="52497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61901</TotalTime>
  <Words>533</Words>
  <Application>Microsoft Macintosh PowerPoint</Application>
  <PresentationFormat>On-screen Show (16:9)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Covers</vt:lpstr>
      <vt:lpstr>General</vt:lpstr>
      <vt:lpstr>Breakers</vt:lpstr>
      <vt:lpstr>Bad Code ? No thanks !</vt:lpstr>
      <vt:lpstr>PowerPoint Presentation</vt:lpstr>
      <vt:lpstr>The good old coding principles</vt:lpstr>
      <vt:lpstr>You Aren’t Gonna Need It </vt:lpstr>
      <vt:lpstr>Keep It Simple, Stupid</vt:lpstr>
      <vt:lpstr>Don’t Repeat Yourself</vt:lpstr>
      <vt:lpstr>SOLID</vt:lpstr>
      <vt:lpstr>Single responsibility</vt:lpstr>
      <vt:lpstr>Single responsibility</vt:lpstr>
      <vt:lpstr>Open-closed</vt:lpstr>
      <vt:lpstr>Open-closed</vt:lpstr>
      <vt:lpstr>Liskov substitution</vt:lpstr>
      <vt:lpstr>Interface segregation</vt:lpstr>
      <vt:lpstr>Interface segregation</vt:lpstr>
      <vt:lpstr>Dependency inversion</vt:lpstr>
      <vt:lpstr>Few hints</vt:lpstr>
      <vt:lpstr>Common mistakes</vt:lpstr>
      <vt:lpstr>Bad code example #1</vt:lpstr>
      <vt:lpstr>Bad code example #1</vt:lpstr>
      <vt:lpstr>Bad code example #2</vt:lpstr>
      <vt:lpstr>Way too bad code examples</vt:lpstr>
      <vt:lpstr>Thank you !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Georgi Genov</cp:lastModifiedBy>
  <cp:revision>106</cp:revision>
  <dcterms:created xsi:type="dcterms:W3CDTF">2018-01-26T19:23:30Z</dcterms:created>
  <dcterms:modified xsi:type="dcterms:W3CDTF">2019-06-07T14:26:02Z</dcterms:modified>
</cp:coreProperties>
</file>