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41"/>
  </p:notesMasterIdLst>
  <p:sldIdLst>
    <p:sldId id="263" r:id="rId3"/>
    <p:sldId id="265" r:id="rId4"/>
    <p:sldId id="273" r:id="rId5"/>
    <p:sldId id="256" r:id="rId6"/>
    <p:sldId id="335" r:id="rId7"/>
    <p:sldId id="334" r:id="rId8"/>
    <p:sldId id="336" r:id="rId9"/>
    <p:sldId id="337" r:id="rId10"/>
    <p:sldId id="338" r:id="rId11"/>
    <p:sldId id="339" r:id="rId12"/>
    <p:sldId id="341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42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13" r:id="rId40"/>
  </p:sldIdLst>
  <p:sldSz cx="18288000" cy="10287000"/>
  <p:notesSz cx="6858000" cy="9144000"/>
  <p:embeddedFontLs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Proxima Nova Semibold" panose="020B0604020202020204" charset="0"/>
      <p:regular r:id="rId46"/>
      <p:bold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AA8DD-5773-4FFD-ABDD-EF60AC5FFCBE}">
  <a:tblStyle styleId="{1D5AA8DD-5773-4FFD-ABDD-EF60AC5FFCBE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30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024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92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23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1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65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6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5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74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5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467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060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931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515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63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21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288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487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728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68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347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679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309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124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523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6262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9395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9f09c64a5c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9f09c64a5c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993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9f09c64a5c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9f09c64a5c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f09c64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f09c64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61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8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9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662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03a51cc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03a51cc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30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bg>
      <p:bgPr>
        <a:solidFill>
          <a:schemeClr val="lt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1" name="Google Shape;391;p2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bg>
      <p:bgPr>
        <a:solidFill>
          <a:schemeClr val="lt2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97" name="Google Shape;397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bg>
      <p:bgPr>
        <a:solidFill>
          <a:schemeClr val="lt2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03" name="Google Shape;403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27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2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2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0" name="Google Shape;410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кой">
  <p:cSld name="CUSTOM_3_1_1_2_2_2">
    <p:bg>
      <p:bgPr>
        <a:solidFill>
          <a:schemeClr val="lt2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9254356" y="3026991"/>
            <a:ext cx="8371500" cy="5060700"/>
          </a:xfrm>
          <a:prstGeom prst="roundRect">
            <a:avLst>
              <a:gd name="adj" fmla="val 4076"/>
            </a:avLst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17" name="Google Shape;417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8"/>
          <p:cNvSpPr txBox="1">
            <a:spLocks noGrp="1"/>
          </p:cNvSpPr>
          <p:nvPr>
            <p:ph type="body" idx="1"/>
          </p:nvPr>
        </p:nvSpPr>
        <p:spPr>
          <a:xfrm>
            <a:off x="551850" y="2952000"/>
            <a:ext cx="8592300" cy="5205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>
                <a:solidFill>
                  <a:srgbClr val="FFFFFF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Char char="■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5721200" cy="73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423" name="Google Shape;423;p2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24" name="Google Shape;424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8"/>
          <p:cNvSpPr txBox="1"/>
          <p:nvPr/>
        </p:nvSpPr>
        <p:spPr>
          <a:xfrm>
            <a:off x="11103650" y="518940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пунктирную рамку)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28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bg>
      <p:bgPr>
        <a:solidFill>
          <a:schemeClr val="lt2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2" name="Google Shape;432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7" name="Google Shape;437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9"/>
          <p:cNvSpPr/>
          <p:nvPr/>
        </p:nvSpPr>
        <p:spPr>
          <a:xfrm>
            <a:off x="1135125" y="2302850"/>
            <a:ext cx="6016500" cy="6016200"/>
          </a:xfrm>
          <a:prstGeom prst="ellipse">
            <a:avLst/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"/>
          <p:cNvSpPr txBox="1"/>
          <p:nvPr/>
        </p:nvSpPr>
        <p:spPr>
          <a:xfrm>
            <a:off x="1488544" y="5044975"/>
            <a:ext cx="5319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29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 Semibold"/>
              <a:buNone/>
              <a:defRPr sz="3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bg>
      <p:bgPr>
        <a:solidFill>
          <a:schemeClr val="lt2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48" name="Google Shape;448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3" name="Google Shape;453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3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Font typeface="Proxima Nova Semibold"/>
              <a:buNone/>
              <a:defRPr sz="9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59" name="Google Shape;45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bg>
      <p:bgPr>
        <a:solidFill>
          <a:schemeClr val="l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/>
          <p:nvPr/>
        </p:nvSpPr>
        <p:spPr>
          <a:xfrm>
            <a:off x="1044475" y="1288900"/>
            <a:ext cx="5795700" cy="5795700"/>
          </a:xfrm>
          <a:prstGeom prst="ellipse">
            <a:avLst/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1631325" y="3923950"/>
            <a:ext cx="46224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31"/>
          <p:cNvSpPr txBox="1">
            <a:spLocks noGrp="1"/>
          </p:cNvSpPr>
          <p:nvPr>
            <p:ph type="subTitle" idx="1"/>
          </p:nvPr>
        </p:nvSpPr>
        <p:spPr>
          <a:xfrm>
            <a:off x="7697850" y="3956450"/>
            <a:ext cx="10038300" cy="990000"/>
          </a:xfrm>
          <a:prstGeom prst="rect">
            <a:avLst/>
          </a:prstGeom>
        </p:spPr>
        <p:txBody>
          <a:bodyPr spcFirstLastPara="1" wrap="square" lIns="0" tIns="144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7697850" y="1468800"/>
            <a:ext cx="10038300" cy="2484000"/>
          </a:xfrm>
          <a:prstGeom prst="rect">
            <a:avLst/>
          </a:prstGeom>
        </p:spPr>
        <p:txBody>
          <a:bodyPr spcFirstLastPara="1" wrap="square" lIns="0" tIns="72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31"/>
          <p:cNvSpPr txBox="1">
            <a:spLocks noGrp="1"/>
          </p:cNvSpPr>
          <p:nvPr>
            <p:ph type="subTitle" idx="2"/>
          </p:nvPr>
        </p:nvSpPr>
        <p:spPr>
          <a:xfrm>
            <a:off x="8393025" y="5925600"/>
            <a:ext cx="5021700" cy="741600"/>
          </a:xfrm>
          <a:prstGeom prst="rect">
            <a:avLst/>
          </a:prstGeom>
        </p:spPr>
        <p:txBody>
          <a:bodyPr spcFirstLastPara="1" wrap="square" lIns="0" tIns="270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31"/>
          <p:cNvSpPr txBox="1"/>
          <p:nvPr/>
        </p:nvSpPr>
        <p:spPr>
          <a:xfrm>
            <a:off x="7606575" y="5292000"/>
            <a:ext cx="72285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Аккаунты в соц.сетях</a:t>
            </a:r>
            <a:endParaRPr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471" name="Google Shape;471;p31"/>
          <p:cNvGrpSpPr/>
          <p:nvPr/>
        </p:nvGrpSpPr>
        <p:grpSpPr>
          <a:xfrm>
            <a:off x="7654890" y="6087600"/>
            <a:ext cx="499901" cy="499901"/>
            <a:chOff x="1190625" y="238125"/>
            <a:chExt cx="4905800" cy="4905800"/>
          </a:xfrm>
        </p:grpSpPr>
        <p:sp>
          <p:nvSpPr>
            <p:cNvPr id="472" name="Google Shape;472;p31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1"/>
          <p:cNvGrpSpPr/>
          <p:nvPr/>
        </p:nvGrpSpPr>
        <p:grpSpPr>
          <a:xfrm>
            <a:off x="7654612" y="6840000"/>
            <a:ext cx="500468" cy="500468"/>
            <a:chOff x="1190625" y="238125"/>
            <a:chExt cx="5186200" cy="5186200"/>
          </a:xfrm>
        </p:grpSpPr>
        <p:sp>
          <p:nvSpPr>
            <p:cNvPr id="475" name="Google Shape;475;p31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1"/>
          <p:cNvGrpSpPr/>
          <p:nvPr/>
        </p:nvGrpSpPr>
        <p:grpSpPr>
          <a:xfrm>
            <a:off x="7654911" y="7567794"/>
            <a:ext cx="500468" cy="500468"/>
            <a:chOff x="1190625" y="238125"/>
            <a:chExt cx="5186200" cy="5186200"/>
          </a:xfrm>
        </p:grpSpPr>
        <p:sp>
          <p:nvSpPr>
            <p:cNvPr id="478" name="Google Shape;478;p31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1"/>
          <p:cNvGrpSpPr/>
          <p:nvPr/>
        </p:nvGrpSpPr>
        <p:grpSpPr>
          <a:xfrm>
            <a:off x="7654911" y="8323200"/>
            <a:ext cx="500468" cy="500468"/>
            <a:chOff x="1190625" y="238125"/>
            <a:chExt cx="5186200" cy="5186200"/>
          </a:xfrm>
        </p:grpSpPr>
        <p:sp>
          <p:nvSpPr>
            <p:cNvPr id="481" name="Google Shape;481;p31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84" name="Google Shape;484;p3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1"/>
          <p:cNvSpPr txBox="1">
            <a:spLocks noGrp="1"/>
          </p:cNvSpPr>
          <p:nvPr>
            <p:ph type="subTitle" idx="3"/>
          </p:nvPr>
        </p:nvSpPr>
        <p:spPr>
          <a:xfrm>
            <a:off x="8393025" y="6667200"/>
            <a:ext cx="5021700" cy="741600"/>
          </a:xfrm>
          <a:prstGeom prst="rect">
            <a:avLst/>
          </a:prstGeom>
        </p:spPr>
        <p:txBody>
          <a:bodyPr spcFirstLastPara="1" wrap="square" lIns="0" tIns="270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subTitle" idx="4"/>
          </p:nvPr>
        </p:nvSpPr>
        <p:spPr>
          <a:xfrm>
            <a:off x="8393025" y="7415694"/>
            <a:ext cx="5021700" cy="741600"/>
          </a:xfrm>
          <a:prstGeom prst="rect">
            <a:avLst/>
          </a:prstGeom>
        </p:spPr>
        <p:txBody>
          <a:bodyPr spcFirstLastPara="1" wrap="square" lIns="0" tIns="270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5"/>
          </p:nvPr>
        </p:nvSpPr>
        <p:spPr>
          <a:xfrm>
            <a:off x="8393025" y="8163128"/>
            <a:ext cx="5021700" cy="741600"/>
          </a:xfrm>
          <a:prstGeom prst="rect">
            <a:avLst/>
          </a:prstGeom>
        </p:spPr>
        <p:txBody>
          <a:bodyPr spcFirstLastPara="1" wrap="square" lIns="0" tIns="270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bg>
      <p:bgPr>
        <a:solidFill>
          <a:schemeClr val="lt2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/>
          <p:nvPr/>
        </p:nvSpPr>
        <p:spPr>
          <a:xfrm>
            <a:off x="566050" y="552662"/>
            <a:ext cx="4290900" cy="4290900"/>
          </a:xfrm>
          <a:prstGeom prst="ellipse">
            <a:avLst/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1000530" y="2351146"/>
            <a:ext cx="3422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32"/>
          <p:cNvSpPr txBox="1">
            <a:spLocks noGrp="1"/>
          </p:cNvSpPr>
          <p:nvPr>
            <p:ph type="subTitle" idx="1"/>
          </p:nvPr>
        </p:nvSpPr>
        <p:spPr>
          <a:xfrm>
            <a:off x="6269100" y="3455450"/>
            <a:ext cx="10003800" cy="990000"/>
          </a:xfrm>
          <a:prstGeom prst="rect">
            <a:avLst/>
          </a:prstGeom>
        </p:spPr>
        <p:txBody>
          <a:bodyPr spcFirstLastPara="1" wrap="square" lIns="0" tIns="144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/>
          </p:nvPr>
        </p:nvSpPr>
        <p:spPr>
          <a:xfrm>
            <a:off x="6268650" y="980391"/>
            <a:ext cx="9597000" cy="2484000"/>
          </a:xfrm>
          <a:prstGeom prst="rect">
            <a:avLst/>
          </a:prstGeom>
        </p:spPr>
        <p:txBody>
          <a:bodyPr spcFirstLastPara="1" wrap="square" lIns="0" tIns="72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98000" rIns="36000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7" name="Google Shape;497;p3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98" name="Google Shape;498;p3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32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32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551700" y="8561925"/>
            <a:ext cx="2858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05" name="Google Shape;505;p32"/>
          <p:cNvGrpSpPr/>
          <p:nvPr/>
        </p:nvGrpSpPr>
        <p:grpSpPr>
          <a:xfrm>
            <a:off x="6269103" y="8402679"/>
            <a:ext cx="496958" cy="499901"/>
            <a:chOff x="1190625" y="238125"/>
            <a:chExt cx="4905800" cy="4905800"/>
          </a:xfrm>
        </p:grpSpPr>
        <p:sp>
          <p:nvSpPr>
            <p:cNvPr id="506" name="Google Shape;506;p32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2"/>
          <p:cNvGrpSpPr/>
          <p:nvPr/>
        </p:nvGrpSpPr>
        <p:grpSpPr>
          <a:xfrm>
            <a:off x="6268789" y="9144186"/>
            <a:ext cx="497357" cy="500468"/>
            <a:chOff x="1190625" y="238125"/>
            <a:chExt cx="5186200" cy="5186200"/>
          </a:xfrm>
        </p:grpSpPr>
        <p:sp>
          <p:nvSpPr>
            <p:cNvPr id="509" name="Google Shape;509;p32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2"/>
          <p:cNvGrpSpPr/>
          <p:nvPr/>
        </p:nvGrpSpPr>
        <p:grpSpPr>
          <a:xfrm>
            <a:off x="11974498" y="8402463"/>
            <a:ext cx="498394" cy="500468"/>
            <a:chOff x="1190625" y="238125"/>
            <a:chExt cx="5186200" cy="5186200"/>
          </a:xfrm>
        </p:grpSpPr>
        <p:sp>
          <p:nvSpPr>
            <p:cNvPr id="512" name="Google Shape;512;p32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32"/>
          <p:cNvGrpSpPr/>
          <p:nvPr/>
        </p:nvGrpSpPr>
        <p:grpSpPr>
          <a:xfrm>
            <a:off x="11974498" y="9144254"/>
            <a:ext cx="498394" cy="500468"/>
            <a:chOff x="1190625" y="238125"/>
            <a:chExt cx="5186200" cy="5186200"/>
          </a:xfrm>
        </p:grpSpPr>
        <p:sp>
          <p:nvSpPr>
            <p:cNvPr id="515" name="Google Shape;515;p32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2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32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32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32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bg>
      <p:bgPr>
        <a:solidFill>
          <a:schemeClr val="lt2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3" name="Google Shape;523;p3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28" name="Google Shape;528;p3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33" name="Google Shape;533;p3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3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541200" y="2289450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6305825" y="2289450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12015200" y="2289450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541200" y="5749488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6305825" y="5749488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12015200" y="5749488"/>
            <a:ext cx="1151100" cy="11511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3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33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33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33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33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49" name="Google Shape;549;p3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0" name="Google Shape;550;p3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bg>
      <p:bgPr>
        <a:solidFill>
          <a:schemeClr val="lt2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57" name="Google Shape;557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2" name="Google Shape;562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67" name="Google Shape;567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34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72" name="Google Shape;572;p3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3" name="Google Shape;573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3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7344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34"/>
          <p:cNvSpPr/>
          <p:nvPr/>
        </p:nvSpPr>
        <p:spPr>
          <a:xfrm>
            <a:off x="547200" y="3351600"/>
            <a:ext cx="2333700" cy="23337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6268638" y="3351600"/>
            <a:ext cx="2333700" cy="23337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4"/>
          <p:cNvSpPr/>
          <p:nvPr/>
        </p:nvSpPr>
        <p:spPr>
          <a:xfrm>
            <a:off x="12002275" y="3351600"/>
            <a:ext cx="2333700" cy="23337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4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34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2pPr>
            <a:lvl3pPr marL="1371600" lvl="2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3pPr>
            <a:lvl4pPr marL="1828800" lvl="3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4pPr>
            <a:lvl5pPr marL="2286000" lvl="4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5pPr>
            <a:lvl6pPr marL="2743200" lvl="5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marL="3200400" lvl="6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marL="3657600" lvl="7" indent="-4191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marL="4114800" lvl="8" indent="-4191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bg>
      <p:bgPr>
        <a:solidFill>
          <a:schemeClr val="lt2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4856925" y="5435566"/>
            <a:ext cx="8574000" cy="32184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3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35"/>
          <p:cNvSpPr txBox="1">
            <a:spLocks noGrp="1"/>
          </p:cNvSpPr>
          <p:nvPr>
            <p:ph type="subTitle" idx="2"/>
          </p:nvPr>
        </p:nvSpPr>
        <p:spPr>
          <a:xfrm>
            <a:off x="4856925" y="2217166"/>
            <a:ext cx="8574000" cy="3218400"/>
          </a:xfrm>
          <a:prstGeom prst="rect">
            <a:avLst/>
          </a:prstGeom>
        </p:spPr>
        <p:txBody>
          <a:bodyPr spcFirstLastPara="1" wrap="square" lIns="0" tIns="144000" rIns="91425" bIns="0" anchor="t" anchorCtr="0">
            <a:noAutofit/>
          </a:bodyPr>
          <a:lstStyle>
            <a:lvl1pPr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0"/>
              <a:buFont typeface="Proxima Nova Semibold"/>
              <a:buNone/>
              <a:defRPr sz="2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90" name="Google Shape;590;p3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91" name="Google Shape;591;p3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chemeClr val="lt2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6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14336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00" name="Google Shape;600;p3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01" name="Google Shape;601;p3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6"/>
          <p:cNvSpPr txBox="1">
            <a:spLocks noGrp="1"/>
          </p:cNvSpPr>
          <p:nvPr>
            <p:ph type="subTitle" idx="2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chemeClr val="lt2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7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08" name="Google Shape;608;p37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2"/>
          </p:nvPr>
        </p:nvSpPr>
        <p:spPr>
          <a:xfrm>
            <a:off x="7859300" y="8908926"/>
            <a:ext cx="3292800" cy="7320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3"/>
          </p:nvPr>
        </p:nvSpPr>
        <p:spPr>
          <a:xfrm>
            <a:off x="12074125" y="8908926"/>
            <a:ext cx="3292800" cy="7320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13" name="Google Shape;613;p3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14" name="Google Shape;614;p3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11230863" y="8956775"/>
            <a:ext cx="684000" cy="6840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7"/>
          <p:cNvGrpSpPr/>
          <p:nvPr/>
        </p:nvGrpSpPr>
        <p:grpSpPr>
          <a:xfrm>
            <a:off x="11230921" y="8956178"/>
            <a:ext cx="683869" cy="683869"/>
            <a:chOff x="1190625" y="193738"/>
            <a:chExt cx="4905800" cy="4905800"/>
          </a:xfrm>
        </p:grpSpPr>
        <p:sp>
          <p:nvSpPr>
            <p:cNvPr id="621" name="Google Shape;621;p37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7019517" y="8956750"/>
            <a:ext cx="684060" cy="684060"/>
            <a:chOff x="1190625" y="238125"/>
            <a:chExt cx="5186200" cy="5186200"/>
          </a:xfrm>
        </p:grpSpPr>
        <p:sp>
          <p:nvSpPr>
            <p:cNvPr id="624" name="Google Shape;624;p37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7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27" name="Google Shape;627;p3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chemeClr val="lt2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633" name="Google Shape;633;p38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8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2"/>
          </p:nvPr>
        </p:nvSpPr>
        <p:spPr>
          <a:xfrm>
            <a:off x="1432406" y="5685601"/>
            <a:ext cx="3292800" cy="7320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38" name="Google Shape;638;p3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3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643" name="Google Shape;643;p38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644" name="Google Shape;644;p3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551846" y="6939578"/>
            <a:ext cx="683869" cy="683869"/>
            <a:chOff x="1190625" y="193738"/>
            <a:chExt cx="4905800" cy="4905800"/>
          </a:xfrm>
        </p:grpSpPr>
        <p:sp>
          <p:nvSpPr>
            <p:cNvPr id="649" name="Google Shape;649;p38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51" name="Google Shape;651;p38"/>
          <p:cNvGrpSpPr/>
          <p:nvPr/>
        </p:nvGrpSpPr>
        <p:grpSpPr>
          <a:xfrm>
            <a:off x="551842" y="5738350"/>
            <a:ext cx="684060" cy="684060"/>
            <a:chOff x="7019517" y="8956750"/>
            <a:chExt cx="684060" cy="684060"/>
          </a:xfrm>
        </p:grpSpPr>
        <p:sp>
          <p:nvSpPr>
            <p:cNvPr id="652" name="Google Shape;652;p38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54" name="Google Shape;654;p38"/>
          <p:cNvSpPr txBox="1">
            <a:spLocks noGrp="1"/>
          </p:cNvSpPr>
          <p:nvPr>
            <p:ph type="subTitle" idx="3"/>
          </p:nvPr>
        </p:nvSpPr>
        <p:spPr>
          <a:xfrm>
            <a:off x="1432406" y="6921601"/>
            <a:ext cx="3292800" cy="7320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chemeClr val="l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57" name="Google Shape;657;p3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9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9"/>
          <p:cNvSpPr txBox="1">
            <a:spLocks noGrp="1"/>
          </p:cNvSpPr>
          <p:nvPr>
            <p:ph type="subTitle" idx="1"/>
          </p:nvPr>
        </p:nvSpPr>
        <p:spPr>
          <a:xfrm>
            <a:off x="9089997" y="7644591"/>
            <a:ext cx="2932500" cy="22983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4" name="Google Shape;664;p3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9"/>
          <p:cNvSpPr txBox="1">
            <a:spLocks noGrp="1"/>
          </p:cNvSpPr>
          <p:nvPr>
            <p:ph type="subTitle" idx="2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chemeClr val="lt2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1"/>
          </p:nvPr>
        </p:nvSpPr>
        <p:spPr>
          <a:xfrm>
            <a:off x="9136434" y="6096918"/>
            <a:ext cx="2790000" cy="2186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32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3200"/>
              </a:spcBef>
              <a:spcAft>
                <a:spcPts val="32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70" name="Google Shape;670;p4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71" name="Google Shape;671;p4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4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40"/>
          <p:cNvSpPr txBox="1">
            <a:spLocks noGrp="1"/>
          </p:cNvSpPr>
          <p:nvPr>
            <p:ph type="subTitle" idx="2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chemeClr val="lt2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96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9" name="Google Shape;679;p41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83" name="Google Shape;683;p4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1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4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chemeClr val="lt2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694" name="Google Shape;694;p4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95" name="Google Shape;695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42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4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chemeClr val="lt2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3"/>
          <p:cNvSpPr/>
          <p:nvPr/>
        </p:nvSpPr>
        <p:spPr>
          <a:xfrm>
            <a:off x="9143693" y="4572012"/>
            <a:ext cx="4572000" cy="4572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9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07" name="Google Shape;707;p4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3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4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roxima Nova Semibold"/>
              <a:buNone/>
              <a:defRPr sz="9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chemeClr val="lt2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0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4572000" y="4572162"/>
            <a:ext cx="4571700" cy="4571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9143868" y="4572012"/>
            <a:ext cx="4572000" cy="457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4"/>
          <p:cNvSpPr/>
          <p:nvPr/>
        </p:nvSpPr>
        <p:spPr>
          <a:xfrm>
            <a:off x="13715978" y="4572012"/>
            <a:ext cx="4572000" cy="4572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96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718" name="Google Shape;718;p4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19" name="Google Shape;719;p4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44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100044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4" name="Google Shape;724;p4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Proxima Nova Semibold"/>
              <a:buNone/>
              <a:defRPr sz="96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chemeClr val="lt2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5"/>
          <p:cNvSpPr/>
          <p:nvPr/>
        </p:nvSpPr>
        <p:spPr>
          <a:xfrm>
            <a:off x="9037655" y="623009"/>
            <a:ext cx="8413500" cy="841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5"/>
          <p:cNvSpPr/>
          <p:nvPr/>
        </p:nvSpPr>
        <p:spPr>
          <a:xfrm>
            <a:off x="9602760" y="1144088"/>
            <a:ext cx="8365800" cy="8365500"/>
          </a:xfrm>
          <a:prstGeom prst="ellipse">
            <a:avLst/>
          </a:prstGeom>
          <a:noFill/>
          <a:ln w="9525" cap="flat" cmpd="sng">
            <a:solidFill>
              <a:srgbClr val="EFEF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5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Место для круглой фотографии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30" name="Google Shape;730;p4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5"/>
          <p:cNvSpPr txBox="1">
            <a:spLocks noGrp="1"/>
          </p:cNvSpPr>
          <p:nvPr>
            <p:ph type="subTitle" idx="1"/>
          </p:nvPr>
        </p:nvSpPr>
        <p:spPr>
          <a:xfrm>
            <a:off x="551850" y="2707200"/>
            <a:ext cx="8592000" cy="1735200"/>
          </a:xfrm>
          <a:prstGeom prst="rect">
            <a:avLst/>
          </a:prstGeom>
        </p:spPr>
        <p:txBody>
          <a:bodyPr spcFirstLastPara="1" wrap="square" lIns="0" tIns="108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5" name="Google Shape;735;p4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2462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45"/>
          <p:cNvSpPr txBox="1">
            <a:spLocks noGrp="1"/>
          </p:cNvSpPr>
          <p:nvPr>
            <p:ph type="subTitle" idx="2"/>
          </p:nvPr>
        </p:nvSpPr>
        <p:spPr>
          <a:xfrm>
            <a:off x="540000" y="8157600"/>
            <a:ext cx="5728500" cy="172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320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3200"/>
              </a:spcBef>
              <a:spcAft>
                <a:spcPts val="320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 rtl="0"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7.0843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ing-babylon.net/2016/03/18/warp-loss-for-implicit-feedback-recommendatio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32/Diplom_d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/>
          <p:nvPr/>
        </p:nvSpPr>
        <p:spPr>
          <a:xfrm>
            <a:off x="8163325" y="4896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3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5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Разработка рекомендательной системы актуальных процедур закупок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Дипломный проект</a:t>
            </a: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2" name="Google Shape;862;p53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Proxima Nova"/>
                <a:ea typeface="Proxima Nova"/>
                <a:cs typeface="Proxima Nova"/>
                <a:sym typeface="Proxima Nova"/>
              </a:rPr>
              <a:t>Сергей Федюшин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Студент профессии 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63" name="Google Shape;863;p5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64" name="Google Shape;864;p5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Подготовка и генерация данных </a:t>
            </a:r>
            <a:endParaRPr lang="en-US"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-US" sz="9600" b="1" dirty="0">
                <a:latin typeface="Proxima Nova"/>
                <a:ea typeface="Proxima Nova"/>
                <a:cs typeface="Proxima Nova"/>
                <a:sym typeface="Proxima Nova"/>
              </a:rPr>
              <a:t>feature engineering)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4657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Текстовые данные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4303050" cy="2973600"/>
            <a:chOff x="551850" y="2707200"/>
            <a:chExt cx="4303050" cy="2973600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3610800" cy="29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Формируем столбец с текстовым описанием тендера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Объединеняем</a:t>
              </a:r>
              <a:r>
                <a:rPr lang="ru-RU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содержимое из столбцов названия закупки, названия лота, названия кода ОКПД2 или дополнительного кода, описания товаров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1" name="Google Shape;1177;p76">
            <a:extLst>
              <a:ext uri="{FF2B5EF4-FFF2-40B4-BE49-F238E27FC236}">
                <a16:creationId xmlns:a16="http://schemas.microsoft.com/office/drawing/2014/main" id="{3AE699B1-25E6-4D57-BAF7-B3010C67C617}"/>
              </a:ext>
            </a:extLst>
          </p:cNvPr>
          <p:cNvGrpSpPr/>
          <p:nvPr/>
        </p:nvGrpSpPr>
        <p:grpSpPr>
          <a:xfrm>
            <a:off x="11609177" y="2707200"/>
            <a:ext cx="4290450" cy="1786423"/>
            <a:chOff x="11988000" y="6180963"/>
            <a:chExt cx="4290450" cy="1786423"/>
          </a:xfrm>
        </p:grpSpPr>
        <p:sp>
          <p:nvSpPr>
            <p:cNvPr id="32" name="Google Shape;1178;p76">
              <a:extLst>
                <a:ext uri="{FF2B5EF4-FFF2-40B4-BE49-F238E27FC236}">
                  <a16:creationId xmlns:a16="http://schemas.microsoft.com/office/drawing/2014/main" id="{B9415C32-081A-4C47-A3CD-78D124ADE24D}"/>
                </a:ext>
              </a:extLst>
            </p:cNvPr>
            <p:cNvSpPr txBox="1"/>
            <p:nvPr/>
          </p:nvSpPr>
          <p:spPr>
            <a:xfrm>
              <a:off x="12680250" y="6180975"/>
              <a:ext cx="3598200" cy="1786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Сохранение результата в </a:t>
              </a: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csv-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файлы</a:t>
              </a:r>
              <a:endParaRPr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ymbol" panose="05050102010706020507" pitchFamily="18" charset="2"/>
                <a:buChar char="-"/>
              </a:pP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train_data_desc_stemmed</a:t>
              </a:r>
              <a:endPara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ymbol" panose="05050102010706020507" pitchFamily="18" charset="2"/>
                <a:buChar char="-"/>
              </a:pPr>
              <a:r>
                <a:rPr lang="en-US" dirty="0" err="1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test_data_desc_stemmed</a:t>
              </a: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3" name="Google Shape;1179;p76">
              <a:extLst>
                <a:ext uri="{FF2B5EF4-FFF2-40B4-BE49-F238E27FC236}">
                  <a16:creationId xmlns:a16="http://schemas.microsoft.com/office/drawing/2014/main" id="{F2AC1193-0DF1-49E0-A5E2-B8EA44F79A8A}"/>
                </a:ext>
              </a:extLst>
            </p:cNvPr>
            <p:cNvSpPr/>
            <p:nvPr/>
          </p:nvSpPr>
          <p:spPr>
            <a:xfrm>
              <a:off x="11988000" y="6180963"/>
              <a:ext cx="489600" cy="4896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oogle Shape;1180;p76">
            <a:extLst>
              <a:ext uri="{FF2B5EF4-FFF2-40B4-BE49-F238E27FC236}">
                <a16:creationId xmlns:a16="http://schemas.microsoft.com/office/drawing/2014/main" id="{FFF8E5AD-1112-429C-9D04-1276DB3FAC4D}"/>
              </a:ext>
            </a:extLst>
          </p:cNvPr>
          <p:cNvGrpSpPr/>
          <p:nvPr/>
        </p:nvGrpSpPr>
        <p:grpSpPr>
          <a:xfrm>
            <a:off x="6268650" y="2707200"/>
            <a:ext cx="4284300" cy="2322000"/>
            <a:chOff x="6268650" y="2707200"/>
            <a:chExt cx="4284300" cy="2322000"/>
          </a:xfrm>
        </p:grpSpPr>
        <p:sp>
          <p:nvSpPr>
            <p:cNvPr id="35" name="Google Shape;1181;p76">
              <a:extLst>
                <a:ext uri="{FF2B5EF4-FFF2-40B4-BE49-F238E27FC236}">
                  <a16:creationId xmlns:a16="http://schemas.microsoft.com/office/drawing/2014/main" id="{2D6DFA01-5A89-4A78-A1D6-942587930327}"/>
                </a:ext>
              </a:extLst>
            </p:cNvPr>
            <p:cNvSpPr txBox="1"/>
            <p:nvPr/>
          </p:nvSpPr>
          <p:spPr>
            <a:xfrm>
              <a:off x="6956250" y="2707200"/>
              <a:ext cx="3596700" cy="23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Обработка текста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ymbol" panose="05050102010706020507" pitchFamily="18" charset="2"/>
                <a:buChar char="-"/>
              </a:pPr>
              <a:r>
                <a:rPr lang="ru-RU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оставляем только текст</a:t>
              </a: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ymbol" panose="05050102010706020507" pitchFamily="18" charset="2"/>
                <a:buChar char="-"/>
              </a:pPr>
              <a:r>
                <a:rPr lang="ru-RU" dirty="0" err="1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лемматизация</a:t>
              </a:r>
              <a:r>
                <a:rPr lang="ru-RU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 текста</a:t>
              </a: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-"/>
              </a:pPr>
              <a:r>
                <a:rPr lang="ru-RU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удаление стоп-слов</a:t>
              </a: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28575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-"/>
              </a:pPr>
              <a:r>
                <a:rPr lang="ru-RU" dirty="0">
                  <a:latin typeface="Proxima Nova Semibold"/>
                  <a:sym typeface="Proxima Nova Semibold"/>
                </a:rPr>
                <a:t>удаление дубликатов описаний</a:t>
              </a:r>
              <a:endParaRPr dirty="0">
                <a:latin typeface="Proxima Nova Semibold"/>
                <a:sym typeface="Proxima Nova Semibold"/>
              </a:endParaRPr>
            </a:p>
          </p:txBody>
        </p:sp>
        <p:sp>
          <p:nvSpPr>
            <p:cNvPr id="36" name="Google Shape;1182;p76">
              <a:extLst>
                <a:ext uri="{FF2B5EF4-FFF2-40B4-BE49-F238E27FC236}">
                  <a16:creationId xmlns:a16="http://schemas.microsoft.com/office/drawing/2014/main" id="{8D6E114A-3827-4DC9-97EE-A7DFC6F6B3FF}"/>
                </a:ext>
              </a:extLst>
            </p:cNvPr>
            <p:cNvSpPr/>
            <p:nvPr/>
          </p:nvSpPr>
          <p:spPr>
            <a:xfrm>
              <a:off x="62686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385F13-6B5C-4D82-B4FA-0337DAEF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00" y="5334135"/>
            <a:ext cx="43624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A051FBB-160F-4B78-A6A9-D5C7EF04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165" y="5334135"/>
            <a:ext cx="45529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2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Текстовые данные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" name="Google Shape;743;p46">
            <a:extLst>
              <a:ext uri="{FF2B5EF4-FFF2-40B4-BE49-F238E27FC236}">
                <a16:creationId xmlns:a16="http://schemas.microsoft.com/office/drawing/2014/main" id="{8180A6F1-3039-4C81-9C70-22389EC833D0}"/>
              </a:ext>
            </a:extLst>
          </p:cNvPr>
          <p:cNvSpPr txBox="1"/>
          <p:nvPr/>
        </p:nvSpPr>
        <p:spPr>
          <a:xfrm>
            <a:off x="551850" y="1590208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Векторизация текста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oogle Shape;880;p55">
            <a:extLst>
              <a:ext uri="{FF2B5EF4-FFF2-40B4-BE49-F238E27FC236}">
                <a16:creationId xmlns:a16="http://schemas.microsoft.com/office/drawing/2014/main" id="{C42DC13B-A0AF-4A65-B4B3-1AA7112E0E0D}"/>
              </a:ext>
            </a:extLst>
          </p:cNvPr>
          <p:cNvGrpSpPr/>
          <p:nvPr/>
        </p:nvGrpSpPr>
        <p:grpSpPr>
          <a:xfrm>
            <a:off x="552000" y="4630775"/>
            <a:ext cx="13150936" cy="489600"/>
            <a:chOff x="552000" y="2462338"/>
            <a:chExt cx="13150936" cy="489600"/>
          </a:xfrm>
        </p:grpSpPr>
        <p:sp>
          <p:nvSpPr>
            <p:cNvPr id="16" name="Google Shape;881;p55">
              <a:extLst>
                <a:ext uri="{FF2B5EF4-FFF2-40B4-BE49-F238E27FC236}">
                  <a16:creationId xmlns:a16="http://schemas.microsoft.com/office/drawing/2014/main" id="{774A5CD7-FEF6-4602-A777-D31BC672FCF8}"/>
                </a:ext>
              </a:extLst>
            </p:cNvPr>
            <p:cNvSpPr txBox="1"/>
            <p:nvPr/>
          </p:nvSpPr>
          <p:spPr>
            <a:xfrm>
              <a:off x="1981049" y="2462338"/>
              <a:ext cx="11721887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TF-IDF 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с последующим снижением пространства алгоритмом </a:t>
              </a: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TruncatedSVD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" name="Google Shape;882;p55">
              <a:extLst>
                <a:ext uri="{FF2B5EF4-FFF2-40B4-BE49-F238E27FC236}">
                  <a16:creationId xmlns:a16="http://schemas.microsoft.com/office/drawing/2014/main" id="{9B07863E-4258-4DFC-986F-026FCC7504E9}"/>
                </a:ext>
              </a:extLst>
            </p:cNvPr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18" name="Google Shape;883;p55">
            <a:extLst>
              <a:ext uri="{FF2B5EF4-FFF2-40B4-BE49-F238E27FC236}">
                <a16:creationId xmlns:a16="http://schemas.microsoft.com/office/drawing/2014/main" id="{BD23A674-C155-4961-959C-EA54A3DD12AE}"/>
              </a:ext>
            </a:extLst>
          </p:cNvPr>
          <p:cNvGrpSpPr/>
          <p:nvPr/>
        </p:nvGrpSpPr>
        <p:grpSpPr>
          <a:xfrm>
            <a:off x="551843" y="5628037"/>
            <a:ext cx="10004406" cy="500400"/>
            <a:chOff x="551843" y="3459600"/>
            <a:chExt cx="10004406" cy="500400"/>
          </a:xfrm>
        </p:grpSpPr>
        <p:sp>
          <p:nvSpPr>
            <p:cNvPr id="19" name="Google Shape;884;p55">
              <a:extLst>
                <a:ext uri="{FF2B5EF4-FFF2-40B4-BE49-F238E27FC236}">
                  <a16:creationId xmlns:a16="http://schemas.microsoft.com/office/drawing/2014/main" id="{F860D8B3-7BBC-4C23-930D-90D7C1E822BF}"/>
                </a:ext>
              </a:extLst>
            </p:cNvPr>
            <p:cNvSpPr txBox="1"/>
            <p:nvPr/>
          </p:nvSpPr>
          <p:spPr>
            <a:xfrm>
              <a:off x="1981049" y="34596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Doc2Vec</a:t>
              </a:r>
              <a:endParaRPr lang="ru-RU"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" name="Google Shape;885;p55">
              <a:extLst>
                <a:ext uri="{FF2B5EF4-FFF2-40B4-BE49-F238E27FC236}">
                  <a16:creationId xmlns:a16="http://schemas.microsoft.com/office/drawing/2014/main" id="{9AA8148D-4459-460B-8E60-EA006398DF73}"/>
                </a:ext>
              </a:extLst>
            </p:cNvPr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  <p:sp>
        <p:nvSpPr>
          <p:cNvPr id="42" name="Google Shape;743;p46">
            <a:extLst>
              <a:ext uri="{FF2B5EF4-FFF2-40B4-BE49-F238E27FC236}">
                <a16:creationId xmlns:a16="http://schemas.microsoft.com/office/drawing/2014/main" id="{53363FCA-E0AE-404E-B7F5-B0F38AB8421C}"/>
              </a:ext>
            </a:extLst>
          </p:cNvPr>
          <p:cNvSpPr txBox="1"/>
          <p:nvPr/>
        </p:nvSpPr>
        <p:spPr>
          <a:xfrm>
            <a:off x="551550" y="2936216"/>
            <a:ext cx="88845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Применяем параллельно 2 варианта векторизации: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8562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Текстовые данные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4303050" cy="2973600"/>
            <a:chOff x="551850" y="2707200"/>
            <a:chExt cx="4303050" cy="2973600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3610800" cy="29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Соединяем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датасеты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с описаниями тренировочных и тестовых данных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1" name="Google Shape;1177;p76">
            <a:extLst>
              <a:ext uri="{FF2B5EF4-FFF2-40B4-BE49-F238E27FC236}">
                <a16:creationId xmlns:a16="http://schemas.microsoft.com/office/drawing/2014/main" id="{3AE699B1-25E6-4D57-BAF7-B3010C67C617}"/>
              </a:ext>
            </a:extLst>
          </p:cNvPr>
          <p:cNvGrpSpPr/>
          <p:nvPr/>
        </p:nvGrpSpPr>
        <p:grpSpPr>
          <a:xfrm>
            <a:off x="551850" y="5818700"/>
            <a:ext cx="4290450" cy="1786423"/>
            <a:chOff x="11988000" y="6180963"/>
            <a:chExt cx="4290450" cy="1786423"/>
          </a:xfrm>
        </p:grpSpPr>
        <p:sp>
          <p:nvSpPr>
            <p:cNvPr id="32" name="Google Shape;1178;p76">
              <a:extLst>
                <a:ext uri="{FF2B5EF4-FFF2-40B4-BE49-F238E27FC236}">
                  <a16:creationId xmlns:a16="http://schemas.microsoft.com/office/drawing/2014/main" id="{B9415C32-081A-4C47-A3CD-78D124ADE24D}"/>
                </a:ext>
              </a:extLst>
            </p:cNvPr>
            <p:cNvSpPr txBox="1"/>
            <p:nvPr/>
          </p:nvSpPr>
          <p:spPr>
            <a:xfrm>
              <a:off x="12680250" y="6180975"/>
              <a:ext cx="3598200" cy="1786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Создаем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датасет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из идентификаторов и векторов и сохраняем в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csv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-файл для дальнейшего использования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3" name="Google Shape;1179;p76">
              <a:extLst>
                <a:ext uri="{FF2B5EF4-FFF2-40B4-BE49-F238E27FC236}">
                  <a16:creationId xmlns:a16="http://schemas.microsoft.com/office/drawing/2014/main" id="{F2AC1193-0DF1-49E0-A5E2-B8EA44F79A8A}"/>
                </a:ext>
              </a:extLst>
            </p:cNvPr>
            <p:cNvSpPr/>
            <p:nvPr/>
          </p:nvSpPr>
          <p:spPr>
            <a:xfrm>
              <a:off x="11988000" y="6180963"/>
              <a:ext cx="489600" cy="4896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rgbClr val="FFFFFF"/>
                  </a:solidFill>
                  <a:latin typeface="Proxima Nova"/>
                  <a:sym typeface="Proxima Nova"/>
                </a:rPr>
                <a:t>4</a:t>
              </a:r>
              <a:endParaRPr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oogle Shape;1180;p76">
            <a:extLst>
              <a:ext uri="{FF2B5EF4-FFF2-40B4-BE49-F238E27FC236}">
                <a16:creationId xmlns:a16="http://schemas.microsoft.com/office/drawing/2014/main" id="{FFF8E5AD-1112-429C-9D04-1276DB3FAC4D}"/>
              </a:ext>
            </a:extLst>
          </p:cNvPr>
          <p:cNvGrpSpPr/>
          <p:nvPr/>
        </p:nvGrpSpPr>
        <p:grpSpPr>
          <a:xfrm>
            <a:off x="6268650" y="2707200"/>
            <a:ext cx="4284300" cy="2322000"/>
            <a:chOff x="6268650" y="2707200"/>
            <a:chExt cx="4284300" cy="2322000"/>
          </a:xfrm>
        </p:grpSpPr>
        <p:sp>
          <p:nvSpPr>
            <p:cNvPr id="35" name="Google Shape;1181;p76">
              <a:extLst>
                <a:ext uri="{FF2B5EF4-FFF2-40B4-BE49-F238E27FC236}">
                  <a16:creationId xmlns:a16="http://schemas.microsoft.com/office/drawing/2014/main" id="{2D6DFA01-5A89-4A78-A1D6-942587930327}"/>
                </a:ext>
              </a:extLst>
            </p:cNvPr>
            <p:cNvSpPr txBox="1"/>
            <p:nvPr/>
          </p:nvSpPr>
          <p:spPr>
            <a:xfrm>
              <a:off x="6956250" y="2707200"/>
              <a:ext cx="3596700" cy="23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Строим </a:t>
              </a: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TF-IDF 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матрицу документ-слово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" name="Google Shape;1182;p76">
              <a:extLst>
                <a:ext uri="{FF2B5EF4-FFF2-40B4-BE49-F238E27FC236}">
                  <a16:creationId xmlns:a16="http://schemas.microsoft.com/office/drawing/2014/main" id="{8D6E114A-3827-4DC9-97EE-A7DFC6F6B3FF}"/>
                </a:ext>
              </a:extLst>
            </p:cNvPr>
            <p:cNvSpPr/>
            <p:nvPr/>
          </p:nvSpPr>
          <p:spPr>
            <a:xfrm>
              <a:off x="62686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dirty="0"/>
            </a:p>
          </p:txBody>
        </p:sp>
      </p:grpSp>
      <p:grpSp>
        <p:nvGrpSpPr>
          <p:cNvPr id="15" name="Google Shape;1180;p76">
            <a:extLst>
              <a:ext uri="{FF2B5EF4-FFF2-40B4-BE49-F238E27FC236}">
                <a16:creationId xmlns:a16="http://schemas.microsoft.com/office/drawing/2014/main" id="{71485698-E9D3-433B-90C3-8F9D26E238A5}"/>
              </a:ext>
            </a:extLst>
          </p:cNvPr>
          <p:cNvGrpSpPr/>
          <p:nvPr/>
        </p:nvGrpSpPr>
        <p:grpSpPr>
          <a:xfrm>
            <a:off x="11450250" y="2711450"/>
            <a:ext cx="4284300" cy="2322000"/>
            <a:chOff x="6268650" y="2707200"/>
            <a:chExt cx="4284300" cy="2322000"/>
          </a:xfrm>
        </p:grpSpPr>
        <p:sp>
          <p:nvSpPr>
            <p:cNvPr id="16" name="Google Shape;1181;p76">
              <a:extLst>
                <a:ext uri="{FF2B5EF4-FFF2-40B4-BE49-F238E27FC236}">
                  <a16:creationId xmlns:a16="http://schemas.microsoft.com/office/drawing/2014/main" id="{52CDDF57-0684-4353-AAE2-117CC1F551D2}"/>
                </a:ext>
              </a:extLst>
            </p:cNvPr>
            <p:cNvSpPr txBox="1"/>
            <p:nvPr/>
          </p:nvSpPr>
          <p:spPr>
            <a:xfrm>
              <a:off x="6956250" y="2707200"/>
              <a:ext cx="3596700" cy="23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Понижаем пространство, оставляя 100 главных компонент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)</a:t>
              </a:r>
              <a:endParaRPr lang="en-US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17" name="Google Shape;1182;p76">
              <a:extLst>
                <a:ext uri="{FF2B5EF4-FFF2-40B4-BE49-F238E27FC236}">
                  <a16:creationId xmlns:a16="http://schemas.microsoft.com/office/drawing/2014/main" id="{3F7BA24E-F4D5-49BD-92CC-7DE282A01827}"/>
                </a:ext>
              </a:extLst>
            </p:cNvPr>
            <p:cNvSpPr/>
            <p:nvPr/>
          </p:nvSpPr>
          <p:spPr>
            <a:xfrm>
              <a:off x="62686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3</a:t>
              </a:r>
              <a:endParaRPr b="1" dirty="0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0F4512-E6C7-4F89-855C-5F3FA6FB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50" y="5818700"/>
            <a:ext cx="10660450" cy="361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Векторизация текста – </a:t>
            </a:r>
            <a:r>
              <a:rPr lang="en-US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TF-IDF + </a:t>
            </a:r>
            <a:r>
              <a:rPr lang="en-US" sz="30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TruncatedSVD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7874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Текстовые данные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4303050" cy="2973600"/>
            <a:chOff x="551850" y="2707200"/>
            <a:chExt cx="4303050" cy="2973600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3610800" cy="29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Соединяем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датасеты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с описаниями тренировочных и тестовых данных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4" name="Google Shape;1180;p76">
            <a:extLst>
              <a:ext uri="{FF2B5EF4-FFF2-40B4-BE49-F238E27FC236}">
                <a16:creationId xmlns:a16="http://schemas.microsoft.com/office/drawing/2014/main" id="{FFF8E5AD-1112-429C-9D04-1276DB3FAC4D}"/>
              </a:ext>
            </a:extLst>
          </p:cNvPr>
          <p:cNvGrpSpPr/>
          <p:nvPr/>
        </p:nvGrpSpPr>
        <p:grpSpPr>
          <a:xfrm>
            <a:off x="6268650" y="2707200"/>
            <a:ext cx="4284300" cy="2322000"/>
            <a:chOff x="6268650" y="2707200"/>
            <a:chExt cx="4284300" cy="2322000"/>
          </a:xfrm>
        </p:grpSpPr>
        <p:sp>
          <p:nvSpPr>
            <p:cNvPr id="35" name="Google Shape;1181;p76">
              <a:extLst>
                <a:ext uri="{FF2B5EF4-FFF2-40B4-BE49-F238E27FC236}">
                  <a16:creationId xmlns:a16="http://schemas.microsoft.com/office/drawing/2014/main" id="{2D6DFA01-5A89-4A78-A1D6-942587930327}"/>
                </a:ext>
              </a:extLst>
            </p:cNvPr>
            <p:cNvSpPr txBox="1"/>
            <p:nvPr/>
          </p:nvSpPr>
          <p:spPr>
            <a:xfrm>
              <a:off x="6956250" y="2707200"/>
              <a:ext cx="3596700" cy="23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Формируем корпус документов</a:t>
              </a: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для обучения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" name="Google Shape;1182;p76">
              <a:extLst>
                <a:ext uri="{FF2B5EF4-FFF2-40B4-BE49-F238E27FC236}">
                  <a16:creationId xmlns:a16="http://schemas.microsoft.com/office/drawing/2014/main" id="{8D6E114A-3827-4DC9-97EE-A7DFC6F6B3FF}"/>
                </a:ext>
              </a:extLst>
            </p:cNvPr>
            <p:cNvSpPr/>
            <p:nvPr/>
          </p:nvSpPr>
          <p:spPr>
            <a:xfrm>
              <a:off x="62686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dirty="0"/>
            </a:p>
          </p:txBody>
        </p:sp>
      </p:grpSp>
      <p:grpSp>
        <p:nvGrpSpPr>
          <p:cNvPr id="15" name="Google Shape;1180;p76">
            <a:extLst>
              <a:ext uri="{FF2B5EF4-FFF2-40B4-BE49-F238E27FC236}">
                <a16:creationId xmlns:a16="http://schemas.microsoft.com/office/drawing/2014/main" id="{71485698-E9D3-433B-90C3-8F9D26E238A5}"/>
              </a:ext>
            </a:extLst>
          </p:cNvPr>
          <p:cNvGrpSpPr/>
          <p:nvPr/>
        </p:nvGrpSpPr>
        <p:grpSpPr>
          <a:xfrm>
            <a:off x="11755050" y="2707200"/>
            <a:ext cx="4284300" cy="2322000"/>
            <a:chOff x="6268650" y="2707200"/>
            <a:chExt cx="4284300" cy="2322000"/>
          </a:xfrm>
        </p:grpSpPr>
        <p:sp>
          <p:nvSpPr>
            <p:cNvPr id="16" name="Google Shape;1181;p76">
              <a:extLst>
                <a:ext uri="{FF2B5EF4-FFF2-40B4-BE49-F238E27FC236}">
                  <a16:creationId xmlns:a16="http://schemas.microsoft.com/office/drawing/2014/main" id="{52CDDF57-0684-4353-AAE2-117CC1F551D2}"/>
                </a:ext>
              </a:extLst>
            </p:cNvPr>
            <p:cNvSpPr txBox="1"/>
            <p:nvPr/>
          </p:nvSpPr>
          <p:spPr>
            <a:xfrm>
              <a:off x="6956250" y="2707200"/>
              <a:ext cx="3596700" cy="23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Cоздадим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экземпляр модели Doc2Vec с векторным размером с 100 измерениями и выполним итерацию по обучающей совокупности 100 раз. Устанавливаем минимальное количество слов равным 2, чтобы отбрасывать слова с очень небольшим количеством вхождений.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17" name="Google Shape;1182;p76">
              <a:extLst>
                <a:ext uri="{FF2B5EF4-FFF2-40B4-BE49-F238E27FC236}">
                  <a16:creationId xmlns:a16="http://schemas.microsoft.com/office/drawing/2014/main" id="{3F7BA24E-F4D5-49BD-92CC-7DE282A01827}"/>
                </a:ext>
              </a:extLst>
            </p:cNvPr>
            <p:cNvSpPr/>
            <p:nvPr/>
          </p:nvSpPr>
          <p:spPr>
            <a:xfrm>
              <a:off x="62686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3</a:t>
              </a:r>
              <a:endParaRPr b="1" dirty="0"/>
            </a:p>
          </p:txBody>
        </p:sp>
      </p:grp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Векторизация текста – </a:t>
            </a:r>
            <a:r>
              <a:rPr lang="en-US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Doc2Vec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6268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Текстовые данные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4303050" cy="2973600"/>
            <a:chOff x="551850" y="2707200"/>
            <a:chExt cx="4303050" cy="2973600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dirty="0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3610800" cy="29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Получаем векторы описаний используя обученную модель, передав список слов в функцию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model.infer_vector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1" name="Google Shape;1177;p76">
            <a:extLst>
              <a:ext uri="{FF2B5EF4-FFF2-40B4-BE49-F238E27FC236}">
                <a16:creationId xmlns:a16="http://schemas.microsoft.com/office/drawing/2014/main" id="{3AE699B1-25E6-4D57-BAF7-B3010C67C617}"/>
              </a:ext>
            </a:extLst>
          </p:cNvPr>
          <p:cNvGrpSpPr/>
          <p:nvPr/>
        </p:nvGrpSpPr>
        <p:grpSpPr>
          <a:xfrm>
            <a:off x="9144000" y="2618300"/>
            <a:ext cx="4290450" cy="1786423"/>
            <a:chOff x="11988000" y="6180963"/>
            <a:chExt cx="4290450" cy="1786423"/>
          </a:xfrm>
        </p:grpSpPr>
        <p:sp>
          <p:nvSpPr>
            <p:cNvPr id="32" name="Google Shape;1178;p76">
              <a:extLst>
                <a:ext uri="{FF2B5EF4-FFF2-40B4-BE49-F238E27FC236}">
                  <a16:creationId xmlns:a16="http://schemas.microsoft.com/office/drawing/2014/main" id="{B9415C32-081A-4C47-A3CD-78D124ADE24D}"/>
                </a:ext>
              </a:extLst>
            </p:cNvPr>
            <p:cNvSpPr txBox="1"/>
            <p:nvPr/>
          </p:nvSpPr>
          <p:spPr>
            <a:xfrm>
              <a:off x="12680250" y="6180975"/>
              <a:ext cx="3598200" cy="1786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Создаем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датасет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из идентификаторов и векторов и сохраняем в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csv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-файл для дальнейшего использования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3" name="Google Shape;1179;p76">
              <a:extLst>
                <a:ext uri="{FF2B5EF4-FFF2-40B4-BE49-F238E27FC236}">
                  <a16:creationId xmlns:a16="http://schemas.microsoft.com/office/drawing/2014/main" id="{F2AC1193-0DF1-49E0-A5E2-B8EA44F79A8A}"/>
                </a:ext>
              </a:extLst>
            </p:cNvPr>
            <p:cNvSpPr/>
            <p:nvPr/>
          </p:nvSpPr>
          <p:spPr>
            <a:xfrm>
              <a:off x="11988000" y="6180963"/>
              <a:ext cx="489600" cy="4896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Proxima Nova"/>
                  <a:sym typeface="Proxima Nova"/>
                </a:rPr>
                <a:t>5</a:t>
              </a:r>
              <a:endParaRPr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Векторизация текста – </a:t>
            </a:r>
            <a:r>
              <a:rPr lang="en-US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Doc2Vec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619B11-5816-4D6F-9D56-86B56B60C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2" y="6242522"/>
            <a:ext cx="9674512" cy="3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8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38753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Числовые и категориальные переменные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5" name="Google Shape;880;p55">
            <a:extLst>
              <a:ext uri="{FF2B5EF4-FFF2-40B4-BE49-F238E27FC236}">
                <a16:creationId xmlns:a16="http://schemas.microsoft.com/office/drawing/2014/main" id="{C42DC13B-A0AF-4A65-B4B3-1AA7112E0E0D}"/>
              </a:ext>
            </a:extLst>
          </p:cNvPr>
          <p:cNvGrpSpPr/>
          <p:nvPr/>
        </p:nvGrpSpPr>
        <p:grpSpPr>
          <a:xfrm>
            <a:off x="551550" y="2789826"/>
            <a:ext cx="13150936" cy="489600"/>
            <a:chOff x="552000" y="2462338"/>
            <a:chExt cx="13150936" cy="489600"/>
          </a:xfrm>
        </p:grpSpPr>
        <p:sp>
          <p:nvSpPr>
            <p:cNvPr id="16" name="Google Shape;881;p55">
              <a:extLst>
                <a:ext uri="{FF2B5EF4-FFF2-40B4-BE49-F238E27FC236}">
                  <a16:creationId xmlns:a16="http://schemas.microsoft.com/office/drawing/2014/main" id="{774A5CD7-FEF6-4602-A777-D31BC672FCF8}"/>
                </a:ext>
              </a:extLst>
            </p:cNvPr>
            <p:cNvSpPr txBox="1"/>
            <p:nvPr/>
          </p:nvSpPr>
          <p:spPr>
            <a:xfrm>
              <a:off x="1981049" y="2462338"/>
              <a:ext cx="11721887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lot_price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 – цена лота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" name="Google Shape;882;p55">
              <a:extLst>
                <a:ext uri="{FF2B5EF4-FFF2-40B4-BE49-F238E27FC236}">
                  <a16:creationId xmlns:a16="http://schemas.microsoft.com/office/drawing/2014/main" id="{9B07863E-4258-4DFC-986F-026FCC7504E9}"/>
                </a:ext>
              </a:extLst>
            </p:cNvPr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18" name="Google Shape;883;p55">
            <a:extLst>
              <a:ext uri="{FF2B5EF4-FFF2-40B4-BE49-F238E27FC236}">
                <a16:creationId xmlns:a16="http://schemas.microsoft.com/office/drawing/2014/main" id="{BD23A674-C155-4961-959C-EA54A3DD12AE}"/>
              </a:ext>
            </a:extLst>
          </p:cNvPr>
          <p:cNvGrpSpPr/>
          <p:nvPr/>
        </p:nvGrpSpPr>
        <p:grpSpPr>
          <a:xfrm>
            <a:off x="551843" y="4625001"/>
            <a:ext cx="10004406" cy="500400"/>
            <a:chOff x="551843" y="3459600"/>
            <a:chExt cx="10004406" cy="500400"/>
          </a:xfrm>
        </p:grpSpPr>
        <p:sp>
          <p:nvSpPr>
            <p:cNvPr id="19" name="Google Shape;884;p55">
              <a:extLst>
                <a:ext uri="{FF2B5EF4-FFF2-40B4-BE49-F238E27FC236}">
                  <a16:creationId xmlns:a16="http://schemas.microsoft.com/office/drawing/2014/main" id="{F860D8B3-7BBC-4C23-930D-90D7C1E822BF}"/>
                </a:ext>
              </a:extLst>
            </p:cNvPr>
            <p:cNvSpPr txBox="1"/>
            <p:nvPr/>
          </p:nvSpPr>
          <p:spPr>
            <a:xfrm>
              <a:off x="1981049" y="34596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fz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 – 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федеральный закон</a:t>
              </a:r>
            </a:p>
          </p:txBody>
        </p:sp>
        <p:sp>
          <p:nvSpPr>
            <p:cNvPr id="20" name="Google Shape;885;p55">
              <a:extLst>
                <a:ext uri="{FF2B5EF4-FFF2-40B4-BE49-F238E27FC236}">
                  <a16:creationId xmlns:a16="http://schemas.microsoft.com/office/drawing/2014/main" id="{9AA8148D-4459-460B-8E60-EA006398DF73}"/>
                </a:ext>
              </a:extLst>
            </p:cNvPr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1</a:t>
              </a:r>
              <a:endParaRPr b="1" dirty="0"/>
            </a:p>
          </p:txBody>
        </p:sp>
      </p:grpSp>
      <p:sp>
        <p:nvSpPr>
          <p:cNvPr id="42" name="Google Shape;743;p46">
            <a:extLst>
              <a:ext uri="{FF2B5EF4-FFF2-40B4-BE49-F238E27FC236}">
                <a16:creationId xmlns:a16="http://schemas.microsoft.com/office/drawing/2014/main" id="{53363FCA-E0AE-404E-B7F5-B0F38AB8421C}"/>
              </a:ext>
            </a:extLst>
          </p:cNvPr>
          <p:cNvSpPr txBox="1"/>
          <p:nvPr/>
        </p:nvSpPr>
        <p:spPr>
          <a:xfrm>
            <a:off x="551550" y="1932916"/>
            <a:ext cx="88845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Числовые переменные: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" name="Google Shape;743;p46">
            <a:extLst>
              <a:ext uri="{FF2B5EF4-FFF2-40B4-BE49-F238E27FC236}">
                <a16:creationId xmlns:a16="http://schemas.microsoft.com/office/drawing/2014/main" id="{04415135-6DB8-4C5C-B38F-4D4417FDC20D}"/>
              </a:ext>
            </a:extLst>
          </p:cNvPr>
          <p:cNvSpPr txBox="1"/>
          <p:nvPr/>
        </p:nvSpPr>
        <p:spPr>
          <a:xfrm>
            <a:off x="551550" y="3894800"/>
            <a:ext cx="88845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Категориальные</a:t>
            </a:r>
            <a:r>
              <a:rPr lang="ru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переменные: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Google Shape;883;p55">
            <a:extLst>
              <a:ext uri="{FF2B5EF4-FFF2-40B4-BE49-F238E27FC236}">
                <a16:creationId xmlns:a16="http://schemas.microsoft.com/office/drawing/2014/main" id="{B1BFF1DD-2890-496D-9AD7-51798BC6ABD7}"/>
              </a:ext>
            </a:extLst>
          </p:cNvPr>
          <p:cNvGrpSpPr/>
          <p:nvPr/>
        </p:nvGrpSpPr>
        <p:grpSpPr>
          <a:xfrm>
            <a:off x="551843" y="5480711"/>
            <a:ext cx="10004406" cy="500400"/>
            <a:chOff x="551843" y="3459600"/>
            <a:chExt cx="10004406" cy="500400"/>
          </a:xfrm>
        </p:grpSpPr>
        <p:sp>
          <p:nvSpPr>
            <p:cNvPr id="13" name="Google Shape;884;p55">
              <a:extLst>
                <a:ext uri="{FF2B5EF4-FFF2-40B4-BE49-F238E27FC236}">
                  <a16:creationId xmlns:a16="http://schemas.microsoft.com/office/drawing/2014/main" id="{ACF65C88-55DA-498B-BBAA-F1D2D79D43A4}"/>
                </a:ext>
              </a:extLst>
            </p:cNvPr>
            <p:cNvSpPr txBox="1"/>
            <p:nvPr/>
          </p:nvSpPr>
          <p:spPr>
            <a:xfrm>
              <a:off x="1981049" y="34596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region_code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 – 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код региона</a:t>
              </a:r>
            </a:p>
          </p:txBody>
        </p:sp>
        <p:sp>
          <p:nvSpPr>
            <p:cNvPr id="21" name="Google Shape;885;p55">
              <a:extLst>
                <a:ext uri="{FF2B5EF4-FFF2-40B4-BE49-F238E27FC236}">
                  <a16:creationId xmlns:a16="http://schemas.microsoft.com/office/drawing/2014/main" id="{84A8E803-7315-4A68-860B-D98E0BF66667}"/>
                </a:ext>
              </a:extLst>
            </p:cNvPr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2</a:t>
              </a:r>
              <a:endParaRPr b="1" dirty="0"/>
            </a:p>
          </p:txBody>
        </p:sp>
      </p:grpSp>
      <p:grpSp>
        <p:nvGrpSpPr>
          <p:cNvPr id="22" name="Google Shape;883;p55">
            <a:extLst>
              <a:ext uri="{FF2B5EF4-FFF2-40B4-BE49-F238E27FC236}">
                <a16:creationId xmlns:a16="http://schemas.microsoft.com/office/drawing/2014/main" id="{5A78CE27-84F4-4FBC-8CB9-57FD40C7B9AC}"/>
              </a:ext>
            </a:extLst>
          </p:cNvPr>
          <p:cNvGrpSpPr/>
          <p:nvPr/>
        </p:nvGrpSpPr>
        <p:grpSpPr>
          <a:xfrm>
            <a:off x="551843" y="6417124"/>
            <a:ext cx="10004406" cy="500400"/>
            <a:chOff x="551843" y="3459600"/>
            <a:chExt cx="10004406" cy="500400"/>
          </a:xfrm>
        </p:grpSpPr>
        <p:sp>
          <p:nvSpPr>
            <p:cNvPr id="23" name="Google Shape;884;p55">
              <a:extLst>
                <a:ext uri="{FF2B5EF4-FFF2-40B4-BE49-F238E27FC236}">
                  <a16:creationId xmlns:a16="http://schemas.microsoft.com/office/drawing/2014/main" id="{6FB678AE-42B8-4B95-ABF9-BBBA0D96529E}"/>
                </a:ext>
              </a:extLst>
            </p:cNvPr>
            <p:cNvSpPr txBox="1"/>
            <p:nvPr/>
          </p:nvSpPr>
          <p:spPr>
            <a:xfrm>
              <a:off x="1981049" y="34596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min_publish_date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 – 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дата первой публикации извещения</a:t>
              </a:r>
            </a:p>
          </p:txBody>
        </p:sp>
        <p:sp>
          <p:nvSpPr>
            <p:cNvPr id="24" name="Google Shape;885;p55">
              <a:extLst>
                <a:ext uri="{FF2B5EF4-FFF2-40B4-BE49-F238E27FC236}">
                  <a16:creationId xmlns:a16="http://schemas.microsoft.com/office/drawing/2014/main" id="{26402073-B2CB-463E-8CF6-12DC9D574DB5}"/>
                </a:ext>
              </a:extLst>
            </p:cNvPr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3</a:t>
              </a:r>
              <a:endParaRPr b="1" dirty="0"/>
            </a:p>
          </p:txBody>
        </p:sp>
      </p:grpSp>
      <p:grpSp>
        <p:nvGrpSpPr>
          <p:cNvPr id="25" name="Google Shape;883;p55">
            <a:extLst>
              <a:ext uri="{FF2B5EF4-FFF2-40B4-BE49-F238E27FC236}">
                <a16:creationId xmlns:a16="http://schemas.microsoft.com/office/drawing/2014/main" id="{92D58D72-C760-45A0-B8B5-FD403B50CDAC}"/>
              </a:ext>
            </a:extLst>
          </p:cNvPr>
          <p:cNvGrpSpPr/>
          <p:nvPr/>
        </p:nvGrpSpPr>
        <p:grpSpPr>
          <a:xfrm>
            <a:off x="551550" y="7764784"/>
            <a:ext cx="16072750" cy="500400"/>
            <a:chOff x="551843" y="3459600"/>
            <a:chExt cx="16072750" cy="500400"/>
          </a:xfrm>
        </p:grpSpPr>
        <p:sp>
          <p:nvSpPr>
            <p:cNvPr id="26" name="Google Shape;884;p55">
              <a:extLst>
                <a:ext uri="{FF2B5EF4-FFF2-40B4-BE49-F238E27FC236}">
                  <a16:creationId xmlns:a16="http://schemas.microsoft.com/office/drawing/2014/main" id="{BD446343-5F54-49D8-9617-9FD017B30C10}"/>
                </a:ext>
              </a:extLst>
            </p:cNvPr>
            <p:cNvSpPr txBox="1"/>
            <p:nvPr/>
          </p:nvSpPr>
          <p:spPr>
            <a:xfrm>
              <a:off x="1981049" y="3459600"/>
              <a:ext cx="14643544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okpd2_or_additional_code – 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переменная, составленная из столбцов 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okpd2_code 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и </a:t>
              </a: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additional_code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 - 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код ОКПД2 и добавочный код </a:t>
              </a:r>
              <a:r>
                <a:rPr lang="ru-RU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соотвественно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 (если нет кода ОКПД2, используется КТРУ для 44-ФЗ или ОКВЭД2 для 223-ФЗ)</a:t>
              </a:r>
            </a:p>
          </p:txBody>
        </p:sp>
        <p:sp>
          <p:nvSpPr>
            <p:cNvPr id="27" name="Google Shape;885;p55">
              <a:extLst>
                <a:ext uri="{FF2B5EF4-FFF2-40B4-BE49-F238E27FC236}">
                  <a16:creationId xmlns:a16="http://schemas.microsoft.com/office/drawing/2014/main" id="{8477BACB-00FC-4BE0-B3D3-54F6B8BEC9CF}"/>
                </a:ext>
              </a:extLst>
            </p:cNvPr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4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0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Числовые и категориальные переменные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4303050" cy="2973600"/>
            <a:chOff x="551850" y="2707200"/>
            <a:chExt cx="4303050" cy="2973600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1</a:t>
              </a:r>
              <a:endParaRPr b="1" dirty="0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3610800" cy="29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Посмотрим на разброс значения цены</a:t>
              </a: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1" name="Google Shape;1177;p76">
            <a:extLst>
              <a:ext uri="{FF2B5EF4-FFF2-40B4-BE49-F238E27FC236}">
                <a16:creationId xmlns:a16="http://schemas.microsoft.com/office/drawing/2014/main" id="{3AE699B1-25E6-4D57-BAF7-B3010C67C617}"/>
              </a:ext>
            </a:extLst>
          </p:cNvPr>
          <p:cNvGrpSpPr/>
          <p:nvPr/>
        </p:nvGrpSpPr>
        <p:grpSpPr>
          <a:xfrm>
            <a:off x="9144000" y="2618300"/>
            <a:ext cx="4290450" cy="1786423"/>
            <a:chOff x="11988000" y="6180963"/>
            <a:chExt cx="4290450" cy="1786423"/>
          </a:xfrm>
        </p:grpSpPr>
        <p:sp>
          <p:nvSpPr>
            <p:cNvPr id="32" name="Google Shape;1178;p76">
              <a:extLst>
                <a:ext uri="{FF2B5EF4-FFF2-40B4-BE49-F238E27FC236}">
                  <a16:creationId xmlns:a16="http://schemas.microsoft.com/office/drawing/2014/main" id="{B9415C32-081A-4C47-A3CD-78D124ADE24D}"/>
                </a:ext>
              </a:extLst>
            </p:cNvPr>
            <p:cNvSpPr txBox="1"/>
            <p:nvPr/>
          </p:nvSpPr>
          <p:spPr>
            <a:xfrm>
              <a:off x="12680250" y="6180975"/>
              <a:ext cx="3598200" cy="1786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Логарифмируем и нормируем цену в диапазоне от 0 до 1</a:t>
              </a: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endPara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data[‘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log_lot_price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’] = np.log(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data.lot_price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)</a:t>
              </a: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endPara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data.loc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[data[‘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log_lot_price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’] &lt; 0, ‘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log_lot_price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’] = 0</a:t>
              </a: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endPara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endPara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from 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sklearn.preprocessing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import 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MinMaxScaler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, 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StandardScaler</a:t>
              </a:r>
              <a:endPara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endPara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mm_scaler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= 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MinMaxScaler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()</a:t>
              </a:r>
            </a:p>
            <a:p>
              <a:pPr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data[‘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scale_log_lot_price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’] = 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mm_scaler.fit_transform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pd.DataFrame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</a:t>
              </a:r>
              <a:r>
                <a:rPr lang="en-US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data.log_lot_price</a:t>
              </a:r>
              <a:r>
                <a:rPr lang="en-US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))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33" name="Google Shape;1179;p76">
              <a:extLst>
                <a:ext uri="{FF2B5EF4-FFF2-40B4-BE49-F238E27FC236}">
                  <a16:creationId xmlns:a16="http://schemas.microsoft.com/office/drawing/2014/main" id="{F2AC1193-0DF1-49E0-A5E2-B8EA44F79A8A}"/>
                </a:ext>
              </a:extLst>
            </p:cNvPr>
            <p:cNvSpPr/>
            <p:nvPr/>
          </p:nvSpPr>
          <p:spPr>
            <a:xfrm>
              <a:off x="11988000" y="6180963"/>
              <a:ext cx="489600" cy="4896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Proxima Nova"/>
                  <a:sym typeface="Proxima Nova"/>
                </a:rPr>
                <a:t>2</a:t>
              </a:r>
              <a:endParaRPr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Числовые – </a:t>
            </a:r>
            <a:r>
              <a:rPr lang="en-US" sz="30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lot_price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D16D13-3282-4F06-A4CF-E1BB4E32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87" y="3918674"/>
            <a:ext cx="5194144" cy="456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4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Числовые и категориальные переменные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5810850" cy="4303200"/>
            <a:chOff x="551850" y="2707200"/>
            <a:chExt cx="5810850" cy="4303200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1</a:t>
              </a:r>
              <a:endParaRPr b="1" dirty="0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5118600" cy="43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Извлечем месяц публикации и закодируем его с помощью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OneHotEncoder</a:t>
              </a: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, 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соединим с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датасетом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с логарифмированной нормированной ценой и сохраняем в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csv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-файл для дальнейшей работы.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Категориальные</a:t>
            </a: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en-US" sz="3200" dirty="0" err="1">
                <a:latin typeface="Proxima Nova"/>
                <a:ea typeface="Proxima Nova"/>
                <a:cs typeface="Proxima Nova"/>
                <a:sym typeface="Proxima Nova"/>
              </a:rPr>
              <a:t>min_publish_date</a:t>
            </a:r>
            <a:r>
              <a:rPr lang="ru-RU" sz="3200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3200" dirty="0" err="1">
                <a:latin typeface="Proxima Nova"/>
                <a:ea typeface="Proxima Nova"/>
                <a:cs typeface="Proxima Nova"/>
                <a:sym typeface="Proxima Nova"/>
              </a:rPr>
              <a:t>fz</a:t>
            </a:r>
            <a:r>
              <a:rPr lang="en-US" sz="32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" name="Google Shape;1167;p76">
            <a:extLst>
              <a:ext uri="{FF2B5EF4-FFF2-40B4-BE49-F238E27FC236}">
                <a16:creationId xmlns:a16="http://schemas.microsoft.com/office/drawing/2014/main" id="{1C061F98-4B9B-4550-BE9F-25E5C05C8F78}"/>
              </a:ext>
            </a:extLst>
          </p:cNvPr>
          <p:cNvGrpSpPr/>
          <p:nvPr/>
        </p:nvGrpSpPr>
        <p:grpSpPr>
          <a:xfrm>
            <a:off x="8800550" y="2707200"/>
            <a:ext cx="5810850" cy="4303200"/>
            <a:chOff x="551850" y="2707200"/>
            <a:chExt cx="5810850" cy="4303200"/>
          </a:xfrm>
        </p:grpSpPr>
        <p:sp>
          <p:nvSpPr>
            <p:cNvPr id="12" name="Google Shape;1168;p76">
              <a:extLst>
                <a:ext uri="{FF2B5EF4-FFF2-40B4-BE49-F238E27FC236}">
                  <a16:creationId xmlns:a16="http://schemas.microsoft.com/office/drawing/2014/main" id="{846765BC-1577-4454-BC5A-0FBDCD3B44E4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2</a:t>
              </a:r>
              <a:endParaRPr b="1" dirty="0"/>
            </a:p>
          </p:txBody>
        </p:sp>
        <p:sp>
          <p:nvSpPr>
            <p:cNvPr id="13" name="Google Shape;1169;p76">
              <a:extLst>
                <a:ext uri="{FF2B5EF4-FFF2-40B4-BE49-F238E27FC236}">
                  <a16:creationId xmlns:a16="http://schemas.microsoft.com/office/drawing/2014/main" id="{B62E0DD8-E2C6-4FEB-BD2F-618BDCB4338D}"/>
                </a:ext>
              </a:extLst>
            </p:cNvPr>
            <p:cNvSpPr txBox="1"/>
            <p:nvPr/>
          </p:nvSpPr>
          <p:spPr>
            <a:xfrm>
              <a:off x="1244100" y="2707200"/>
              <a:ext cx="5118600" cy="43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Закодируем </a:t>
              </a:r>
              <a:r>
                <a:rPr lang="en-US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fz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с помощью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OneHotEncoder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, соединим индексы процедур с матрицей категориальных признаков, и сохраним в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csv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-файл для дальнейшего использования. Имена столбцов задаем по именам категорий.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83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Числовые и категориальные переменные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5810850" cy="4303200"/>
            <a:chOff x="551850" y="2707200"/>
            <a:chExt cx="5810850" cy="4303200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3</a:t>
              </a:r>
              <a:endParaRPr b="1" dirty="0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5118600" cy="43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Закодируем </a:t>
              </a:r>
              <a:r>
                <a:rPr lang="en-US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region_code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с помощью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OneHotEncoder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, соединим индексы процедур с матрицей категориальных признаков, и сохраним в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csv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-файл для дальнейшего использования. Имена столбцов задаем по именам категорий с добавлением префикса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region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118941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Категориальные</a:t>
            </a: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en-US" sz="3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region_code</a:t>
            </a:r>
            <a:r>
              <a:rPr lang="ru-RU" sz="3200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3200" dirty="0">
                <a:latin typeface="Proxima Nova"/>
                <a:ea typeface="Proxima Nova"/>
                <a:cs typeface="Proxima Nova"/>
                <a:sym typeface="Proxima Nova"/>
              </a:rPr>
              <a:t>okpd2_or_additional_code 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" name="Google Shape;1167;p76">
            <a:extLst>
              <a:ext uri="{FF2B5EF4-FFF2-40B4-BE49-F238E27FC236}">
                <a16:creationId xmlns:a16="http://schemas.microsoft.com/office/drawing/2014/main" id="{1C061F98-4B9B-4550-BE9F-25E5C05C8F78}"/>
              </a:ext>
            </a:extLst>
          </p:cNvPr>
          <p:cNvGrpSpPr/>
          <p:nvPr/>
        </p:nvGrpSpPr>
        <p:grpSpPr>
          <a:xfrm>
            <a:off x="8800550" y="2707200"/>
            <a:ext cx="5810850" cy="4303200"/>
            <a:chOff x="551850" y="2707200"/>
            <a:chExt cx="5810850" cy="4303200"/>
          </a:xfrm>
        </p:grpSpPr>
        <p:sp>
          <p:nvSpPr>
            <p:cNvPr id="12" name="Google Shape;1168;p76">
              <a:extLst>
                <a:ext uri="{FF2B5EF4-FFF2-40B4-BE49-F238E27FC236}">
                  <a16:creationId xmlns:a16="http://schemas.microsoft.com/office/drawing/2014/main" id="{846765BC-1577-4454-BC5A-0FBDCD3B44E4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4</a:t>
              </a:r>
              <a:endParaRPr b="1" dirty="0"/>
            </a:p>
          </p:txBody>
        </p:sp>
        <p:sp>
          <p:nvSpPr>
            <p:cNvPr id="13" name="Google Shape;1169;p76">
              <a:extLst>
                <a:ext uri="{FF2B5EF4-FFF2-40B4-BE49-F238E27FC236}">
                  <a16:creationId xmlns:a16="http://schemas.microsoft.com/office/drawing/2014/main" id="{B62E0DD8-E2C6-4FEB-BD2F-618BDCB4338D}"/>
                </a:ext>
              </a:extLst>
            </p:cNvPr>
            <p:cNvSpPr txBox="1"/>
            <p:nvPr/>
          </p:nvSpPr>
          <p:spPr>
            <a:xfrm>
              <a:off x="1244100" y="2707200"/>
              <a:ext cx="5118600" cy="43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Закодируем okpd2_or_additional_code</a:t>
              </a: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 помощью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OneHotEncoder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, соединим индексы процедур с матрицей категориальных признаков, и сохраним в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csv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-файл для дальнейшего использования. Имена столбцов задаем по именам категорий с добавлением префикса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code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63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552000" y="2462338"/>
            <a:ext cx="10004250" cy="489600"/>
            <a:chOff x="552000" y="2462338"/>
            <a:chExt cx="10004250" cy="489600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>
                  <a:latin typeface="Proxima Nova"/>
                  <a:ea typeface="Proxima Nova"/>
                  <a:cs typeface="Proxima Nova"/>
                  <a:sym typeface="Proxima Nova"/>
                </a:rPr>
                <a:t>Бизнес-анализ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883" name="Google Shape;883;p55"/>
          <p:cNvGrpSpPr/>
          <p:nvPr/>
        </p:nvGrpSpPr>
        <p:grpSpPr>
          <a:xfrm>
            <a:off x="551843" y="3452400"/>
            <a:ext cx="10004407" cy="500400"/>
            <a:chOff x="551843" y="3452400"/>
            <a:chExt cx="10004407" cy="500400"/>
          </a:xfrm>
        </p:grpSpPr>
        <p:sp>
          <p:nvSpPr>
            <p:cNvPr id="884" name="Google Shape;884;p55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>
                  <a:latin typeface="Proxima Nova"/>
                  <a:ea typeface="Proxima Nova"/>
                  <a:cs typeface="Proxima Nova"/>
                  <a:sym typeface="Proxima Nova"/>
                </a:rPr>
                <a:t>Анализ данных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551993" y="4442400"/>
            <a:ext cx="10004257" cy="504000"/>
            <a:chOff x="551993" y="4442400"/>
            <a:chExt cx="1000425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>
                  <a:latin typeface="Proxima Nova"/>
                  <a:ea typeface="Proxima Nova"/>
                  <a:cs typeface="Proxima Nova"/>
                  <a:sym typeface="Proxima Nova"/>
                </a:rPr>
                <a:t>Подготовка и генерация данных (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Feature Engineering)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/>
            </a:p>
          </p:txBody>
        </p:sp>
      </p:grpSp>
      <p:grpSp>
        <p:nvGrpSpPr>
          <p:cNvPr id="889" name="Google Shape;889;p55"/>
          <p:cNvGrpSpPr/>
          <p:nvPr/>
        </p:nvGrpSpPr>
        <p:grpSpPr>
          <a:xfrm>
            <a:off x="551993" y="5435938"/>
            <a:ext cx="10004257" cy="489600"/>
            <a:chOff x="551993" y="5435938"/>
            <a:chExt cx="10004257" cy="489600"/>
          </a:xfrm>
        </p:grpSpPr>
        <p:sp>
          <p:nvSpPr>
            <p:cNvPr id="890" name="Google Shape;890;p55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Моделирование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/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551993" y="6422338"/>
            <a:ext cx="10004257" cy="489600"/>
            <a:chOff x="551993" y="6422338"/>
            <a:chExt cx="10004257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>
                  <a:latin typeface="Proxima Nova"/>
                  <a:ea typeface="Proxima Nova"/>
                  <a:cs typeface="Proxima Nova"/>
                  <a:sym typeface="Proxima Nova"/>
                </a:rPr>
                <a:t>Оценка качества моделей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/>
            </a:p>
          </p:txBody>
        </p:sp>
      </p:grpSp>
      <p:grpSp>
        <p:nvGrpSpPr>
          <p:cNvPr id="895" name="Google Shape;895;p55"/>
          <p:cNvGrpSpPr/>
          <p:nvPr/>
        </p:nvGrpSpPr>
        <p:grpSpPr>
          <a:xfrm>
            <a:off x="551993" y="7416000"/>
            <a:ext cx="10004257" cy="486000"/>
            <a:chOff x="551993" y="7416000"/>
            <a:chExt cx="10004257" cy="486000"/>
          </a:xfrm>
        </p:grpSpPr>
        <p:sp>
          <p:nvSpPr>
            <p:cNvPr id="896" name="Google Shape;896;p55"/>
            <p:cNvSpPr txBox="1"/>
            <p:nvPr/>
          </p:nvSpPr>
          <p:spPr>
            <a:xfrm>
              <a:off x="1981050" y="7416000"/>
              <a:ext cx="85752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>
                  <a:latin typeface="Proxima Nova"/>
                  <a:ea typeface="Proxima Nova"/>
                  <a:cs typeface="Proxima Nova"/>
                  <a:sym typeface="Proxima Nova"/>
                </a:rPr>
                <a:t>Оценка результатов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551993" y="74160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b="1"/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План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Числовые и категориальные переменные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82076F-2C9A-4D03-B6AB-598F0D83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414000"/>
            <a:ext cx="8658041" cy="35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F28BEF1D-6A8B-4631-94DB-450CFFA7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3501100"/>
            <a:ext cx="1046332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80C08B31-D45A-43FE-B803-FC89CC2A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407" y="5427200"/>
            <a:ext cx="1119904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A795D94-A4E3-4CB4-AA5A-9C76B286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835" y="6223000"/>
            <a:ext cx="19431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0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Моделирование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4490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6"/>
          <p:cNvSpPr txBox="1"/>
          <p:nvPr/>
        </p:nvSpPr>
        <p:spPr>
          <a:xfrm>
            <a:off x="551851" y="2241250"/>
            <a:ext cx="16643950" cy="75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В качестве модели используем библиотеку </a:t>
            </a: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LightFM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LightFM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 – это реализация на Python ряда популярных алгоритмов рекомендаций как для неявной (</a:t>
            </a: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implicit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feddback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), так и для явной обратной связи (</a:t>
            </a: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explicit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feedback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).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LightFM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 оценивает вложения функций путем факторизации матрицы совместного взаимодействия; это не похоже на системы, основанные на контенте, которые (при использовании уменьшения размерности) факторизуют матрицы совпадений чистого контента.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Применительно к данной рекомендательной системе, мы имеем данные о взаимодействиях пользователей, а также набор признаков элементов, поэтому использование </a:t>
            </a: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LightFM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 является наиболее оптимальным, и полностью использует имеющиеся данные.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Описание библиотеки: 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Metadata Embeddings for User and Item Cold-start Recommendations. Maciej Kula, 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https://arxiv.org/abs/1507.08439</a:t>
            </a:r>
            <a:endParaRPr lang="en-US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Выбор алгоритма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43" name="Google Shape;743;p46"/>
          <p:cNvSpPr txBox="1"/>
          <p:nvPr/>
        </p:nvSpPr>
        <p:spPr>
          <a:xfrm>
            <a:off x="551850" y="15021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Обоснование выбора алгоритма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3434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552000" y="2462338"/>
            <a:ext cx="12732200" cy="489600"/>
            <a:chOff x="552000" y="2462338"/>
            <a:chExt cx="12732200" cy="489600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50" y="2462338"/>
              <a:ext cx="1130315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Сборка </a:t>
              </a:r>
              <a:r>
                <a:rPr lang="ru-RU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датасета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 признаков элементов из ранее сохраненных </a:t>
              </a:r>
              <a:r>
                <a:rPr lang="ru-RU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csv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-файлов.</a:t>
              </a: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883" name="Google Shape;883;p55"/>
          <p:cNvGrpSpPr/>
          <p:nvPr/>
        </p:nvGrpSpPr>
        <p:grpSpPr>
          <a:xfrm>
            <a:off x="551843" y="3452400"/>
            <a:ext cx="16885257" cy="500400"/>
            <a:chOff x="551843" y="3452400"/>
            <a:chExt cx="16885257" cy="500400"/>
          </a:xfrm>
        </p:grpSpPr>
        <p:sp>
          <p:nvSpPr>
            <p:cNvPr id="884" name="Google Shape;884;p55"/>
            <p:cNvSpPr txBox="1"/>
            <p:nvPr/>
          </p:nvSpPr>
          <p:spPr>
            <a:xfrm>
              <a:off x="1981050" y="3452400"/>
              <a:ext cx="1545605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Считывание и предобработка тренировочных данных, преобразование идентификаторов к числовому типу.</a:t>
              </a:r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551993" y="4442400"/>
            <a:ext cx="10004257" cy="1145600"/>
            <a:chOff x="551993" y="4442400"/>
            <a:chExt cx="10004257" cy="11456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50" y="4442400"/>
              <a:ext cx="8575200" cy="11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Формирование </a:t>
              </a:r>
              <a:r>
                <a:rPr lang="ru-RU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датасета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 в формате библиотеки: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- построение матрицы взаимодействий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- построение матрицы признаков элементов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/>
            </a:p>
          </p:txBody>
        </p:sp>
      </p:grpSp>
      <p:grpSp>
        <p:nvGrpSpPr>
          <p:cNvPr id="889" name="Google Shape;889;p55"/>
          <p:cNvGrpSpPr/>
          <p:nvPr/>
        </p:nvGrpSpPr>
        <p:grpSpPr>
          <a:xfrm>
            <a:off x="551993" y="5664538"/>
            <a:ext cx="10004257" cy="489600"/>
            <a:chOff x="551993" y="5435938"/>
            <a:chExt cx="10004257" cy="489600"/>
          </a:xfrm>
        </p:grpSpPr>
        <p:sp>
          <p:nvSpPr>
            <p:cNvPr id="890" name="Google Shape;890;p55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Задание параметров модели</a:t>
              </a:r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/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551993" y="6650938"/>
            <a:ext cx="10004257" cy="489600"/>
            <a:chOff x="551993" y="6422338"/>
            <a:chExt cx="10004257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Обучение моделей с заданными вариантами параметров</a:t>
              </a: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/>
            </a:p>
          </p:txBody>
        </p:sp>
      </p:grpSp>
      <p:grpSp>
        <p:nvGrpSpPr>
          <p:cNvPr id="895" name="Google Shape;895;p55"/>
          <p:cNvGrpSpPr/>
          <p:nvPr/>
        </p:nvGrpSpPr>
        <p:grpSpPr>
          <a:xfrm>
            <a:off x="551993" y="7644600"/>
            <a:ext cx="16326307" cy="486000"/>
            <a:chOff x="551993" y="7416000"/>
            <a:chExt cx="16326307" cy="486000"/>
          </a:xfrm>
        </p:grpSpPr>
        <p:sp>
          <p:nvSpPr>
            <p:cNvPr id="896" name="Google Shape;896;p55"/>
            <p:cNvSpPr txBox="1"/>
            <p:nvPr/>
          </p:nvSpPr>
          <p:spPr>
            <a:xfrm>
              <a:off x="1981050" y="7416000"/>
              <a:ext cx="1489725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Формирование предсказаний обученных моделей и сохранение результатов для дальнейшей оценки.</a:t>
              </a: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551993" y="74160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b="1"/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dirty="0">
                <a:latin typeface="Proxima Nova"/>
                <a:ea typeface="Proxima Nova"/>
                <a:cs typeface="Proxima Nova"/>
                <a:sym typeface="Proxima Nova"/>
              </a:rPr>
              <a:t>План</a:t>
            </a:r>
            <a:endParaRPr sz="5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743;p46">
            <a:extLst>
              <a:ext uri="{FF2B5EF4-FFF2-40B4-BE49-F238E27FC236}">
                <a16:creationId xmlns:a16="http://schemas.microsoft.com/office/drawing/2014/main" id="{58740D25-891A-4D18-859A-87599A2743BA}"/>
              </a:ext>
            </a:extLst>
          </p:cNvPr>
          <p:cNvSpPr txBox="1"/>
          <p:nvPr/>
        </p:nvSpPr>
        <p:spPr>
          <a:xfrm>
            <a:off x="551850" y="1590208"/>
            <a:ext cx="118941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Последовательность работы с моделью</a:t>
            </a:r>
            <a:r>
              <a:rPr lang="en-US" sz="32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3715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Моделирование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7525350" cy="4303200"/>
            <a:chOff x="551850" y="2707200"/>
            <a:chExt cx="7525350" cy="4303200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1</a:t>
              </a:r>
              <a:endParaRPr b="1" dirty="0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6833100" cy="43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Загружаем входные данные, собираем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датасеты</a:t>
              </a:r>
              <a:endParaRPr lang="ru-RU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При этом в одном случае текстовые векторы загружаем из результата обработки методом TF-IDF с последующим снижением пространства методом </a:t>
              </a:r>
              <a:r>
                <a:rPr lang="ru-RU" dirty="0" err="1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TruncatedSVD</a:t>
              </a:r>
              <a:r>
                <a:rPr lang="ru-RU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, во втором случае текстовые векторы загружаем из результата обработки моделью Doc2vec.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Для удобства приводим идентификаторы к числовому типу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с </a:t>
            </a:r>
            <a:r>
              <a:rPr lang="ru-RU" sz="30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датасетом</a:t>
            </a:r>
            <a:r>
              <a:rPr lang="en-US" sz="32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" name="Google Shape;1167;p76">
            <a:extLst>
              <a:ext uri="{FF2B5EF4-FFF2-40B4-BE49-F238E27FC236}">
                <a16:creationId xmlns:a16="http://schemas.microsoft.com/office/drawing/2014/main" id="{1C061F98-4B9B-4550-BE9F-25E5C05C8F78}"/>
              </a:ext>
            </a:extLst>
          </p:cNvPr>
          <p:cNvGrpSpPr/>
          <p:nvPr/>
        </p:nvGrpSpPr>
        <p:grpSpPr>
          <a:xfrm>
            <a:off x="8800550" y="2707200"/>
            <a:ext cx="8496850" cy="4303200"/>
            <a:chOff x="551850" y="2707200"/>
            <a:chExt cx="8496850" cy="4303200"/>
          </a:xfrm>
        </p:grpSpPr>
        <p:sp>
          <p:nvSpPr>
            <p:cNvPr id="12" name="Google Shape;1168;p76">
              <a:extLst>
                <a:ext uri="{FF2B5EF4-FFF2-40B4-BE49-F238E27FC236}">
                  <a16:creationId xmlns:a16="http://schemas.microsoft.com/office/drawing/2014/main" id="{846765BC-1577-4454-BC5A-0FBDCD3B44E4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2</a:t>
              </a:r>
              <a:endParaRPr b="1" dirty="0"/>
            </a:p>
          </p:txBody>
        </p:sp>
        <p:sp>
          <p:nvSpPr>
            <p:cNvPr id="13" name="Google Shape;1169;p76">
              <a:extLst>
                <a:ext uri="{FF2B5EF4-FFF2-40B4-BE49-F238E27FC236}">
                  <a16:creationId xmlns:a16="http://schemas.microsoft.com/office/drawing/2014/main" id="{B62E0DD8-E2C6-4FEB-BD2F-618BDCB4338D}"/>
                </a:ext>
              </a:extLst>
            </p:cNvPr>
            <p:cNvSpPr txBox="1"/>
            <p:nvPr/>
          </p:nvSpPr>
          <p:spPr>
            <a:xfrm>
              <a:off x="1244100" y="2707200"/>
              <a:ext cx="7804600" cy="43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Собираем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датасет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признаков элементов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10" name="Google Shape;1167;p76">
            <a:extLst>
              <a:ext uri="{FF2B5EF4-FFF2-40B4-BE49-F238E27FC236}">
                <a16:creationId xmlns:a16="http://schemas.microsoft.com/office/drawing/2014/main" id="{251C2DB4-ABCB-408C-82CC-38359525950E}"/>
              </a:ext>
            </a:extLst>
          </p:cNvPr>
          <p:cNvGrpSpPr/>
          <p:nvPr/>
        </p:nvGrpSpPr>
        <p:grpSpPr>
          <a:xfrm>
            <a:off x="647150" y="6834700"/>
            <a:ext cx="7537400" cy="2410900"/>
            <a:chOff x="551850" y="2707200"/>
            <a:chExt cx="7537400" cy="2410900"/>
          </a:xfrm>
        </p:grpSpPr>
        <p:sp>
          <p:nvSpPr>
            <p:cNvPr id="14" name="Google Shape;1168;p76">
              <a:extLst>
                <a:ext uri="{FF2B5EF4-FFF2-40B4-BE49-F238E27FC236}">
                  <a16:creationId xmlns:a16="http://schemas.microsoft.com/office/drawing/2014/main" id="{7F4609FF-2706-4EBE-AD7A-40A5F3414A0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3</a:t>
              </a:r>
              <a:endParaRPr b="1" dirty="0"/>
            </a:p>
          </p:txBody>
        </p:sp>
        <p:sp>
          <p:nvSpPr>
            <p:cNvPr id="15" name="Google Shape;1169;p76">
              <a:extLst>
                <a:ext uri="{FF2B5EF4-FFF2-40B4-BE49-F238E27FC236}">
                  <a16:creationId xmlns:a16="http://schemas.microsoft.com/office/drawing/2014/main" id="{E8DF4440-80F4-4DBE-9578-DE53A13077C2}"/>
                </a:ext>
              </a:extLst>
            </p:cNvPr>
            <p:cNvSpPr txBox="1"/>
            <p:nvPr/>
          </p:nvSpPr>
          <p:spPr>
            <a:xfrm>
              <a:off x="1244100" y="2707200"/>
              <a:ext cx="6845150" cy="24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Формируем списки с идентификаторами пользователей, идентификаторами элементов, список имен признаков элементов, передаем их в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датасет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и тренируем.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16" name="Google Shape;1167;p76">
            <a:extLst>
              <a:ext uri="{FF2B5EF4-FFF2-40B4-BE49-F238E27FC236}">
                <a16:creationId xmlns:a16="http://schemas.microsoft.com/office/drawing/2014/main" id="{19E0900C-3BBE-46E3-92DF-3E171D2D02CE}"/>
              </a:ext>
            </a:extLst>
          </p:cNvPr>
          <p:cNvGrpSpPr/>
          <p:nvPr/>
        </p:nvGrpSpPr>
        <p:grpSpPr>
          <a:xfrm>
            <a:off x="8795201" y="6773300"/>
            <a:ext cx="7537400" cy="2410900"/>
            <a:chOff x="551850" y="2707200"/>
            <a:chExt cx="7537400" cy="2410900"/>
          </a:xfrm>
        </p:grpSpPr>
        <p:sp>
          <p:nvSpPr>
            <p:cNvPr id="17" name="Google Shape;1168;p76">
              <a:extLst>
                <a:ext uri="{FF2B5EF4-FFF2-40B4-BE49-F238E27FC236}">
                  <a16:creationId xmlns:a16="http://schemas.microsoft.com/office/drawing/2014/main" id="{7A6406A7-6188-4D1D-B547-909C5D608E4E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4</a:t>
              </a:r>
              <a:endParaRPr b="1" dirty="0"/>
            </a:p>
          </p:txBody>
        </p:sp>
        <p:sp>
          <p:nvSpPr>
            <p:cNvPr id="18" name="Google Shape;1169;p76">
              <a:extLst>
                <a:ext uri="{FF2B5EF4-FFF2-40B4-BE49-F238E27FC236}">
                  <a16:creationId xmlns:a16="http://schemas.microsoft.com/office/drawing/2014/main" id="{FDBD7F97-40CF-4A7C-B020-76FD2BC51585}"/>
                </a:ext>
              </a:extLst>
            </p:cNvPr>
            <p:cNvSpPr txBox="1"/>
            <p:nvPr/>
          </p:nvSpPr>
          <p:spPr>
            <a:xfrm>
              <a:off x="1244100" y="2707200"/>
              <a:ext cx="6845150" cy="24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Формируем словари соответствия индексов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LightFM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с исходными идентификаторами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90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Моделирование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7525350" cy="4303200"/>
            <a:chOff x="551850" y="2707200"/>
            <a:chExt cx="7525350" cy="4303200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5</a:t>
              </a:r>
              <a:endParaRPr b="1" dirty="0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6833100" cy="430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Увеличиваем значение </a:t>
              </a:r>
              <a:r>
                <a:rPr lang="ru-RU" sz="1800" b="1" dirty="0" err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is_winner</a:t>
              </a: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на 1 чтобы уровень взаимодействия для новых процедур не сравнялся с участием в процедуре, но ее проигрышем.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с </a:t>
            </a:r>
            <a:r>
              <a:rPr lang="ru-RU" sz="30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датасетом</a:t>
            </a:r>
            <a:r>
              <a:rPr lang="en-US" sz="32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" name="Google Shape;1167;p76">
            <a:extLst>
              <a:ext uri="{FF2B5EF4-FFF2-40B4-BE49-F238E27FC236}">
                <a16:creationId xmlns:a16="http://schemas.microsoft.com/office/drawing/2014/main" id="{1C061F98-4B9B-4550-BE9F-25E5C05C8F78}"/>
              </a:ext>
            </a:extLst>
          </p:cNvPr>
          <p:cNvGrpSpPr/>
          <p:nvPr/>
        </p:nvGrpSpPr>
        <p:grpSpPr>
          <a:xfrm>
            <a:off x="8800550" y="2707200"/>
            <a:ext cx="8496850" cy="1814000"/>
            <a:chOff x="551850" y="2707200"/>
            <a:chExt cx="8496850" cy="1814000"/>
          </a:xfrm>
        </p:grpSpPr>
        <p:sp>
          <p:nvSpPr>
            <p:cNvPr id="12" name="Google Shape;1168;p76">
              <a:extLst>
                <a:ext uri="{FF2B5EF4-FFF2-40B4-BE49-F238E27FC236}">
                  <a16:creationId xmlns:a16="http://schemas.microsoft.com/office/drawing/2014/main" id="{846765BC-1577-4454-BC5A-0FBDCD3B44E4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6</a:t>
              </a:r>
              <a:endParaRPr b="1" dirty="0"/>
            </a:p>
          </p:txBody>
        </p:sp>
        <p:sp>
          <p:nvSpPr>
            <p:cNvPr id="13" name="Google Shape;1169;p76">
              <a:extLst>
                <a:ext uri="{FF2B5EF4-FFF2-40B4-BE49-F238E27FC236}">
                  <a16:creationId xmlns:a16="http://schemas.microsoft.com/office/drawing/2014/main" id="{B62E0DD8-E2C6-4FEB-BD2F-618BDCB4338D}"/>
                </a:ext>
              </a:extLst>
            </p:cNvPr>
            <p:cNvSpPr txBox="1"/>
            <p:nvPr/>
          </p:nvSpPr>
          <p:spPr>
            <a:xfrm>
              <a:off x="1244100" y="2707200"/>
              <a:ext cx="7804600" cy="18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Строим матрицу взаимодействий</a:t>
              </a: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10" name="Google Shape;1167;p76">
            <a:extLst>
              <a:ext uri="{FF2B5EF4-FFF2-40B4-BE49-F238E27FC236}">
                <a16:creationId xmlns:a16="http://schemas.microsoft.com/office/drawing/2014/main" id="{251C2DB4-ABCB-408C-82CC-38359525950E}"/>
              </a:ext>
            </a:extLst>
          </p:cNvPr>
          <p:cNvGrpSpPr/>
          <p:nvPr/>
        </p:nvGrpSpPr>
        <p:grpSpPr>
          <a:xfrm>
            <a:off x="647150" y="6834700"/>
            <a:ext cx="7537400" cy="2410900"/>
            <a:chOff x="551850" y="2707200"/>
            <a:chExt cx="7537400" cy="2410900"/>
          </a:xfrm>
        </p:grpSpPr>
        <p:sp>
          <p:nvSpPr>
            <p:cNvPr id="14" name="Google Shape;1168;p76">
              <a:extLst>
                <a:ext uri="{FF2B5EF4-FFF2-40B4-BE49-F238E27FC236}">
                  <a16:creationId xmlns:a16="http://schemas.microsoft.com/office/drawing/2014/main" id="{7F4609FF-2706-4EBE-AD7A-40A5F3414A0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7</a:t>
              </a:r>
              <a:endParaRPr b="1" dirty="0"/>
            </a:p>
          </p:txBody>
        </p:sp>
        <p:sp>
          <p:nvSpPr>
            <p:cNvPr id="15" name="Google Shape;1169;p76">
              <a:extLst>
                <a:ext uri="{FF2B5EF4-FFF2-40B4-BE49-F238E27FC236}">
                  <a16:creationId xmlns:a16="http://schemas.microsoft.com/office/drawing/2014/main" id="{E8DF4440-80F4-4DBE-9578-DE53A13077C2}"/>
                </a:ext>
              </a:extLst>
            </p:cNvPr>
            <p:cNvSpPr txBox="1"/>
            <p:nvPr/>
          </p:nvSpPr>
          <p:spPr>
            <a:xfrm>
              <a:off x="1244100" y="2707200"/>
              <a:ext cx="6845150" cy="24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Строим матрицу признаков элементов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9C7D4169-98F9-4E33-B139-BF5F9426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783" y="5255600"/>
            <a:ext cx="7286996" cy="331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7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Моделирование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с моделью</a:t>
            </a:r>
            <a:r>
              <a:rPr lang="en-US" sz="32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200" dirty="0">
                <a:latin typeface="Proxima Nova"/>
                <a:ea typeface="Proxima Nova"/>
                <a:cs typeface="Proxima Nova"/>
                <a:sym typeface="Proxima Nova"/>
              </a:rPr>
              <a:t>– функция потерь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741;p46">
            <a:extLst>
              <a:ext uri="{FF2B5EF4-FFF2-40B4-BE49-F238E27FC236}">
                <a16:creationId xmlns:a16="http://schemas.microsoft.com/office/drawing/2014/main" id="{25B52A98-253E-42D5-95F3-6E7EFB225E90}"/>
              </a:ext>
            </a:extLst>
          </p:cNvPr>
          <p:cNvSpPr txBox="1"/>
          <p:nvPr/>
        </p:nvSpPr>
        <p:spPr>
          <a:xfrm>
            <a:off x="551850" y="2730850"/>
            <a:ext cx="16207796" cy="689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Функцию потерь выбираем «WARP».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WARP рассматривает каждое наблюдаемое взаимодействие пользователя с элементом (u, i), в свою очередь, выбирает другой “отрицательный” элемент i', который, по мнению модели, был более подходящим для пользователя, и выполняет градиентные обновления параметров модели, связанных с u, i и i', так что веса моделей корректируются.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WARP взвешивает обновления градиента с использованием (функции) оценочного ранга элемента i для пользователя u. Таким образом, шаг увеличивается, если модель не верила, что взаимодействие (u, i) может когда-либо произойти, и ослабляется, если, с другой стороны, взаимодействие не является неожиданным для модели. Удобно, что ранг i для u можно оценить, подсчитав количество элементов выборки i', которые необходимо было рассмотреть, прежде чем было обнаружено, что модель (ошибочно) считалась более подходящей для пользователя 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Подробное описание: 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https://building-babylon.net/2016/03/18/warp-loss-for-implicit-feedback-recommendation/</a:t>
            </a: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31957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Моделирование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07200"/>
            <a:ext cx="12452398" cy="1708046"/>
            <a:chOff x="551850" y="2707200"/>
            <a:chExt cx="12452398" cy="1708046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1</a:t>
              </a:r>
              <a:endParaRPr b="1" dirty="0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44100" y="2707200"/>
              <a:ext cx="11760148" cy="170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Создаем модель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2000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model = LightFM(no_components=no_components, loss=’warp’, item_alpha=1e-6)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с моделью – параметры модели</a:t>
            </a:r>
            <a:r>
              <a:rPr lang="en-US" sz="32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" name="Google Shape;1167;p76">
            <a:extLst>
              <a:ext uri="{FF2B5EF4-FFF2-40B4-BE49-F238E27FC236}">
                <a16:creationId xmlns:a16="http://schemas.microsoft.com/office/drawing/2014/main" id="{251C2DB4-ABCB-408C-82CC-38359525950E}"/>
              </a:ext>
            </a:extLst>
          </p:cNvPr>
          <p:cNvGrpSpPr/>
          <p:nvPr/>
        </p:nvGrpSpPr>
        <p:grpSpPr>
          <a:xfrm>
            <a:off x="551850" y="3822992"/>
            <a:ext cx="14222240" cy="5778208"/>
            <a:chOff x="551850" y="2707199"/>
            <a:chExt cx="14222240" cy="5778208"/>
          </a:xfrm>
        </p:grpSpPr>
        <p:sp>
          <p:nvSpPr>
            <p:cNvPr id="14" name="Google Shape;1168;p76">
              <a:extLst>
                <a:ext uri="{FF2B5EF4-FFF2-40B4-BE49-F238E27FC236}">
                  <a16:creationId xmlns:a16="http://schemas.microsoft.com/office/drawing/2014/main" id="{7F4609FF-2706-4EBE-AD7A-40A5F3414A0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2</a:t>
              </a:r>
              <a:endParaRPr b="1" dirty="0"/>
            </a:p>
          </p:txBody>
        </p:sp>
        <p:sp>
          <p:nvSpPr>
            <p:cNvPr id="15" name="Google Shape;1169;p76">
              <a:extLst>
                <a:ext uri="{FF2B5EF4-FFF2-40B4-BE49-F238E27FC236}">
                  <a16:creationId xmlns:a16="http://schemas.microsoft.com/office/drawing/2014/main" id="{E8DF4440-80F4-4DBE-9578-DE53A13077C2}"/>
                </a:ext>
              </a:extLst>
            </p:cNvPr>
            <p:cNvSpPr txBox="1"/>
            <p:nvPr/>
          </p:nvSpPr>
          <p:spPr>
            <a:xfrm>
              <a:off x="1244099" y="2707199"/>
              <a:ext cx="13529991" cy="577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Определяем значения параметров моделей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 err="1">
                  <a:solidFill>
                    <a:schemeClr val="tx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no_components</a:t>
              </a:r>
              <a:r>
                <a:rPr lang="ru-RU" sz="2000" dirty="0">
                  <a:solidFill>
                    <a:schemeClr val="tx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 (</a:t>
              </a:r>
              <a:r>
                <a:rPr lang="ru-RU" sz="2000" dirty="0" err="1">
                  <a:solidFill>
                    <a:schemeClr val="tx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int</a:t>
              </a:r>
              <a:r>
                <a:rPr lang="ru-RU" sz="2000" dirty="0">
                  <a:solidFill>
                    <a:schemeClr val="tx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, необязательно) – размерность скрытых вложений признаков;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 err="1">
                  <a:solidFill>
                    <a:schemeClr val="tx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epochs</a:t>
              </a:r>
              <a:r>
                <a:rPr lang="ru-RU" sz="2000" dirty="0">
                  <a:solidFill>
                    <a:schemeClr val="tx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 (</a:t>
              </a:r>
              <a:r>
                <a:rPr lang="ru-RU" sz="2000" dirty="0" err="1">
                  <a:solidFill>
                    <a:schemeClr val="tx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int</a:t>
              </a:r>
              <a:r>
                <a:rPr lang="ru-RU" sz="2000" dirty="0">
                  <a:solidFill>
                    <a:schemeClr val="tx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, необязательно) – количество эпох.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667083A2-7CDE-4F69-B1CC-675EB4181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84523"/>
              </p:ext>
            </p:extLst>
          </p:nvPr>
        </p:nvGraphicFramePr>
        <p:xfrm>
          <a:off x="1244100" y="4312593"/>
          <a:ext cx="11557499" cy="3500235"/>
        </p:xfrm>
        <a:graphic>
          <a:graphicData uri="http://schemas.openxmlformats.org/drawingml/2006/table">
            <a:tbl>
              <a:tblPr/>
              <a:tblGrid>
                <a:gridCol w="5593533">
                  <a:extLst>
                    <a:ext uri="{9D8B030D-6E8A-4147-A177-3AD203B41FA5}">
                      <a16:colId xmlns:a16="http://schemas.microsoft.com/office/drawing/2014/main" val="3693895291"/>
                    </a:ext>
                  </a:extLst>
                </a:gridCol>
                <a:gridCol w="3333893">
                  <a:extLst>
                    <a:ext uri="{9D8B030D-6E8A-4147-A177-3AD203B41FA5}">
                      <a16:colId xmlns:a16="http://schemas.microsoft.com/office/drawing/2014/main" val="2608911340"/>
                    </a:ext>
                  </a:extLst>
                </a:gridCol>
                <a:gridCol w="1296515">
                  <a:extLst>
                    <a:ext uri="{9D8B030D-6E8A-4147-A177-3AD203B41FA5}">
                      <a16:colId xmlns:a16="http://schemas.microsoft.com/office/drawing/2014/main" val="4184000162"/>
                    </a:ext>
                  </a:extLst>
                </a:gridCol>
                <a:gridCol w="1333558">
                  <a:extLst>
                    <a:ext uri="{9D8B030D-6E8A-4147-A177-3AD203B41FA5}">
                      <a16:colId xmlns:a16="http://schemas.microsoft.com/office/drawing/2014/main" val="2608459774"/>
                    </a:ext>
                  </a:extLst>
                </a:gridCol>
              </a:tblGrid>
              <a:tr h="699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Имя модели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text_vectors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no_components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epochs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097014"/>
                  </a:ext>
                </a:extLst>
              </a:tr>
              <a:tr h="419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lightfm_svd_full_data_100c_10e.model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224329"/>
                  </a:ext>
                </a:extLst>
              </a:tr>
              <a:tr h="419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lightfm_svd_full_data_50c_10e.model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50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185047"/>
                  </a:ext>
                </a:extLst>
              </a:tr>
              <a:tr h="419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lightfm_svd_full_data_75c_10e.model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75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955286"/>
                  </a:ext>
                </a:extLst>
              </a:tr>
              <a:tr h="419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lightfm_svd_full_data_100c_5e.model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973862"/>
                  </a:ext>
                </a:extLst>
              </a:tr>
              <a:tr h="419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lightfm_svd_full_data_100c_20e.model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752390"/>
                  </a:ext>
                </a:extLst>
              </a:tr>
              <a:tr h="699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lightfm_doc2vec_full_data_100c_10e.model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doc2Vec_vectors.csv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15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09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Моделирование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22" name="Google Shape;1167;p76">
            <a:extLst>
              <a:ext uri="{FF2B5EF4-FFF2-40B4-BE49-F238E27FC236}">
                <a16:creationId xmlns:a16="http://schemas.microsoft.com/office/drawing/2014/main" id="{6940B111-9B44-40D0-B60F-7331E21B921C}"/>
              </a:ext>
            </a:extLst>
          </p:cNvPr>
          <p:cNvGrpSpPr/>
          <p:nvPr/>
        </p:nvGrpSpPr>
        <p:grpSpPr>
          <a:xfrm>
            <a:off x="551850" y="2720263"/>
            <a:ext cx="16454425" cy="1708046"/>
            <a:chOff x="551850" y="2707200"/>
            <a:chExt cx="16454425" cy="1708046"/>
          </a:xfrm>
        </p:grpSpPr>
        <p:sp>
          <p:nvSpPr>
            <p:cNvPr id="23" name="Google Shape;1168;p76">
              <a:extLst>
                <a:ext uri="{FF2B5EF4-FFF2-40B4-BE49-F238E27FC236}">
                  <a16:creationId xmlns:a16="http://schemas.microsoft.com/office/drawing/2014/main" id="{89B936FA-6007-4032-9310-201F6FE34CE8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1</a:t>
              </a:r>
              <a:endParaRPr b="1" dirty="0"/>
            </a:p>
          </p:txBody>
        </p:sp>
        <p:sp>
          <p:nvSpPr>
            <p:cNvPr id="24" name="Google Shape;1169;p76">
              <a:extLst>
                <a:ext uri="{FF2B5EF4-FFF2-40B4-BE49-F238E27FC236}">
                  <a16:creationId xmlns:a16="http://schemas.microsoft.com/office/drawing/2014/main" id="{389CE568-947C-47F6-84AD-44B701AEB422}"/>
                </a:ext>
              </a:extLst>
            </p:cNvPr>
            <p:cNvSpPr txBox="1"/>
            <p:nvPr/>
          </p:nvSpPr>
          <p:spPr>
            <a:xfrm>
              <a:off x="1281724" y="2707200"/>
              <a:ext cx="15724551" cy="170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Обучаем модель, изменяя параметры в соответствии с таблицей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2000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model.fit</a:t>
              </a:r>
              <a:r>
                <a:rPr lang="en-US" sz="2000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(interactions[0], </a:t>
              </a:r>
              <a:r>
                <a:rPr lang="en-US" sz="2000" dirty="0" err="1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user_features</a:t>
              </a:r>
              <a:r>
                <a:rPr lang="en-US" sz="2000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=None, </a:t>
              </a:r>
              <a:r>
                <a:rPr lang="en-US" sz="2000" dirty="0" err="1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item_features</a:t>
              </a:r>
              <a:r>
                <a:rPr lang="en-US" sz="2000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=</a:t>
              </a:r>
              <a:r>
                <a:rPr lang="en-US" sz="2000" dirty="0" err="1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item_features</a:t>
              </a:r>
              <a:r>
                <a:rPr lang="en-US" sz="2000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, </a:t>
              </a:r>
              <a:r>
                <a:rPr lang="en-US" sz="2000" dirty="0" err="1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sample_weight</a:t>
              </a:r>
              <a:r>
                <a:rPr lang="en-US" sz="2000" dirty="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=interactions[1], epochs=epochs, verbose=True)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с моделью – обучение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" name="Google Shape;1167;p76">
            <a:extLst>
              <a:ext uri="{FF2B5EF4-FFF2-40B4-BE49-F238E27FC236}">
                <a16:creationId xmlns:a16="http://schemas.microsoft.com/office/drawing/2014/main" id="{FA610163-016D-4E34-B6DE-1FC520400193}"/>
              </a:ext>
            </a:extLst>
          </p:cNvPr>
          <p:cNvGrpSpPr/>
          <p:nvPr/>
        </p:nvGrpSpPr>
        <p:grpSpPr>
          <a:xfrm>
            <a:off x="574397" y="4583896"/>
            <a:ext cx="16454425" cy="3828583"/>
            <a:chOff x="551850" y="2707199"/>
            <a:chExt cx="16454425" cy="3828583"/>
          </a:xfrm>
        </p:grpSpPr>
        <p:sp>
          <p:nvSpPr>
            <p:cNvPr id="12" name="Google Shape;1168;p76">
              <a:extLst>
                <a:ext uri="{FF2B5EF4-FFF2-40B4-BE49-F238E27FC236}">
                  <a16:creationId xmlns:a16="http://schemas.microsoft.com/office/drawing/2014/main" id="{2387B5E8-9871-4D27-9082-85175577E00C}"/>
                </a:ext>
              </a:extLst>
            </p:cNvPr>
            <p:cNvSpPr/>
            <p:nvPr/>
          </p:nvSpPr>
          <p:spPr>
            <a:xfrm>
              <a:off x="551850" y="2707200"/>
              <a:ext cx="489600" cy="489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sym typeface="Proxima Nova"/>
                </a:rPr>
                <a:t>2</a:t>
              </a:r>
              <a:endParaRPr b="1" dirty="0"/>
            </a:p>
          </p:txBody>
        </p:sp>
        <p:sp>
          <p:nvSpPr>
            <p:cNvPr id="13" name="Google Shape;1169;p76">
              <a:extLst>
                <a:ext uri="{FF2B5EF4-FFF2-40B4-BE49-F238E27FC236}">
                  <a16:creationId xmlns:a16="http://schemas.microsoft.com/office/drawing/2014/main" id="{63016A52-A8D0-4D16-A4DE-DA889E9582EC}"/>
                </a:ext>
              </a:extLst>
            </p:cNvPr>
            <p:cNvSpPr txBox="1"/>
            <p:nvPr/>
          </p:nvSpPr>
          <p:spPr>
            <a:xfrm>
              <a:off x="1281724" y="2707199"/>
              <a:ext cx="15724551" cy="38285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Сохраняем модели на диск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2000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dirty="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dirty="0">
                <a:solidFill>
                  <a:schemeClr val="tx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277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Моделирование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" name="Google Shape;1169;p76">
            <a:extLst>
              <a:ext uri="{FF2B5EF4-FFF2-40B4-BE49-F238E27FC236}">
                <a16:creationId xmlns:a16="http://schemas.microsoft.com/office/drawing/2014/main" id="{389CE568-947C-47F6-84AD-44B701AEB422}"/>
              </a:ext>
            </a:extLst>
          </p:cNvPr>
          <p:cNvSpPr txBox="1"/>
          <p:nvPr/>
        </p:nvSpPr>
        <p:spPr>
          <a:xfrm>
            <a:off x="680834" y="2720263"/>
            <a:ext cx="7196070" cy="400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Формируем предсказания для каждого пользователя и сохраняем в файл.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каждого пользователя рекомендуем 35 актуальных процедур.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Поля файла: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inn_kpp</a:t>
            </a:r>
            <a:r>
              <a:rPr lang="en-US" sz="20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 – </a:t>
            </a:r>
            <a:r>
              <a:rPr lang="ru-RU" sz="20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анонимизированный ИНН_КПП поставщика,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actual_recommended_pn_lot</a:t>
            </a:r>
            <a:r>
              <a:rPr lang="en-US" sz="20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 – </a:t>
            </a:r>
            <a:r>
              <a:rPr lang="ru-RU" sz="20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анонимизированный номер связки процедура-лот,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similarity_score</a:t>
            </a:r>
            <a:r>
              <a:rPr lang="en-US" sz="20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 – </a:t>
            </a:r>
            <a:r>
              <a:rPr lang="ru-RU" sz="20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числовой критерий, показывающий релевантность актуальной процедуры для поставщика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tx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" name="Google Shape;743;p46">
            <a:extLst>
              <a:ext uri="{FF2B5EF4-FFF2-40B4-BE49-F238E27FC236}">
                <a16:creationId xmlns:a16="http://schemas.microsoft.com/office/drawing/2014/main" id="{D0C72EE0-5FEC-4AA2-9AA0-FE09A4F5AE8C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с моделью – предсказания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66C8541-4883-4261-8783-42917D7D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087" y="2720263"/>
            <a:ext cx="6770233" cy="563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09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Бизнес-анализ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96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Оценка качества моделей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09837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Оценка качества моделей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" name="Google Shape;1169;p76">
            <a:extLst>
              <a:ext uri="{FF2B5EF4-FFF2-40B4-BE49-F238E27FC236}">
                <a16:creationId xmlns:a16="http://schemas.microsoft.com/office/drawing/2014/main" id="{389CE568-947C-47F6-84AD-44B701AEB422}"/>
              </a:ext>
            </a:extLst>
          </p:cNvPr>
          <p:cNvSpPr txBox="1"/>
          <p:nvPr/>
        </p:nvSpPr>
        <p:spPr>
          <a:xfrm>
            <a:off x="680833" y="2720263"/>
            <a:ext cx="16222503" cy="51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Оценка качества моделей проводится методом подсчета метрик на основе данных о взаимодействии пользователей с актуальными процедурами (файл </a:t>
            </a:r>
            <a:r>
              <a:rPr lang="en-US" sz="2400" dirty="0" err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test_metrics</a:t>
            </a:r>
            <a:r>
              <a:rPr lang="en-US" sz="24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).</a:t>
            </a:r>
            <a:endParaRPr lang="ru-RU" sz="2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Метрики: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ru-RU" sz="24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Полнота – кол-во фактических поданных заявок из рекомендаций /кол-во участий.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2) Точность – кол-во фактических поданных заявок из рекомендаций /кол-во рекомендаций.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Основной бизнес-метрикой является полнота, при условии, что не более 35 актуальных процедур мы рекомендуем одному поставщику.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tx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16750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Оценка качества моделей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99F39A5-3901-4C99-80DE-1D0DE906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49812"/>
              </p:ext>
            </p:extLst>
          </p:nvPr>
        </p:nvGraphicFramePr>
        <p:xfrm>
          <a:off x="680832" y="2710362"/>
          <a:ext cx="16967089" cy="7158732"/>
        </p:xfrm>
        <a:graphic>
          <a:graphicData uri="http://schemas.openxmlformats.org/drawingml/2006/table">
            <a:tbl>
              <a:tblPr/>
              <a:tblGrid>
                <a:gridCol w="3577659">
                  <a:extLst>
                    <a:ext uri="{9D8B030D-6E8A-4147-A177-3AD203B41FA5}">
                      <a16:colId xmlns:a16="http://schemas.microsoft.com/office/drawing/2014/main" val="3416872918"/>
                    </a:ext>
                  </a:extLst>
                </a:gridCol>
                <a:gridCol w="1484821">
                  <a:extLst>
                    <a:ext uri="{9D8B030D-6E8A-4147-A177-3AD203B41FA5}">
                      <a16:colId xmlns:a16="http://schemas.microsoft.com/office/drawing/2014/main" val="3231309296"/>
                    </a:ext>
                  </a:extLst>
                </a:gridCol>
                <a:gridCol w="1140355">
                  <a:extLst>
                    <a:ext uri="{9D8B030D-6E8A-4147-A177-3AD203B41FA5}">
                      <a16:colId xmlns:a16="http://schemas.microsoft.com/office/drawing/2014/main" val="3735098552"/>
                    </a:ext>
                  </a:extLst>
                </a:gridCol>
                <a:gridCol w="1140355">
                  <a:extLst>
                    <a:ext uri="{9D8B030D-6E8A-4147-A177-3AD203B41FA5}">
                      <a16:colId xmlns:a16="http://schemas.microsoft.com/office/drawing/2014/main" val="1597274059"/>
                    </a:ext>
                  </a:extLst>
                </a:gridCol>
                <a:gridCol w="1796922">
                  <a:extLst>
                    <a:ext uri="{9D8B030D-6E8A-4147-A177-3AD203B41FA5}">
                      <a16:colId xmlns:a16="http://schemas.microsoft.com/office/drawing/2014/main" val="2323462970"/>
                    </a:ext>
                  </a:extLst>
                </a:gridCol>
                <a:gridCol w="2280708">
                  <a:extLst>
                    <a:ext uri="{9D8B030D-6E8A-4147-A177-3AD203B41FA5}">
                      <a16:colId xmlns:a16="http://schemas.microsoft.com/office/drawing/2014/main" val="1733276163"/>
                    </a:ext>
                  </a:extLst>
                </a:gridCol>
                <a:gridCol w="1796922">
                  <a:extLst>
                    <a:ext uri="{9D8B030D-6E8A-4147-A177-3AD203B41FA5}">
                      <a16:colId xmlns:a16="http://schemas.microsoft.com/office/drawing/2014/main" val="3771124697"/>
                    </a:ext>
                  </a:extLst>
                </a:gridCol>
                <a:gridCol w="1796922">
                  <a:extLst>
                    <a:ext uri="{9D8B030D-6E8A-4147-A177-3AD203B41FA5}">
                      <a16:colId xmlns:a16="http://schemas.microsoft.com/office/drawing/2014/main" val="3804267161"/>
                    </a:ext>
                  </a:extLst>
                </a:gridCol>
                <a:gridCol w="1952425">
                  <a:extLst>
                    <a:ext uri="{9D8B030D-6E8A-4147-A177-3AD203B41FA5}">
                      <a16:colId xmlns:a16="http://schemas.microsoft.com/office/drawing/2014/main" val="11322562"/>
                    </a:ext>
                  </a:extLst>
                </a:gridCol>
              </a:tblGrid>
              <a:tr h="1164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Имя модели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text_vectors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no_components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epochs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Время обучения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Время формир. предсказаний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intersections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Точность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Полнота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060678"/>
                  </a:ext>
                </a:extLst>
              </a:tr>
              <a:tr h="8320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lightfm_svd_full_data_100c_10e.model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100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1:30:01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15:55:15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26213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4,539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24,094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33737"/>
                  </a:ext>
                </a:extLst>
              </a:tr>
              <a:tr h="8320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lightfm_svd_full_data_50c_10e.model</a:t>
                      </a:r>
                      <a:endParaRPr lang="en-US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50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0:53:44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9:58:19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23952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4,148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22,016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976473"/>
                  </a:ext>
                </a:extLst>
              </a:tr>
              <a:tr h="8320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lightfm_svd_full_data_75c_10e.model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75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1:12:49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12:59:52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25266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4,375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23,223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105349"/>
                  </a:ext>
                </a:extLst>
              </a:tr>
              <a:tr h="8320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lightfm_svd_full_data_100c_5e.model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0:54:17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15:53:06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25028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4,334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23,005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27171"/>
                  </a:ext>
                </a:extLst>
              </a:tr>
              <a:tr h="8320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lightfm_svd_full_data_100c_20e.model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svd_vectors_redused.csv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2:37:35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15:52:30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26258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4,594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24,383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39277"/>
                  </a:ext>
                </a:extLst>
              </a:tr>
              <a:tr h="9646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lightfm_doc2vec_full_data_100c_10e.model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doc2Vec_vectors.csv</a:t>
                      </a:r>
                      <a:endParaRPr lang="en-US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1:33:48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15:52:27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18602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3,221</a:t>
                      </a:r>
                      <a:endParaRPr lang="ru-RU" sz="24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17,098</a:t>
                      </a:r>
                      <a:endParaRPr lang="ru-RU" sz="24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746460"/>
                  </a:ext>
                </a:extLst>
              </a:tr>
            </a:tbl>
          </a:graphicData>
        </a:graphic>
      </p:graphicFrame>
      <p:sp>
        <p:nvSpPr>
          <p:cNvPr id="5" name="Google Shape;743;p46">
            <a:extLst>
              <a:ext uri="{FF2B5EF4-FFF2-40B4-BE49-F238E27FC236}">
                <a16:creationId xmlns:a16="http://schemas.microsoft.com/office/drawing/2014/main" id="{4E2DE4CD-4FA7-4C1A-BF14-F7012827221A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Метрики по моделям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6337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96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Оценка результатов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56368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Оценка результатов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" name="Google Shape;743;p46">
            <a:extLst>
              <a:ext uri="{FF2B5EF4-FFF2-40B4-BE49-F238E27FC236}">
                <a16:creationId xmlns:a16="http://schemas.microsoft.com/office/drawing/2014/main" id="{4E2DE4CD-4FA7-4C1A-BF14-F7012827221A}"/>
              </a:ext>
            </a:extLst>
          </p:cNvPr>
          <p:cNvSpPr txBox="1"/>
          <p:nvPr/>
        </p:nvSpPr>
        <p:spPr>
          <a:xfrm>
            <a:off x="551850" y="1590208"/>
            <a:ext cx="929065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Сравнение с результатами участников </a:t>
            </a:r>
            <a:r>
              <a:rPr lang="ru-RU" sz="30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хакатона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429C25F-632D-4DA2-8645-E9523207A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44992"/>
              </p:ext>
            </p:extLst>
          </p:nvPr>
        </p:nvGraphicFramePr>
        <p:xfrm>
          <a:off x="8123329" y="2494824"/>
          <a:ext cx="8780007" cy="7437120"/>
        </p:xfrm>
        <a:graphic>
          <a:graphicData uri="http://schemas.openxmlformats.org/drawingml/2006/table">
            <a:tbl>
              <a:tblPr/>
              <a:tblGrid>
                <a:gridCol w="930145">
                  <a:extLst>
                    <a:ext uri="{9D8B030D-6E8A-4147-A177-3AD203B41FA5}">
                      <a16:colId xmlns:a16="http://schemas.microsoft.com/office/drawing/2014/main" val="1280525093"/>
                    </a:ext>
                  </a:extLst>
                </a:gridCol>
                <a:gridCol w="4129281">
                  <a:extLst>
                    <a:ext uri="{9D8B030D-6E8A-4147-A177-3AD203B41FA5}">
                      <a16:colId xmlns:a16="http://schemas.microsoft.com/office/drawing/2014/main" val="2408567868"/>
                    </a:ext>
                  </a:extLst>
                </a:gridCol>
                <a:gridCol w="3720581">
                  <a:extLst>
                    <a:ext uri="{9D8B030D-6E8A-4147-A177-3AD203B41FA5}">
                      <a16:colId xmlns:a16="http://schemas.microsoft.com/office/drawing/2014/main" val="3543257346"/>
                    </a:ext>
                  </a:extLst>
                </a:gridCol>
              </a:tblGrid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№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Команда (имя заменено на обезличенное)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Максимальная полнота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297893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Команда_1</a:t>
                      </a:r>
                      <a:endParaRPr lang="en-US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33,70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58167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Команда_2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33,27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15128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3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Команда_3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29,41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92926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4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Команда_4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28,94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66966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Команда_5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27,99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602073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Команда_6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25,94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586444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Команда_7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25,15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526643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Команда_8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22,01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953793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9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Команда_9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22,00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45456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10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Команда_10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21,35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702220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11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Команда_11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20,71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099869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12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Команда_12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16,92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146304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13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Команда_13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15,08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6154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14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Команда_14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11,87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045248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15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Команда_15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6,51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713500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16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Команда_16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6,39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111587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17</a:t>
                      </a:r>
                      <a:endParaRPr lang="ru-RU" sz="200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roxima Nova" panose="020B0604020202020204" charset="0"/>
                          <a:ea typeface="+mn-ea"/>
                          <a:cs typeface="+mn-cs"/>
                          <a:sym typeface="Arial"/>
                        </a:rPr>
                        <a:t>Команда_17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roxima Nova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3,16</a:t>
                      </a:r>
                      <a:endParaRPr lang="ru-RU" sz="2000" dirty="0">
                        <a:effectLst/>
                        <a:latin typeface="Proxima Nova" panose="020B060402020202020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24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094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Оценка результатов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" name="Google Shape;743;p46">
            <a:extLst>
              <a:ext uri="{FF2B5EF4-FFF2-40B4-BE49-F238E27FC236}">
                <a16:creationId xmlns:a16="http://schemas.microsoft.com/office/drawing/2014/main" id="{4E2DE4CD-4FA7-4C1A-BF14-F7012827221A}"/>
              </a:ext>
            </a:extLst>
          </p:cNvPr>
          <p:cNvSpPr txBox="1"/>
          <p:nvPr/>
        </p:nvSpPr>
        <p:spPr>
          <a:xfrm>
            <a:off x="551849" y="1590207"/>
            <a:ext cx="15894287" cy="89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Визуальная оценка работы методом сравнения описания истории участия с описаниями рекомендованных процедур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231CD33-3072-40A3-BA80-93EC1060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" y="3160102"/>
            <a:ext cx="17150901" cy="61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743;p46">
            <a:extLst>
              <a:ext uri="{FF2B5EF4-FFF2-40B4-BE49-F238E27FC236}">
                <a16:creationId xmlns:a16="http://schemas.microsoft.com/office/drawing/2014/main" id="{F84C42E2-EFE9-4754-9E68-4FCAB32F0E05}"/>
              </a:ext>
            </a:extLst>
          </p:cNvPr>
          <p:cNvSpPr txBox="1"/>
          <p:nvPr/>
        </p:nvSpPr>
        <p:spPr>
          <a:xfrm>
            <a:off x="551848" y="2568638"/>
            <a:ext cx="15894287" cy="50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История участий случайно выбранного поставщика:</a:t>
            </a:r>
            <a:endParaRPr sz="2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74692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1473895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Оценка результатов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" name="Google Shape;743;p46">
            <a:extLst>
              <a:ext uri="{FF2B5EF4-FFF2-40B4-BE49-F238E27FC236}">
                <a16:creationId xmlns:a16="http://schemas.microsoft.com/office/drawing/2014/main" id="{4E2DE4CD-4FA7-4C1A-BF14-F7012827221A}"/>
              </a:ext>
            </a:extLst>
          </p:cNvPr>
          <p:cNvSpPr txBox="1"/>
          <p:nvPr/>
        </p:nvSpPr>
        <p:spPr>
          <a:xfrm>
            <a:off x="551849" y="1590207"/>
            <a:ext cx="15894287" cy="89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Визуальная оценка работы методом сравнения описания истории участия с описаниями рекомендованных процедур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743;p46">
            <a:extLst>
              <a:ext uri="{FF2B5EF4-FFF2-40B4-BE49-F238E27FC236}">
                <a16:creationId xmlns:a16="http://schemas.microsoft.com/office/drawing/2014/main" id="{F84C42E2-EFE9-4754-9E68-4FCAB32F0E05}"/>
              </a:ext>
            </a:extLst>
          </p:cNvPr>
          <p:cNvSpPr txBox="1"/>
          <p:nvPr/>
        </p:nvSpPr>
        <p:spPr>
          <a:xfrm>
            <a:off x="551848" y="2568638"/>
            <a:ext cx="15894287" cy="50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Рекомендации модели:</a:t>
            </a:r>
            <a:endParaRPr sz="2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B41B067-88C0-42A6-BF72-EEE33E135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9"/>
          <a:stretch/>
        </p:blipFill>
        <p:spPr bwMode="auto">
          <a:xfrm>
            <a:off x="551848" y="3073407"/>
            <a:ext cx="17305078" cy="67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00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" name="Google Shape;1638;p103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1639" name="Google Shape;1639;p10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1" name="Google Shape;1641;p103"/>
          <p:cNvSpPr txBox="1"/>
          <p:nvPr/>
        </p:nvSpPr>
        <p:spPr>
          <a:xfrm>
            <a:off x="551850" y="489600"/>
            <a:ext cx="12862500" cy="154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Заключение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600" dirty="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653" name="Google Shape;1653;p103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1654" name="Google Shape;1654;p10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146;p109">
            <a:extLst>
              <a:ext uri="{FF2B5EF4-FFF2-40B4-BE49-F238E27FC236}">
                <a16:creationId xmlns:a16="http://schemas.microsoft.com/office/drawing/2014/main" id="{3E0901F8-8E43-46E3-820B-2C5A94D32578}"/>
              </a:ext>
            </a:extLst>
          </p:cNvPr>
          <p:cNvSpPr/>
          <p:nvPr/>
        </p:nvSpPr>
        <p:spPr>
          <a:xfrm>
            <a:off x="14396921" y="2468749"/>
            <a:ext cx="483054" cy="438546"/>
          </a:xfrm>
          <a:custGeom>
            <a:avLst/>
            <a:gdLst/>
            <a:ahLst/>
            <a:cxnLst/>
            <a:rect l="l" t="t" r="r" b="b"/>
            <a:pathLst>
              <a:path w="99753" h="90562" extrusionOk="0">
                <a:moveTo>
                  <a:pt x="91810" y="7943"/>
                </a:moveTo>
                <a:cubicBezTo>
                  <a:pt x="91810" y="8176"/>
                  <a:pt x="91810" y="8176"/>
                  <a:pt x="91810" y="8644"/>
                </a:cubicBezTo>
                <a:lnTo>
                  <a:pt x="77559" y="81998"/>
                </a:lnTo>
                <a:cubicBezTo>
                  <a:pt x="77559" y="82231"/>
                  <a:pt x="77326" y="82465"/>
                  <a:pt x="77092" y="82699"/>
                </a:cubicBezTo>
                <a:cubicBezTo>
                  <a:pt x="76995" y="82795"/>
                  <a:pt x="76899" y="82852"/>
                  <a:pt x="76735" y="82852"/>
                </a:cubicBezTo>
                <a:cubicBezTo>
                  <a:pt x="76505" y="82852"/>
                  <a:pt x="76141" y="82739"/>
                  <a:pt x="75457" y="82465"/>
                </a:cubicBezTo>
                <a:lnTo>
                  <a:pt x="52796" y="64944"/>
                </a:lnTo>
                <a:lnTo>
                  <a:pt x="39247" y="77559"/>
                </a:lnTo>
                <a:lnTo>
                  <a:pt x="42050" y="59104"/>
                </a:lnTo>
                <a:lnTo>
                  <a:pt x="78961" y="24062"/>
                </a:lnTo>
                <a:cubicBezTo>
                  <a:pt x="80363" y="22660"/>
                  <a:pt x="79895" y="22427"/>
                  <a:pt x="79895" y="22427"/>
                </a:cubicBezTo>
                <a:cubicBezTo>
                  <a:pt x="79895" y="21679"/>
                  <a:pt x="79522" y="21455"/>
                  <a:pt x="79073" y="21455"/>
                </a:cubicBezTo>
                <a:cubicBezTo>
                  <a:pt x="78400" y="21455"/>
                  <a:pt x="77559" y="21960"/>
                  <a:pt x="77559" y="21960"/>
                </a:cubicBezTo>
                <a:lnTo>
                  <a:pt x="31071" y="51161"/>
                </a:lnTo>
                <a:lnTo>
                  <a:pt x="31071" y="50927"/>
                </a:lnTo>
                <a:lnTo>
                  <a:pt x="8877" y="43452"/>
                </a:lnTo>
                <a:lnTo>
                  <a:pt x="8877" y="43218"/>
                </a:lnTo>
                <a:lnTo>
                  <a:pt x="9111" y="43218"/>
                </a:lnTo>
                <a:cubicBezTo>
                  <a:pt x="9111" y="43218"/>
                  <a:pt x="28968" y="34808"/>
                  <a:pt x="49292" y="26165"/>
                </a:cubicBezTo>
                <a:cubicBezTo>
                  <a:pt x="59338" y="21726"/>
                  <a:pt x="69616" y="17287"/>
                  <a:pt x="77326" y="14017"/>
                </a:cubicBezTo>
                <a:cubicBezTo>
                  <a:pt x="85268" y="10746"/>
                  <a:pt x="91109" y="8176"/>
                  <a:pt x="91342" y="8176"/>
                </a:cubicBezTo>
                <a:cubicBezTo>
                  <a:pt x="91810" y="7943"/>
                  <a:pt x="91576" y="7943"/>
                  <a:pt x="91810" y="7943"/>
                </a:cubicBezTo>
                <a:close/>
                <a:moveTo>
                  <a:pt x="92277" y="0"/>
                </a:moveTo>
                <a:cubicBezTo>
                  <a:pt x="90875" y="0"/>
                  <a:pt x="89707" y="467"/>
                  <a:pt x="88539" y="934"/>
                </a:cubicBezTo>
                <a:cubicBezTo>
                  <a:pt x="87605" y="1402"/>
                  <a:pt x="82232" y="3504"/>
                  <a:pt x="74522" y="6775"/>
                </a:cubicBezTo>
                <a:lnTo>
                  <a:pt x="46255" y="18923"/>
                </a:lnTo>
                <a:cubicBezTo>
                  <a:pt x="25931" y="27566"/>
                  <a:pt x="6074" y="35976"/>
                  <a:pt x="6074" y="35976"/>
                </a:cubicBezTo>
                <a:lnTo>
                  <a:pt x="6308" y="35976"/>
                </a:lnTo>
                <a:cubicBezTo>
                  <a:pt x="6308" y="35976"/>
                  <a:pt x="4906" y="36443"/>
                  <a:pt x="3504" y="37378"/>
                </a:cubicBezTo>
                <a:cubicBezTo>
                  <a:pt x="2803" y="38079"/>
                  <a:pt x="1869" y="38780"/>
                  <a:pt x="1402" y="39714"/>
                </a:cubicBezTo>
                <a:cubicBezTo>
                  <a:pt x="701" y="40649"/>
                  <a:pt x="0" y="42284"/>
                  <a:pt x="234" y="43919"/>
                </a:cubicBezTo>
                <a:cubicBezTo>
                  <a:pt x="701" y="46722"/>
                  <a:pt x="2336" y="48358"/>
                  <a:pt x="3738" y="49292"/>
                </a:cubicBezTo>
                <a:cubicBezTo>
                  <a:pt x="4906" y="50227"/>
                  <a:pt x="6308" y="50694"/>
                  <a:pt x="6308" y="50694"/>
                </a:cubicBezTo>
                <a:lnTo>
                  <a:pt x="24997" y="57001"/>
                </a:lnTo>
                <a:cubicBezTo>
                  <a:pt x="25697" y="59805"/>
                  <a:pt x="30603" y="75924"/>
                  <a:pt x="31771" y="79662"/>
                </a:cubicBezTo>
                <a:cubicBezTo>
                  <a:pt x="32472" y="81998"/>
                  <a:pt x="33173" y="83400"/>
                  <a:pt x="33874" y="84334"/>
                </a:cubicBezTo>
                <a:cubicBezTo>
                  <a:pt x="34341" y="85035"/>
                  <a:pt x="34808" y="85502"/>
                  <a:pt x="35509" y="85736"/>
                </a:cubicBezTo>
                <a:cubicBezTo>
                  <a:pt x="35743" y="85969"/>
                  <a:pt x="35976" y="86203"/>
                  <a:pt x="36444" y="86203"/>
                </a:cubicBezTo>
                <a:lnTo>
                  <a:pt x="36677" y="86203"/>
                </a:lnTo>
                <a:cubicBezTo>
                  <a:pt x="37285" y="86390"/>
                  <a:pt x="37864" y="86465"/>
                  <a:pt x="38402" y="86465"/>
                </a:cubicBezTo>
                <a:cubicBezTo>
                  <a:pt x="40555" y="86465"/>
                  <a:pt x="42050" y="85268"/>
                  <a:pt x="42050" y="85268"/>
                </a:cubicBezTo>
                <a:lnTo>
                  <a:pt x="42284" y="85268"/>
                </a:lnTo>
                <a:lnTo>
                  <a:pt x="53264" y="74989"/>
                </a:lnTo>
                <a:lnTo>
                  <a:pt x="71719" y="89473"/>
                </a:lnTo>
                <a:lnTo>
                  <a:pt x="72186" y="89707"/>
                </a:lnTo>
                <a:cubicBezTo>
                  <a:pt x="73559" y="90308"/>
                  <a:pt x="74963" y="90562"/>
                  <a:pt x="76294" y="90562"/>
                </a:cubicBezTo>
                <a:cubicBezTo>
                  <a:pt x="78589" y="90562"/>
                  <a:pt x="80668" y="89807"/>
                  <a:pt x="81998" y="88773"/>
                </a:cubicBezTo>
                <a:cubicBezTo>
                  <a:pt x="83867" y="86904"/>
                  <a:pt x="84801" y="84801"/>
                  <a:pt x="84801" y="84801"/>
                </a:cubicBezTo>
                <a:lnTo>
                  <a:pt x="84801" y="84568"/>
                </a:lnTo>
                <a:lnTo>
                  <a:pt x="99052" y="10279"/>
                </a:lnTo>
                <a:cubicBezTo>
                  <a:pt x="99519" y="8410"/>
                  <a:pt x="99752" y="6775"/>
                  <a:pt x="99285" y="5139"/>
                </a:cubicBezTo>
                <a:cubicBezTo>
                  <a:pt x="98818" y="3504"/>
                  <a:pt x="97650" y="1869"/>
                  <a:pt x="96248" y="1168"/>
                </a:cubicBezTo>
                <a:cubicBezTo>
                  <a:pt x="95080" y="234"/>
                  <a:pt x="93679" y="0"/>
                  <a:pt x="92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743;p46">
            <a:extLst>
              <a:ext uri="{FF2B5EF4-FFF2-40B4-BE49-F238E27FC236}">
                <a16:creationId xmlns:a16="http://schemas.microsoft.com/office/drawing/2014/main" id="{94C9D2E8-55A3-4F46-8AE7-EBBC0C37F9F1}"/>
              </a:ext>
            </a:extLst>
          </p:cNvPr>
          <p:cNvSpPr txBox="1"/>
          <p:nvPr/>
        </p:nvSpPr>
        <p:spPr>
          <a:xfrm>
            <a:off x="551850" y="2030384"/>
            <a:ext cx="15894287" cy="753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Разработана модель рекомендательной системы для рекомендации актуальных процедур закупок поставщикам на основе их истории участия. 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Векторизация текстовых описаний была проведена при помощи TF-IDF с последующим снижением размерности методом </a:t>
            </a:r>
            <a:r>
              <a:rPr lang="ru-RU" sz="30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TruncatedSVD</a:t>
            </a: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и с использованием модели Doc2Vec.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нашем случае первый способ показал лучшие результаты. Doc2Vec является моделью связанных векторных представлений, что в случае описаний тендеров имеет мало преимуществ, по сравнению с моделью TF-IDF, основанной на «мешке слов».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Модель </a:t>
            </a:r>
            <a:r>
              <a:rPr lang="ru-RU" sz="30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LightFM</a:t>
            </a: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на большом объеме данных требовательна к вычислительным ресурсам. На качество обучения в большей степени влияет размерность скрытых вложений признаков (</a:t>
            </a:r>
            <a:r>
              <a:rPr lang="ru-RU" sz="30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no_components</a:t>
            </a: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), при этом страдает производительность.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Код проекта доступен по ссылке </a:t>
            </a: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https://github.com/FED32/Diplom_ds</a:t>
            </a:r>
            <a:endParaRPr lang="ru-RU"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4736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" name="Google Shape;1638;p103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1639" name="Google Shape;1639;p103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3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1" name="Google Shape;1641;p103"/>
          <p:cNvSpPr txBox="1"/>
          <p:nvPr/>
        </p:nvSpPr>
        <p:spPr>
          <a:xfrm>
            <a:off x="551850" y="489600"/>
            <a:ext cx="12862500" cy="27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Разработка рекомендательной системы актуальных процедур закупок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600" dirty="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47" name="Google Shape;1647;p103"/>
          <p:cNvSpPr txBox="1"/>
          <p:nvPr/>
        </p:nvSpPr>
        <p:spPr>
          <a:xfrm>
            <a:off x="551849" y="8157600"/>
            <a:ext cx="6601985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Сергей Федюшин</a:t>
            </a:r>
            <a:endParaRPr sz="24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Студент профессии </a:t>
            </a: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r>
              <a:rPr lang="ru-RU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ru-RU" sz="24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Нетология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48" name="Google Shape;1648;p103"/>
          <p:cNvGrpSpPr/>
          <p:nvPr/>
        </p:nvGrpSpPr>
        <p:grpSpPr>
          <a:xfrm>
            <a:off x="544774" y="7511400"/>
            <a:ext cx="4301125" cy="745215"/>
            <a:chOff x="551950" y="5677343"/>
            <a:chExt cx="4301125" cy="745215"/>
          </a:xfrm>
        </p:grpSpPr>
        <p:sp>
          <p:nvSpPr>
            <p:cNvPr id="1649" name="Google Shape;1649;p103"/>
            <p:cNvSpPr txBox="1"/>
            <p:nvPr/>
          </p:nvSpPr>
          <p:spPr>
            <a:xfrm>
              <a:off x="1297175" y="5680800"/>
              <a:ext cx="3555900" cy="7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79999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dirty="0">
                  <a:latin typeface="Proxima Nova"/>
                  <a:ea typeface="Proxima Nova"/>
                  <a:cs typeface="Proxima Nova"/>
                  <a:sym typeface="Proxima Nova"/>
                </a:rPr>
                <a:t>s</a:t>
              </a:r>
              <a:r>
                <a:rPr lang="en-US" sz="1800" dirty="0">
                  <a:latin typeface="Proxima Nova"/>
                  <a:ea typeface="Proxima Nova"/>
                  <a:cs typeface="Proxima Nova"/>
                  <a:sym typeface="Proxima Nova"/>
                </a:rPr>
                <a:t>.fedyushin9211</a:t>
              </a:r>
              <a:r>
                <a:rPr lang="ru" sz="1800" dirty="0">
                  <a:latin typeface="Proxima Nova"/>
                  <a:ea typeface="Proxima Nova"/>
                  <a:cs typeface="Proxima Nova"/>
                  <a:sym typeface="Proxima Nova"/>
                </a:rPr>
                <a:t>@gmail.com</a:t>
              </a:r>
              <a:endParaRPr sz="800" dirty="0"/>
            </a:p>
          </p:txBody>
        </p:sp>
        <p:grpSp>
          <p:nvGrpSpPr>
            <p:cNvPr id="1650" name="Google Shape;1650;p103"/>
            <p:cNvGrpSpPr/>
            <p:nvPr/>
          </p:nvGrpSpPr>
          <p:grpSpPr>
            <a:xfrm>
              <a:off x="551950" y="5677343"/>
              <a:ext cx="745215" cy="745215"/>
              <a:chOff x="7019517" y="8956750"/>
              <a:chExt cx="684060" cy="684060"/>
            </a:xfrm>
          </p:grpSpPr>
          <p:sp>
            <p:nvSpPr>
              <p:cNvPr id="1651" name="Google Shape;1651;p103"/>
              <p:cNvSpPr/>
              <p:nvPr/>
            </p:nvSpPr>
            <p:spPr>
              <a:xfrm>
                <a:off x="7019517" y="8956750"/>
                <a:ext cx="684060" cy="684060"/>
              </a:xfrm>
              <a:custGeom>
                <a:avLst/>
                <a:gdLst/>
                <a:ahLst/>
                <a:cxnLst/>
                <a:rect l="l" t="t" r="r" b="b"/>
                <a:pathLst>
                  <a:path w="207448" h="207448" extrusionOk="0">
                    <a:moveTo>
                      <a:pt x="103724" y="0"/>
                    </a:moveTo>
                    <a:cubicBezTo>
                      <a:pt x="46489" y="0"/>
                      <a:pt x="0" y="46489"/>
                      <a:pt x="0" y="103724"/>
                    </a:cubicBezTo>
                    <a:cubicBezTo>
                      <a:pt x="0" y="160959"/>
                      <a:pt x="46489" y="207447"/>
                      <a:pt x="103724" y="207447"/>
                    </a:cubicBezTo>
                    <a:cubicBezTo>
                      <a:pt x="160959" y="207447"/>
                      <a:pt x="207447" y="160959"/>
                      <a:pt x="207447" y="103724"/>
                    </a:cubicBezTo>
                    <a:cubicBezTo>
                      <a:pt x="207447" y="46489"/>
                      <a:pt x="160959" y="0"/>
                      <a:pt x="1037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52" name="Google Shape;1652;p103"/>
              <p:cNvSpPr/>
              <p:nvPr/>
            </p:nvSpPr>
            <p:spPr>
              <a:xfrm>
                <a:off x="7226735" y="9163968"/>
                <a:ext cx="281946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85503" h="87138" extrusionOk="0">
                    <a:moveTo>
                      <a:pt x="50928" y="25698"/>
                    </a:moveTo>
                    <a:lnTo>
                      <a:pt x="50694" y="27567"/>
                    </a:lnTo>
                    <a:cubicBezTo>
                      <a:pt x="48125" y="25464"/>
                      <a:pt x="45088" y="24530"/>
                      <a:pt x="41350" y="24530"/>
                    </a:cubicBezTo>
                    <a:cubicBezTo>
                      <a:pt x="31772" y="24530"/>
                      <a:pt x="23362" y="32473"/>
                      <a:pt x="22194" y="42284"/>
                    </a:cubicBezTo>
                    <a:cubicBezTo>
                      <a:pt x="21026" y="52330"/>
                      <a:pt x="27333" y="61207"/>
                      <a:pt x="38079" y="61207"/>
                    </a:cubicBezTo>
                    <a:cubicBezTo>
                      <a:pt x="42752" y="61207"/>
                      <a:pt x="47190" y="59104"/>
                      <a:pt x="50227" y="56535"/>
                    </a:cubicBezTo>
                    <a:cubicBezTo>
                      <a:pt x="52330" y="60039"/>
                      <a:pt x="56535" y="64010"/>
                      <a:pt x="63543" y="64010"/>
                    </a:cubicBezTo>
                    <a:cubicBezTo>
                      <a:pt x="76859" y="64010"/>
                      <a:pt x="85503" y="53264"/>
                      <a:pt x="85503" y="39948"/>
                    </a:cubicBezTo>
                    <a:cubicBezTo>
                      <a:pt x="85503" y="17989"/>
                      <a:pt x="66346" y="1"/>
                      <a:pt x="43452" y="1"/>
                    </a:cubicBezTo>
                    <a:cubicBezTo>
                      <a:pt x="18690" y="1"/>
                      <a:pt x="1" y="19390"/>
                      <a:pt x="1" y="43452"/>
                    </a:cubicBezTo>
                    <a:cubicBezTo>
                      <a:pt x="1" y="67515"/>
                      <a:pt x="18690" y="86437"/>
                      <a:pt x="42752" y="86904"/>
                    </a:cubicBezTo>
                    <a:cubicBezTo>
                      <a:pt x="49293" y="87138"/>
                      <a:pt x="57703" y="85269"/>
                      <a:pt x="62375" y="82232"/>
                    </a:cubicBezTo>
                    <a:lnTo>
                      <a:pt x="63543" y="81765"/>
                    </a:lnTo>
                    <a:lnTo>
                      <a:pt x="58170" y="71019"/>
                    </a:lnTo>
                    <a:lnTo>
                      <a:pt x="57002" y="71720"/>
                    </a:lnTo>
                    <a:cubicBezTo>
                      <a:pt x="53731" y="73355"/>
                      <a:pt x="48826" y="74523"/>
                      <a:pt x="42752" y="74523"/>
                    </a:cubicBezTo>
                    <a:cubicBezTo>
                      <a:pt x="25698" y="74523"/>
                      <a:pt x="12382" y="60740"/>
                      <a:pt x="12382" y="43452"/>
                    </a:cubicBezTo>
                    <a:cubicBezTo>
                      <a:pt x="12382" y="26399"/>
                      <a:pt x="25698" y="12382"/>
                      <a:pt x="43452" y="12382"/>
                    </a:cubicBezTo>
                    <a:cubicBezTo>
                      <a:pt x="60039" y="12382"/>
                      <a:pt x="73121" y="24530"/>
                      <a:pt x="73121" y="39948"/>
                    </a:cubicBezTo>
                    <a:cubicBezTo>
                      <a:pt x="73121" y="44854"/>
                      <a:pt x="71720" y="47657"/>
                      <a:pt x="69851" y="49293"/>
                    </a:cubicBezTo>
                    <a:cubicBezTo>
                      <a:pt x="68215" y="50928"/>
                      <a:pt x="66113" y="51629"/>
                      <a:pt x="64711" y="51629"/>
                    </a:cubicBezTo>
                    <a:cubicBezTo>
                      <a:pt x="63076" y="51629"/>
                      <a:pt x="61674" y="50928"/>
                      <a:pt x="60973" y="50227"/>
                    </a:cubicBezTo>
                    <a:cubicBezTo>
                      <a:pt x="60273" y="49293"/>
                      <a:pt x="59805" y="48125"/>
                      <a:pt x="60039" y="46256"/>
                    </a:cubicBezTo>
                    <a:lnTo>
                      <a:pt x="62609" y="25698"/>
                    </a:lnTo>
                    <a:close/>
                    <a:moveTo>
                      <a:pt x="40416" y="50227"/>
                    </a:moveTo>
                    <a:cubicBezTo>
                      <a:pt x="44621" y="50227"/>
                      <a:pt x="47658" y="46957"/>
                      <a:pt x="48358" y="42752"/>
                    </a:cubicBezTo>
                    <a:cubicBezTo>
                      <a:pt x="48826" y="38780"/>
                      <a:pt x="46256" y="35510"/>
                      <a:pt x="42518" y="35510"/>
                    </a:cubicBezTo>
                    <a:cubicBezTo>
                      <a:pt x="38079" y="35510"/>
                      <a:pt x="34809" y="39014"/>
                      <a:pt x="34342" y="42985"/>
                    </a:cubicBezTo>
                    <a:lnTo>
                      <a:pt x="34342" y="42985"/>
                    </a:lnTo>
                    <a:lnTo>
                      <a:pt x="34342" y="43219"/>
                    </a:lnTo>
                    <a:cubicBezTo>
                      <a:pt x="33874" y="46957"/>
                      <a:pt x="36444" y="50227"/>
                      <a:pt x="40416" y="502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653" name="Google Shape;1653;p103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1654" name="Google Shape;1654;p10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146;p109">
            <a:extLst>
              <a:ext uri="{FF2B5EF4-FFF2-40B4-BE49-F238E27FC236}">
                <a16:creationId xmlns:a16="http://schemas.microsoft.com/office/drawing/2014/main" id="{3E0901F8-8E43-46E3-820B-2C5A94D32578}"/>
              </a:ext>
            </a:extLst>
          </p:cNvPr>
          <p:cNvSpPr/>
          <p:nvPr/>
        </p:nvSpPr>
        <p:spPr>
          <a:xfrm>
            <a:off x="14396921" y="2468749"/>
            <a:ext cx="483054" cy="438546"/>
          </a:xfrm>
          <a:custGeom>
            <a:avLst/>
            <a:gdLst/>
            <a:ahLst/>
            <a:cxnLst/>
            <a:rect l="l" t="t" r="r" b="b"/>
            <a:pathLst>
              <a:path w="99753" h="90562" extrusionOk="0">
                <a:moveTo>
                  <a:pt x="91810" y="7943"/>
                </a:moveTo>
                <a:cubicBezTo>
                  <a:pt x="91810" y="8176"/>
                  <a:pt x="91810" y="8176"/>
                  <a:pt x="91810" y="8644"/>
                </a:cubicBezTo>
                <a:lnTo>
                  <a:pt x="77559" y="81998"/>
                </a:lnTo>
                <a:cubicBezTo>
                  <a:pt x="77559" y="82231"/>
                  <a:pt x="77326" y="82465"/>
                  <a:pt x="77092" y="82699"/>
                </a:cubicBezTo>
                <a:cubicBezTo>
                  <a:pt x="76995" y="82795"/>
                  <a:pt x="76899" y="82852"/>
                  <a:pt x="76735" y="82852"/>
                </a:cubicBezTo>
                <a:cubicBezTo>
                  <a:pt x="76505" y="82852"/>
                  <a:pt x="76141" y="82739"/>
                  <a:pt x="75457" y="82465"/>
                </a:cubicBezTo>
                <a:lnTo>
                  <a:pt x="52796" y="64944"/>
                </a:lnTo>
                <a:lnTo>
                  <a:pt x="39247" y="77559"/>
                </a:lnTo>
                <a:lnTo>
                  <a:pt x="42050" y="59104"/>
                </a:lnTo>
                <a:lnTo>
                  <a:pt x="78961" y="24062"/>
                </a:lnTo>
                <a:cubicBezTo>
                  <a:pt x="80363" y="22660"/>
                  <a:pt x="79895" y="22427"/>
                  <a:pt x="79895" y="22427"/>
                </a:cubicBezTo>
                <a:cubicBezTo>
                  <a:pt x="79895" y="21679"/>
                  <a:pt x="79522" y="21455"/>
                  <a:pt x="79073" y="21455"/>
                </a:cubicBezTo>
                <a:cubicBezTo>
                  <a:pt x="78400" y="21455"/>
                  <a:pt x="77559" y="21960"/>
                  <a:pt x="77559" y="21960"/>
                </a:cubicBezTo>
                <a:lnTo>
                  <a:pt x="31071" y="51161"/>
                </a:lnTo>
                <a:lnTo>
                  <a:pt x="31071" y="50927"/>
                </a:lnTo>
                <a:lnTo>
                  <a:pt x="8877" y="43452"/>
                </a:lnTo>
                <a:lnTo>
                  <a:pt x="8877" y="43218"/>
                </a:lnTo>
                <a:lnTo>
                  <a:pt x="9111" y="43218"/>
                </a:lnTo>
                <a:cubicBezTo>
                  <a:pt x="9111" y="43218"/>
                  <a:pt x="28968" y="34808"/>
                  <a:pt x="49292" y="26165"/>
                </a:cubicBezTo>
                <a:cubicBezTo>
                  <a:pt x="59338" y="21726"/>
                  <a:pt x="69616" y="17287"/>
                  <a:pt x="77326" y="14017"/>
                </a:cubicBezTo>
                <a:cubicBezTo>
                  <a:pt x="85268" y="10746"/>
                  <a:pt x="91109" y="8176"/>
                  <a:pt x="91342" y="8176"/>
                </a:cubicBezTo>
                <a:cubicBezTo>
                  <a:pt x="91810" y="7943"/>
                  <a:pt x="91576" y="7943"/>
                  <a:pt x="91810" y="7943"/>
                </a:cubicBezTo>
                <a:close/>
                <a:moveTo>
                  <a:pt x="92277" y="0"/>
                </a:moveTo>
                <a:cubicBezTo>
                  <a:pt x="90875" y="0"/>
                  <a:pt x="89707" y="467"/>
                  <a:pt x="88539" y="934"/>
                </a:cubicBezTo>
                <a:cubicBezTo>
                  <a:pt x="87605" y="1402"/>
                  <a:pt x="82232" y="3504"/>
                  <a:pt x="74522" y="6775"/>
                </a:cubicBezTo>
                <a:lnTo>
                  <a:pt x="46255" y="18923"/>
                </a:lnTo>
                <a:cubicBezTo>
                  <a:pt x="25931" y="27566"/>
                  <a:pt x="6074" y="35976"/>
                  <a:pt x="6074" y="35976"/>
                </a:cubicBezTo>
                <a:lnTo>
                  <a:pt x="6308" y="35976"/>
                </a:lnTo>
                <a:cubicBezTo>
                  <a:pt x="6308" y="35976"/>
                  <a:pt x="4906" y="36443"/>
                  <a:pt x="3504" y="37378"/>
                </a:cubicBezTo>
                <a:cubicBezTo>
                  <a:pt x="2803" y="38079"/>
                  <a:pt x="1869" y="38780"/>
                  <a:pt x="1402" y="39714"/>
                </a:cubicBezTo>
                <a:cubicBezTo>
                  <a:pt x="701" y="40649"/>
                  <a:pt x="0" y="42284"/>
                  <a:pt x="234" y="43919"/>
                </a:cubicBezTo>
                <a:cubicBezTo>
                  <a:pt x="701" y="46722"/>
                  <a:pt x="2336" y="48358"/>
                  <a:pt x="3738" y="49292"/>
                </a:cubicBezTo>
                <a:cubicBezTo>
                  <a:pt x="4906" y="50227"/>
                  <a:pt x="6308" y="50694"/>
                  <a:pt x="6308" y="50694"/>
                </a:cubicBezTo>
                <a:lnTo>
                  <a:pt x="24997" y="57001"/>
                </a:lnTo>
                <a:cubicBezTo>
                  <a:pt x="25697" y="59805"/>
                  <a:pt x="30603" y="75924"/>
                  <a:pt x="31771" y="79662"/>
                </a:cubicBezTo>
                <a:cubicBezTo>
                  <a:pt x="32472" y="81998"/>
                  <a:pt x="33173" y="83400"/>
                  <a:pt x="33874" y="84334"/>
                </a:cubicBezTo>
                <a:cubicBezTo>
                  <a:pt x="34341" y="85035"/>
                  <a:pt x="34808" y="85502"/>
                  <a:pt x="35509" y="85736"/>
                </a:cubicBezTo>
                <a:cubicBezTo>
                  <a:pt x="35743" y="85969"/>
                  <a:pt x="35976" y="86203"/>
                  <a:pt x="36444" y="86203"/>
                </a:cubicBezTo>
                <a:lnTo>
                  <a:pt x="36677" y="86203"/>
                </a:lnTo>
                <a:cubicBezTo>
                  <a:pt x="37285" y="86390"/>
                  <a:pt x="37864" y="86465"/>
                  <a:pt x="38402" y="86465"/>
                </a:cubicBezTo>
                <a:cubicBezTo>
                  <a:pt x="40555" y="86465"/>
                  <a:pt x="42050" y="85268"/>
                  <a:pt x="42050" y="85268"/>
                </a:cubicBezTo>
                <a:lnTo>
                  <a:pt x="42284" y="85268"/>
                </a:lnTo>
                <a:lnTo>
                  <a:pt x="53264" y="74989"/>
                </a:lnTo>
                <a:lnTo>
                  <a:pt x="71719" y="89473"/>
                </a:lnTo>
                <a:lnTo>
                  <a:pt x="72186" y="89707"/>
                </a:lnTo>
                <a:cubicBezTo>
                  <a:pt x="73559" y="90308"/>
                  <a:pt x="74963" y="90562"/>
                  <a:pt x="76294" y="90562"/>
                </a:cubicBezTo>
                <a:cubicBezTo>
                  <a:pt x="78589" y="90562"/>
                  <a:pt x="80668" y="89807"/>
                  <a:pt x="81998" y="88773"/>
                </a:cubicBezTo>
                <a:cubicBezTo>
                  <a:pt x="83867" y="86904"/>
                  <a:pt x="84801" y="84801"/>
                  <a:pt x="84801" y="84801"/>
                </a:cubicBezTo>
                <a:lnTo>
                  <a:pt x="84801" y="84568"/>
                </a:lnTo>
                <a:lnTo>
                  <a:pt x="99052" y="10279"/>
                </a:lnTo>
                <a:cubicBezTo>
                  <a:pt x="99519" y="8410"/>
                  <a:pt x="99752" y="6775"/>
                  <a:pt x="99285" y="5139"/>
                </a:cubicBezTo>
                <a:cubicBezTo>
                  <a:pt x="98818" y="3504"/>
                  <a:pt x="97650" y="1869"/>
                  <a:pt x="96248" y="1168"/>
                </a:cubicBezTo>
                <a:cubicBezTo>
                  <a:pt x="95080" y="234"/>
                  <a:pt x="93679" y="0"/>
                  <a:pt x="92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6"/>
          <p:cNvSpPr txBox="1"/>
          <p:nvPr/>
        </p:nvSpPr>
        <p:spPr>
          <a:xfrm>
            <a:off x="6653381" y="3602082"/>
            <a:ext cx="11120786" cy="397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Создать рекомендательную систему для электронных торгов.</a:t>
            </a:r>
            <a:endParaRPr lang="en-US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Проанализировать ретроспективные данные об участиях и победах поставщиков в торгах для разработки рекомендательной системы.</a:t>
            </a:r>
            <a:endParaRPr lang="en-US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Создать работающий прототип рекомендательной системы, предлагающий поставщикам наиболее релевантные торги.</a:t>
            </a:r>
          </a:p>
        </p:txBody>
      </p:sp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Бизнес-анализ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43" name="Google Shape;743;p46"/>
          <p:cNvSpPr txBox="1"/>
          <p:nvPr/>
        </p:nvSpPr>
        <p:spPr>
          <a:xfrm>
            <a:off x="550900" y="2217225"/>
            <a:ext cx="71472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Определение бизнес-целей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3"/>
          <p:cNvSpPr/>
          <p:nvPr/>
        </p:nvSpPr>
        <p:spPr>
          <a:xfrm>
            <a:off x="6911764" y="3938493"/>
            <a:ext cx="5688000" cy="5688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12599764" y="3938493"/>
            <a:ext cx="5688000" cy="56880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6" name="Google Shape;1046;p63"/>
          <p:cNvSpPr/>
          <p:nvPr/>
        </p:nvSpPr>
        <p:spPr>
          <a:xfrm>
            <a:off x="14461501" y="5896786"/>
            <a:ext cx="2051298" cy="1864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50261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6"/>
          <p:cNvSpPr txBox="1"/>
          <p:nvPr/>
        </p:nvSpPr>
        <p:spPr>
          <a:xfrm>
            <a:off x="6953826" y="4594859"/>
            <a:ext cx="11120786" cy="397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train_data.csv – уникальные процедуры за период обучения;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train_labels.csv – разметка;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test_data.csv – уникальные актуальные процедуры;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ru-RU"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test_labels.csv 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истинные участия (для подсчета метрик).</a:t>
            </a:r>
          </a:p>
        </p:txBody>
      </p:sp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Входные данные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2846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train data 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4A4760-47C4-4B5B-A82A-2A2120357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35" y="1894492"/>
            <a:ext cx="17081888" cy="255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BAFA61-E328-46D9-88ED-26F0E4A0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0" y="4505928"/>
            <a:ext cx="6857280" cy="48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43;p46">
            <a:extLst>
              <a:ext uri="{FF2B5EF4-FFF2-40B4-BE49-F238E27FC236}">
                <a16:creationId xmlns:a16="http://schemas.microsoft.com/office/drawing/2014/main" id="{02B7FCE7-7532-4399-A3B8-28E32329EEFD}"/>
              </a:ext>
            </a:extLst>
          </p:cNvPr>
          <p:cNvSpPr txBox="1"/>
          <p:nvPr/>
        </p:nvSpPr>
        <p:spPr>
          <a:xfrm>
            <a:off x="551550" y="1231200"/>
            <a:ext cx="8383444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Уникальные процедуры за период обучения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1;p46">
            <a:extLst>
              <a:ext uri="{FF2B5EF4-FFF2-40B4-BE49-F238E27FC236}">
                <a16:creationId xmlns:a16="http://schemas.microsoft.com/office/drawing/2014/main" id="{7106E4A2-0DC1-4B28-ACBE-5F4ED541B7C5}"/>
              </a:ext>
            </a:extLst>
          </p:cNvPr>
          <p:cNvSpPr txBox="1"/>
          <p:nvPr/>
        </p:nvSpPr>
        <p:spPr>
          <a:xfrm>
            <a:off x="8612804" y="4994647"/>
            <a:ext cx="9322499" cy="483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pn_lot_anon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анонимизированный номер связки процедура-лот;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fz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федеральный закон, к которому относится процедура;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region_code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код региона (справочник регионов приложен);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min_publish_date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дата первой публикации извещения;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purchase_name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название закупки;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lot_name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название лота;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lot_price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цена лота (в руб.);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okpd2_code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код ОКПД2;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okpd2_names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название кода ОКПД2;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additional_code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добавочный код (если нет кода ОКПД2, используется КТРУ для 44-ФЗ или ОКВЭД2 для 223-ФЗ);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additional_code_names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название добавочного кода;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item_descriptions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описание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1815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test data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B621AE-33B9-4D6D-89D2-8D7825AB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8" y="1931314"/>
            <a:ext cx="15529619" cy="288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8D7203-FD2A-4525-AC76-8F2A3026E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5" y="4974351"/>
            <a:ext cx="6213250" cy="506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43;p46">
            <a:extLst>
              <a:ext uri="{FF2B5EF4-FFF2-40B4-BE49-F238E27FC236}">
                <a16:creationId xmlns:a16="http://schemas.microsoft.com/office/drawing/2014/main" id="{26D831C2-F5C0-4B1C-89B0-94627B5995C3}"/>
              </a:ext>
            </a:extLst>
          </p:cNvPr>
          <p:cNvSpPr txBox="1"/>
          <p:nvPr/>
        </p:nvSpPr>
        <p:spPr>
          <a:xfrm>
            <a:off x="551550" y="1231200"/>
            <a:ext cx="13464896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Уникальные актуальные процедуры (которые мы рекомендуем)</a:t>
            </a:r>
            <a:endParaRPr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41;p46">
            <a:extLst>
              <a:ext uri="{FF2B5EF4-FFF2-40B4-BE49-F238E27FC236}">
                <a16:creationId xmlns:a16="http://schemas.microsoft.com/office/drawing/2014/main" id="{EF7BF22D-1ADA-4BF1-BB81-A64C23FEFF58}"/>
              </a:ext>
            </a:extLst>
          </p:cNvPr>
          <p:cNvSpPr txBox="1"/>
          <p:nvPr/>
        </p:nvSpPr>
        <p:spPr>
          <a:xfrm>
            <a:off x="8612804" y="4994647"/>
            <a:ext cx="9322499" cy="483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pn_lot_anon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анонимизированный номер связки процедура-лот;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fz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федеральный закон, к которому относится процедура;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region_code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код региона (справочник регионов приложен);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min_publish_date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дата первой публикации извещения;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purchase_name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название закупки;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lot_name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название лота;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lot_price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цена лота (в руб.);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okpd2_code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код ОКПД2;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okpd2_names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название кода ОКПД2;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additional_code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добавочный код (если нет кода ОКПД2, используется КТРУ для 44-ФЗ или ОКВЭД2 для 223-ФЗ);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additional_code_names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название добавочного кода;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roxima Nova"/>
                <a:ea typeface="Proxima Nova"/>
                <a:cs typeface="Proxima Nova"/>
                <a:sym typeface="Proxima Nova"/>
              </a:rPr>
              <a:t>item_descriptions</a:t>
            </a:r>
            <a:r>
              <a:rPr lang="en-US" sz="2000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описание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84023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/>
        </p:nvSpPr>
        <p:spPr>
          <a:xfrm>
            <a:off x="551850" y="489600"/>
            <a:ext cx="7146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train labels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Google Shape;743;p46">
            <a:extLst>
              <a:ext uri="{FF2B5EF4-FFF2-40B4-BE49-F238E27FC236}">
                <a16:creationId xmlns:a16="http://schemas.microsoft.com/office/drawing/2014/main" id="{26D831C2-F5C0-4B1C-89B0-94627B5995C3}"/>
              </a:ext>
            </a:extLst>
          </p:cNvPr>
          <p:cNvSpPr txBox="1"/>
          <p:nvPr/>
        </p:nvSpPr>
        <p:spPr>
          <a:xfrm>
            <a:off x="551550" y="1231200"/>
            <a:ext cx="13464896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Разметка, связь поставщика с процедурой, в которой он участвовал</a:t>
            </a:r>
          </a:p>
        </p:txBody>
      </p:sp>
      <p:sp>
        <p:nvSpPr>
          <p:cNvPr id="8" name="Google Shape;741;p46">
            <a:extLst>
              <a:ext uri="{FF2B5EF4-FFF2-40B4-BE49-F238E27FC236}">
                <a16:creationId xmlns:a16="http://schemas.microsoft.com/office/drawing/2014/main" id="{EF7BF22D-1ADA-4BF1-BB81-A64C23FEFF58}"/>
              </a:ext>
            </a:extLst>
          </p:cNvPr>
          <p:cNvSpPr txBox="1"/>
          <p:nvPr/>
        </p:nvSpPr>
        <p:spPr>
          <a:xfrm>
            <a:off x="8498447" y="6300933"/>
            <a:ext cx="9322499" cy="242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err="1">
                <a:latin typeface="Proxima Nova"/>
                <a:ea typeface="Proxima Nova"/>
                <a:cs typeface="Proxima Nova"/>
                <a:sym typeface="Proxima Nova"/>
              </a:rPr>
              <a:t>pn_lot_anon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 – анонимизированный номер связки процедура-лот из </a:t>
            </a:r>
            <a:r>
              <a:rPr lang="ru-RU" sz="2000" dirty="0" err="1">
                <a:latin typeface="Proxima Nova"/>
                <a:ea typeface="Proxima Nova"/>
                <a:cs typeface="Proxima Nova"/>
                <a:sym typeface="Proxima Nova"/>
              </a:rPr>
              <a:t>train_data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err="1">
                <a:latin typeface="Proxima Nova"/>
                <a:ea typeface="Proxima Nova"/>
                <a:cs typeface="Proxima Nova"/>
                <a:sym typeface="Proxima Nova"/>
              </a:rPr>
              <a:t>participant_inn_kpp_anon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 – анонимизированный ИНН_КПП поставщика;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err="1">
                <a:latin typeface="Proxima Nova"/>
                <a:ea typeface="Proxima Nova"/>
                <a:cs typeface="Proxima Nova"/>
                <a:sym typeface="Proxima Nova"/>
              </a:rPr>
              <a:t>is_winner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 – 1 – если поставщик победил в соответствующей процедуре, 0 – поставщик участвовал в соответствующей процедуре;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err="1">
                <a:latin typeface="Proxima Nova"/>
                <a:ea typeface="Proxima Nova"/>
                <a:cs typeface="Proxima Nova"/>
                <a:sym typeface="Proxima Nova"/>
              </a:rPr>
              <a:t>fz</a:t>
            </a:r>
            <a:r>
              <a:rPr lang="ru-RU" sz="2000" dirty="0">
                <a:latin typeface="Proxima Nova"/>
                <a:ea typeface="Proxima Nova"/>
                <a:cs typeface="Proxima Nova"/>
                <a:sym typeface="Proxima Nova"/>
              </a:rPr>
              <a:t> – федеральный закон, к которому относится процедура.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42B6F0-90D0-4AC6-89EE-8C8CB9B0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5" y="1972800"/>
            <a:ext cx="6306752" cy="592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87F1200-F0E3-41C6-8D5C-E605E98F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87" y="1972800"/>
            <a:ext cx="6607764" cy="323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7551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FFFFFF"/>
      </a:accent5>
      <a:accent6>
        <a:srgbClr val="000000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2415</Words>
  <Application>Microsoft Office PowerPoint</Application>
  <PresentationFormat>Произвольный</PresentationFormat>
  <Paragraphs>477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Gill Sans</vt:lpstr>
      <vt:lpstr>Proxima Nova Semibold</vt:lpstr>
      <vt:lpstr>Symbol</vt:lpstr>
      <vt:lpstr>Arial</vt:lpstr>
      <vt:lpstr>Proxima Nova</vt:lpstr>
      <vt:lpstr>White Green</vt:lpstr>
      <vt:lpstr>Black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FED</dc:creator>
  <cp:lastModifiedBy>FED</cp:lastModifiedBy>
  <cp:revision>14</cp:revision>
  <dcterms:modified xsi:type="dcterms:W3CDTF">2021-12-05T18:52:47Z</dcterms:modified>
</cp:coreProperties>
</file>