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61" r:id="rId4"/>
    <p:sldId id="263" r:id="rId5"/>
    <p:sldId id="264" r:id="rId6"/>
    <p:sldId id="266" r:id="rId7"/>
    <p:sldId id="267"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9900CC"/>
    <a:srgbClr val="FF9900"/>
    <a:srgbClr val="D99B01"/>
    <a:srgbClr val="FF66CC"/>
    <a:srgbClr val="FF67AC"/>
    <a:srgbClr val="CC0099"/>
    <a:srgbClr val="FFDC47"/>
    <a:srgbClr val="5EEC3C"/>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5" d="100"/>
          <a:sy n="115" d="100"/>
        </p:scale>
        <p:origin x="282" y="10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AFC00-6AEB-4838-9F1F-1725127CD1BA}" type="datetimeFigureOut">
              <a:rPr lang="en-US" smtClean="0"/>
              <a:t>10/12/2020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DF4C0-14F4-4145-BADF-717077942924}" type="slidenum">
              <a:rPr lang="en-US" smtClean="0"/>
              <a:t>‹#›</a:t>
            </a:fld>
            <a:endParaRPr lang="en-US"/>
          </a:p>
        </p:txBody>
      </p:sp>
    </p:spTree>
    <p:extLst>
      <p:ext uri="{BB962C8B-B14F-4D97-AF65-F5344CB8AC3E}">
        <p14:creationId xmlns:p14="http://schemas.microsoft.com/office/powerpoint/2010/main" val="828846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4D106-664F-4D93-A5ED-2328C5F7F880}" type="slidenum">
              <a:rPr lang="en-GB"/>
              <a:pPr/>
              <a:t>4</a:t>
            </a:fld>
            <a:endParaRPr lang="en-GB"/>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pPr marL="228600" indent="-228600"/>
            <a:r>
              <a:rPr lang="en-GB" dirty="0"/>
              <a:t>The two key questions are:</a:t>
            </a:r>
          </a:p>
          <a:p>
            <a:pPr marL="228600" indent="-228600">
              <a:buFontTx/>
              <a:buAutoNum type="arabicPeriod"/>
            </a:pPr>
            <a:r>
              <a:rPr lang="en-GB" dirty="0"/>
              <a:t>What exactly is software project management?</a:t>
            </a:r>
          </a:p>
          <a:p>
            <a:pPr marL="228600" indent="-228600"/>
            <a:r>
              <a:rPr lang="en-GB" dirty="0"/>
              <a:t>This is going to be tackled by looking firstly at what is meant by ‘project’. We are then going to examine whether ‘software project management’ is really different from ‘normal’ project management. Is there anything special about software as opposed to other engineered artefacts?</a:t>
            </a:r>
          </a:p>
          <a:p>
            <a:pPr marL="228600" indent="-228600"/>
            <a:endParaRPr lang="en-GB" dirty="0"/>
          </a:p>
          <a:p>
            <a:pPr marL="228600" indent="-228600"/>
            <a:r>
              <a:rPr lang="en-GB" dirty="0"/>
              <a:t>2. How do we define whether a project is a success or not?</a:t>
            </a:r>
          </a:p>
          <a:p>
            <a:pPr marL="228600" indent="-228600"/>
            <a:r>
              <a:rPr lang="en-GB" dirty="0"/>
              <a:t>The point about studying project management is to be able to have successful projects. So how do we know if we have been successful?</a:t>
            </a:r>
          </a:p>
          <a:p>
            <a:pPr marL="228600" indent="-228600"/>
            <a:endParaRPr lang="en-GB" dirty="0"/>
          </a:p>
          <a:p>
            <a:pPr marL="228600" indent="-228600"/>
            <a:endParaRPr lang="en-GB" dirty="0"/>
          </a:p>
        </p:txBody>
      </p:sp>
    </p:spTree>
    <p:extLst>
      <p:ext uri="{BB962C8B-B14F-4D97-AF65-F5344CB8AC3E}">
        <p14:creationId xmlns:p14="http://schemas.microsoft.com/office/powerpoint/2010/main" val="16646126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3F161-7C14-40DF-98AA-957B4D30FFA0}" type="slidenum">
              <a:rPr lang="en-GB"/>
              <a:pPr/>
              <a:t>13</a:t>
            </a:fld>
            <a:endParaRPr lang="en-GB"/>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GB"/>
              <a:t>This list is based on one that can be found in </a:t>
            </a:r>
            <a:r>
              <a:rPr lang="en-GB" i="1"/>
              <a:t>Introduction to Software Project Management and Quality Assurance </a:t>
            </a:r>
            <a:r>
              <a:rPr lang="en-GB"/>
              <a:t>by Darrel Ince, Helen Sharp and Mark Woodman, McGraw-Hill, 1993.</a:t>
            </a:r>
          </a:p>
        </p:txBody>
      </p:sp>
    </p:spTree>
    <p:extLst>
      <p:ext uri="{BB962C8B-B14F-4D97-AF65-F5344CB8AC3E}">
        <p14:creationId xmlns:p14="http://schemas.microsoft.com/office/powerpoint/2010/main" val="2999761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FE7123-1633-4E61-BEE9-62F04F2A67A4}" type="slidenum">
              <a:rPr lang="en-GB"/>
              <a:pPr/>
              <a:t>14</a:t>
            </a:fld>
            <a:endParaRPr lang="en-GB"/>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GB"/>
              <a:t>Exercise 1.6 (a day in the life of a project manager) is of relevance here.</a:t>
            </a:r>
          </a:p>
        </p:txBody>
      </p:sp>
    </p:spTree>
    <p:extLst>
      <p:ext uri="{BB962C8B-B14F-4D97-AF65-F5344CB8AC3E}">
        <p14:creationId xmlns:p14="http://schemas.microsoft.com/office/powerpoint/2010/main" val="4112992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DF616D-1923-44FE-BBA2-95D18504ED3E}" type="slidenum">
              <a:rPr lang="en-GB"/>
              <a:pPr/>
              <a:t>15</a:t>
            </a:fld>
            <a:endParaRPr lang="en-GB"/>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en-GB"/>
              <a:t>Different people who are involved in a project (Stakeholders) will have different interests in the project and are likely to see different outcomes as being important.</a:t>
            </a:r>
          </a:p>
          <a:p>
            <a:r>
              <a:rPr lang="en-GB"/>
              <a:t>For example, end-users would want a system that is ‘user-friendly’, that is, easy to learn and to use, and a system that helps rather than hinders them from doing their jobs. Their managers may be more interested in whether the new system would allow them to reduce staffing levels.</a:t>
            </a:r>
          </a:p>
          <a:p>
            <a:r>
              <a:rPr lang="en-GB"/>
              <a:t>It is important therefore that a set of clearly defined objectives are identified and published for the project. Some individual or group needs to be pinpointed who acts as the main client for the project.</a:t>
            </a:r>
          </a:p>
          <a:p>
            <a:r>
              <a:rPr lang="en-GB"/>
              <a:t>See Exercise 1.7 in the text.</a:t>
            </a:r>
          </a:p>
        </p:txBody>
      </p:sp>
    </p:spTree>
    <p:extLst>
      <p:ext uri="{BB962C8B-B14F-4D97-AF65-F5344CB8AC3E}">
        <p14:creationId xmlns:p14="http://schemas.microsoft.com/office/powerpoint/2010/main" val="3860215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2F6BD-C86A-4419-94C7-61639C012738}" type="slidenum">
              <a:rPr lang="en-GB"/>
              <a:pPr/>
              <a:t>16</a:t>
            </a:fld>
            <a:endParaRPr lang="en-GB"/>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GB"/>
              <a:t>The focus here needs to be on what the situation will be when the project is completed. In what ways will the world be different? The objectives should avoid describing activities:</a:t>
            </a:r>
          </a:p>
          <a:p>
            <a:endParaRPr lang="en-GB"/>
          </a:p>
          <a:p>
            <a:r>
              <a:rPr lang="en-GB"/>
              <a:t>e.g. ‘a new payroll application will be operational by 4</a:t>
            </a:r>
            <a:r>
              <a:rPr lang="en-GB" baseline="30000"/>
              <a:t>th</a:t>
            </a:r>
            <a:r>
              <a:rPr lang="en-GB"/>
              <a:t> April’ </a:t>
            </a:r>
            <a:r>
              <a:rPr lang="en-GB" i="1"/>
              <a:t>not</a:t>
            </a:r>
            <a:r>
              <a:rPr lang="en-GB"/>
              <a:t> ‘design and code a new payroll application’</a:t>
            </a:r>
          </a:p>
        </p:txBody>
      </p:sp>
    </p:spTree>
    <p:extLst>
      <p:ext uri="{BB962C8B-B14F-4D97-AF65-F5344CB8AC3E}">
        <p14:creationId xmlns:p14="http://schemas.microsoft.com/office/powerpoint/2010/main" val="123777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98146A-A642-4BEC-BBDC-88763487D2EE}" type="slidenum">
              <a:rPr lang="en-GB"/>
              <a:pPr/>
              <a:t>17</a:t>
            </a:fld>
            <a:endParaRPr lang="en-GB"/>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r>
              <a:rPr lang="en-GB"/>
              <a:t>I have seen some places where the R is said to stand for ‘resource-constrained’, that is that there is a target cost associated with the achievement of the objective.</a:t>
            </a:r>
          </a:p>
        </p:txBody>
      </p:sp>
    </p:spTree>
    <p:extLst>
      <p:ext uri="{BB962C8B-B14F-4D97-AF65-F5344CB8AC3E}">
        <p14:creationId xmlns:p14="http://schemas.microsoft.com/office/powerpoint/2010/main" val="464613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A28A52-C858-40B9-B564-5EF09C044941}" type="slidenum">
              <a:rPr lang="en-GB"/>
              <a:pPr/>
              <a:t>18</a:t>
            </a:fld>
            <a:endParaRPr lang="en-GB"/>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GB"/>
              <a:t>Scoring a goal in football is a ‘goal’ or sub-objective on the way to achieving the overall objective of winning the match. Sub-objectives and objectives can be nested in a hierarchy, so that the objective of winning the match could itself be a goal or sub-objective on the way to winning the league etc.</a:t>
            </a:r>
          </a:p>
          <a:p>
            <a:endParaRPr lang="en-GB"/>
          </a:p>
        </p:txBody>
      </p:sp>
    </p:spTree>
    <p:extLst>
      <p:ext uri="{BB962C8B-B14F-4D97-AF65-F5344CB8AC3E}">
        <p14:creationId xmlns:p14="http://schemas.microsoft.com/office/powerpoint/2010/main" val="3912716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6F593-6987-4D03-8CE1-828AD65790C6}" type="slidenum">
              <a:rPr lang="en-GB"/>
              <a:pPr/>
              <a:t>19</a:t>
            </a:fld>
            <a:endParaRPr lang="en-GB"/>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GB"/>
              <a:t>Goals can be formulated in such a way that they represent what an individual or group need to do to contribute to the success of the project’s objectives. </a:t>
            </a:r>
          </a:p>
          <a:p>
            <a:r>
              <a:rPr lang="en-GB"/>
              <a:t>In the example above, the analyst or developer, by themselves, cannot guarantee user satisfaction. However, the analyst can contribute to the achievement  of the objective by making sure the users’ requirements are accurately recorded and the developer by making sure that the software is reliable.</a:t>
            </a:r>
          </a:p>
          <a:p>
            <a:r>
              <a:rPr lang="en-GB"/>
              <a:t>See Exercise 1.7 in the text.</a:t>
            </a:r>
          </a:p>
        </p:txBody>
      </p:sp>
    </p:spTree>
    <p:extLst>
      <p:ext uri="{BB962C8B-B14F-4D97-AF65-F5344CB8AC3E}">
        <p14:creationId xmlns:p14="http://schemas.microsoft.com/office/powerpoint/2010/main" val="1376655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22CAE-E9C8-4070-B970-5FEA98C10D76}" type="slidenum">
              <a:rPr lang="en-GB"/>
              <a:pPr/>
              <a:t>20</a:t>
            </a:fld>
            <a:endParaRPr lang="en-GB"/>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GB"/>
              <a:t>See Exercise 1.8 in the text.</a:t>
            </a:r>
          </a:p>
        </p:txBody>
      </p:sp>
    </p:spTree>
    <p:extLst>
      <p:ext uri="{BB962C8B-B14F-4D97-AF65-F5344CB8AC3E}">
        <p14:creationId xmlns:p14="http://schemas.microsoft.com/office/powerpoint/2010/main" val="1399984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56A845-A900-4883-BF4E-4BB3EB654DA6}" type="slidenum">
              <a:rPr lang="en-GB"/>
              <a:pPr/>
              <a:t>21</a:t>
            </a:fld>
            <a:endParaRPr lang="en-GB"/>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GB"/>
              <a:t>Each stakeholder will have their own goals and concerns in relation to the project which may be different from those of the project as a whole. For example,  a software developer might work to make a living, pay the mortgage, learn new things, solve interesting problems. The main stakeholders need, however, to understand and accept the overall project objectives. </a:t>
            </a:r>
          </a:p>
        </p:txBody>
      </p:sp>
    </p:spTree>
    <p:extLst>
      <p:ext uri="{BB962C8B-B14F-4D97-AF65-F5344CB8AC3E}">
        <p14:creationId xmlns:p14="http://schemas.microsoft.com/office/powerpoint/2010/main" val="369202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B5EA1-3D27-4874-AF45-7313660A107C}" type="slidenum">
              <a:rPr lang="en-GB"/>
              <a:pPr/>
              <a:t>5</a:t>
            </a:fld>
            <a:endParaRPr lang="en-GB"/>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r>
              <a:rPr lang="en-GB"/>
              <a:t>Here are some definitions of ‘project’. No doubt there are other ones: for example</a:t>
            </a:r>
          </a:p>
          <a:p>
            <a:endParaRPr lang="en-GB"/>
          </a:p>
          <a:p>
            <a:r>
              <a:rPr lang="en-GB"/>
              <a:t>‘Unique process, consisting of a set of coordinated and controlled activities with start and finish dates, undertaken to achieve an objective conforming to specific requirements, including constraints of time, cost and resources’</a:t>
            </a:r>
          </a:p>
          <a:p>
            <a:endParaRPr lang="en-GB"/>
          </a:p>
          <a:p>
            <a:r>
              <a:rPr lang="en-GB"/>
              <a:t>BSO ISO 10006: 1997</a:t>
            </a:r>
          </a:p>
        </p:txBody>
      </p:sp>
    </p:spTree>
    <p:extLst>
      <p:ext uri="{BB962C8B-B14F-4D97-AF65-F5344CB8AC3E}">
        <p14:creationId xmlns:p14="http://schemas.microsoft.com/office/powerpoint/2010/main" val="2948561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B9B66B-2F64-4BE4-B3DB-43709AD932C1}" type="slidenum">
              <a:rPr lang="en-GB"/>
              <a:pPr/>
              <a:t>6</a:t>
            </a:fld>
            <a:endParaRPr lang="en-GB"/>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GB"/>
              <a:t>Exercise 1.1 in the Software Project Management text is a good way of introducing this material if you have time. I have found this exercise to be a good ‘ice-breaker’. Get each student to list the example activities in an order which matches the degree to which they merit the description of ‘project’. You can create a grid on a whiteboard with the projects on the vertical axis and the positions 1</a:t>
            </a:r>
            <a:r>
              <a:rPr lang="en-GB" baseline="30000"/>
              <a:t>st</a:t>
            </a:r>
            <a:r>
              <a:rPr lang="en-GB"/>
              <a:t>, 2</a:t>
            </a:r>
            <a:r>
              <a:rPr lang="en-GB" baseline="30000"/>
              <a:t>nd</a:t>
            </a:r>
            <a:r>
              <a:rPr lang="en-GB"/>
              <a:t>, 3</a:t>
            </a:r>
            <a:r>
              <a:rPr lang="en-GB" baseline="30000"/>
              <a:t>rd</a:t>
            </a:r>
            <a:r>
              <a:rPr lang="en-GB"/>
              <a:t> etc on the horizontal axis. You then go through asking how many put ‘producing a newspaper’ first, second, etc.  (Avoid making jokes about this being like the Eurovision song contest). This is time-consuming but it does mean that every student participates in building up a general picture of people’s perceptions, and you can discuss disagreements in perceptions as you go along.</a:t>
            </a:r>
          </a:p>
        </p:txBody>
      </p:sp>
    </p:spTree>
    <p:extLst>
      <p:ext uri="{BB962C8B-B14F-4D97-AF65-F5344CB8AC3E}">
        <p14:creationId xmlns:p14="http://schemas.microsoft.com/office/powerpoint/2010/main" val="4023987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DC949E-5E38-4887-BC81-8CFA98CDB904}" type="slidenum">
              <a:rPr lang="en-GB"/>
              <a:pPr/>
              <a:t>7</a:t>
            </a:fld>
            <a:endParaRPr lang="en-GB"/>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r>
              <a:rPr lang="en-GB"/>
              <a:t>This is based on Fred Brooks’ paper </a:t>
            </a:r>
            <a:r>
              <a:rPr lang="en-GB" i="1"/>
              <a:t>No Silver Bullet: Essence and Accidents of Software Engineering </a:t>
            </a:r>
            <a:r>
              <a:rPr lang="en-GB"/>
              <a:t>which appeared in IEEE Computer 20(4) pp10-19 April 1987</a:t>
            </a:r>
            <a:endParaRPr lang="en-GB" i="1"/>
          </a:p>
        </p:txBody>
      </p:sp>
    </p:spTree>
    <p:extLst>
      <p:ext uri="{BB962C8B-B14F-4D97-AF65-F5344CB8AC3E}">
        <p14:creationId xmlns:p14="http://schemas.microsoft.com/office/powerpoint/2010/main" val="1210456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8E760-9A9B-48A3-A468-DB3B4998E19E}" type="slidenum">
              <a:rPr lang="en-GB"/>
              <a:pPr/>
              <a:t>8</a:t>
            </a:fld>
            <a:endParaRPr lang="en-GB"/>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en-GB"/>
              <a:t>This section of the lecture discusses the software development life cycle. Note that this is a </a:t>
            </a:r>
            <a:r>
              <a:rPr lang="en-GB" i="1"/>
              <a:t>technical</a:t>
            </a:r>
            <a:r>
              <a:rPr lang="en-GB"/>
              <a:t> model. It identifies the technical constraints on the order activities are done. This does NOT imply that a ‘waterfall’ approach is the only way to organize projects. The technical model could be implemented as increments or in an evolutionary manner.</a:t>
            </a:r>
          </a:p>
        </p:txBody>
      </p:sp>
    </p:spTree>
    <p:extLst>
      <p:ext uri="{BB962C8B-B14F-4D97-AF65-F5344CB8AC3E}">
        <p14:creationId xmlns:p14="http://schemas.microsoft.com/office/powerpoint/2010/main" val="2979618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19F28-F49F-4FCE-A67C-C7DBFE45165C}" type="slidenum">
              <a:rPr lang="en-GB"/>
              <a:pPr/>
              <a:t>9</a:t>
            </a:fld>
            <a:endParaRPr lang="en-GB"/>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en-GB"/>
              <a:t>The key point here is that requirement analysis has to face in (at least) two different directions. It needs to communicate and elicit the requirements of the users, speaking in their language. It needs to organize and translate those requirements into a form that developers can understand and relate to.</a:t>
            </a:r>
          </a:p>
        </p:txBody>
      </p:sp>
    </p:spTree>
    <p:extLst>
      <p:ext uri="{BB962C8B-B14F-4D97-AF65-F5344CB8AC3E}">
        <p14:creationId xmlns:p14="http://schemas.microsoft.com/office/powerpoint/2010/main" val="93568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AD1E31-F018-4BE4-9C5F-05A3B008092D}" type="slidenum">
              <a:rPr lang="en-GB"/>
              <a:pPr/>
              <a:t>10</a:t>
            </a:fld>
            <a:endParaRPr lang="en-GB"/>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en-GB"/>
              <a:t>The software project will almost certainly be part of a larger project which has non-software elements. In a software engineering environment it could be the software will be embedded in hardware product of some kind. Thus there are system requirements for the product as a whole and software requirements for the software element.</a:t>
            </a:r>
          </a:p>
          <a:p>
            <a:r>
              <a:rPr lang="en-GB"/>
              <a:t>In a business information systems environment, the software development could be a relatively minor part of a much larger organizational change project.</a:t>
            </a:r>
          </a:p>
        </p:txBody>
      </p:sp>
    </p:spTree>
    <p:extLst>
      <p:ext uri="{BB962C8B-B14F-4D97-AF65-F5344CB8AC3E}">
        <p14:creationId xmlns:p14="http://schemas.microsoft.com/office/powerpoint/2010/main" val="66455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3B7B3A-E58E-4C69-8AA0-11163C9B68B2}" type="slidenum">
              <a:rPr lang="en-GB"/>
              <a:pPr/>
              <a:t>11</a:t>
            </a:fld>
            <a:endParaRPr lang="en-GB"/>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r>
              <a:rPr lang="en-GB"/>
              <a:t>The confusion about what ‘implementation’ really means could be mentioned. Does it mean implementing the design (that is, coding) or implementing the complete system in its user environment? It is best to use ‘installation’ to describe the latter in order to avoid confusion.</a:t>
            </a:r>
          </a:p>
        </p:txBody>
      </p:sp>
    </p:spTree>
    <p:extLst>
      <p:ext uri="{BB962C8B-B14F-4D97-AF65-F5344CB8AC3E}">
        <p14:creationId xmlns:p14="http://schemas.microsoft.com/office/powerpoint/2010/main" val="2997134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B6388A-12C5-4721-B1E1-81F1BDFA5E1A}" type="slidenum">
              <a:rPr lang="en-GB"/>
              <a:pPr/>
              <a:t>12</a:t>
            </a:fld>
            <a:endParaRPr lang="en-GB"/>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r>
              <a:rPr lang="en-GB"/>
              <a:t>With objective-based projects, a general objective or problem is defined, and there are several different ways in which that objective could be reached. The project team have freedom to select what appears to be the most appropriate approach.</a:t>
            </a:r>
          </a:p>
          <a:p>
            <a:r>
              <a:rPr lang="en-GB"/>
              <a:t>With product-based projects, the product is already very strictly defined and the development team’s job is to implement the specification with which they have been presented.</a:t>
            </a:r>
          </a:p>
          <a:p>
            <a:r>
              <a:rPr lang="en-GB"/>
              <a:t>Arguably, information systems projects are more likely to be objective-based than is the case with software engineering.</a:t>
            </a:r>
          </a:p>
          <a:p>
            <a:r>
              <a:rPr lang="en-GB"/>
              <a:t>In many cases, an objective-based project could consider a problem and recommend a solution that is then implemented by a product-based project.</a:t>
            </a:r>
          </a:p>
          <a:p>
            <a:r>
              <a:rPr lang="en-GB"/>
              <a:t>Exercise 1.5 in the text is relevant here.</a:t>
            </a:r>
          </a:p>
        </p:txBody>
      </p:sp>
    </p:spTree>
    <p:extLst>
      <p:ext uri="{BB962C8B-B14F-4D97-AF65-F5344CB8AC3E}">
        <p14:creationId xmlns:p14="http://schemas.microsoft.com/office/powerpoint/2010/main" val="2662640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65" y="3335275"/>
            <a:ext cx="8246070" cy="1383822"/>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87141" y="2113635"/>
            <a:ext cx="8207894" cy="1221640"/>
          </a:xfrm>
        </p:spPr>
        <p:txBody>
          <a:bodyPr>
            <a:normAutofit/>
          </a:bodyPr>
          <a:lstStyle>
            <a:lvl1pPr marL="0" indent="0" algn="r">
              <a:buNone/>
              <a:defRPr sz="2800" b="0" i="0">
                <a:solidFill>
                  <a:srgbClr val="99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p>
          <a:p>
            <a:r>
              <a:rPr lang="en-US" dirty="0"/>
              <a:t>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5900"/>
            <a:ext cx="3810000" cy="3086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3352800" y="4743450"/>
            <a:ext cx="2286000" cy="285750"/>
          </a:xfrm>
        </p:spPr>
        <p:txBody>
          <a:bodyPr/>
          <a:lstStyle>
            <a:lvl1pPr>
              <a:defRPr/>
            </a:lvl1pPr>
          </a:lstStyle>
          <a:p>
            <a:fld id="{9BFA6480-D718-4A7C-9EAC-47216C46FE74}" type="slidenum">
              <a:rPr lang="en-US"/>
              <a:pPr/>
              <a:t>‹#›</a:t>
            </a:fld>
            <a:endParaRPr lang="en-US"/>
          </a:p>
        </p:txBody>
      </p:sp>
    </p:spTree>
    <p:extLst>
      <p:ext uri="{BB962C8B-B14F-4D97-AF65-F5344CB8AC3E}">
        <p14:creationId xmlns:p14="http://schemas.microsoft.com/office/powerpoint/2010/main" val="368294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70" cy="763524"/>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02815"/>
            <a:ext cx="8246070" cy="3206799"/>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92245" y="433880"/>
            <a:ext cx="5650085" cy="572644"/>
          </a:xfrm>
        </p:spPr>
        <p:txBody>
          <a:bodyPr>
            <a:normAutofit/>
          </a:bodyPr>
          <a:lstStyle>
            <a:lvl1pPr algn="l">
              <a:defRPr sz="3600">
                <a:solidFill>
                  <a:srgbClr val="9966FF"/>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892245" y="1198559"/>
            <a:ext cx="5650085" cy="3511061"/>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4" y="281175"/>
            <a:ext cx="8246071"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87040"/>
            <a:ext cx="4040188"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87040"/>
            <a:ext cx="4041775" cy="2137871"/>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10/12/2020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236920" y="4251505"/>
            <a:ext cx="790027" cy="770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p:cNvSpPr txBox="1"/>
          <p:nvPr/>
        </p:nvSpPr>
        <p:spPr>
          <a:xfrm>
            <a:off x="5853399" y="2113635"/>
            <a:ext cx="3366915" cy="1754326"/>
          </a:xfrm>
          <a:prstGeom prst="rect">
            <a:avLst/>
          </a:prstGeom>
          <a:noFill/>
        </p:spPr>
        <p:txBody>
          <a:bodyPr wrap="square" rtlCol="0">
            <a:spAutoFit/>
          </a:bodyPr>
          <a:lstStyle/>
          <a:p>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Software </a:t>
            </a:r>
            <a:r>
              <a:rPr lang="en-US" sz="3600" b="1" spc="50" dirty="0" smtClean="0">
                <a:ln w="9525" cmpd="sng">
                  <a:solidFill>
                    <a:schemeClr val="accent1"/>
                  </a:solidFill>
                  <a:prstDash val="solid"/>
                </a:ln>
                <a:solidFill>
                  <a:srgbClr val="70AD47">
                    <a:tint val="1000"/>
                  </a:srgbClr>
                </a:solidFill>
                <a:effectLst>
                  <a:glow rad="38100">
                    <a:schemeClr val="accent1">
                      <a:alpha val="40000"/>
                    </a:schemeClr>
                  </a:glow>
                </a:effectLst>
              </a:rPr>
              <a:t>Project Management</a:t>
            </a:r>
            <a:endParaRPr lang="en-US"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8" name="TextBox 7"/>
          <p:cNvSpPr txBox="1"/>
          <p:nvPr/>
        </p:nvSpPr>
        <p:spPr>
          <a:xfrm>
            <a:off x="6099050" y="4066839"/>
            <a:ext cx="2137870" cy="369332"/>
          </a:xfrm>
          <a:prstGeom prst="rect">
            <a:avLst/>
          </a:prstGeom>
          <a:noFill/>
        </p:spPr>
        <p:txBody>
          <a:bodyPr wrap="square" rtlCol="0">
            <a:spAutoFit/>
          </a:bodyPr>
          <a:lstStyle/>
          <a:p>
            <a:r>
              <a:rPr lang="en-US" dirty="0" err="1" smtClean="0">
                <a:solidFill>
                  <a:schemeClr val="bg1"/>
                </a:solidFill>
              </a:rPr>
              <a:t>Mrs</a:t>
            </a:r>
            <a:r>
              <a:rPr lang="en-US" dirty="0" smtClean="0">
                <a:solidFill>
                  <a:schemeClr val="bg1"/>
                </a:solidFill>
              </a:rPr>
              <a:t> </a:t>
            </a:r>
            <a:r>
              <a:rPr lang="en-US" dirty="0" err="1" smtClean="0">
                <a:solidFill>
                  <a:schemeClr val="bg1"/>
                </a:solidFill>
              </a:rPr>
              <a:t>Samreen</a:t>
            </a:r>
            <a:r>
              <a:rPr lang="en-US" dirty="0" smtClean="0">
                <a:solidFill>
                  <a:schemeClr val="bg1"/>
                </a:solidFill>
              </a:rPr>
              <a:t> </a:t>
            </a:r>
            <a:r>
              <a:rPr lang="en-US" dirty="0" err="1" smtClean="0">
                <a:solidFill>
                  <a:schemeClr val="bg1"/>
                </a:solidFill>
              </a:rPr>
              <a:t>Razzaq</a:t>
            </a:r>
            <a:endParaRPr lang="en-US" dirty="0">
              <a:solidFill>
                <a:schemeClr val="bg1"/>
              </a:solidFill>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B27798-8DBC-42B9-A6FA-DED0BB4D34C1}" type="slidenum">
              <a:rPr lang="en-US"/>
              <a:pPr/>
              <a:t>10</a:t>
            </a:fld>
            <a:endParaRPr lang="en-US"/>
          </a:p>
        </p:txBody>
      </p:sp>
      <p:sp>
        <p:nvSpPr>
          <p:cNvPr id="12290" name="Rectangle 2"/>
          <p:cNvSpPr>
            <a:spLocks noGrp="1" noChangeArrowheads="1"/>
          </p:cNvSpPr>
          <p:nvPr>
            <p:ph type="title"/>
          </p:nvPr>
        </p:nvSpPr>
        <p:spPr>
          <a:xfrm>
            <a:off x="3350360" y="255985"/>
            <a:ext cx="5829300" cy="857250"/>
          </a:xfrm>
        </p:spPr>
        <p:txBody>
          <a:bodyPr/>
          <a:lstStyle/>
          <a:p>
            <a:r>
              <a:rPr lang="en-GB" u="sng" dirty="0"/>
              <a:t>ISO 12207 life-cycle</a:t>
            </a:r>
          </a:p>
        </p:txBody>
      </p:sp>
      <p:sp>
        <p:nvSpPr>
          <p:cNvPr id="12291" name="Rectangle 3"/>
          <p:cNvSpPr>
            <a:spLocks noGrp="1" noChangeArrowheads="1"/>
          </p:cNvSpPr>
          <p:nvPr>
            <p:ph type="body" idx="1"/>
          </p:nvPr>
        </p:nvSpPr>
        <p:spPr>
          <a:xfrm>
            <a:off x="1670605" y="1251738"/>
            <a:ext cx="5829300" cy="3564731"/>
          </a:xfrm>
        </p:spPr>
        <p:txBody>
          <a:bodyPr>
            <a:normAutofit fontScale="92500" lnSpcReduction="20000"/>
          </a:bodyPr>
          <a:lstStyle/>
          <a:p>
            <a:pPr>
              <a:lnSpc>
                <a:spcPct val="90000"/>
              </a:lnSpc>
            </a:pPr>
            <a:r>
              <a:rPr lang="en-GB" dirty="0"/>
              <a:t>Architecture design</a:t>
            </a:r>
          </a:p>
          <a:p>
            <a:pPr lvl="1">
              <a:lnSpc>
                <a:spcPct val="90000"/>
              </a:lnSpc>
            </a:pPr>
            <a:r>
              <a:rPr lang="en-GB" dirty="0"/>
              <a:t>Based on </a:t>
            </a:r>
            <a:r>
              <a:rPr lang="en-GB" i="1" dirty="0"/>
              <a:t>system requirements</a:t>
            </a:r>
          </a:p>
          <a:p>
            <a:pPr lvl="1">
              <a:lnSpc>
                <a:spcPct val="90000"/>
              </a:lnSpc>
            </a:pPr>
            <a:r>
              <a:rPr lang="en-GB" dirty="0"/>
              <a:t>Defines components of system: hardware, software, organizational</a:t>
            </a:r>
          </a:p>
          <a:p>
            <a:pPr lvl="1">
              <a:lnSpc>
                <a:spcPct val="90000"/>
              </a:lnSpc>
            </a:pPr>
            <a:r>
              <a:rPr lang="en-GB" i="1" dirty="0"/>
              <a:t>Software requirements</a:t>
            </a:r>
            <a:r>
              <a:rPr lang="en-GB" dirty="0"/>
              <a:t> will come out of this</a:t>
            </a:r>
          </a:p>
          <a:p>
            <a:pPr>
              <a:lnSpc>
                <a:spcPct val="90000"/>
              </a:lnSpc>
            </a:pPr>
            <a:r>
              <a:rPr lang="en-GB" dirty="0"/>
              <a:t>Code and test</a:t>
            </a:r>
          </a:p>
          <a:p>
            <a:pPr lvl="1">
              <a:lnSpc>
                <a:spcPct val="90000"/>
              </a:lnSpc>
            </a:pPr>
            <a:r>
              <a:rPr lang="en-GB" dirty="0"/>
              <a:t>Of individual components</a:t>
            </a:r>
          </a:p>
          <a:p>
            <a:pPr>
              <a:lnSpc>
                <a:spcPct val="90000"/>
              </a:lnSpc>
            </a:pPr>
            <a:r>
              <a:rPr lang="en-GB" dirty="0"/>
              <a:t>Integration</a:t>
            </a:r>
          </a:p>
          <a:p>
            <a:pPr lvl="1">
              <a:lnSpc>
                <a:spcPct val="90000"/>
              </a:lnSpc>
            </a:pPr>
            <a:r>
              <a:rPr lang="en-GB" dirty="0"/>
              <a:t>Putting the components together</a:t>
            </a:r>
          </a:p>
          <a:p>
            <a:pPr>
              <a:lnSpc>
                <a:spcPct val="90000"/>
              </a:lnSpc>
              <a:buFontTx/>
              <a:buNone/>
            </a:pPr>
            <a:endParaRPr lang="en-GB" dirty="0"/>
          </a:p>
          <a:p>
            <a:pPr>
              <a:lnSpc>
                <a:spcPct val="90000"/>
              </a:lnSpc>
            </a:pPr>
            <a:endParaRPr lang="en-GB" dirty="0"/>
          </a:p>
        </p:txBody>
      </p:sp>
    </p:spTree>
    <p:extLst>
      <p:ext uri="{BB962C8B-B14F-4D97-AF65-F5344CB8AC3E}">
        <p14:creationId xmlns:p14="http://schemas.microsoft.com/office/powerpoint/2010/main" val="31690249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C4B0AA2-8871-4256-812C-5BC3984FDBFC}" type="slidenum">
              <a:rPr lang="en-US"/>
              <a:pPr/>
              <a:t>11</a:t>
            </a:fld>
            <a:endParaRPr lang="en-US"/>
          </a:p>
        </p:txBody>
      </p:sp>
      <p:sp>
        <p:nvSpPr>
          <p:cNvPr id="13314" name="Rectangle 2"/>
          <p:cNvSpPr>
            <a:spLocks noGrp="1" noChangeArrowheads="1"/>
          </p:cNvSpPr>
          <p:nvPr>
            <p:ph type="title"/>
          </p:nvPr>
        </p:nvSpPr>
        <p:spPr>
          <a:xfrm>
            <a:off x="3197655" y="239437"/>
            <a:ext cx="5829300" cy="857250"/>
          </a:xfrm>
        </p:spPr>
        <p:txBody>
          <a:bodyPr/>
          <a:lstStyle/>
          <a:p>
            <a:r>
              <a:rPr lang="en-GB" u="sng" dirty="0"/>
              <a:t>ISO12207 continued</a:t>
            </a:r>
          </a:p>
        </p:txBody>
      </p:sp>
      <p:sp>
        <p:nvSpPr>
          <p:cNvPr id="13315" name="Rectangle 3"/>
          <p:cNvSpPr>
            <a:spLocks noGrp="1" noChangeArrowheads="1"/>
          </p:cNvSpPr>
          <p:nvPr>
            <p:ph type="body" idx="1"/>
          </p:nvPr>
        </p:nvSpPr>
        <p:spPr>
          <a:xfrm>
            <a:off x="1823310" y="1416251"/>
            <a:ext cx="5829300" cy="3726656"/>
          </a:xfrm>
        </p:spPr>
        <p:txBody>
          <a:bodyPr>
            <a:normAutofit fontScale="77500" lnSpcReduction="20000"/>
          </a:bodyPr>
          <a:lstStyle/>
          <a:p>
            <a:pPr>
              <a:lnSpc>
                <a:spcPct val="90000"/>
              </a:lnSpc>
            </a:pPr>
            <a:r>
              <a:rPr lang="en-GB" dirty="0"/>
              <a:t>Qualification testing</a:t>
            </a:r>
          </a:p>
          <a:p>
            <a:pPr lvl="1">
              <a:lnSpc>
                <a:spcPct val="90000"/>
              </a:lnSpc>
            </a:pPr>
            <a:r>
              <a:rPr lang="en-GB" dirty="0"/>
              <a:t>Testing the </a:t>
            </a:r>
            <a:r>
              <a:rPr lang="en-GB" i="1" dirty="0"/>
              <a:t>system </a:t>
            </a:r>
            <a:r>
              <a:rPr lang="en-GB" dirty="0"/>
              <a:t>(not just the </a:t>
            </a:r>
            <a:r>
              <a:rPr lang="en-GB" i="1" dirty="0"/>
              <a:t>software</a:t>
            </a:r>
            <a:r>
              <a:rPr lang="en-GB" dirty="0"/>
              <a:t>)</a:t>
            </a:r>
          </a:p>
          <a:p>
            <a:pPr>
              <a:lnSpc>
                <a:spcPct val="90000"/>
              </a:lnSpc>
            </a:pPr>
            <a:r>
              <a:rPr lang="en-GB" dirty="0"/>
              <a:t>Installation</a:t>
            </a:r>
          </a:p>
          <a:p>
            <a:pPr lvl="1">
              <a:lnSpc>
                <a:spcPct val="90000"/>
              </a:lnSpc>
            </a:pPr>
            <a:r>
              <a:rPr lang="en-GB" dirty="0"/>
              <a:t>The process of making the system operational</a:t>
            </a:r>
          </a:p>
          <a:p>
            <a:pPr lvl="1">
              <a:lnSpc>
                <a:spcPct val="90000"/>
              </a:lnSpc>
            </a:pPr>
            <a:r>
              <a:rPr lang="en-GB" dirty="0"/>
              <a:t>Includes setting up standing data, setting system parameters, installing on operational hardware platforms, user training </a:t>
            </a:r>
            <a:r>
              <a:rPr lang="en-GB" dirty="0" err="1"/>
              <a:t>etc</a:t>
            </a:r>
            <a:endParaRPr lang="en-GB" dirty="0"/>
          </a:p>
          <a:p>
            <a:pPr>
              <a:lnSpc>
                <a:spcPct val="90000"/>
              </a:lnSpc>
            </a:pPr>
            <a:r>
              <a:rPr lang="en-GB" dirty="0"/>
              <a:t>Acceptance support</a:t>
            </a:r>
          </a:p>
          <a:p>
            <a:pPr lvl="1">
              <a:lnSpc>
                <a:spcPct val="90000"/>
              </a:lnSpc>
            </a:pPr>
            <a:r>
              <a:rPr lang="en-GB" dirty="0"/>
              <a:t>Including maintenance and enhancement</a:t>
            </a:r>
          </a:p>
        </p:txBody>
      </p:sp>
    </p:spTree>
    <p:extLst>
      <p:ext uri="{BB962C8B-B14F-4D97-AF65-F5344CB8AC3E}">
        <p14:creationId xmlns:p14="http://schemas.microsoft.com/office/powerpoint/2010/main" val="2773411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174C5C8-5C7B-4743-9698-5C7F4C45E16B}" type="slidenum">
              <a:rPr lang="en-US"/>
              <a:pPr/>
              <a:t>12</a:t>
            </a:fld>
            <a:endParaRPr lang="en-US"/>
          </a:p>
        </p:txBody>
      </p:sp>
      <p:sp>
        <p:nvSpPr>
          <p:cNvPr id="14338" name="Rectangle 2"/>
          <p:cNvSpPr>
            <a:spLocks noGrp="1" noChangeArrowheads="1"/>
          </p:cNvSpPr>
          <p:nvPr>
            <p:ph type="title"/>
          </p:nvPr>
        </p:nvSpPr>
        <p:spPr>
          <a:xfrm>
            <a:off x="3314700" y="472679"/>
            <a:ext cx="5829300" cy="857250"/>
          </a:xfrm>
        </p:spPr>
        <p:txBody>
          <a:bodyPr>
            <a:normAutofit fontScale="90000"/>
          </a:bodyPr>
          <a:lstStyle/>
          <a:p>
            <a:r>
              <a:rPr lang="en-GB" sz="3000" u="sng" dirty="0"/>
              <a:t>Some ways of categorizing projects</a:t>
            </a:r>
            <a:br>
              <a:rPr lang="en-GB" sz="3000" u="sng" dirty="0"/>
            </a:br>
            <a:endParaRPr lang="en-GB" sz="3000" u="sng" dirty="0"/>
          </a:p>
        </p:txBody>
      </p:sp>
      <p:sp>
        <p:nvSpPr>
          <p:cNvPr id="14339" name="Rectangle 3"/>
          <p:cNvSpPr>
            <a:spLocks noGrp="1" noChangeArrowheads="1"/>
          </p:cNvSpPr>
          <p:nvPr>
            <p:ph type="body" idx="1"/>
          </p:nvPr>
        </p:nvSpPr>
        <p:spPr>
          <a:xfrm>
            <a:off x="1601391" y="1329929"/>
            <a:ext cx="5829300" cy="3086100"/>
          </a:xfrm>
        </p:spPr>
        <p:txBody>
          <a:bodyPr>
            <a:normAutofit fontScale="92500"/>
          </a:bodyPr>
          <a:lstStyle/>
          <a:p>
            <a:pPr>
              <a:buFontTx/>
              <a:buNone/>
            </a:pPr>
            <a:r>
              <a:rPr lang="en-GB" dirty="0"/>
              <a:t>Distinguishing different types of project is important as different types of task need different project approaches e.g.</a:t>
            </a:r>
          </a:p>
          <a:p>
            <a:pPr>
              <a:buFontTx/>
              <a:buNone/>
            </a:pPr>
            <a:endParaRPr lang="en-GB" sz="750" dirty="0"/>
          </a:p>
          <a:p>
            <a:r>
              <a:rPr lang="en-GB" dirty="0"/>
              <a:t>Information systems versus embedded systems</a:t>
            </a:r>
          </a:p>
          <a:p>
            <a:pPr>
              <a:buFontTx/>
              <a:buNone/>
            </a:pPr>
            <a:endParaRPr lang="en-GB" sz="675" dirty="0"/>
          </a:p>
          <a:p>
            <a:r>
              <a:rPr lang="en-GB" dirty="0"/>
              <a:t>Objective-based versus product-based</a:t>
            </a:r>
          </a:p>
        </p:txBody>
      </p:sp>
    </p:spTree>
    <p:extLst>
      <p:ext uri="{BB962C8B-B14F-4D97-AF65-F5344CB8AC3E}">
        <p14:creationId xmlns:p14="http://schemas.microsoft.com/office/powerpoint/2010/main" val="1221050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2F8AFC4-0CCA-4C12-A189-2C0208671553}" type="slidenum">
              <a:rPr lang="en-US"/>
              <a:pPr/>
              <a:t>13</a:t>
            </a:fld>
            <a:endParaRPr lang="en-US"/>
          </a:p>
        </p:txBody>
      </p:sp>
      <p:sp>
        <p:nvSpPr>
          <p:cNvPr id="15362" name="Rectangle 2"/>
          <p:cNvSpPr>
            <a:spLocks noGrp="1" noChangeArrowheads="1"/>
          </p:cNvSpPr>
          <p:nvPr>
            <p:ph type="title"/>
          </p:nvPr>
        </p:nvSpPr>
        <p:spPr>
          <a:xfrm>
            <a:off x="3044950" y="222647"/>
            <a:ext cx="5829300" cy="857250"/>
          </a:xfrm>
        </p:spPr>
        <p:txBody>
          <a:bodyPr/>
          <a:lstStyle/>
          <a:p>
            <a:r>
              <a:rPr lang="en-GB" u="sng" dirty="0"/>
              <a:t>What is management?</a:t>
            </a:r>
          </a:p>
        </p:txBody>
      </p:sp>
      <p:sp>
        <p:nvSpPr>
          <p:cNvPr id="15363" name="Rectangle 3"/>
          <p:cNvSpPr>
            <a:spLocks noGrp="1" noChangeArrowheads="1"/>
          </p:cNvSpPr>
          <p:nvPr>
            <p:ph type="body" idx="1"/>
          </p:nvPr>
        </p:nvSpPr>
        <p:spPr>
          <a:xfrm>
            <a:off x="1670605" y="1437544"/>
            <a:ext cx="5829300" cy="3296840"/>
          </a:xfrm>
        </p:spPr>
        <p:txBody>
          <a:bodyPr>
            <a:normAutofit fontScale="92500" lnSpcReduction="20000"/>
          </a:bodyPr>
          <a:lstStyle/>
          <a:p>
            <a:pPr>
              <a:buFontTx/>
              <a:buNone/>
            </a:pPr>
            <a:r>
              <a:rPr lang="en-GB" dirty="0"/>
              <a:t>This involves the following activities:</a:t>
            </a:r>
          </a:p>
          <a:p>
            <a:pPr>
              <a:buFontTx/>
              <a:buNone/>
            </a:pPr>
            <a:endParaRPr lang="en-GB" sz="750" dirty="0"/>
          </a:p>
          <a:p>
            <a:r>
              <a:rPr lang="en-GB" dirty="0"/>
              <a:t>Planning – deciding what is to be done</a:t>
            </a:r>
          </a:p>
          <a:p>
            <a:r>
              <a:rPr lang="en-GB" dirty="0"/>
              <a:t>Organizing – making arrangements</a:t>
            </a:r>
          </a:p>
          <a:p>
            <a:r>
              <a:rPr lang="en-GB" dirty="0"/>
              <a:t>Staffing – selecting the right people for the job</a:t>
            </a:r>
          </a:p>
          <a:p>
            <a:r>
              <a:rPr lang="en-GB" dirty="0"/>
              <a:t>Directing – giving instructions</a:t>
            </a:r>
          </a:p>
          <a:p>
            <a:pPr>
              <a:buFontTx/>
              <a:buNone/>
            </a:pPr>
            <a:r>
              <a:rPr lang="en-GB" dirty="0"/>
              <a:t>							continued…</a:t>
            </a:r>
          </a:p>
          <a:p>
            <a:endParaRPr lang="en-GB" dirty="0"/>
          </a:p>
        </p:txBody>
      </p:sp>
    </p:spTree>
    <p:extLst>
      <p:ext uri="{BB962C8B-B14F-4D97-AF65-F5344CB8AC3E}">
        <p14:creationId xmlns:p14="http://schemas.microsoft.com/office/powerpoint/2010/main" val="18278418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0D478C4-0636-49BE-9606-2909C6D6F94E}" type="slidenum">
              <a:rPr lang="en-US"/>
              <a:pPr/>
              <a:t>14</a:t>
            </a:fld>
            <a:endParaRPr lang="en-US"/>
          </a:p>
        </p:txBody>
      </p:sp>
      <p:sp>
        <p:nvSpPr>
          <p:cNvPr id="16386" name="Rectangle 2"/>
          <p:cNvSpPr>
            <a:spLocks noGrp="1" noChangeArrowheads="1"/>
          </p:cNvSpPr>
          <p:nvPr>
            <p:ph type="title"/>
          </p:nvPr>
        </p:nvSpPr>
        <p:spPr>
          <a:xfrm>
            <a:off x="1656160" y="195263"/>
            <a:ext cx="5829300" cy="857250"/>
          </a:xfrm>
        </p:spPr>
        <p:txBody>
          <a:bodyPr>
            <a:normAutofit fontScale="90000"/>
          </a:bodyPr>
          <a:lstStyle/>
          <a:p>
            <a:r>
              <a:rPr lang="en-GB" sz="3000" u="sng"/>
              <a:t>What is management?</a:t>
            </a:r>
            <a:br>
              <a:rPr lang="en-GB" sz="3000" u="sng"/>
            </a:br>
            <a:r>
              <a:rPr lang="en-GB" sz="3000" u="sng"/>
              <a:t>(continued)</a:t>
            </a:r>
          </a:p>
        </p:txBody>
      </p:sp>
      <p:sp>
        <p:nvSpPr>
          <p:cNvPr id="16387" name="Rectangle 3"/>
          <p:cNvSpPr>
            <a:spLocks noGrp="1" noChangeArrowheads="1"/>
          </p:cNvSpPr>
          <p:nvPr>
            <p:ph type="body" idx="1"/>
          </p:nvPr>
        </p:nvSpPr>
        <p:spPr>
          <a:xfrm>
            <a:off x="1656160" y="1383507"/>
            <a:ext cx="5829300" cy="3456385"/>
          </a:xfrm>
        </p:spPr>
        <p:txBody>
          <a:bodyPr/>
          <a:lstStyle/>
          <a:p>
            <a:r>
              <a:rPr lang="en-GB" sz="2100" dirty="0"/>
              <a:t>Monitoring – checking on progress</a:t>
            </a:r>
          </a:p>
          <a:p>
            <a:pPr>
              <a:buFontTx/>
              <a:buNone/>
            </a:pPr>
            <a:endParaRPr lang="en-GB" sz="675" dirty="0"/>
          </a:p>
          <a:p>
            <a:r>
              <a:rPr lang="en-GB" sz="2100" dirty="0"/>
              <a:t>Controlling – taking action to remedy hold-ups</a:t>
            </a:r>
          </a:p>
          <a:p>
            <a:pPr>
              <a:buFontTx/>
              <a:buNone/>
            </a:pPr>
            <a:endParaRPr lang="en-GB" sz="675" dirty="0"/>
          </a:p>
          <a:p>
            <a:r>
              <a:rPr lang="en-GB" sz="2100" dirty="0"/>
              <a:t>Innovating – coming up with solutions when problems emerge</a:t>
            </a:r>
          </a:p>
          <a:p>
            <a:pPr>
              <a:buFontTx/>
              <a:buNone/>
            </a:pPr>
            <a:endParaRPr lang="en-GB" sz="750" dirty="0"/>
          </a:p>
          <a:p>
            <a:r>
              <a:rPr lang="en-GB" sz="2100" dirty="0"/>
              <a:t>Representing – </a:t>
            </a:r>
            <a:r>
              <a:rPr lang="en-GB" sz="2100" dirty="0" smtClean="0"/>
              <a:t>communicating </a:t>
            </a:r>
            <a:r>
              <a:rPr lang="en-GB" sz="2100" dirty="0"/>
              <a:t>with clients, users, developers and other stakeholders</a:t>
            </a:r>
          </a:p>
        </p:txBody>
      </p:sp>
    </p:spTree>
    <p:extLst>
      <p:ext uri="{BB962C8B-B14F-4D97-AF65-F5344CB8AC3E}">
        <p14:creationId xmlns:p14="http://schemas.microsoft.com/office/powerpoint/2010/main" val="413522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045FD2-6D63-4770-B963-5CA6AB56ED37}" type="slidenum">
              <a:rPr lang="en-US"/>
              <a:pPr/>
              <a:t>15</a:t>
            </a:fld>
            <a:endParaRPr lang="en-US"/>
          </a:p>
        </p:txBody>
      </p:sp>
      <p:sp>
        <p:nvSpPr>
          <p:cNvPr id="17410" name="Rectangle 2"/>
          <p:cNvSpPr>
            <a:spLocks noGrp="1" noChangeArrowheads="1"/>
          </p:cNvSpPr>
          <p:nvPr>
            <p:ph type="title"/>
          </p:nvPr>
        </p:nvSpPr>
        <p:spPr>
          <a:xfrm>
            <a:off x="3197655" y="281175"/>
            <a:ext cx="5829300" cy="857250"/>
          </a:xfrm>
        </p:spPr>
        <p:txBody>
          <a:bodyPr/>
          <a:lstStyle/>
          <a:p>
            <a:r>
              <a:rPr lang="en-GB" u="sng" dirty="0"/>
              <a:t>Setting objectives</a:t>
            </a:r>
          </a:p>
        </p:txBody>
      </p:sp>
      <p:sp>
        <p:nvSpPr>
          <p:cNvPr id="17411" name="Rectangle 3"/>
          <p:cNvSpPr>
            <a:spLocks noGrp="1" noChangeArrowheads="1"/>
          </p:cNvSpPr>
          <p:nvPr>
            <p:ph type="body" idx="1"/>
          </p:nvPr>
        </p:nvSpPr>
        <p:spPr>
          <a:xfrm>
            <a:off x="1670605" y="1301679"/>
            <a:ext cx="5829300" cy="3675459"/>
          </a:xfrm>
        </p:spPr>
        <p:txBody>
          <a:bodyPr>
            <a:normAutofit lnSpcReduction="10000"/>
          </a:bodyPr>
          <a:lstStyle/>
          <a:p>
            <a:pPr>
              <a:lnSpc>
                <a:spcPct val="90000"/>
              </a:lnSpc>
            </a:pPr>
            <a:r>
              <a:rPr lang="en-GB" dirty="0"/>
              <a:t>Answering the question ‘</a:t>
            </a:r>
            <a:r>
              <a:rPr lang="en-GB" i="1" dirty="0"/>
              <a:t>What do we have to do to have a success?’</a:t>
            </a:r>
          </a:p>
          <a:p>
            <a:pPr>
              <a:lnSpc>
                <a:spcPct val="90000"/>
              </a:lnSpc>
              <a:buFontTx/>
              <a:buNone/>
            </a:pPr>
            <a:endParaRPr lang="en-GB" sz="750" i="1" dirty="0"/>
          </a:p>
          <a:p>
            <a:pPr>
              <a:lnSpc>
                <a:spcPct val="90000"/>
              </a:lnSpc>
              <a:buFontTx/>
              <a:buNone/>
            </a:pPr>
            <a:endParaRPr lang="en-GB" sz="675" i="1" dirty="0"/>
          </a:p>
          <a:p>
            <a:pPr>
              <a:lnSpc>
                <a:spcPct val="90000"/>
              </a:lnSpc>
            </a:pPr>
            <a:r>
              <a:rPr lang="en-GB" dirty="0"/>
              <a:t>Need for a </a:t>
            </a:r>
            <a:r>
              <a:rPr lang="en-GB" i="1" dirty="0"/>
              <a:t>project authority</a:t>
            </a:r>
          </a:p>
          <a:p>
            <a:pPr lvl="1">
              <a:lnSpc>
                <a:spcPct val="90000"/>
              </a:lnSpc>
            </a:pPr>
            <a:r>
              <a:rPr lang="en-GB" sz="1800" dirty="0"/>
              <a:t>Sets the project scope</a:t>
            </a:r>
          </a:p>
          <a:p>
            <a:pPr lvl="1">
              <a:lnSpc>
                <a:spcPct val="90000"/>
              </a:lnSpc>
            </a:pPr>
            <a:r>
              <a:rPr lang="en-GB" sz="1800" dirty="0"/>
              <a:t>Allocates/approves costs</a:t>
            </a:r>
          </a:p>
          <a:p>
            <a:pPr lvl="1">
              <a:lnSpc>
                <a:spcPct val="90000"/>
              </a:lnSpc>
              <a:buFontTx/>
              <a:buNone/>
            </a:pPr>
            <a:endParaRPr lang="en-GB" sz="600" dirty="0"/>
          </a:p>
          <a:p>
            <a:pPr lvl="1">
              <a:lnSpc>
                <a:spcPct val="90000"/>
              </a:lnSpc>
              <a:buFontTx/>
              <a:buNone/>
            </a:pPr>
            <a:endParaRPr lang="en-GB" sz="675" dirty="0"/>
          </a:p>
          <a:p>
            <a:pPr>
              <a:lnSpc>
                <a:spcPct val="90000"/>
              </a:lnSpc>
            </a:pPr>
            <a:r>
              <a:rPr lang="en-GB" dirty="0"/>
              <a:t>Could be one person - or a group</a:t>
            </a:r>
          </a:p>
          <a:p>
            <a:pPr lvl="1">
              <a:lnSpc>
                <a:spcPct val="90000"/>
              </a:lnSpc>
            </a:pPr>
            <a:r>
              <a:rPr lang="en-GB" sz="1800" dirty="0"/>
              <a:t>Project Board</a:t>
            </a:r>
          </a:p>
          <a:p>
            <a:pPr lvl="1">
              <a:lnSpc>
                <a:spcPct val="90000"/>
              </a:lnSpc>
            </a:pPr>
            <a:r>
              <a:rPr lang="en-GB" sz="1800" dirty="0"/>
              <a:t>Project Management Board</a:t>
            </a:r>
          </a:p>
          <a:p>
            <a:pPr lvl="1">
              <a:lnSpc>
                <a:spcPct val="90000"/>
              </a:lnSpc>
            </a:pPr>
            <a:r>
              <a:rPr lang="en-GB" sz="1800" dirty="0"/>
              <a:t>Steering committee</a:t>
            </a:r>
          </a:p>
          <a:p>
            <a:pPr>
              <a:lnSpc>
                <a:spcPct val="90000"/>
              </a:lnSpc>
            </a:pPr>
            <a:endParaRPr lang="en-GB" dirty="0"/>
          </a:p>
        </p:txBody>
      </p:sp>
    </p:spTree>
    <p:extLst>
      <p:ext uri="{BB962C8B-B14F-4D97-AF65-F5344CB8AC3E}">
        <p14:creationId xmlns:p14="http://schemas.microsoft.com/office/powerpoint/2010/main" val="16958668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D8D4812-470A-4697-930A-0CA3F3DAC141}" type="slidenum">
              <a:rPr lang="en-US"/>
              <a:pPr/>
              <a:t>16</a:t>
            </a:fld>
            <a:endParaRPr lang="en-US"/>
          </a:p>
        </p:txBody>
      </p:sp>
      <p:sp>
        <p:nvSpPr>
          <p:cNvPr id="18434" name="Rectangle 2"/>
          <p:cNvSpPr>
            <a:spLocks noGrp="1" noChangeArrowheads="1"/>
          </p:cNvSpPr>
          <p:nvPr>
            <p:ph type="title"/>
          </p:nvPr>
        </p:nvSpPr>
        <p:spPr>
          <a:xfrm>
            <a:off x="2596621" y="202406"/>
            <a:ext cx="5829300" cy="857250"/>
          </a:xfrm>
        </p:spPr>
        <p:txBody>
          <a:bodyPr/>
          <a:lstStyle/>
          <a:p>
            <a:r>
              <a:rPr lang="en-GB" u="sng" dirty="0"/>
              <a:t>Objectives</a:t>
            </a:r>
          </a:p>
        </p:txBody>
      </p:sp>
      <p:sp>
        <p:nvSpPr>
          <p:cNvPr id="18435" name="Rectangle 3"/>
          <p:cNvSpPr>
            <a:spLocks noGrp="1" noChangeArrowheads="1"/>
          </p:cNvSpPr>
          <p:nvPr>
            <p:ph type="body" idx="1"/>
          </p:nvPr>
        </p:nvSpPr>
        <p:spPr>
          <a:xfrm>
            <a:off x="1670605" y="1655520"/>
            <a:ext cx="5829300" cy="3086100"/>
          </a:xfrm>
        </p:spPr>
        <p:txBody>
          <a:bodyPr>
            <a:normAutofit fontScale="92500" lnSpcReduction="10000"/>
          </a:bodyPr>
          <a:lstStyle/>
          <a:p>
            <a:pPr>
              <a:buFontTx/>
              <a:buNone/>
            </a:pPr>
            <a:r>
              <a:rPr lang="en-GB" sz="2100" i="1" dirty="0"/>
              <a:t>Informally</a:t>
            </a:r>
            <a:r>
              <a:rPr lang="en-GB" sz="2100" dirty="0"/>
              <a:t>, the objective of a project can be defined by completing the statement:</a:t>
            </a:r>
          </a:p>
          <a:p>
            <a:pPr>
              <a:buFontTx/>
              <a:buNone/>
            </a:pPr>
            <a:endParaRPr lang="en-GB" sz="900" dirty="0"/>
          </a:p>
          <a:p>
            <a:pPr>
              <a:buFontTx/>
              <a:buNone/>
            </a:pPr>
            <a:r>
              <a:rPr lang="en-GB" dirty="0"/>
              <a:t>	</a:t>
            </a:r>
            <a:r>
              <a:rPr lang="en-GB" sz="2100" b="1" i="1" dirty="0"/>
              <a:t>The project will be regarded as a success if………………………………..</a:t>
            </a:r>
          </a:p>
          <a:p>
            <a:pPr>
              <a:buFontTx/>
              <a:buNone/>
            </a:pPr>
            <a:endParaRPr lang="en-GB" sz="900" b="1" i="1" dirty="0"/>
          </a:p>
          <a:p>
            <a:pPr>
              <a:buFontTx/>
              <a:buNone/>
            </a:pPr>
            <a:r>
              <a:rPr lang="en-GB" dirty="0"/>
              <a:t>	</a:t>
            </a:r>
            <a:r>
              <a:rPr lang="en-GB" sz="2100" dirty="0"/>
              <a:t>Rather like </a:t>
            </a:r>
            <a:r>
              <a:rPr lang="en-GB" sz="2100" i="1" dirty="0"/>
              <a:t>post-conditions</a:t>
            </a:r>
            <a:r>
              <a:rPr lang="en-GB" sz="2100" dirty="0"/>
              <a:t> for the project</a:t>
            </a:r>
          </a:p>
          <a:p>
            <a:pPr>
              <a:buFontTx/>
              <a:buNone/>
            </a:pPr>
            <a:endParaRPr lang="en-GB" sz="2100" dirty="0"/>
          </a:p>
          <a:p>
            <a:pPr>
              <a:buFontTx/>
              <a:buNone/>
            </a:pPr>
            <a:endParaRPr lang="en-GB" sz="675" dirty="0"/>
          </a:p>
          <a:p>
            <a:pPr>
              <a:buFontTx/>
              <a:buNone/>
            </a:pPr>
            <a:r>
              <a:rPr lang="en-GB" sz="2100" dirty="0"/>
              <a:t>Focus on </a:t>
            </a:r>
            <a:r>
              <a:rPr lang="en-GB" sz="2100" i="1" dirty="0"/>
              <a:t>what</a:t>
            </a:r>
            <a:r>
              <a:rPr lang="en-GB" sz="2100" dirty="0"/>
              <a:t> will be put in place, rather than </a:t>
            </a:r>
            <a:r>
              <a:rPr lang="en-GB" sz="2100" i="1" dirty="0"/>
              <a:t>how </a:t>
            </a:r>
            <a:r>
              <a:rPr lang="en-GB" sz="2100" dirty="0"/>
              <a:t>activities will be carried out</a:t>
            </a:r>
          </a:p>
          <a:p>
            <a:pPr>
              <a:buFontTx/>
              <a:buNone/>
            </a:pPr>
            <a:endParaRPr lang="en-GB" sz="2100" dirty="0"/>
          </a:p>
        </p:txBody>
      </p:sp>
    </p:spTree>
    <p:extLst>
      <p:ext uri="{BB962C8B-B14F-4D97-AF65-F5344CB8AC3E}">
        <p14:creationId xmlns:p14="http://schemas.microsoft.com/office/powerpoint/2010/main" val="1508482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B42C07E-1FA1-4F13-8AD7-D3B93CB8C0C3}" type="slidenum">
              <a:rPr lang="en-US"/>
              <a:pPr/>
              <a:t>17</a:t>
            </a:fld>
            <a:endParaRPr lang="en-US"/>
          </a:p>
        </p:txBody>
      </p:sp>
      <p:sp>
        <p:nvSpPr>
          <p:cNvPr id="19458" name="Rectangle 2"/>
          <p:cNvSpPr>
            <a:spLocks noGrp="1" noChangeArrowheads="1"/>
          </p:cNvSpPr>
          <p:nvPr>
            <p:ph type="title"/>
          </p:nvPr>
        </p:nvSpPr>
        <p:spPr>
          <a:xfrm>
            <a:off x="3044950" y="281175"/>
            <a:ext cx="5829300" cy="857250"/>
          </a:xfrm>
        </p:spPr>
        <p:txBody>
          <a:bodyPr/>
          <a:lstStyle/>
          <a:p>
            <a:r>
              <a:rPr lang="en-GB" u="sng" dirty="0"/>
              <a:t>Objectives should be SMART</a:t>
            </a:r>
          </a:p>
        </p:txBody>
      </p:sp>
      <p:sp>
        <p:nvSpPr>
          <p:cNvPr id="19459" name="Rectangle 3"/>
          <p:cNvSpPr>
            <a:spLocks noGrp="1" noChangeArrowheads="1"/>
          </p:cNvSpPr>
          <p:nvPr>
            <p:ph type="body" idx="1"/>
          </p:nvPr>
        </p:nvSpPr>
        <p:spPr>
          <a:xfrm>
            <a:off x="1615842" y="1422798"/>
            <a:ext cx="5829300" cy="3618309"/>
          </a:xfrm>
        </p:spPr>
        <p:txBody>
          <a:bodyPr/>
          <a:lstStyle/>
          <a:p>
            <a:pPr>
              <a:buFontTx/>
              <a:buNone/>
            </a:pPr>
            <a:r>
              <a:rPr lang="en-GB" sz="2100" b="1" dirty="0"/>
              <a:t>S</a:t>
            </a:r>
            <a:r>
              <a:rPr lang="en-GB" sz="2100" dirty="0"/>
              <a:t> – 	</a:t>
            </a:r>
            <a:r>
              <a:rPr lang="en-GB" sz="1800" dirty="0"/>
              <a:t>specific, that is, concrete and well-defined</a:t>
            </a:r>
          </a:p>
          <a:p>
            <a:pPr>
              <a:buFontTx/>
              <a:buNone/>
            </a:pPr>
            <a:endParaRPr lang="en-GB" sz="600" dirty="0"/>
          </a:p>
          <a:p>
            <a:pPr>
              <a:buFontTx/>
              <a:buNone/>
            </a:pPr>
            <a:r>
              <a:rPr lang="en-GB" sz="2100" b="1" dirty="0"/>
              <a:t>M</a:t>
            </a:r>
            <a:r>
              <a:rPr lang="en-GB" sz="2100" dirty="0"/>
              <a:t> – 	</a:t>
            </a:r>
            <a:r>
              <a:rPr lang="en-GB" sz="1800" dirty="0"/>
              <a:t>measurable, that is, satisfaction of the   	objective can be objectively judged</a:t>
            </a:r>
          </a:p>
          <a:p>
            <a:pPr>
              <a:buFontTx/>
              <a:buNone/>
            </a:pPr>
            <a:endParaRPr lang="en-GB" sz="600" dirty="0"/>
          </a:p>
          <a:p>
            <a:pPr>
              <a:buFontTx/>
              <a:buNone/>
            </a:pPr>
            <a:r>
              <a:rPr lang="en-GB" sz="2100" b="1" dirty="0"/>
              <a:t>A</a:t>
            </a:r>
            <a:r>
              <a:rPr lang="en-GB" sz="2100" dirty="0"/>
              <a:t> – 	</a:t>
            </a:r>
            <a:r>
              <a:rPr lang="en-GB" sz="1800" dirty="0"/>
              <a:t>achievable, that is, it is within the power of the 	individual or group concerned to meet the target</a:t>
            </a:r>
          </a:p>
          <a:p>
            <a:pPr>
              <a:buFontTx/>
              <a:buNone/>
            </a:pPr>
            <a:endParaRPr lang="en-GB" sz="600" dirty="0"/>
          </a:p>
          <a:p>
            <a:pPr>
              <a:buFontTx/>
              <a:buNone/>
            </a:pPr>
            <a:r>
              <a:rPr lang="en-GB" sz="2100" b="1" dirty="0"/>
              <a:t>R</a:t>
            </a:r>
            <a:r>
              <a:rPr lang="en-GB" sz="2100" dirty="0"/>
              <a:t> – 	</a:t>
            </a:r>
            <a:r>
              <a:rPr lang="en-GB" sz="1800" dirty="0"/>
              <a:t>relevant, the objective must relevant to 	the true 	purpose of the project</a:t>
            </a:r>
          </a:p>
          <a:p>
            <a:pPr>
              <a:buFontTx/>
              <a:buNone/>
            </a:pPr>
            <a:endParaRPr lang="en-GB" sz="600" dirty="0"/>
          </a:p>
          <a:p>
            <a:pPr>
              <a:buFontTx/>
              <a:buNone/>
            </a:pPr>
            <a:r>
              <a:rPr lang="en-GB" sz="2100" b="1" dirty="0"/>
              <a:t>T</a:t>
            </a:r>
            <a:r>
              <a:rPr lang="en-GB" sz="2100" dirty="0"/>
              <a:t> – 	</a:t>
            </a:r>
            <a:r>
              <a:rPr lang="en-GB" sz="1800" dirty="0"/>
              <a:t>time constrained: there is defined point in 	time by which the objective should be achieved</a:t>
            </a:r>
          </a:p>
        </p:txBody>
      </p:sp>
    </p:spTree>
    <p:extLst>
      <p:ext uri="{BB962C8B-B14F-4D97-AF65-F5344CB8AC3E}">
        <p14:creationId xmlns:p14="http://schemas.microsoft.com/office/powerpoint/2010/main" val="31019712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7F801B3-643E-4AEF-96B0-AF1AEDC137E4}" type="slidenum">
              <a:rPr lang="en-US"/>
              <a:pPr/>
              <a:t>18</a:t>
            </a:fld>
            <a:endParaRPr lang="en-US"/>
          </a:p>
        </p:txBody>
      </p:sp>
      <p:sp>
        <p:nvSpPr>
          <p:cNvPr id="21506" name="Rectangle 2"/>
          <p:cNvSpPr>
            <a:spLocks noGrp="1" noChangeArrowheads="1"/>
          </p:cNvSpPr>
          <p:nvPr>
            <p:ph type="title"/>
          </p:nvPr>
        </p:nvSpPr>
        <p:spPr>
          <a:xfrm>
            <a:off x="3350360" y="281175"/>
            <a:ext cx="5829300" cy="857250"/>
          </a:xfrm>
        </p:spPr>
        <p:txBody>
          <a:bodyPr/>
          <a:lstStyle/>
          <a:p>
            <a:r>
              <a:rPr lang="en-GB" u="sng" dirty="0"/>
              <a:t>Goals/sub-objectives</a:t>
            </a:r>
          </a:p>
        </p:txBody>
      </p:sp>
      <p:sp>
        <p:nvSpPr>
          <p:cNvPr id="21507" name="Rectangle 3"/>
          <p:cNvSpPr>
            <a:spLocks noGrp="1" noChangeArrowheads="1"/>
          </p:cNvSpPr>
          <p:nvPr>
            <p:ph type="body" idx="1"/>
          </p:nvPr>
        </p:nvSpPr>
        <p:spPr>
          <a:xfrm>
            <a:off x="1566810" y="1611827"/>
            <a:ext cx="5829300" cy="3512344"/>
          </a:xfrm>
        </p:spPr>
        <p:txBody>
          <a:bodyPr/>
          <a:lstStyle/>
          <a:p>
            <a:pPr>
              <a:buFontTx/>
              <a:buNone/>
            </a:pPr>
            <a:r>
              <a:rPr lang="en-GB" sz="2100" dirty="0"/>
              <a:t>	These are steps along the way to achieving the objective. Informally, these can be defined by completing the sentence…</a:t>
            </a:r>
          </a:p>
          <a:p>
            <a:pPr>
              <a:buFontTx/>
              <a:buNone/>
            </a:pPr>
            <a:endParaRPr lang="en-GB" sz="2100" dirty="0"/>
          </a:p>
          <a:p>
            <a:pPr algn="ctr">
              <a:buFontTx/>
              <a:buNone/>
            </a:pPr>
            <a:r>
              <a:rPr lang="en-GB" sz="1800" b="1" dirty="0"/>
              <a:t>Objective X will be achieved </a:t>
            </a:r>
          </a:p>
          <a:p>
            <a:pPr algn="ctr">
              <a:buFontTx/>
              <a:buNone/>
            </a:pPr>
            <a:r>
              <a:rPr lang="en-GB" sz="1800" b="1" dirty="0"/>
              <a:t>IF the following goals are all achieved</a:t>
            </a:r>
          </a:p>
          <a:p>
            <a:pPr algn="ctr">
              <a:buFontTx/>
              <a:buNone/>
            </a:pPr>
            <a:r>
              <a:rPr lang="en-GB" sz="1800" b="1" dirty="0"/>
              <a:t>A……………</a:t>
            </a:r>
          </a:p>
          <a:p>
            <a:pPr algn="ctr">
              <a:buFontTx/>
              <a:buNone/>
            </a:pPr>
            <a:r>
              <a:rPr lang="en-GB" sz="1800" b="1" dirty="0"/>
              <a:t>B……………</a:t>
            </a:r>
          </a:p>
          <a:p>
            <a:pPr algn="ctr">
              <a:buFontTx/>
              <a:buNone/>
            </a:pPr>
            <a:r>
              <a:rPr lang="en-GB" sz="1800" b="1" dirty="0"/>
              <a:t>	  C…………… </a:t>
            </a:r>
            <a:r>
              <a:rPr lang="en-GB" sz="1800" b="1" dirty="0" err="1"/>
              <a:t>etc</a:t>
            </a:r>
            <a:endParaRPr lang="en-GB" sz="1800" b="1" dirty="0"/>
          </a:p>
        </p:txBody>
      </p:sp>
    </p:spTree>
    <p:extLst>
      <p:ext uri="{BB962C8B-B14F-4D97-AF65-F5344CB8AC3E}">
        <p14:creationId xmlns:p14="http://schemas.microsoft.com/office/powerpoint/2010/main" val="18271897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3A45D4D2-55E8-43B3-9F5A-4BDE766475DB}" type="slidenum">
              <a:rPr lang="en-US"/>
              <a:pPr/>
              <a:t>19</a:t>
            </a:fld>
            <a:endParaRPr lang="en-US"/>
          </a:p>
        </p:txBody>
      </p:sp>
      <p:sp>
        <p:nvSpPr>
          <p:cNvPr id="22530" name="Rectangle 2"/>
          <p:cNvSpPr>
            <a:spLocks noGrp="1" noChangeArrowheads="1"/>
          </p:cNvSpPr>
          <p:nvPr>
            <p:ph type="title"/>
          </p:nvPr>
        </p:nvSpPr>
        <p:spPr>
          <a:xfrm>
            <a:off x="1547813" y="0"/>
            <a:ext cx="6172200" cy="857250"/>
          </a:xfrm>
        </p:spPr>
        <p:txBody>
          <a:bodyPr/>
          <a:lstStyle/>
          <a:p>
            <a:r>
              <a:rPr lang="en-GB" u="sng"/>
              <a:t>Goals/sub-objectives continued</a:t>
            </a:r>
          </a:p>
        </p:txBody>
      </p:sp>
      <p:sp>
        <p:nvSpPr>
          <p:cNvPr id="22531" name="Rectangle 3"/>
          <p:cNvSpPr>
            <a:spLocks noGrp="1" noChangeArrowheads="1"/>
          </p:cNvSpPr>
          <p:nvPr>
            <p:ph type="body" idx="1"/>
          </p:nvPr>
        </p:nvSpPr>
        <p:spPr>
          <a:xfrm>
            <a:off x="1524000" y="1504950"/>
            <a:ext cx="6172200" cy="3262313"/>
          </a:xfrm>
        </p:spPr>
        <p:txBody>
          <a:bodyPr/>
          <a:lstStyle/>
          <a:p>
            <a:pPr>
              <a:buFontTx/>
              <a:buNone/>
            </a:pPr>
            <a:r>
              <a:rPr lang="en-GB" dirty="0"/>
              <a:t>  </a:t>
            </a:r>
            <a:r>
              <a:rPr lang="en-GB" sz="2100" dirty="0"/>
              <a:t>Often a goal can be allocated to an individual.</a:t>
            </a:r>
          </a:p>
          <a:p>
            <a:pPr>
              <a:buFontTx/>
              <a:buNone/>
            </a:pPr>
            <a:r>
              <a:rPr lang="en-GB" sz="2100" dirty="0"/>
              <a:t>  Individual may have the capability of achieving goal, but not the objective on their own e.g.</a:t>
            </a:r>
            <a:r>
              <a:rPr lang="en-GB" sz="2100" i="1" dirty="0"/>
              <a:t> </a:t>
            </a:r>
          </a:p>
          <a:p>
            <a:pPr>
              <a:buFontTx/>
              <a:buNone/>
            </a:pPr>
            <a:endParaRPr lang="en-GB" sz="1350" i="1" dirty="0"/>
          </a:p>
          <a:p>
            <a:pPr>
              <a:buFontTx/>
              <a:buNone/>
            </a:pPr>
            <a:endParaRPr lang="en-GB" sz="600" i="1" dirty="0"/>
          </a:p>
          <a:p>
            <a:pPr>
              <a:buFontTx/>
              <a:buNone/>
            </a:pPr>
            <a:r>
              <a:rPr lang="en-GB" sz="2100" i="1" dirty="0"/>
              <a:t>Objective – </a:t>
            </a:r>
            <a:r>
              <a:rPr lang="en-GB" sz="2100" dirty="0"/>
              <a:t>user satisfaction with software product</a:t>
            </a:r>
          </a:p>
          <a:p>
            <a:pPr>
              <a:buFontTx/>
              <a:buNone/>
            </a:pPr>
            <a:endParaRPr lang="en-GB" sz="1050" dirty="0"/>
          </a:p>
          <a:p>
            <a:pPr>
              <a:buFontTx/>
              <a:buNone/>
            </a:pPr>
            <a:r>
              <a:rPr lang="en-GB" sz="2100" i="1" dirty="0"/>
              <a:t>Analyst goal</a:t>
            </a:r>
            <a:r>
              <a:rPr lang="en-GB" sz="2100" dirty="0"/>
              <a:t> – accurate requirements </a:t>
            </a:r>
          </a:p>
          <a:p>
            <a:pPr>
              <a:buFontTx/>
              <a:buNone/>
            </a:pPr>
            <a:endParaRPr lang="en-GB" sz="1050" dirty="0"/>
          </a:p>
          <a:p>
            <a:pPr>
              <a:buFontTx/>
              <a:buNone/>
            </a:pPr>
            <a:r>
              <a:rPr lang="en-GB" sz="2100" i="1" dirty="0"/>
              <a:t>Developer goal</a:t>
            </a:r>
            <a:r>
              <a:rPr lang="en-GB" sz="2100" dirty="0"/>
              <a:t> – software that is reliable</a:t>
            </a:r>
            <a:endParaRPr lang="en-GB" sz="2100" i="1" dirty="0"/>
          </a:p>
        </p:txBody>
      </p:sp>
      <p:sp>
        <p:nvSpPr>
          <p:cNvPr id="22532" name="Rectangle 4"/>
          <p:cNvSpPr>
            <a:spLocks noChangeArrowheads="1"/>
          </p:cNvSpPr>
          <p:nvPr/>
        </p:nvSpPr>
        <p:spPr bwMode="auto">
          <a:xfrm>
            <a:off x="1143001" y="3165872"/>
            <a:ext cx="5470922"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bg2"/>
                </a:solidFill>
                <a:latin typeface="Tahoma" panose="020B0604030504040204" pitchFamily="34" charset="0"/>
              </a:defRPr>
            </a:lvl1pPr>
            <a:lvl2pPr algn="ctr">
              <a:defRPr sz="4400">
                <a:solidFill>
                  <a:schemeClr val="bg2"/>
                </a:solidFill>
                <a:latin typeface="Tahoma" panose="020B0604030504040204" pitchFamily="34" charset="0"/>
              </a:defRPr>
            </a:lvl2pPr>
            <a:lvl3pPr algn="ctr">
              <a:defRPr sz="4400">
                <a:solidFill>
                  <a:schemeClr val="bg2"/>
                </a:solidFill>
                <a:latin typeface="Tahoma" panose="020B0604030504040204" pitchFamily="34" charset="0"/>
              </a:defRPr>
            </a:lvl3pPr>
            <a:lvl4pPr algn="ctr">
              <a:defRPr sz="4400">
                <a:solidFill>
                  <a:schemeClr val="bg2"/>
                </a:solidFill>
                <a:latin typeface="Tahoma" panose="020B0604030504040204" pitchFamily="34" charset="0"/>
              </a:defRPr>
            </a:lvl4pPr>
            <a:lvl5pPr algn="ctr">
              <a:defRPr sz="4400">
                <a:solidFill>
                  <a:schemeClr val="bg2"/>
                </a:solidFill>
                <a:latin typeface="Tahoma" panose="020B0604030504040204" pitchFamily="34" charset="0"/>
              </a:defRPr>
            </a:lvl5pPr>
            <a:lvl6pPr marL="457200" algn="ctr" fontAlgn="base">
              <a:spcBef>
                <a:spcPct val="0"/>
              </a:spcBef>
              <a:spcAft>
                <a:spcPct val="0"/>
              </a:spcAft>
              <a:defRPr sz="4400">
                <a:solidFill>
                  <a:schemeClr val="bg2"/>
                </a:solidFill>
                <a:latin typeface="Tahoma" panose="020B0604030504040204" pitchFamily="34" charset="0"/>
              </a:defRPr>
            </a:lvl6pPr>
            <a:lvl7pPr marL="914400" algn="ctr" fontAlgn="base">
              <a:spcBef>
                <a:spcPct val="0"/>
              </a:spcBef>
              <a:spcAft>
                <a:spcPct val="0"/>
              </a:spcAft>
              <a:defRPr sz="4400">
                <a:solidFill>
                  <a:schemeClr val="bg2"/>
                </a:solidFill>
                <a:latin typeface="Tahoma" panose="020B0604030504040204" pitchFamily="34" charset="0"/>
              </a:defRPr>
            </a:lvl7pPr>
            <a:lvl8pPr marL="1371600" algn="ctr" fontAlgn="base">
              <a:spcBef>
                <a:spcPct val="0"/>
              </a:spcBef>
              <a:spcAft>
                <a:spcPct val="0"/>
              </a:spcAft>
              <a:defRPr sz="4400">
                <a:solidFill>
                  <a:schemeClr val="bg2"/>
                </a:solidFill>
                <a:latin typeface="Tahoma" panose="020B0604030504040204" pitchFamily="34" charset="0"/>
              </a:defRPr>
            </a:lvl8pPr>
            <a:lvl9pPr marL="1828800" algn="ctr" fontAlgn="base">
              <a:spcBef>
                <a:spcPct val="0"/>
              </a:spcBef>
              <a:spcAft>
                <a:spcPct val="0"/>
              </a:spcAft>
              <a:defRPr sz="4400">
                <a:solidFill>
                  <a:schemeClr val="bg2"/>
                </a:solidFill>
                <a:latin typeface="Tahoma" panose="020B0604030504040204" pitchFamily="34" charset="0"/>
              </a:defRPr>
            </a:lvl9pPr>
          </a:lstStyle>
          <a:p>
            <a:endParaRPr lang="en-US" sz="3000"/>
          </a:p>
        </p:txBody>
      </p:sp>
    </p:spTree>
    <p:extLst>
      <p:ext uri="{BB962C8B-B14F-4D97-AF65-F5344CB8AC3E}">
        <p14:creationId xmlns:p14="http://schemas.microsoft.com/office/powerpoint/2010/main" val="1597389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OUTLINE</a:t>
            </a:r>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8236920" y="4251505"/>
            <a:ext cx="790027" cy="770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754374" y="1389183"/>
            <a:ext cx="5650085" cy="3970318"/>
          </a:xfrm>
          <a:prstGeom prst="rect">
            <a:avLst/>
          </a:prstGeom>
          <a:noFill/>
        </p:spPr>
        <p:txBody>
          <a:bodyPr wrap="square" rtlCol="0">
            <a:spAutoFit/>
          </a:bodyPr>
          <a:lstStyle/>
          <a:p>
            <a:pPr marL="742950" lvl="1" indent="-285750">
              <a:buFont typeface="Wingdings" panose="05000000000000000000" pitchFamily="2" charset="2"/>
              <a:buChar char="§"/>
            </a:pPr>
            <a:r>
              <a:rPr lang="en-US" dirty="0" smtClean="0"/>
              <a:t>Introduction</a:t>
            </a:r>
          </a:p>
          <a:p>
            <a:pPr marL="742950" lvl="1" indent="-285750">
              <a:buFont typeface="Wingdings" panose="05000000000000000000" pitchFamily="2" charset="2"/>
              <a:buChar char="§"/>
            </a:pPr>
            <a:r>
              <a:rPr lang="en-US" dirty="0"/>
              <a:t>Introduction of PM </a:t>
            </a:r>
            <a:r>
              <a:rPr lang="en-US" dirty="0" smtClean="0"/>
              <a:t>Tools</a:t>
            </a:r>
          </a:p>
          <a:p>
            <a:pPr marL="742950" lvl="1" indent="-285750">
              <a:buFont typeface="Wingdings" panose="05000000000000000000" pitchFamily="2" charset="2"/>
              <a:buChar char="§"/>
            </a:pPr>
            <a:r>
              <a:rPr lang="en-US" dirty="0"/>
              <a:t>PMI Framework, PMI Process </a:t>
            </a:r>
            <a:r>
              <a:rPr lang="en-US" dirty="0" smtClean="0"/>
              <a:t>Groups</a:t>
            </a:r>
          </a:p>
          <a:p>
            <a:pPr marL="742950" lvl="1" indent="-285750">
              <a:buFont typeface="Wingdings" panose="05000000000000000000" pitchFamily="2" charset="2"/>
              <a:buChar char="§"/>
            </a:pPr>
            <a:r>
              <a:rPr lang="en-US" dirty="0"/>
              <a:t>Project </a:t>
            </a:r>
            <a:r>
              <a:rPr lang="en-US" dirty="0" smtClean="0"/>
              <a:t>Planning</a:t>
            </a:r>
          </a:p>
          <a:p>
            <a:pPr marL="742950" lvl="1" indent="-285750">
              <a:buFont typeface="Wingdings" panose="05000000000000000000" pitchFamily="2" charset="2"/>
              <a:buChar char="§"/>
            </a:pPr>
            <a:r>
              <a:rPr lang="en-US" dirty="0"/>
              <a:t>Project </a:t>
            </a:r>
            <a:r>
              <a:rPr lang="en-US" dirty="0" smtClean="0"/>
              <a:t>Evaluation</a:t>
            </a:r>
          </a:p>
          <a:p>
            <a:pPr marL="742950" lvl="1" indent="-285750">
              <a:buFont typeface="Wingdings" panose="05000000000000000000" pitchFamily="2" charset="2"/>
              <a:buChar char="§"/>
            </a:pPr>
            <a:r>
              <a:rPr lang="en-US" dirty="0" smtClean="0"/>
              <a:t>Selection </a:t>
            </a:r>
            <a:r>
              <a:rPr lang="en-US" dirty="0"/>
              <a:t>of an Appropriate Approach in </a:t>
            </a:r>
            <a:r>
              <a:rPr lang="en-US" dirty="0" smtClean="0"/>
              <a:t>Project</a:t>
            </a:r>
          </a:p>
          <a:p>
            <a:pPr marL="742950" lvl="1" indent="-285750">
              <a:buFont typeface="Wingdings" panose="05000000000000000000" pitchFamily="2" charset="2"/>
              <a:buChar char="§"/>
            </a:pPr>
            <a:r>
              <a:rPr lang="en-US" dirty="0" smtClean="0"/>
              <a:t>Software </a:t>
            </a:r>
            <a:r>
              <a:rPr lang="en-US" dirty="0"/>
              <a:t>Effort </a:t>
            </a:r>
            <a:r>
              <a:rPr lang="en-US" dirty="0" smtClean="0"/>
              <a:t>Estimation</a:t>
            </a:r>
          </a:p>
          <a:p>
            <a:pPr marL="742950" lvl="1" indent="-285750">
              <a:buFont typeface="Wingdings" panose="05000000000000000000" pitchFamily="2" charset="2"/>
              <a:buChar char="§"/>
            </a:pPr>
            <a:r>
              <a:rPr lang="en-US" dirty="0"/>
              <a:t>Activity </a:t>
            </a:r>
            <a:r>
              <a:rPr lang="en-US" dirty="0" smtClean="0"/>
              <a:t>Planning</a:t>
            </a:r>
          </a:p>
          <a:p>
            <a:pPr marL="742950" lvl="1" indent="-285750">
              <a:buFont typeface="Wingdings" panose="05000000000000000000" pitchFamily="2" charset="2"/>
              <a:buChar char="§"/>
            </a:pPr>
            <a:r>
              <a:rPr lang="en-US" dirty="0"/>
              <a:t>Risk </a:t>
            </a:r>
            <a:r>
              <a:rPr lang="en-US" dirty="0" smtClean="0"/>
              <a:t>Management</a:t>
            </a:r>
          </a:p>
          <a:p>
            <a:pPr marL="742950" lvl="1" indent="-285750">
              <a:buFont typeface="Wingdings" panose="05000000000000000000" pitchFamily="2" charset="2"/>
              <a:buChar char="§"/>
            </a:pPr>
            <a:r>
              <a:rPr lang="en-US" dirty="0"/>
              <a:t>Risk Control, </a:t>
            </a:r>
            <a:r>
              <a:rPr lang="en-US" dirty="0" smtClean="0"/>
              <a:t>RMMM</a:t>
            </a:r>
          </a:p>
          <a:p>
            <a:pPr marL="742950" lvl="1" indent="-285750">
              <a:buFont typeface="Wingdings" panose="05000000000000000000" pitchFamily="2" charset="2"/>
              <a:buChar char="§"/>
            </a:pPr>
            <a:r>
              <a:rPr lang="en-US" dirty="0"/>
              <a:t>Resource </a:t>
            </a:r>
            <a:r>
              <a:rPr lang="en-US" dirty="0" smtClean="0"/>
              <a:t>Allocation</a:t>
            </a:r>
          </a:p>
          <a:p>
            <a:pPr marL="742950" lvl="1" indent="-285750">
              <a:buFont typeface="Wingdings" panose="05000000000000000000" pitchFamily="2" charset="2"/>
              <a:buChar char="§"/>
            </a:pPr>
            <a:r>
              <a:rPr lang="en-US" dirty="0"/>
              <a:t>Review and Evaluation</a:t>
            </a:r>
            <a:endParaRPr lang="en-US" dirty="0" smtClean="0"/>
          </a:p>
          <a:p>
            <a:endParaRPr lang="en-US" b="1" dirty="0" smtClean="0"/>
          </a:p>
          <a:p>
            <a:r>
              <a:rPr lang="en-US" dirty="0"/>
              <a:t>	</a:t>
            </a:r>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E5B5A9B-6916-434F-B0FF-0E313DB6B461}" type="slidenum">
              <a:rPr lang="en-US"/>
              <a:pPr/>
              <a:t>20</a:t>
            </a:fld>
            <a:endParaRPr lang="en-US"/>
          </a:p>
        </p:txBody>
      </p:sp>
      <p:sp>
        <p:nvSpPr>
          <p:cNvPr id="23554" name="Rectangle 2"/>
          <p:cNvSpPr>
            <a:spLocks noGrp="1" noChangeArrowheads="1"/>
          </p:cNvSpPr>
          <p:nvPr>
            <p:ph type="title"/>
          </p:nvPr>
        </p:nvSpPr>
        <p:spPr>
          <a:xfrm>
            <a:off x="3314700" y="128470"/>
            <a:ext cx="5829300" cy="857250"/>
          </a:xfrm>
        </p:spPr>
        <p:txBody>
          <a:bodyPr/>
          <a:lstStyle/>
          <a:p>
            <a:r>
              <a:rPr lang="en-GB" u="sng" dirty="0"/>
              <a:t>Measures of effectiveness</a:t>
            </a:r>
          </a:p>
        </p:txBody>
      </p:sp>
      <p:sp>
        <p:nvSpPr>
          <p:cNvPr id="23555" name="Rectangle 3"/>
          <p:cNvSpPr>
            <a:spLocks noGrp="1" noChangeArrowheads="1"/>
          </p:cNvSpPr>
          <p:nvPr>
            <p:ph type="body" idx="1"/>
          </p:nvPr>
        </p:nvSpPr>
        <p:spPr>
          <a:xfrm>
            <a:off x="1365195" y="1500188"/>
            <a:ext cx="6426994" cy="3403997"/>
          </a:xfrm>
        </p:spPr>
        <p:txBody>
          <a:bodyPr/>
          <a:lstStyle/>
          <a:p>
            <a:pPr>
              <a:lnSpc>
                <a:spcPct val="90000"/>
              </a:lnSpc>
              <a:buFontTx/>
              <a:buNone/>
            </a:pPr>
            <a:r>
              <a:rPr lang="en-GB" dirty="0"/>
              <a:t>  	</a:t>
            </a:r>
            <a:r>
              <a:rPr lang="en-GB" sz="2100" dirty="0"/>
              <a:t>How do we know that the goal or objective has been achieved?</a:t>
            </a:r>
          </a:p>
          <a:p>
            <a:pPr>
              <a:lnSpc>
                <a:spcPct val="90000"/>
              </a:lnSpc>
              <a:buFontTx/>
              <a:buNone/>
            </a:pPr>
            <a:r>
              <a:rPr lang="en-GB" sz="2100" dirty="0"/>
              <a:t>	By a practical test, that can be objectively assessed.</a:t>
            </a:r>
          </a:p>
          <a:p>
            <a:pPr>
              <a:lnSpc>
                <a:spcPct val="90000"/>
              </a:lnSpc>
              <a:buFontTx/>
              <a:buNone/>
            </a:pPr>
            <a:endParaRPr lang="en-GB" sz="2100" dirty="0"/>
          </a:p>
          <a:p>
            <a:pPr>
              <a:lnSpc>
                <a:spcPct val="90000"/>
              </a:lnSpc>
              <a:buFontTx/>
              <a:buNone/>
            </a:pPr>
            <a:r>
              <a:rPr lang="en-GB" sz="2100" dirty="0"/>
              <a:t>e.g. for user satisfaction with software product:</a:t>
            </a:r>
          </a:p>
          <a:p>
            <a:pPr>
              <a:lnSpc>
                <a:spcPct val="90000"/>
              </a:lnSpc>
              <a:buFontTx/>
              <a:buNone/>
            </a:pPr>
            <a:endParaRPr lang="en-GB" sz="675" dirty="0"/>
          </a:p>
          <a:p>
            <a:pPr>
              <a:lnSpc>
                <a:spcPct val="90000"/>
              </a:lnSpc>
            </a:pPr>
            <a:r>
              <a:rPr lang="en-GB" sz="2100" dirty="0"/>
              <a:t>Repeat business – they buy further products from us</a:t>
            </a:r>
          </a:p>
          <a:p>
            <a:pPr>
              <a:lnSpc>
                <a:spcPct val="90000"/>
              </a:lnSpc>
              <a:buFontTx/>
              <a:buNone/>
            </a:pPr>
            <a:endParaRPr lang="en-GB" sz="675" dirty="0"/>
          </a:p>
          <a:p>
            <a:pPr>
              <a:lnSpc>
                <a:spcPct val="90000"/>
              </a:lnSpc>
            </a:pPr>
            <a:r>
              <a:rPr lang="en-GB" sz="2100" dirty="0"/>
              <a:t>Number of complaints – if low </a:t>
            </a:r>
            <a:r>
              <a:rPr lang="en-GB" sz="2100" dirty="0" err="1"/>
              <a:t>etc</a:t>
            </a:r>
            <a:r>
              <a:rPr lang="en-GB" sz="2100" dirty="0"/>
              <a:t> </a:t>
            </a:r>
            <a:r>
              <a:rPr lang="en-GB" sz="2100" dirty="0" err="1"/>
              <a:t>etc</a:t>
            </a:r>
            <a:endParaRPr lang="en-GB" sz="2100" dirty="0"/>
          </a:p>
        </p:txBody>
      </p:sp>
    </p:spTree>
    <p:extLst>
      <p:ext uri="{BB962C8B-B14F-4D97-AF65-F5344CB8AC3E}">
        <p14:creationId xmlns:p14="http://schemas.microsoft.com/office/powerpoint/2010/main" val="379203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2FB6DB3-F23C-479C-A130-E84FEAF4FB7A}" type="slidenum">
              <a:rPr lang="en-US"/>
              <a:pPr/>
              <a:t>21</a:t>
            </a:fld>
            <a:endParaRPr lang="en-US"/>
          </a:p>
        </p:txBody>
      </p:sp>
      <p:sp>
        <p:nvSpPr>
          <p:cNvPr id="24578" name="Rectangle 2"/>
          <p:cNvSpPr>
            <a:spLocks noGrp="1" noChangeArrowheads="1"/>
          </p:cNvSpPr>
          <p:nvPr>
            <p:ph type="title"/>
          </p:nvPr>
        </p:nvSpPr>
        <p:spPr>
          <a:xfrm>
            <a:off x="1656160" y="195263"/>
            <a:ext cx="5829300" cy="857250"/>
          </a:xfrm>
        </p:spPr>
        <p:txBody>
          <a:bodyPr/>
          <a:lstStyle/>
          <a:p>
            <a:r>
              <a:rPr lang="en-GB" u="sng"/>
              <a:t>Stakeholders</a:t>
            </a:r>
          </a:p>
        </p:txBody>
      </p:sp>
      <p:sp>
        <p:nvSpPr>
          <p:cNvPr id="24579" name="Rectangle 3"/>
          <p:cNvSpPr>
            <a:spLocks noGrp="1" noChangeArrowheads="1"/>
          </p:cNvSpPr>
          <p:nvPr>
            <p:ph type="body" idx="1"/>
          </p:nvPr>
        </p:nvSpPr>
        <p:spPr>
          <a:xfrm>
            <a:off x="1591819" y="1445420"/>
            <a:ext cx="5829300" cy="3458765"/>
          </a:xfrm>
        </p:spPr>
        <p:txBody>
          <a:bodyPr>
            <a:normAutofit lnSpcReduction="10000"/>
          </a:bodyPr>
          <a:lstStyle/>
          <a:p>
            <a:pPr>
              <a:lnSpc>
                <a:spcPct val="90000"/>
              </a:lnSpc>
              <a:buFontTx/>
              <a:buNone/>
            </a:pPr>
            <a:r>
              <a:rPr lang="en-GB" sz="2100" dirty="0"/>
              <a:t>	These are people who have a stake or interest in the project</a:t>
            </a:r>
          </a:p>
          <a:p>
            <a:pPr>
              <a:lnSpc>
                <a:spcPct val="90000"/>
              </a:lnSpc>
              <a:buFontTx/>
              <a:buNone/>
            </a:pPr>
            <a:r>
              <a:rPr lang="en-GB" sz="2100" dirty="0"/>
              <a:t>	In general, they could be </a:t>
            </a:r>
            <a:r>
              <a:rPr lang="en-GB" sz="2100" i="1" dirty="0"/>
              <a:t>users/clients</a:t>
            </a:r>
            <a:r>
              <a:rPr lang="en-GB" sz="2100" dirty="0"/>
              <a:t> or </a:t>
            </a:r>
            <a:r>
              <a:rPr lang="en-GB" sz="2100" i="1" dirty="0"/>
              <a:t>developers/implementers</a:t>
            </a:r>
          </a:p>
          <a:p>
            <a:pPr>
              <a:lnSpc>
                <a:spcPct val="90000"/>
              </a:lnSpc>
              <a:buFontTx/>
              <a:buNone/>
            </a:pPr>
            <a:endParaRPr lang="en-GB" sz="2100" i="1" dirty="0"/>
          </a:p>
          <a:p>
            <a:pPr>
              <a:lnSpc>
                <a:spcPct val="90000"/>
              </a:lnSpc>
              <a:buFontTx/>
              <a:buNone/>
            </a:pPr>
            <a:r>
              <a:rPr lang="en-GB" sz="2100" dirty="0"/>
              <a:t>	They could be:</a:t>
            </a:r>
          </a:p>
          <a:p>
            <a:pPr>
              <a:lnSpc>
                <a:spcPct val="90000"/>
              </a:lnSpc>
            </a:pPr>
            <a:r>
              <a:rPr lang="en-GB" sz="2100" dirty="0"/>
              <a:t>Within the project team</a:t>
            </a:r>
          </a:p>
          <a:p>
            <a:pPr>
              <a:lnSpc>
                <a:spcPct val="90000"/>
              </a:lnSpc>
            </a:pPr>
            <a:r>
              <a:rPr lang="en-GB" sz="2100" dirty="0"/>
              <a:t>Outside the project team, but within the same organization</a:t>
            </a:r>
          </a:p>
          <a:p>
            <a:pPr>
              <a:lnSpc>
                <a:spcPct val="90000"/>
              </a:lnSpc>
            </a:pPr>
            <a:r>
              <a:rPr lang="en-GB" sz="2100" dirty="0"/>
              <a:t>Outside both the project team and the organization</a:t>
            </a:r>
          </a:p>
        </p:txBody>
      </p:sp>
    </p:spTree>
    <p:extLst>
      <p:ext uri="{BB962C8B-B14F-4D97-AF65-F5344CB8AC3E}">
        <p14:creationId xmlns:p14="http://schemas.microsoft.com/office/powerpoint/2010/main" val="3953004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rPr>
              <a:t>Textbook(s</a:t>
            </a:r>
            <a:r>
              <a:rPr lang="en-US" b="1" dirty="0" smtClean="0">
                <a:effectLst/>
              </a:rPr>
              <a:t>)</a:t>
            </a:r>
            <a:endParaRPr lang="en-US" b="1"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2"/>
          <a:stretch>
            <a:fillRect/>
          </a:stretch>
        </p:blipFill>
        <p:spPr>
          <a:xfrm>
            <a:off x="8236920" y="4251505"/>
            <a:ext cx="790027" cy="7709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814133" y="1808225"/>
            <a:ext cx="7787956" cy="2031325"/>
          </a:xfrm>
          <a:prstGeom prst="rect">
            <a:avLst/>
          </a:prstGeom>
          <a:noFill/>
        </p:spPr>
        <p:txBody>
          <a:bodyPr wrap="square" rtlCol="0">
            <a:spAutoFit/>
          </a:bodyPr>
          <a:lstStyle/>
          <a:p>
            <a:r>
              <a:rPr lang="en-US" dirty="0"/>
              <a:t>• Software Project Management by Bob Hughes and Mike </a:t>
            </a:r>
            <a:r>
              <a:rPr lang="en-US" dirty="0" err="1"/>
              <a:t>Cotterell</a:t>
            </a:r>
            <a:r>
              <a:rPr lang="en-US" dirty="0"/>
              <a:t>, McGraw-Hill Education; 5th Edition (2009). ISBN-10: 0077122798 </a:t>
            </a:r>
            <a:endParaRPr lang="en-US" dirty="0" smtClean="0"/>
          </a:p>
          <a:p>
            <a:endParaRPr lang="en-US" dirty="0"/>
          </a:p>
          <a:p>
            <a:r>
              <a:rPr lang="en-US" dirty="0"/>
              <a:t>• A Guide to the Project Management Body of Knowledge, 3rd Edition (PMBOK Guides), ISBN-13: 978-1930699458</a:t>
            </a:r>
          </a:p>
          <a:p>
            <a:endParaRPr lang="en-US" b="1" dirty="0" smtClean="0"/>
          </a:p>
          <a:p>
            <a:r>
              <a:rPr lang="en-US" dirty="0"/>
              <a:t>	</a:t>
            </a:r>
          </a:p>
        </p:txBody>
      </p:sp>
    </p:spTree>
    <p:extLst>
      <p:ext uri="{BB962C8B-B14F-4D97-AF65-F5344CB8AC3E}">
        <p14:creationId xmlns:p14="http://schemas.microsoft.com/office/powerpoint/2010/main" val="297790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BE18A40-102C-46C1-AC33-32CB6496F38C}" type="slidenum">
              <a:rPr lang="en-US"/>
              <a:pPr/>
              <a:t>4</a:t>
            </a:fld>
            <a:endParaRPr lang="en-US"/>
          </a:p>
        </p:txBody>
      </p:sp>
      <p:sp>
        <p:nvSpPr>
          <p:cNvPr id="3075" name="Rectangle 3"/>
          <p:cNvSpPr>
            <a:spLocks noGrp="1" noChangeArrowheads="1"/>
          </p:cNvSpPr>
          <p:nvPr>
            <p:ph type="body" idx="1"/>
          </p:nvPr>
        </p:nvSpPr>
        <p:spPr>
          <a:xfrm>
            <a:off x="1583104" y="1257300"/>
            <a:ext cx="5829300" cy="3509963"/>
          </a:xfrm>
        </p:spPr>
        <p:txBody>
          <a:bodyPr>
            <a:normAutofit/>
          </a:bodyPr>
          <a:lstStyle/>
          <a:p>
            <a:pPr>
              <a:buFontTx/>
              <a:buNone/>
            </a:pPr>
            <a:endParaRPr lang="en-GB" sz="2100" dirty="0"/>
          </a:p>
          <a:p>
            <a:pPr lvl="1"/>
            <a:r>
              <a:rPr lang="en-GB" sz="1950" dirty="0"/>
              <a:t>What is software project management? Is it really different from ‘ordinary’ project management?</a:t>
            </a:r>
          </a:p>
          <a:p>
            <a:pPr lvl="1">
              <a:buFontTx/>
              <a:buNone/>
            </a:pPr>
            <a:endParaRPr lang="en-GB" sz="1950" dirty="0"/>
          </a:p>
          <a:p>
            <a:pPr lvl="1"/>
            <a:r>
              <a:rPr lang="en-GB" sz="1950" dirty="0"/>
              <a:t>How do you know when a project has been successful? For example, do the expectations of the customer/client match those of the developers?</a:t>
            </a:r>
          </a:p>
          <a:p>
            <a:pPr>
              <a:buFontTx/>
              <a:buNone/>
            </a:pPr>
            <a:endParaRPr lang="en-GB" sz="1950" dirty="0"/>
          </a:p>
        </p:txBody>
      </p:sp>
    </p:spTree>
    <p:extLst>
      <p:ext uri="{BB962C8B-B14F-4D97-AF65-F5344CB8AC3E}">
        <p14:creationId xmlns:p14="http://schemas.microsoft.com/office/powerpoint/2010/main" val="1529997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9EFC07-A0CB-4C3A-AB1F-C3337044EE5C}" type="slidenum">
              <a:rPr lang="en-US"/>
              <a:pPr/>
              <a:t>5</a:t>
            </a:fld>
            <a:endParaRPr lang="en-US"/>
          </a:p>
        </p:txBody>
      </p:sp>
      <p:sp>
        <p:nvSpPr>
          <p:cNvPr id="4098" name="Rectangle 2"/>
          <p:cNvSpPr>
            <a:spLocks noGrp="1" noChangeArrowheads="1"/>
          </p:cNvSpPr>
          <p:nvPr>
            <p:ph type="title"/>
          </p:nvPr>
        </p:nvSpPr>
        <p:spPr>
          <a:xfrm>
            <a:off x="3314700" y="148829"/>
            <a:ext cx="5829300" cy="857250"/>
          </a:xfrm>
        </p:spPr>
        <p:txBody>
          <a:bodyPr/>
          <a:lstStyle/>
          <a:p>
            <a:r>
              <a:rPr lang="en-GB" u="sng" dirty="0"/>
              <a:t>What is a project?</a:t>
            </a:r>
          </a:p>
        </p:txBody>
      </p:sp>
      <p:sp>
        <p:nvSpPr>
          <p:cNvPr id="4099" name="Rectangle 3"/>
          <p:cNvSpPr>
            <a:spLocks noGrp="1" noChangeArrowheads="1"/>
          </p:cNvSpPr>
          <p:nvPr>
            <p:ph type="body" idx="1"/>
          </p:nvPr>
        </p:nvSpPr>
        <p:spPr>
          <a:xfrm>
            <a:off x="1365195" y="1673089"/>
            <a:ext cx="5829300" cy="3086100"/>
          </a:xfrm>
        </p:spPr>
        <p:txBody>
          <a:bodyPr>
            <a:normAutofit/>
          </a:bodyPr>
          <a:lstStyle/>
          <a:p>
            <a:pPr algn="ctr">
              <a:buFontTx/>
              <a:buNone/>
            </a:pPr>
            <a:endParaRPr lang="en-GB" sz="675" dirty="0"/>
          </a:p>
          <a:p>
            <a:pPr>
              <a:buFontTx/>
              <a:buNone/>
            </a:pPr>
            <a:r>
              <a:rPr lang="en-GB" sz="2100" i="1" dirty="0"/>
              <a:t>“A specific plan or design”</a:t>
            </a:r>
          </a:p>
          <a:p>
            <a:pPr>
              <a:buFontTx/>
              <a:buNone/>
            </a:pPr>
            <a:endParaRPr lang="en-GB" sz="675" i="1" dirty="0"/>
          </a:p>
          <a:p>
            <a:pPr>
              <a:buFontTx/>
              <a:buNone/>
            </a:pPr>
            <a:r>
              <a:rPr lang="en-GB" sz="2100" i="1" dirty="0"/>
              <a:t>“A planned undertaking”</a:t>
            </a:r>
          </a:p>
          <a:p>
            <a:pPr>
              <a:buFontTx/>
              <a:buNone/>
            </a:pPr>
            <a:endParaRPr lang="en-GB" sz="675" i="1" dirty="0"/>
          </a:p>
          <a:p>
            <a:pPr>
              <a:buFontTx/>
              <a:buNone/>
            </a:pPr>
            <a:r>
              <a:rPr lang="en-GB" sz="2100" i="1" dirty="0"/>
              <a:t>“A large undertaking e.g. a public works scheme”</a:t>
            </a:r>
          </a:p>
          <a:p>
            <a:pPr algn="r">
              <a:buFontTx/>
              <a:buNone/>
            </a:pPr>
            <a:r>
              <a:rPr lang="en-GB" sz="1350" dirty="0"/>
              <a:t>Longmans dictionary</a:t>
            </a:r>
          </a:p>
          <a:p>
            <a:pPr algn="ctr">
              <a:buFontTx/>
              <a:buNone/>
            </a:pPr>
            <a:endParaRPr lang="en-GB" sz="750" dirty="0"/>
          </a:p>
          <a:p>
            <a:pPr algn="ctr">
              <a:buFontTx/>
              <a:buNone/>
            </a:pPr>
            <a:r>
              <a:rPr lang="en-GB" dirty="0"/>
              <a:t>Key points above are </a:t>
            </a:r>
            <a:r>
              <a:rPr lang="en-GB" b="1" i="1" dirty="0"/>
              <a:t>planning</a:t>
            </a:r>
            <a:r>
              <a:rPr lang="en-GB" dirty="0"/>
              <a:t> and </a:t>
            </a:r>
            <a:r>
              <a:rPr lang="en-GB" b="1" i="1" dirty="0"/>
              <a:t>size</a:t>
            </a:r>
            <a:r>
              <a:rPr lang="en-GB" dirty="0"/>
              <a:t> of task</a:t>
            </a:r>
          </a:p>
        </p:txBody>
      </p:sp>
    </p:spTree>
    <p:extLst>
      <p:ext uri="{BB962C8B-B14F-4D97-AF65-F5344CB8AC3E}">
        <p14:creationId xmlns:p14="http://schemas.microsoft.com/office/powerpoint/2010/main" val="2126293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9E740D-994E-4F73-AA01-88EA5218D427}" type="slidenum">
              <a:rPr lang="en-US"/>
              <a:pPr/>
              <a:t>6</a:t>
            </a:fld>
            <a:endParaRPr lang="en-US"/>
          </a:p>
        </p:txBody>
      </p:sp>
      <p:sp>
        <p:nvSpPr>
          <p:cNvPr id="6146" name="Rectangle 2"/>
          <p:cNvSpPr>
            <a:spLocks noGrp="1" noChangeArrowheads="1"/>
          </p:cNvSpPr>
          <p:nvPr>
            <p:ph type="title"/>
          </p:nvPr>
        </p:nvSpPr>
        <p:spPr>
          <a:xfrm>
            <a:off x="3319937" y="310753"/>
            <a:ext cx="5829300" cy="857250"/>
          </a:xfrm>
        </p:spPr>
        <p:txBody>
          <a:bodyPr/>
          <a:lstStyle/>
          <a:p>
            <a:r>
              <a:rPr lang="en-GB" b="1" u="sng" dirty="0"/>
              <a:t>Characteristics of projects</a:t>
            </a:r>
          </a:p>
        </p:txBody>
      </p:sp>
      <p:sp>
        <p:nvSpPr>
          <p:cNvPr id="6147" name="Rectangle 3"/>
          <p:cNvSpPr>
            <a:spLocks noGrp="1" noChangeArrowheads="1"/>
          </p:cNvSpPr>
          <p:nvPr>
            <p:ph type="body" idx="1"/>
          </p:nvPr>
        </p:nvSpPr>
        <p:spPr>
          <a:xfrm>
            <a:off x="1656160" y="1168003"/>
            <a:ext cx="5829300" cy="3509963"/>
          </a:xfrm>
        </p:spPr>
        <p:txBody>
          <a:bodyPr/>
          <a:lstStyle/>
          <a:p>
            <a:pPr algn="ctr">
              <a:lnSpc>
                <a:spcPct val="90000"/>
              </a:lnSpc>
              <a:buFontTx/>
              <a:buNone/>
            </a:pPr>
            <a:r>
              <a:rPr lang="en-GB" dirty="0"/>
              <a:t>A task is more ‘project-like’ if it is:</a:t>
            </a:r>
          </a:p>
          <a:p>
            <a:pPr algn="ctr">
              <a:lnSpc>
                <a:spcPct val="90000"/>
              </a:lnSpc>
              <a:buFontTx/>
              <a:buNone/>
            </a:pPr>
            <a:endParaRPr lang="en-GB" sz="675" dirty="0"/>
          </a:p>
          <a:p>
            <a:pPr>
              <a:lnSpc>
                <a:spcPct val="90000"/>
              </a:lnSpc>
            </a:pPr>
            <a:r>
              <a:rPr lang="en-GB" sz="2100" dirty="0"/>
              <a:t>Non-routine</a:t>
            </a:r>
          </a:p>
          <a:p>
            <a:pPr>
              <a:lnSpc>
                <a:spcPct val="90000"/>
              </a:lnSpc>
            </a:pPr>
            <a:r>
              <a:rPr lang="en-GB" sz="2100" dirty="0"/>
              <a:t>Planned</a:t>
            </a:r>
          </a:p>
          <a:p>
            <a:pPr>
              <a:lnSpc>
                <a:spcPct val="90000"/>
              </a:lnSpc>
            </a:pPr>
            <a:r>
              <a:rPr lang="en-GB" sz="2100" dirty="0"/>
              <a:t>Aiming at a specific target</a:t>
            </a:r>
          </a:p>
          <a:p>
            <a:pPr>
              <a:lnSpc>
                <a:spcPct val="90000"/>
              </a:lnSpc>
            </a:pPr>
            <a:r>
              <a:rPr lang="en-GB" sz="2100" dirty="0"/>
              <a:t>Work carried out for a customer</a:t>
            </a:r>
          </a:p>
          <a:p>
            <a:pPr>
              <a:lnSpc>
                <a:spcPct val="90000"/>
              </a:lnSpc>
            </a:pPr>
            <a:r>
              <a:rPr lang="en-GB" sz="2100" dirty="0"/>
              <a:t>Involving several specialisms</a:t>
            </a:r>
          </a:p>
          <a:p>
            <a:pPr>
              <a:lnSpc>
                <a:spcPct val="90000"/>
              </a:lnSpc>
            </a:pPr>
            <a:r>
              <a:rPr lang="en-GB" sz="2100" dirty="0"/>
              <a:t>Made up of several different phases</a:t>
            </a:r>
          </a:p>
          <a:p>
            <a:pPr>
              <a:lnSpc>
                <a:spcPct val="90000"/>
              </a:lnSpc>
            </a:pPr>
            <a:r>
              <a:rPr lang="en-GB" sz="2100" dirty="0"/>
              <a:t>Constrained by time and resources</a:t>
            </a:r>
          </a:p>
          <a:p>
            <a:pPr>
              <a:lnSpc>
                <a:spcPct val="90000"/>
              </a:lnSpc>
            </a:pPr>
            <a:r>
              <a:rPr lang="en-GB" sz="2100" dirty="0"/>
              <a:t>Large and/or complex</a:t>
            </a:r>
          </a:p>
        </p:txBody>
      </p:sp>
    </p:spTree>
    <p:extLst>
      <p:ext uri="{BB962C8B-B14F-4D97-AF65-F5344CB8AC3E}">
        <p14:creationId xmlns:p14="http://schemas.microsoft.com/office/powerpoint/2010/main" val="32152073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F4876E4-7CE9-4A3E-90E1-8E2996DF23C4}" type="slidenum">
              <a:rPr lang="en-US"/>
              <a:pPr/>
              <a:t>7</a:t>
            </a:fld>
            <a:endParaRPr lang="en-US"/>
          </a:p>
        </p:txBody>
      </p:sp>
      <p:sp>
        <p:nvSpPr>
          <p:cNvPr id="7170" name="Rectangle 2"/>
          <p:cNvSpPr>
            <a:spLocks noGrp="1" noChangeArrowheads="1"/>
          </p:cNvSpPr>
          <p:nvPr>
            <p:ph type="title"/>
          </p:nvPr>
        </p:nvSpPr>
        <p:spPr>
          <a:xfrm>
            <a:off x="3044950" y="281175"/>
            <a:ext cx="5829300" cy="857250"/>
          </a:xfrm>
        </p:spPr>
        <p:txBody>
          <a:bodyPr>
            <a:normAutofit fontScale="90000"/>
          </a:bodyPr>
          <a:lstStyle/>
          <a:p>
            <a:r>
              <a:rPr lang="en-GB" sz="3000" u="sng" dirty="0"/>
              <a:t>Are </a:t>
            </a:r>
            <a:r>
              <a:rPr lang="en-GB" sz="3000" i="1" u="sng" dirty="0"/>
              <a:t>software</a:t>
            </a:r>
            <a:r>
              <a:rPr lang="en-GB" sz="3000" u="sng" dirty="0"/>
              <a:t> projects really different from other projects?</a:t>
            </a:r>
          </a:p>
        </p:txBody>
      </p:sp>
      <p:sp>
        <p:nvSpPr>
          <p:cNvPr id="7171" name="Rectangle 3"/>
          <p:cNvSpPr>
            <a:spLocks noGrp="1" noChangeArrowheads="1"/>
          </p:cNvSpPr>
          <p:nvPr>
            <p:ph type="body" idx="1"/>
          </p:nvPr>
        </p:nvSpPr>
        <p:spPr/>
        <p:txBody>
          <a:bodyPr/>
          <a:lstStyle/>
          <a:p>
            <a:pPr>
              <a:lnSpc>
                <a:spcPct val="90000"/>
              </a:lnSpc>
              <a:buFontTx/>
              <a:buNone/>
            </a:pPr>
            <a:r>
              <a:rPr lang="en-GB" dirty="0"/>
              <a:t>Not really! …but…</a:t>
            </a:r>
          </a:p>
          <a:p>
            <a:pPr>
              <a:lnSpc>
                <a:spcPct val="90000"/>
              </a:lnSpc>
              <a:buFontTx/>
              <a:buNone/>
            </a:pPr>
            <a:endParaRPr lang="en-GB" sz="750" dirty="0"/>
          </a:p>
          <a:p>
            <a:pPr>
              <a:lnSpc>
                <a:spcPct val="90000"/>
              </a:lnSpc>
            </a:pPr>
            <a:r>
              <a:rPr lang="en-GB" sz="2100" dirty="0"/>
              <a:t>Invisibility</a:t>
            </a:r>
          </a:p>
          <a:p>
            <a:pPr>
              <a:lnSpc>
                <a:spcPct val="90000"/>
              </a:lnSpc>
            </a:pPr>
            <a:r>
              <a:rPr lang="en-GB" sz="2100" dirty="0"/>
              <a:t>Complexity</a:t>
            </a:r>
          </a:p>
          <a:p>
            <a:pPr>
              <a:lnSpc>
                <a:spcPct val="90000"/>
              </a:lnSpc>
            </a:pPr>
            <a:r>
              <a:rPr lang="en-GB" sz="2100" dirty="0"/>
              <a:t>Conformity</a:t>
            </a:r>
          </a:p>
          <a:p>
            <a:pPr>
              <a:lnSpc>
                <a:spcPct val="90000"/>
              </a:lnSpc>
            </a:pPr>
            <a:r>
              <a:rPr lang="en-GB" sz="2100" dirty="0"/>
              <a:t>Flexibility</a:t>
            </a:r>
          </a:p>
          <a:p>
            <a:pPr>
              <a:lnSpc>
                <a:spcPct val="90000"/>
              </a:lnSpc>
              <a:buFontTx/>
              <a:buNone/>
            </a:pPr>
            <a:endParaRPr lang="en-GB" sz="750" dirty="0"/>
          </a:p>
          <a:p>
            <a:pPr>
              <a:lnSpc>
                <a:spcPct val="90000"/>
              </a:lnSpc>
              <a:buFontTx/>
              <a:buNone/>
            </a:pPr>
            <a:r>
              <a:rPr lang="en-GB" dirty="0"/>
              <a:t>   make software more problematic to build  than other engineered artefacts.</a:t>
            </a:r>
          </a:p>
        </p:txBody>
      </p:sp>
    </p:spTree>
    <p:extLst>
      <p:ext uri="{BB962C8B-B14F-4D97-AF65-F5344CB8AC3E}">
        <p14:creationId xmlns:p14="http://schemas.microsoft.com/office/powerpoint/2010/main" val="31086558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99BC7429-76A6-4DB8-AFC6-9BDAF1F54134}" type="slidenum">
              <a:rPr lang="en-US"/>
              <a:pPr/>
              <a:t>8</a:t>
            </a:fld>
            <a:endParaRPr lang="en-US"/>
          </a:p>
        </p:txBody>
      </p:sp>
      <p:sp>
        <p:nvSpPr>
          <p:cNvPr id="9218" name="Rectangle 2"/>
          <p:cNvSpPr>
            <a:spLocks noGrp="1" noChangeArrowheads="1"/>
          </p:cNvSpPr>
          <p:nvPr>
            <p:ph type="title"/>
          </p:nvPr>
        </p:nvSpPr>
        <p:spPr>
          <a:xfrm>
            <a:off x="3337105" y="284993"/>
            <a:ext cx="5829300" cy="857250"/>
          </a:xfrm>
        </p:spPr>
        <p:txBody>
          <a:bodyPr>
            <a:normAutofit fontScale="90000"/>
          </a:bodyPr>
          <a:lstStyle/>
          <a:p>
            <a:r>
              <a:rPr lang="en-GB" sz="3000" u="sng" dirty="0">
                <a:solidFill>
                  <a:schemeClr val="bg1"/>
                </a:solidFill>
              </a:rPr>
              <a:t>The software development life-cycle (ISO 12207)</a:t>
            </a:r>
          </a:p>
        </p:txBody>
      </p:sp>
      <p:sp>
        <p:nvSpPr>
          <p:cNvPr id="9219" name="Rectangle 3"/>
          <p:cNvSpPr>
            <a:spLocks noGrp="1" noChangeArrowheads="1"/>
          </p:cNvSpPr>
          <p:nvPr>
            <p:ph type="body" sz="half" idx="1"/>
          </p:nvPr>
        </p:nvSpPr>
        <p:spPr/>
        <p:txBody>
          <a:bodyPr/>
          <a:lstStyle/>
          <a:p>
            <a:pPr>
              <a:buFontTx/>
              <a:buNone/>
            </a:pPr>
            <a:endParaRPr lang="en-GB" sz="2100">
              <a:solidFill>
                <a:srgbClr val="FF0000"/>
              </a:solidFill>
            </a:endParaRPr>
          </a:p>
          <a:p>
            <a:pPr>
              <a:buFontTx/>
              <a:buNone/>
            </a:pPr>
            <a:endParaRPr lang="en-GB" sz="2100">
              <a:solidFill>
                <a:srgbClr val="FF0000"/>
              </a:solidFill>
            </a:endParaRPr>
          </a:p>
          <a:p>
            <a:pPr>
              <a:buFontTx/>
              <a:buNone/>
            </a:pPr>
            <a:endParaRPr lang="en-GB" sz="2100">
              <a:solidFill>
                <a:srgbClr val="FF0000"/>
              </a:solidFill>
            </a:endParaRPr>
          </a:p>
          <a:p>
            <a:pPr>
              <a:buFontTx/>
              <a:buNone/>
            </a:pPr>
            <a:endParaRPr lang="en-GB" sz="2100">
              <a:solidFill>
                <a:srgbClr val="FF0000"/>
              </a:solidFill>
            </a:endParaRPr>
          </a:p>
        </p:txBody>
      </p:sp>
      <p:pic>
        <p:nvPicPr>
          <p:cNvPr id="9220" name="Picture 4"/>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256277" y="713618"/>
            <a:ext cx="4161656" cy="4529328"/>
          </a:xfrm>
          <a:noFill/>
          <a:ln/>
        </p:spPr>
      </p:pic>
    </p:spTree>
    <p:extLst>
      <p:ext uri="{BB962C8B-B14F-4D97-AF65-F5344CB8AC3E}">
        <p14:creationId xmlns:p14="http://schemas.microsoft.com/office/powerpoint/2010/main" val="34307790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759F9CE-E37C-4F2F-B1A8-510794739321}" type="slidenum">
              <a:rPr lang="en-US"/>
              <a:pPr/>
              <a:t>9</a:t>
            </a:fld>
            <a:endParaRPr lang="en-US"/>
          </a:p>
        </p:txBody>
      </p:sp>
      <p:sp>
        <p:nvSpPr>
          <p:cNvPr id="11266" name="Rectangle 2"/>
          <p:cNvSpPr>
            <a:spLocks noGrp="1" noChangeArrowheads="1"/>
          </p:cNvSpPr>
          <p:nvPr>
            <p:ph type="title"/>
          </p:nvPr>
        </p:nvSpPr>
        <p:spPr>
          <a:xfrm>
            <a:off x="2590800" y="225235"/>
            <a:ext cx="5829300" cy="857250"/>
          </a:xfrm>
        </p:spPr>
        <p:txBody>
          <a:bodyPr/>
          <a:lstStyle/>
          <a:p>
            <a:r>
              <a:rPr lang="en-GB" u="sng" dirty="0"/>
              <a:t>ISO 12207 life-cycle</a:t>
            </a:r>
          </a:p>
        </p:txBody>
      </p:sp>
      <p:sp>
        <p:nvSpPr>
          <p:cNvPr id="11267" name="Rectangle 3"/>
          <p:cNvSpPr>
            <a:spLocks noGrp="1" noChangeArrowheads="1"/>
          </p:cNvSpPr>
          <p:nvPr>
            <p:ph type="body" idx="1"/>
          </p:nvPr>
        </p:nvSpPr>
        <p:spPr>
          <a:xfrm>
            <a:off x="1823310" y="1263410"/>
            <a:ext cx="5829300" cy="3509963"/>
          </a:xfrm>
        </p:spPr>
        <p:txBody>
          <a:bodyPr>
            <a:normAutofit fontScale="85000" lnSpcReduction="10000"/>
          </a:bodyPr>
          <a:lstStyle/>
          <a:p>
            <a:pPr>
              <a:lnSpc>
                <a:spcPct val="90000"/>
              </a:lnSpc>
              <a:buFontTx/>
              <a:buNone/>
            </a:pPr>
            <a:r>
              <a:rPr lang="en-GB" b="1" dirty="0"/>
              <a:t>Requirements analysis</a:t>
            </a:r>
          </a:p>
          <a:p>
            <a:pPr>
              <a:lnSpc>
                <a:spcPct val="90000"/>
              </a:lnSpc>
              <a:buFontTx/>
              <a:buNone/>
            </a:pPr>
            <a:endParaRPr lang="en-GB" sz="675" b="1" dirty="0"/>
          </a:p>
          <a:p>
            <a:pPr lvl="1">
              <a:lnSpc>
                <a:spcPct val="90000"/>
              </a:lnSpc>
            </a:pPr>
            <a:r>
              <a:rPr lang="en-GB" dirty="0"/>
              <a:t>Requirements elicitation: what does the client need?</a:t>
            </a:r>
          </a:p>
          <a:p>
            <a:pPr lvl="1">
              <a:lnSpc>
                <a:spcPct val="90000"/>
              </a:lnSpc>
            </a:pPr>
            <a:r>
              <a:rPr lang="en-GB" dirty="0"/>
              <a:t>Analysis: converting ‘customer-facing’ requirements into equivalents that developers can understand</a:t>
            </a:r>
          </a:p>
          <a:p>
            <a:pPr lvl="1">
              <a:lnSpc>
                <a:spcPct val="90000"/>
              </a:lnSpc>
            </a:pPr>
            <a:r>
              <a:rPr lang="en-GB" dirty="0"/>
              <a:t>Requirements will cover </a:t>
            </a:r>
          </a:p>
          <a:p>
            <a:pPr lvl="2">
              <a:lnSpc>
                <a:spcPct val="90000"/>
              </a:lnSpc>
            </a:pPr>
            <a:r>
              <a:rPr lang="en-GB" dirty="0"/>
              <a:t>Functions</a:t>
            </a:r>
          </a:p>
          <a:p>
            <a:pPr lvl="2">
              <a:lnSpc>
                <a:spcPct val="90000"/>
              </a:lnSpc>
            </a:pPr>
            <a:r>
              <a:rPr lang="en-GB" dirty="0"/>
              <a:t>Quality</a:t>
            </a:r>
          </a:p>
          <a:p>
            <a:pPr lvl="2">
              <a:lnSpc>
                <a:spcPct val="90000"/>
              </a:lnSpc>
            </a:pPr>
            <a:r>
              <a:rPr lang="en-GB" dirty="0"/>
              <a:t>Resource constraints i.e. costs</a:t>
            </a:r>
          </a:p>
          <a:p>
            <a:pPr lvl="1">
              <a:lnSpc>
                <a:spcPct val="90000"/>
              </a:lnSpc>
            </a:pPr>
            <a:endParaRPr lang="en-GB" dirty="0"/>
          </a:p>
        </p:txBody>
      </p:sp>
    </p:spTree>
    <p:extLst>
      <p:ext uri="{BB962C8B-B14F-4D97-AF65-F5344CB8AC3E}">
        <p14:creationId xmlns:p14="http://schemas.microsoft.com/office/powerpoint/2010/main" val="15987506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2168</TotalTime>
  <Words>1848</Words>
  <Application>Microsoft Office PowerPoint</Application>
  <PresentationFormat>On-screen Show (16:9)</PresentationFormat>
  <Paragraphs>250</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Tahoma</vt:lpstr>
      <vt:lpstr>Wingdings</vt:lpstr>
      <vt:lpstr>Office Theme</vt:lpstr>
      <vt:lpstr>PowerPoint Presentation</vt:lpstr>
      <vt:lpstr>OUTLINE</vt:lpstr>
      <vt:lpstr>Textbook(s)</vt:lpstr>
      <vt:lpstr>PowerPoint Presentation</vt:lpstr>
      <vt:lpstr>What is a project?</vt:lpstr>
      <vt:lpstr>Characteristics of projects</vt:lpstr>
      <vt:lpstr>Are software projects really different from other projects?</vt:lpstr>
      <vt:lpstr>The software development life-cycle (ISO 12207)</vt:lpstr>
      <vt:lpstr>ISO 12207 life-cycle</vt:lpstr>
      <vt:lpstr>ISO 12207 life-cycle</vt:lpstr>
      <vt:lpstr>ISO12207 continued</vt:lpstr>
      <vt:lpstr>Some ways of categorizing projects </vt:lpstr>
      <vt:lpstr>What is management?</vt:lpstr>
      <vt:lpstr>What is management? (continued)</vt:lpstr>
      <vt:lpstr>Setting objectives</vt:lpstr>
      <vt:lpstr>Objectives</vt:lpstr>
      <vt:lpstr>Objectives should be SMART</vt:lpstr>
      <vt:lpstr>Goals/sub-objectives</vt:lpstr>
      <vt:lpstr>Goals/sub-objectives continued</vt:lpstr>
      <vt:lpstr>Measures of effectiveness</vt:lpstr>
      <vt:lpstr>Stakeholders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samreen</cp:lastModifiedBy>
  <cp:revision>148</cp:revision>
  <dcterms:created xsi:type="dcterms:W3CDTF">2013-08-21T19:17:07Z</dcterms:created>
  <dcterms:modified xsi:type="dcterms:W3CDTF">2020-10-12T07:21:03Z</dcterms:modified>
</cp:coreProperties>
</file>