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82C"/>
    <a:srgbClr val="EBFA60"/>
    <a:srgbClr val="E9E911"/>
    <a:srgbClr val="E0EF19"/>
    <a:srgbClr val="E9F45E"/>
    <a:srgbClr val="F1F484"/>
    <a:srgbClr val="171717"/>
    <a:srgbClr val="161616"/>
    <a:srgbClr val="131313"/>
    <a:srgbClr val="061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5877636821829338"/>
          <c:y val="0.49569083717701351"/>
          <c:w val="0.83366285234274029"/>
          <c:h val="0.50430916282298643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rgbClr val="F1F484">
                  <a:alpha val="89804"/>
                </a:srgb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3950-4C7B-88EA-401B0169AF46}"/>
              </c:ext>
            </c:extLst>
          </c:dPt>
          <c:dPt>
            <c:idx val="1"/>
            <c:bubble3D val="0"/>
            <c:explosion val="13"/>
            <c:spPr>
              <a:solidFill>
                <a:srgbClr val="E5F82C">
                  <a:alpha val="89804"/>
                </a:srgb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3950-4C7B-88EA-401B0169AF46}"/>
              </c:ext>
            </c:extLst>
          </c:dPt>
          <c:dPt>
            <c:idx val="2"/>
            <c:bubble3D val="0"/>
            <c:explosion val="27"/>
            <c:spPr>
              <a:solidFill>
                <a:srgbClr val="E9E911">
                  <a:alpha val="89804"/>
                </a:srgb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950-4C7B-88EA-401B0169AF46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50-4C7B-88EA-401B0169AF46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2DD8C-7AE9-AC7D-273F-FCD9BFB0E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4E7F74-9E61-13CA-BE64-213B88474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D3CD1-EC3C-697E-36A6-CCA885C6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09EB-7340-4F59-A256-90F0B93A1402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5EB3A0-FC63-2AEC-5A2B-489AD53A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E1B12-0F7E-707B-60F5-85B2CBA3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9BC-5BBB-41A0-BB0E-B44D772CE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79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00F64-07D2-A626-2949-8BA1A0EA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BD488C-726C-7E91-2E20-51CB89D52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D102A-11A0-99AE-B8BB-C80C82591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09EB-7340-4F59-A256-90F0B93A1402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95429F-40C8-3BAC-1E5B-D44AF1D0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32CC1-6B17-B564-0603-794FA633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9BC-5BBB-41A0-BB0E-B44D772CE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4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AB00F8-8CCC-D23A-9C52-F386A4CB8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3C91C7-B1A2-725D-B00B-9C329F86F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0DEE68-1D23-B918-4FC4-BBF1CD1F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09EB-7340-4F59-A256-90F0B93A1402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A9326-C605-F425-A6C4-734E4ACA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7EDD9-A473-B92D-A86D-AACAB3DD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9BC-5BBB-41A0-BB0E-B44D772CE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60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E9741-7620-138B-60FD-A48D5D11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76FCA-3F3A-3A49-1161-489ACB353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92D33B-34B5-2B73-B65F-C2D75424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09EB-7340-4F59-A256-90F0B93A1402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691320-1522-0CF8-ED44-78F7D97D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588AEA-BE81-3889-BB85-1831151E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9BC-5BBB-41A0-BB0E-B44D772CE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0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01090-BB05-C797-B404-93780881B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32409-DA16-A6E6-09AE-E70EA6CA5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4A509-C010-F135-957E-A2E319F4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09EB-7340-4F59-A256-90F0B93A1402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C1649-6125-982B-9531-E840218E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ED17A-1565-8D8A-7DE3-E3A3378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9BC-5BBB-41A0-BB0E-B44D772CE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7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673D5-DBF6-5116-0C90-6169D70B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67F51-0EC7-AFF6-A5A7-0D72EB676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05767F-BD9C-219D-FE84-8123EF284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D6E031-D93F-6297-066A-DD878C63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09EB-7340-4F59-A256-90F0B93A1402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AF00E-BCBC-B7F4-BA48-7E1C9274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36968-0A0D-1F2F-34F5-D5D44C88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9BC-5BBB-41A0-BB0E-B44D772CE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22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93BDE-FC0C-4703-3A63-BDD4D515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2B4943-D721-10DA-ADBF-F90B99C6A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4716D9-E880-6C9E-1000-1643715FF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82CD2B-2DE0-BC80-C6F5-179107E8A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CBCA6F-1E14-0F2E-0271-3556CFFD8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602B5B-ADE7-509D-C45F-F0EAA5EC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09EB-7340-4F59-A256-90F0B93A1402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089161-4E76-E9D6-8AF2-F21035D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89E90C-606F-FAAB-F4FF-5C0A352B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9BC-5BBB-41A0-BB0E-B44D772CE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98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0FD1B-3660-C372-2CC3-8D7900C0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2D0490-1AA6-A59C-A7AD-352767DF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09EB-7340-4F59-A256-90F0B93A1402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7EAA4C-5464-051A-884D-95AB1722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D3D0B0-31E0-99DD-2DC5-EA324A49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9BC-5BBB-41A0-BB0E-B44D772CE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9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368048-5D68-6515-BA00-84DE55D1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09EB-7340-4F59-A256-90F0B93A1402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74E33A-D568-6927-AC0E-6EDF5FB9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1709EB-9F6F-4AA8-241C-5049B95A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9BC-5BBB-41A0-BB0E-B44D772CE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09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0F4D5-11E6-6438-B4D7-586A6CC78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A27C7-57AB-0F5B-9ABE-5E59C2430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BD7A94-89BF-E033-02AC-69796FD06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DB3F9C-36F6-EA23-200E-0731D964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09EB-7340-4F59-A256-90F0B93A1402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1822C-C674-FF24-C474-9D87F5C0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55CF6D-12A9-5EF7-02F6-C7236EA11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9BC-5BBB-41A0-BB0E-B44D772CE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89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F2101-A51A-C08B-243E-81A107EB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565E76-D55E-12AD-0A08-7BAB8D181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FBBAC9-9FA2-AE01-531A-031A8D71B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1C5CDF-29A7-F4D1-F9A1-878D3E63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09EB-7340-4F59-A256-90F0B93A1402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465F5F-DE50-E81A-3189-3FD9CE1CB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091309-292F-320E-042F-9011DABC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9BC-5BBB-41A0-BB0E-B44D772CE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71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686528-88DC-9F09-0ED4-81B2E567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DFBF6F-87F3-B837-6CE2-6978D07DE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F4F32-97C6-7744-0169-559D5ACE1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809EB-7340-4F59-A256-90F0B93A1402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7C1A3-8EDF-C68B-BF1A-01990B370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6C0F3B-9910-06B7-79D1-E9C72AED5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AF9BC-5BBB-41A0-BB0E-B44D772CE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9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3.wdp"/><Relationship Id="rId7" Type="http://schemas.openxmlformats.org/officeDocument/2006/relationships/image" Target="../media/image5.png"/><Relationship Id="rId12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hart" Target="../charts/chart1.xml"/><Relationship Id="rId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3126" b="325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softEdge rad="825500"/>
          </a:effectLst>
        </p:spPr>
      </p:pic>
      <p:sp>
        <p:nvSpPr>
          <p:cNvPr id="6" name="TextBox 5"/>
          <p:cNvSpPr txBox="1"/>
          <p:nvPr/>
        </p:nvSpPr>
        <p:spPr>
          <a:xfrm>
            <a:off x="7981537" y="3715388"/>
            <a:ext cx="333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김경수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조민우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신효섭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문동민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60437" y="1588078"/>
            <a:ext cx="80541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6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+mj-lt"/>
              </a:rPr>
              <a:t>서울</a:t>
            </a:r>
            <a:r>
              <a:rPr lang="en-US" altLang="ko-KR" sz="44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+mj-lt"/>
              </a:rPr>
              <a:t>, </a:t>
            </a:r>
          </a:p>
          <a:p>
            <a:r>
              <a:rPr lang="ko-KR" altLang="en-US" sz="44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+mj-lt"/>
              </a:rPr>
              <a:t>장애인들이 살기 좋은 도시인가</a:t>
            </a:r>
            <a:r>
              <a:rPr lang="en-US" altLang="ko-KR" sz="44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+mj-lt"/>
              </a:rPr>
              <a:t>?</a:t>
            </a:r>
            <a:endParaRPr lang="ko-KR" altLang="en-US" sz="44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53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F55A8EA-AB4E-F658-E82B-0673839AE3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06637" y="382155"/>
            <a:ext cx="3398746" cy="753054"/>
            <a:chOff x="5445634" y="723900"/>
            <a:chExt cx="2830148" cy="64814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45634" y="723900"/>
              <a:ext cx="650365" cy="64814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095999" y="723900"/>
              <a:ext cx="2179783" cy="609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40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 flipH="1">
            <a:off x="9993744" y="4608944"/>
            <a:ext cx="2124365" cy="2249055"/>
            <a:chOff x="4448536" y="1520049"/>
            <a:chExt cx="2858351" cy="321190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D5CE140-C5A8-7C57-EF9B-3844C50E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r="33256"/>
            <a:stretch/>
          </p:blipFill>
          <p:spPr>
            <a:xfrm>
              <a:off x="4448536" y="1520056"/>
              <a:ext cx="2858351" cy="3211895"/>
            </a:xfrm>
            <a:prstGeom prst="rect">
              <a:avLst/>
            </a:prstGeom>
          </p:spPr>
        </p:pic>
        <p:sp>
          <p:nvSpPr>
            <p:cNvPr id="17" name="직각 삼각형 16"/>
            <p:cNvSpPr/>
            <p:nvPr/>
          </p:nvSpPr>
          <p:spPr>
            <a:xfrm rot="10800000">
              <a:off x="6234545" y="1520049"/>
              <a:ext cx="1072342" cy="3211901"/>
            </a:xfrm>
            <a:prstGeom prst="rtTriangle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2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F55A8EA-AB4E-F658-E82B-0673839AE3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06637" y="382155"/>
            <a:ext cx="3398746" cy="753054"/>
            <a:chOff x="5445634" y="723900"/>
            <a:chExt cx="2830148" cy="64814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45634" y="723900"/>
              <a:ext cx="650365" cy="64814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095999" y="723900"/>
              <a:ext cx="2179783" cy="609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40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 flipH="1">
            <a:off x="9993744" y="4608944"/>
            <a:ext cx="2124365" cy="2249055"/>
            <a:chOff x="4448536" y="1520049"/>
            <a:chExt cx="2858351" cy="321190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D5CE140-C5A8-7C57-EF9B-3844C50E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r="33256"/>
            <a:stretch/>
          </p:blipFill>
          <p:spPr>
            <a:xfrm>
              <a:off x="4448536" y="1520056"/>
              <a:ext cx="2858351" cy="3211895"/>
            </a:xfrm>
            <a:prstGeom prst="rect">
              <a:avLst/>
            </a:prstGeom>
          </p:spPr>
        </p:pic>
        <p:sp>
          <p:nvSpPr>
            <p:cNvPr id="17" name="직각 삼각형 16"/>
            <p:cNvSpPr/>
            <p:nvPr/>
          </p:nvSpPr>
          <p:spPr>
            <a:xfrm rot="10800000">
              <a:off x="6234545" y="1520049"/>
              <a:ext cx="1072342" cy="3211901"/>
            </a:xfrm>
            <a:prstGeom prst="rtTriangle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957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F55A8EA-AB4E-F658-E82B-0673839AE3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06637" y="382155"/>
            <a:ext cx="3398746" cy="753054"/>
            <a:chOff x="5445634" y="723900"/>
            <a:chExt cx="2830148" cy="64814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45634" y="723900"/>
              <a:ext cx="650365" cy="64814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095999" y="723900"/>
              <a:ext cx="2179783" cy="609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40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 flipH="1">
            <a:off x="9993744" y="4608944"/>
            <a:ext cx="2124365" cy="2249055"/>
            <a:chOff x="4448536" y="1520049"/>
            <a:chExt cx="2858351" cy="321190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D5CE140-C5A8-7C57-EF9B-3844C50E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r="33256"/>
            <a:stretch/>
          </p:blipFill>
          <p:spPr>
            <a:xfrm>
              <a:off x="4448536" y="1520056"/>
              <a:ext cx="2858351" cy="3211895"/>
            </a:xfrm>
            <a:prstGeom prst="rect">
              <a:avLst/>
            </a:prstGeom>
          </p:spPr>
        </p:pic>
        <p:sp>
          <p:nvSpPr>
            <p:cNvPr id="17" name="직각 삼각형 16"/>
            <p:cNvSpPr/>
            <p:nvPr/>
          </p:nvSpPr>
          <p:spPr>
            <a:xfrm rot="10800000">
              <a:off x="6234545" y="1520049"/>
              <a:ext cx="1072342" cy="3211901"/>
            </a:xfrm>
            <a:prstGeom prst="rtTriangle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539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F55A8EA-AB4E-F658-E82B-0673839AE3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06637" y="382155"/>
            <a:ext cx="3398746" cy="753054"/>
            <a:chOff x="5445634" y="723900"/>
            <a:chExt cx="2830148" cy="64814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45634" y="723900"/>
              <a:ext cx="650365" cy="64814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095999" y="723900"/>
              <a:ext cx="2179783" cy="609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40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 flipH="1">
            <a:off x="9993744" y="4608944"/>
            <a:ext cx="2124365" cy="2249055"/>
            <a:chOff x="4448536" y="1520049"/>
            <a:chExt cx="2858351" cy="321190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D5CE140-C5A8-7C57-EF9B-3844C50E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r="33256"/>
            <a:stretch/>
          </p:blipFill>
          <p:spPr>
            <a:xfrm>
              <a:off x="4448536" y="1520056"/>
              <a:ext cx="2858351" cy="3211895"/>
            </a:xfrm>
            <a:prstGeom prst="rect">
              <a:avLst/>
            </a:prstGeom>
          </p:spPr>
        </p:pic>
        <p:sp>
          <p:nvSpPr>
            <p:cNvPr id="17" name="직각 삼각형 16"/>
            <p:cNvSpPr/>
            <p:nvPr/>
          </p:nvSpPr>
          <p:spPr>
            <a:xfrm rot="10800000">
              <a:off x="6234545" y="1520049"/>
              <a:ext cx="1072342" cy="3211901"/>
            </a:xfrm>
            <a:prstGeom prst="rtTriangle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576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F55A8EA-AB4E-F658-E82B-0673839AE3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06637" y="382155"/>
            <a:ext cx="3398746" cy="753054"/>
            <a:chOff x="5445634" y="723900"/>
            <a:chExt cx="2830148" cy="64814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45634" y="723900"/>
              <a:ext cx="650365" cy="64814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095999" y="723900"/>
              <a:ext cx="2179783" cy="609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40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 flipH="1">
            <a:off x="9993744" y="4608944"/>
            <a:ext cx="2124365" cy="2249055"/>
            <a:chOff x="4448536" y="1520049"/>
            <a:chExt cx="2858351" cy="321190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D5CE140-C5A8-7C57-EF9B-3844C50E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r="33256"/>
            <a:stretch/>
          </p:blipFill>
          <p:spPr>
            <a:xfrm>
              <a:off x="4448536" y="1520056"/>
              <a:ext cx="2858351" cy="3211895"/>
            </a:xfrm>
            <a:prstGeom prst="rect">
              <a:avLst/>
            </a:prstGeom>
          </p:spPr>
        </p:pic>
        <p:sp>
          <p:nvSpPr>
            <p:cNvPr id="17" name="직각 삼각형 16"/>
            <p:cNvSpPr/>
            <p:nvPr/>
          </p:nvSpPr>
          <p:spPr>
            <a:xfrm rot="10800000">
              <a:off x="6234545" y="1520049"/>
              <a:ext cx="1072342" cy="3211901"/>
            </a:xfrm>
            <a:prstGeom prst="rtTriangle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252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F55A8EA-AB4E-F658-E82B-0673839AE3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06637" y="382155"/>
            <a:ext cx="3398746" cy="753054"/>
            <a:chOff x="5445634" y="723900"/>
            <a:chExt cx="2830148" cy="64814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45634" y="723900"/>
              <a:ext cx="650365" cy="64814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095999" y="723900"/>
              <a:ext cx="2179783" cy="609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40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 flipH="1">
            <a:off x="9993744" y="4608944"/>
            <a:ext cx="2124365" cy="2249055"/>
            <a:chOff x="4448536" y="1520049"/>
            <a:chExt cx="2858351" cy="321190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D5CE140-C5A8-7C57-EF9B-3844C50E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r="33256"/>
            <a:stretch/>
          </p:blipFill>
          <p:spPr>
            <a:xfrm>
              <a:off x="4448536" y="1520056"/>
              <a:ext cx="2858351" cy="3211895"/>
            </a:xfrm>
            <a:prstGeom prst="rect">
              <a:avLst/>
            </a:prstGeom>
          </p:spPr>
        </p:pic>
        <p:sp>
          <p:nvSpPr>
            <p:cNvPr id="17" name="직각 삼각형 16"/>
            <p:cNvSpPr/>
            <p:nvPr/>
          </p:nvSpPr>
          <p:spPr>
            <a:xfrm rot="10800000">
              <a:off x="6234545" y="1520049"/>
              <a:ext cx="1072342" cy="3211901"/>
            </a:xfrm>
            <a:prstGeom prst="rtTriangle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69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F55A8EA-AB4E-F658-E82B-0673839AE3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06637" y="382155"/>
            <a:ext cx="3398746" cy="753054"/>
            <a:chOff x="5445634" y="723900"/>
            <a:chExt cx="2830148" cy="64814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45634" y="723900"/>
              <a:ext cx="650365" cy="64814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095999" y="723900"/>
              <a:ext cx="2179783" cy="609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40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 flipH="1">
            <a:off x="9993744" y="4608944"/>
            <a:ext cx="2124365" cy="2249055"/>
            <a:chOff x="4448536" y="1520049"/>
            <a:chExt cx="2858351" cy="321190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D5CE140-C5A8-7C57-EF9B-3844C50E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r="33256"/>
            <a:stretch/>
          </p:blipFill>
          <p:spPr>
            <a:xfrm>
              <a:off x="4448536" y="1520056"/>
              <a:ext cx="2858351" cy="3211895"/>
            </a:xfrm>
            <a:prstGeom prst="rect">
              <a:avLst/>
            </a:prstGeom>
          </p:spPr>
        </p:pic>
        <p:sp>
          <p:nvSpPr>
            <p:cNvPr id="17" name="직각 삼각형 16"/>
            <p:cNvSpPr/>
            <p:nvPr/>
          </p:nvSpPr>
          <p:spPr>
            <a:xfrm rot="10800000">
              <a:off x="6234545" y="1520049"/>
              <a:ext cx="1072342" cy="3211901"/>
            </a:xfrm>
            <a:prstGeom prst="rtTriangle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749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F55A8EA-AB4E-F658-E82B-0673839AE3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06637" y="382155"/>
            <a:ext cx="3398746" cy="753054"/>
            <a:chOff x="5445634" y="723900"/>
            <a:chExt cx="2830148" cy="64814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45634" y="723900"/>
              <a:ext cx="650365" cy="64814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095999" y="723900"/>
              <a:ext cx="2179783" cy="609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40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 flipH="1">
            <a:off x="9993744" y="4608944"/>
            <a:ext cx="2124365" cy="2249055"/>
            <a:chOff x="4448536" y="1520049"/>
            <a:chExt cx="2858351" cy="321190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D5CE140-C5A8-7C57-EF9B-3844C50E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r="33256"/>
            <a:stretch/>
          </p:blipFill>
          <p:spPr>
            <a:xfrm>
              <a:off x="4448536" y="1520056"/>
              <a:ext cx="2858351" cy="3211895"/>
            </a:xfrm>
            <a:prstGeom prst="rect">
              <a:avLst/>
            </a:prstGeom>
          </p:spPr>
        </p:pic>
        <p:sp>
          <p:nvSpPr>
            <p:cNvPr id="17" name="직각 삼각형 16"/>
            <p:cNvSpPr/>
            <p:nvPr/>
          </p:nvSpPr>
          <p:spPr>
            <a:xfrm rot="10800000">
              <a:off x="6234545" y="1520049"/>
              <a:ext cx="1072342" cy="3211901"/>
            </a:xfrm>
            <a:prstGeom prst="rtTriangle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522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F55A8EA-AB4E-F658-E82B-0673839AE3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06637" y="382155"/>
            <a:ext cx="3398746" cy="753054"/>
            <a:chOff x="5445634" y="723900"/>
            <a:chExt cx="2830148" cy="64814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45634" y="723900"/>
              <a:ext cx="650365" cy="64814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095999" y="723900"/>
              <a:ext cx="2179783" cy="609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40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 flipH="1">
            <a:off x="9993744" y="4608944"/>
            <a:ext cx="2124365" cy="2249055"/>
            <a:chOff x="4448536" y="1520049"/>
            <a:chExt cx="2858351" cy="321190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D5CE140-C5A8-7C57-EF9B-3844C50E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r="33256"/>
            <a:stretch/>
          </p:blipFill>
          <p:spPr>
            <a:xfrm>
              <a:off x="4448536" y="1520056"/>
              <a:ext cx="2858351" cy="3211895"/>
            </a:xfrm>
            <a:prstGeom prst="rect">
              <a:avLst/>
            </a:prstGeom>
          </p:spPr>
        </p:pic>
        <p:sp>
          <p:nvSpPr>
            <p:cNvPr id="17" name="직각 삼각형 16"/>
            <p:cNvSpPr/>
            <p:nvPr/>
          </p:nvSpPr>
          <p:spPr>
            <a:xfrm rot="10800000">
              <a:off x="6234545" y="1520049"/>
              <a:ext cx="1072342" cy="3211901"/>
            </a:xfrm>
            <a:prstGeom prst="rtTriangle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80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F55A8EA-AB4E-F658-E82B-0673839AE3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06637" y="382155"/>
            <a:ext cx="3398746" cy="753054"/>
            <a:chOff x="5445634" y="723900"/>
            <a:chExt cx="2830148" cy="64814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45634" y="723900"/>
              <a:ext cx="650365" cy="64814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095999" y="723900"/>
              <a:ext cx="2179783" cy="609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40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 flipH="1">
            <a:off x="9993744" y="4608944"/>
            <a:ext cx="2124365" cy="2249055"/>
            <a:chOff x="4448536" y="1520049"/>
            <a:chExt cx="2858351" cy="321190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D5CE140-C5A8-7C57-EF9B-3844C50E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r="33256"/>
            <a:stretch/>
          </p:blipFill>
          <p:spPr>
            <a:xfrm>
              <a:off x="4448536" y="1520056"/>
              <a:ext cx="2858351" cy="3211895"/>
            </a:xfrm>
            <a:prstGeom prst="rect">
              <a:avLst/>
            </a:prstGeom>
          </p:spPr>
        </p:pic>
        <p:sp>
          <p:nvSpPr>
            <p:cNvPr id="17" name="직각 삼각형 16"/>
            <p:cNvSpPr/>
            <p:nvPr/>
          </p:nvSpPr>
          <p:spPr>
            <a:xfrm rot="10800000">
              <a:off x="6234545" y="1520049"/>
              <a:ext cx="1072342" cy="3211901"/>
            </a:xfrm>
            <a:prstGeom prst="rtTriangle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201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F55A8EA-AB4E-F658-E82B-0673839AE3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57541" y="3103418"/>
            <a:ext cx="3165949" cy="3754582"/>
            <a:chOff x="4448536" y="1520049"/>
            <a:chExt cx="2858351" cy="321190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D5CE140-C5A8-7C57-EF9B-3844C50E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r="33256"/>
            <a:stretch/>
          </p:blipFill>
          <p:spPr>
            <a:xfrm>
              <a:off x="4448536" y="1520056"/>
              <a:ext cx="2858351" cy="3211895"/>
            </a:xfrm>
            <a:prstGeom prst="rect">
              <a:avLst/>
            </a:prstGeom>
          </p:spPr>
        </p:pic>
        <p:sp>
          <p:nvSpPr>
            <p:cNvPr id="8" name="직각 삼각형 7"/>
            <p:cNvSpPr/>
            <p:nvPr/>
          </p:nvSpPr>
          <p:spPr>
            <a:xfrm rot="10800000">
              <a:off x="6234545" y="1520049"/>
              <a:ext cx="1072342" cy="3211901"/>
            </a:xfrm>
            <a:prstGeom prst="rtTriangle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189978" y="1126111"/>
            <a:ext cx="7812044" cy="3711435"/>
            <a:chOff x="2551874" y="976482"/>
            <a:chExt cx="7812044" cy="3711435"/>
          </a:xfrm>
        </p:grpSpPr>
        <p:sp>
          <p:nvSpPr>
            <p:cNvPr id="9" name="TextBox 8"/>
            <p:cNvSpPr txBox="1"/>
            <p:nvPr/>
          </p:nvSpPr>
          <p:spPr>
            <a:xfrm>
              <a:off x="4979943" y="976482"/>
              <a:ext cx="26023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 smtClean="0"/>
                <a:t>TABLE OF CONTENTS</a:t>
              </a:r>
              <a:endParaRPr lang="ko-KR" altLang="en-US" sz="36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4027055" y="2900218"/>
              <a:ext cx="147781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7005781" y="2900217"/>
              <a:ext cx="147781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순서도: 연결자 22"/>
            <p:cNvSpPr/>
            <p:nvPr/>
          </p:nvSpPr>
          <p:spPr>
            <a:xfrm>
              <a:off x="3223490" y="2761672"/>
              <a:ext cx="267855" cy="277091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연결자 23"/>
            <p:cNvSpPr/>
            <p:nvPr/>
          </p:nvSpPr>
          <p:spPr>
            <a:xfrm>
              <a:off x="6147180" y="2761672"/>
              <a:ext cx="267855" cy="277091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연결자 24"/>
            <p:cNvSpPr/>
            <p:nvPr/>
          </p:nvSpPr>
          <p:spPr>
            <a:xfrm>
              <a:off x="9264453" y="2761671"/>
              <a:ext cx="267855" cy="277091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51874" y="3302922"/>
              <a:ext cx="161108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b="1" dirty="0" smtClean="0"/>
                <a:t>01</a:t>
              </a:r>
            </a:p>
            <a:p>
              <a:pPr algn="ctr"/>
              <a:r>
                <a:rPr lang="ko-KR" altLang="en-US" sz="2400" dirty="0" smtClean="0"/>
                <a:t>제안 배경</a:t>
              </a:r>
              <a:endParaRPr lang="ko-KR" altLang="en-US" sz="2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51096" y="3302921"/>
              <a:ext cx="186002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b="1" dirty="0" smtClean="0"/>
                <a:t>02</a:t>
              </a:r>
            </a:p>
            <a:p>
              <a:pPr algn="ctr"/>
              <a:r>
                <a:rPr lang="ko-KR" altLang="en-US" sz="2400" dirty="0" smtClean="0"/>
                <a:t>데이터 분석</a:t>
              </a:r>
              <a:endParaRPr lang="ko-KR" altLang="en-US" sz="2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432842" y="3302921"/>
              <a:ext cx="193107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b="1" dirty="0" smtClean="0"/>
                <a:t>03</a:t>
              </a:r>
            </a:p>
            <a:p>
              <a:pPr algn="ctr"/>
              <a:r>
                <a:rPr lang="ko-KR" altLang="en-US" sz="2400" dirty="0" smtClean="0"/>
                <a:t>과정 및 결론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75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F55A8EA-AB4E-F658-E82B-0673839AE3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0" y="-1"/>
            <a:ext cx="12192000" cy="6858647"/>
            <a:chOff x="0" y="-1"/>
            <a:chExt cx="12192000" cy="685864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70000"/>
                      </a14:imgEffect>
                      <a14:imgEffect>
                        <a14:brightnessContrast bright="-20000" contrast="-40000"/>
                      </a14:imgEffect>
                    </a14:imgLayer>
                  </a14:imgProps>
                </a:ext>
              </a:extLst>
            </a:blip>
            <a:srcRect t="1" b="581"/>
            <a:stretch/>
          </p:blipFill>
          <p:spPr>
            <a:xfrm>
              <a:off x="0" y="0"/>
              <a:ext cx="12192000" cy="6858646"/>
            </a:xfrm>
            <a:prstGeom prst="rect">
              <a:avLst/>
            </a:prstGeom>
            <a:effectLst>
              <a:softEdge rad="825500"/>
            </a:effectLst>
          </p:spPr>
        </p:pic>
        <p:sp>
          <p:nvSpPr>
            <p:cNvPr id="4" name="직사각형 3"/>
            <p:cNvSpPr/>
            <p:nvPr/>
          </p:nvSpPr>
          <p:spPr>
            <a:xfrm>
              <a:off x="6520873" y="-1"/>
              <a:ext cx="5671127" cy="4590474"/>
            </a:xfrm>
            <a:prstGeom prst="rect">
              <a:avLst/>
            </a:prstGeom>
            <a:gradFill>
              <a:gsLst>
                <a:gs pos="82000">
                  <a:srgbClr val="171717"/>
                </a:gs>
                <a:gs pos="10000">
                  <a:srgbClr val="161616"/>
                </a:gs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6000">
                  <a:schemeClr val="accent1">
                    <a:lumMod val="45000"/>
                    <a:lumOff val="55000"/>
                  </a:schemeClr>
                </a:gs>
                <a:gs pos="100000">
                  <a:srgbClr val="06182F"/>
                </a:gs>
              </a:gsLst>
              <a:lin ang="19800000" scaled="0"/>
            </a:gradFill>
            <a:ln>
              <a:noFill/>
            </a:ln>
            <a:effectLst>
              <a:softEdge rad="660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666343" y="2813447"/>
            <a:ext cx="278740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600" b="1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Q&amp;A</a:t>
            </a:r>
            <a:endParaRPr lang="ko-KR" altLang="en-US" sz="8600"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35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F55A8EA-AB4E-F658-E82B-0673839AE3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06637" y="382155"/>
            <a:ext cx="3398746" cy="753054"/>
            <a:chOff x="5445634" y="723900"/>
            <a:chExt cx="2830148" cy="64814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45634" y="723900"/>
              <a:ext cx="650365" cy="64814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095999" y="723900"/>
              <a:ext cx="2179783" cy="609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40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 flipH="1">
            <a:off x="9993744" y="4608944"/>
            <a:ext cx="2124365" cy="2249055"/>
            <a:chOff x="4448536" y="1520049"/>
            <a:chExt cx="2858351" cy="321190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D5CE140-C5A8-7C57-EF9B-3844C50E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r="33256"/>
            <a:stretch/>
          </p:blipFill>
          <p:spPr>
            <a:xfrm>
              <a:off x="4448536" y="1520056"/>
              <a:ext cx="2858351" cy="3211895"/>
            </a:xfrm>
            <a:prstGeom prst="rect">
              <a:avLst/>
            </a:prstGeom>
          </p:spPr>
        </p:pic>
        <p:sp>
          <p:nvSpPr>
            <p:cNvPr id="17" name="직각 삼각형 16"/>
            <p:cNvSpPr/>
            <p:nvPr/>
          </p:nvSpPr>
          <p:spPr>
            <a:xfrm rot="10800000">
              <a:off x="6234545" y="1520049"/>
              <a:ext cx="1072342" cy="3211901"/>
            </a:xfrm>
            <a:prstGeom prst="rtTriangle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87665" y="466294"/>
            <a:ext cx="1995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제안 배경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4537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F55A8EA-AB4E-F658-E82B-0673839AE3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06637" y="382155"/>
            <a:ext cx="3398746" cy="753054"/>
            <a:chOff x="5445634" y="723900"/>
            <a:chExt cx="2830148" cy="64814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45634" y="723900"/>
              <a:ext cx="650365" cy="64814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095999" y="723900"/>
              <a:ext cx="2179783" cy="609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40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 flipH="1">
            <a:off x="9993744" y="4608944"/>
            <a:ext cx="2124365" cy="2249055"/>
            <a:chOff x="4448536" y="1520049"/>
            <a:chExt cx="2858351" cy="321190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D5CE140-C5A8-7C57-EF9B-3844C50E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r="33256"/>
            <a:stretch/>
          </p:blipFill>
          <p:spPr>
            <a:xfrm>
              <a:off x="4448536" y="1520056"/>
              <a:ext cx="2858351" cy="3211895"/>
            </a:xfrm>
            <a:prstGeom prst="rect">
              <a:avLst/>
            </a:prstGeom>
          </p:spPr>
        </p:pic>
        <p:sp>
          <p:nvSpPr>
            <p:cNvPr id="17" name="직각 삼각형 16"/>
            <p:cNvSpPr/>
            <p:nvPr/>
          </p:nvSpPr>
          <p:spPr>
            <a:xfrm rot="10800000">
              <a:off x="6234545" y="1520049"/>
              <a:ext cx="1072342" cy="3211901"/>
            </a:xfrm>
            <a:prstGeom prst="rtTriangle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322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F55A8EA-AB4E-F658-E82B-0673839AE3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916179" y="5438933"/>
            <a:ext cx="2989072" cy="9514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406637" y="382155"/>
            <a:ext cx="3398746" cy="753054"/>
            <a:chOff x="5445634" y="723900"/>
            <a:chExt cx="2830148" cy="64814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45634" y="723900"/>
              <a:ext cx="650365" cy="64814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095999" y="723900"/>
              <a:ext cx="2179783" cy="609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40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 flipH="1">
            <a:off x="9993744" y="4608944"/>
            <a:ext cx="2124365" cy="2249055"/>
            <a:chOff x="4448536" y="1520049"/>
            <a:chExt cx="2858351" cy="321190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D5CE140-C5A8-7C57-EF9B-3844C50E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r="33256"/>
            <a:stretch/>
          </p:blipFill>
          <p:spPr>
            <a:xfrm>
              <a:off x="4448536" y="1520056"/>
              <a:ext cx="2858351" cy="3211895"/>
            </a:xfrm>
            <a:prstGeom prst="rect">
              <a:avLst/>
            </a:prstGeom>
          </p:spPr>
        </p:pic>
        <p:sp>
          <p:nvSpPr>
            <p:cNvPr id="17" name="직각 삼각형 16"/>
            <p:cNvSpPr/>
            <p:nvPr/>
          </p:nvSpPr>
          <p:spPr>
            <a:xfrm rot="10800000">
              <a:off x="6234545" y="1520049"/>
              <a:ext cx="1072342" cy="3211901"/>
            </a:xfrm>
            <a:prstGeom prst="rtTriangle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87665" y="466294"/>
            <a:ext cx="4597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데이터 분석 파이프라인</a:t>
            </a:r>
            <a:endParaRPr lang="ko-KR" altLang="en-US" sz="32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916178" y="2378771"/>
            <a:ext cx="2989072" cy="30060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수행의 시작/종료 5"/>
          <p:cNvSpPr/>
          <p:nvPr/>
        </p:nvSpPr>
        <p:spPr>
          <a:xfrm>
            <a:off x="1242417" y="1788167"/>
            <a:ext cx="2474346" cy="465513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데이터 수집 및 전처리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1205" y="2584828"/>
            <a:ext cx="2336771" cy="6110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4050" y="3254163"/>
            <a:ext cx="799829" cy="76071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7197" y="3254163"/>
            <a:ext cx="851784" cy="760713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3884" y="4065537"/>
            <a:ext cx="1929048" cy="79881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11963" y="4888394"/>
            <a:ext cx="1276084" cy="435846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784473" y="4747202"/>
            <a:ext cx="1681019" cy="1687309"/>
            <a:chOff x="822036" y="4689565"/>
            <a:chExt cx="1839826" cy="1791345"/>
          </a:xfrm>
        </p:grpSpPr>
        <p:graphicFrame>
          <p:nvGraphicFramePr>
            <p:cNvPr id="34" name="차트 33"/>
            <p:cNvGraphicFramePr/>
            <p:nvPr>
              <p:extLst>
                <p:ext uri="{D42A27DB-BD31-4B8C-83A1-F6EECF244321}">
                  <p14:modId xmlns:p14="http://schemas.microsoft.com/office/powerpoint/2010/main" val="1734228960"/>
                </p:ext>
              </p:extLst>
            </p:nvPr>
          </p:nvGraphicFramePr>
          <p:xfrm>
            <a:off x="822036" y="4689565"/>
            <a:ext cx="1775161" cy="161910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35" name="TextBox 34"/>
            <p:cNvSpPr txBox="1"/>
            <p:nvPr/>
          </p:nvSpPr>
          <p:spPr>
            <a:xfrm>
              <a:off x="1106065" y="6219507"/>
              <a:ext cx="1555797" cy="2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/>
                <a:t>탐색적 데이터 분석</a:t>
              </a:r>
              <a:endParaRPr lang="ko-KR" altLang="en-US" sz="1000" b="1" dirty="0"/>
            </a:p>
          </p:txBody>
        </p:sp>
      </p:grpSp>
      <p:cxnSp>
        <p:nvCxnSpPr>
          <p:cNvPr id="38" name="직선 연결선 37"/>
          <p:cNvCxnSpPr/>
          <p:nvPr/>
        </p:nvCxnSpPr>
        <p:spPr>
          <a:xfrm flipH="1">
            <a:off x="2418020" y="5590857"/>
            <a:ext cx="388" cy="74487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2635931" y="5509739"/>
            <a:ext cx="1051796" cy="924771"/>
            <a:chOff x="2539383" y="5509739"/>
            <a:chExt cx="1051796" cy="924771"/>
          </a:xfrm>
        </p:grpSpPr>
        <p:pic>
          <p:nvPicPr>
            <p:cNvPr id="1028" name="Picture 4" descr="https://media.istockphoto.com/id/1303877287/ko/%EB%B2%A1%ED%84%B0/%EC%A2%85%EC%9D%B4-%EC%B2%B4%ED%81%AC%EB%A6%AC%EC%8A%A4%ED%8A%B8-%EB%B0%8F-%EC%97%B0%ED%95%84-%ED%94%8C%EB%9E%AB-%ED%94%BD%ED%86%A0%EA%B7%B8%EB%9E%A8.jpg?s=612x612&amp;w=0&amp;k=20&amp;c=Q2dxSujfCDkZGd_c-4j508k_-rjUEOD-J3MR8bYDQCM="/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2624" y="5509739"/>
              <a:ext cx="685314" cy="685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2539383" y="6188289"/>
              <a:ext cx="10517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/>
                <a:t>분석 과제 선정</a:t>
              </a:r>
              <a:endParaRPr lang="ko-KR" altLang="en-US" sz="1000" b="1" dirty="0"/>
            </a:p>
          </p:txBody>
        </p:sp>
      </p:grpSp>
      <p:sp>
        <p:nvSpPr>
          <p:cNvPr id="47" name="모서리가 둥근 직사각형 46"/>
          <p:cNvSpPr/>
          <p:nvPr/>
        </p:nvSpPr>
        <p:spPr>
          <a:xfrm>
            <a:off x="4821428" y="2378771"/>
            <a:ext cx="2989072" cy="30060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순서도: 수행의 시작/종료 47"/>
          <p:cNvSpPr/>
          <p:nvPr/>
        </p:nvSpPr>
        <p:spPr>
          <a:xfrm>
            <a:off x="5078791" y="1788167"/>
            <a:ext cx="2474346" cy="465513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데이터 수집 및 전처리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31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F55A8EA-AB4E-F658-E82B-0673839AE3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06637" y="382155"/>
            <a:ext cx="3398746" cy="753054"/>
            <a:chOff x="5445634" y="723900"/>
            <a:chExt cx="2830148" cy="64814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45634" y="723900"/>
              <a:ext cx="650365" cy="64814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095999" y="723900"/>
              <a:ext cx="2179783" cy="609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40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 flipH="1">
            <a:off x="9993744" y="4608944"/>
            <a:ext cx="2124365" cy="2249055"/>
            <a:chOff x="4448536" y="1520049"/>
            <a:chExt cx="2858351" cy="321190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D5CE140-C5A8-7C57-EF9B-3844C50E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r="33256"/>
            <a:stretch/>
          </p:blipFill>
          <p:spPr>
            <a:xfrm>
              <a:off x="4448536" y="1520056"/>
              <a:ext cx="2858351" cy="3211895"/>
            </a:xfrm>
            <a:prstGeom prst="rect">
              <a:avLst/>
            </a:prstGeom>
          </p:spPr>
        </p:pic>
        <p:sp>
          <p:nvSpPr>
            <p:cNvPr id="17" name="직각 삼각형 16"/>
            <p:cNvSpPr/>
            <p:nvPr/>
          </p:nvSpPr>
          <p:spPr>
            <a:xfrm rot="10800000">
              <a:off x="6234545" y="1520049"/>
              <a:ext cx="1072342" cy="3211901"/>
            </a:xfrm>
            <a:prstGeom prst="rtTriangle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582" y="2135332"/>
            <a:ext cx="53340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3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F55A8EA-AB4E-F658-E82B-0673839AE3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06637" y="382155"/>
            <a:ext cx="3398746" cy="753054"/>
            <a:chOff x="5445634" y="723900"/>
            <a:chExt cx="2830148" cy="64814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45634" y="723900"/>
              <a:ext cx="650365" cy="64814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095999" y="723900"/>
              <a:ext cx="2179783" cy="609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40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 flipH="1">
            <a:off x="9993744" y="4608944"/>
            <a:ext cx="2124365" cy="2249055"/>
            <a:chOff x="4448536" y="1520049"/>
            <a:chExt cx="2858351" cy="321190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D5CE140-C5A8-7C57-EF9B-3844C50E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r="33256"/>
            <a:stretch/>
          </p:blipFill>
          <p:spPr>
            <a:xfrm>
              <a:off x="4448536" y="1520056"/>
              <a:ext cx="2858351" cy="3211895"/>
            </a:xfrm>
            <a:prstGeom prst="rect">
              <a:avLst/>
            </a:prstGeom>
          </p:spPr>
        </p:pic>
        <p:sp>
          <p:nvSpPr>
            <p:cNvPr id="17" name="직각 삼각형 16"/>
            <p:cNvSpPr/>
            <p:nvPr/>
          </p:nvSpPr>
          <p:spPr>
            <a:xfrm rot="10800000">
              <a:off x="6234545" y="1520049"/>
              <a:ext cx="1072342" cy="3211901"/>
            </a:xfrm>
            <a:prstGeom prst="rtTriangle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843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F55A8EA-AB4E-F658-E82B-0673839AE3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06637" y="382155"/>
            <a:ext cx="3398746" cy="753054"/>
            <a:chOff x="5445634" y="723900"/>
            <a:chExt cx="2830148" cy="64814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45634" y="723900"/>
              <a:ext cx="650365" cy="64814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095999" y="723900"/>
              <a:ext cx="2179783" cy="609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40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 flipH="1">
            <a:off x="9993744" y="4608944"/>
            <a:ext cx="2124365" cy="2249055"/>
            <a:chOff x="4448536" y="1520049"/>
            <a:chExt cx="2858351" cy="321190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D5CE140-C5A8-7C57-EF9B-3844C50E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r="33256"/>
            <a:stretch/>
          </p:blipFill>
          <p:spPr>
            <a:xfrm>
              <a:off x="4448536" y="1520056"/>
              <a:ext cx="2858351" cy="3211895"/>
            </a:xfrm>
            <a:prstGeom prst="rect">
              <a:avLst/>
            </a:prstGeom>
          </p:spPr>
        </p:pic>
        <p:sp>
          <p:nvSpPr>
            <p:cNvPr id="17" name="직각 삼각형 16"/>
            <p:cNvSpPr/>
            <p:nvPr/>
          </p:nvSpPr>
          <p:spPr>
            <a:xfrm rot="10800000">
              <a:off x="6234545" y="1520049"/>
              <a:ext cx="1072342" cy="3211901"/>
            </a:xfrm>
            <a:prstGeom prst="rtTriangle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149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F55A8EA-AB4E-F658-E82B-0673839AE3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06637" y="382155"/>
            <a:ext cx="3398746" cy="753054"/>
            <a:chOff x="5445634" y="723900"/>
            <a:chExt cx="2830148" cy="64814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45634" y="723900"/>
              <a:ext cx="650365" cy="64814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095999" y="723900"/>
              <a:ext cx="2179783" cy="609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40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 flipH="1">
            <a:off x="9993744" y="4608944"/>
            <a:ext cx="2124365" cy="2249055"/>
            <a:chOff x="4448536" y="1520049"/>
            <a:chExt cx="2858351" cy="321190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D5CE140-C5A8-7C57-EF9B-3844C50E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r="33256"/>
            <a:stretch/>
          </p:blipFill>
          <p:spPr>
            <a:xfrm>
              <a:off x="4448536" y="1520056"/>
              <a:ext cx="2858351" cy="3211895"/>
            </a:xfrm>
            <a:prstGeom prst="rect">
              <a:avLst/>
            </a:prstGeom>
          </p:spPr>
        </p:pic>
        <p:sp>
          <p:nvSpPr>
            <p:cNvPr id="17" name="직각 삼각형 16"/>
            <p:cNvSpPr/>
            <p:nvPr/>
          </p:nvSpPr>
          <p:spPr>
            <a:xfrm rot="10800000">
              <a:off x="6234545" y="1520049"/>
              <a:ext cx="1072342" cy="3211901"/>
            </a:xfrm>
            <a:prstGeom prst="rtTriangle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069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47</Words>
  <Application>Microsoft Office PowerPoint</Application>
  <PresentationFormat>와이드스크린</PresentationFormat>
  <Paragraphs>17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서조 기</dc:creator>
  <cp:lastModifiedBy>NT551_11TH</cp:lastModifiedBy>
  <cp:revision>19</cp:revision>
  <dcterms:created xsi:type="dcterms:W3CDTF">2023-10-16T13:49:34Z</dcterms:created>
  <dcterms:modified xsi:type="dcterms:W3CDTF">2023-10-17T02:53:31Z</dcterms:modified>
</cp:coreProperties>
</file>