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64" r:id="rId7"/>
    <p:sldId id="268" r:id="rId8"/>
    <p:sldId id="269" r:id="rId9"/>
    <p:sldId id="266" r:id="rId10"/>
  </p:sldIdLst>
  <p:sldSz cx="13058775" cy="7345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347" y="1202123"/>
            <a:ext cx="9794081" cy="2557275"/>
          </a:xfrm>
        </p:spPr>
        <p:txBody>
          <a:bodyPr anchor="b"/>
          <a:lstStyle>
            <a:lvl1pPr algn="ctr">
              <a:defRPr sz="6427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2347" y="3858016"/>
            <a:ext cx="9794081" cy="1773429"/>
          </a:xfrm>
        </p:spPr>
        <p:txBody>
          <a:bodyPr/>
          <a:lstStyle>
            <a:lvl1pPr marL="0" indent="0" algn="ctr">
              <a:buNone/>
              <a:defRPr sz="2571"/>
            </a:lvl1pPr>
            <a:lvl2pPr marL="489707" indent="0" algn="ctr">
              <a:buNone/>
              <a:defRPr sz="2142"/>
            </a:lvl2pPr>
            <a:lvl3pPr marL="979414" indent="0" algn="ctr">
              <a:buNone/>
              <a:defRPr sz="1928"/>
            </a:lvl3pPr>
            <a:lvl4pPr marL="1469121" indent="0" algn="ctr">
              <a:buNone/>
              <a:defRPr sz="1714"/>
            </a:lvl4pPr>
            <a:lvl5pPr marL="1958828" indent="0" algn="ctr">
              <a:buNone/>
              <a:defRPr sz="1714"/>
            </a:lvl5pPr>
            <a:lvl6pPr marL="2448535" indent="0" algn="ctr">
              <a:buNone/>
              <a:defRPr sz="1714"/>
            </a:lvl6pPr>
            <a:lvl7pPr marL="2938242" indent="0" algn="ctr">
              <a:buNone/>
              <a:defRPr sz="1714"/>
            </a:lvl7pPr>
            <a:lvl8pPr marL="3427948" indent="0" algn="ctr">
              <a:buNone/>
              <a:defRPr sz="1714"/>
            </a:lvl8pPr>
            <a:lvl9pPr marL="3917655" indent="0" algn="ctr">
              <a:buNone/>
              <a:defRPr sz="1714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93A4-ED18-4C76-8F5E-62EB7A7E8FDB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72B3-2F9F-4EE4-A195-B9E1D7DB15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0886140"/>
      </p:ext>
    </p:extLst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93A4-ED18-4C76-8F5E-62EB7A7E8FDB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72B3-2F9F-4EE4-A195-B9E1D7DB15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7937372"/>
      </p:ext>
    </p:extLst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5186" y="391072"/>
            <a:ext cx="2815798" cy="6224856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7791" y="391072"/>
            <a:ext cx="8284160" cy="6224856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93A4-ED18-4C76-8F5E-62EB7A7E8FDB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72B3-2F9F-4EE4-A195-B9E1D7DB15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8576866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93A4-ED18-4C76-8F5E-62EB7A7E8FDB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72B3-2F9F-4EE4-A195-B9E1D7DB15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0126102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990" y="1831241"/>
            <a:ext cx="11263193" cy="3055466"/>
          </a:xfrm>
        </p:spPr>
        <p:txBody>
          <a:bodyPr anchor="b"/>
          <a:lstStyle>
            <a:lvl1pPr>
              <a:defRPr sz="6427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990" y="4915613"/>
            <a:ext cx="11263193" cy="1606798"/>
          </a:xfrm>
        </p:spPr>
        <p:txBody>
          <a:bodyPr/>
          <a:lstStyle>
            <a:lvl1pPr marL="0" indent="0">
              <a:buNone/>
              <a:defRPr sz="2571">
                <a:solidFill>
                  <a:schemeClr val="tx1">
                    <a:tint val="75000"/>
                  </a:schemeClr>
                </a:solidFill>
              </a:defRPr>
            </a:lvl1pPr>
            <a:lvl2pPr marL="489707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2pPr>
            <a:lvl3pPr marL="979414" indent="0">
              <a:buNone/>
              <a:defRPr sz="1928">
                <a:solidFill>
                  <a:schemeClr val="tx1">
                    <a:tint val="75000"/>
                  </a:schemeClr>
                </a:solidFill>
              </a:defRPr>
            </a:lvl3pPr>
            <a:lvl4pPr marL="1469121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4pPr>
            <a:lvl5pPr marL="1958828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5pPr>
            <a:lvl6pPr marL="2448535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6pPr>
            <a:lvl7pPr marL="2938242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7pPr>
            <a:lvl8pPr marL="3427948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8pPr>
            <a:lvl9pPr marL="3917655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93A4-ED18-4C76-8F5E-62EB7A7E8FDB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72B3-2F9F-4EE4-A195-B9E1D7DB15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613895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7791" y="1955363"/>
            <a:ext cx="5549979" cy="466056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1005" y="1955363"/>
            <a:ext cx="5549979" cy="466056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93A4-ED18-4C76-8F5E-62EB7A7E8FDB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72B3-2F9F-4EE4-A195-B9E1D7DB15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2994572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92" y="391073"/>
            <a:ext cx="11263193" cy="14197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492" y="1800635"/>
            <a:ext cx="5524473" cy="882463"/>
          </a:xfrm>
        </p:spPr>
        <p:txBody>
          <a:bodyPr anchor="b"/>
          <a:lstStyle>
            <a:lvl1pPr marL="0" indent="0">
              <a:buNone/>
              <a:defRPr sz="2571" b="1"/>
            </a:lvl1pPr>
            <a:lvl2pPr marL="489707" indent="0">
              <a:buNone/>
              <a:defRPr sz="2142" b="1"/>
            </a:lvl2pPr>
            <a:lvl3pPr marL="979414" indent="0">
              <a:buNone/>
              <a:defRPr sz="1928" b="1"/>
            </a:lvl3pPr>
            <a:lvl4pPr marL="1469121" indent="0">
              <a:buNone/>
              <a:defRPr sz="1714" b="1"/>
            </a:lvl4pPr>
            <a:lvl5pPr marL="1958828" indent="0">
              <a:buNone/>
              <a:defRPr sz="1714" b="1"/>
            </a:lvl5pPr>
            <a:lvl6pPr marL="2448535" indent="0">
              <a:buNone/>
              <a:defRPr sz="1714" b="1"/>
            </a:lvl6pPr>
            <a:lvl7pPr marL="2938242" indent="0">
              <a:buNone/>
              <a:defRPr sz="1714" b="1"/>
            </a:lvl7pPr>
            <a:lvl8pPr marL="3427948" indent="0">
              <a:buNone/>
              <a:defRPr sz="1714" b="1"/>
            </a:lvl8pPr>
            <a:lvl9pPr marL="3917655" indent="0">
              <a:buNone/>
              <a:defRPr sz="1714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492" y="2683098"/>
            <a:ext cx="5524473" cy="394643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1005" y="1800635"/>
            <a:ext cx="5551680" cy="882463"/>
          </a:xfrm>
        </p:spPr>
        <p:txBody>
          <a:bodyPr anchor="b"/>
          <a:lstStyle>
            <a:lvl1pPr marL="0" indent="0">
              <a:buNone/>
              <a:defRPr sz="2571" b="1"/>
            </a:lvl1pPr>
            <a:lvl2pPr marL="489707" indent="0">
              <a:buNone/>
              <a:defRPr sz="2142" b="1"/>
            </a:lvl2pPr>
            <a:lvl3pPr marL="979414" indent="0">
              <a:buNone/>
              <a:defRPr sz="1928" b="1"/>
            </a:lvl3pPr>
            <a:lvl4pPr marL="1469121" indent="0">
              <a:buNone/>
              <a:defRPr sz="1714" b="1"/>
            </a:lvl4pPr>
            <a:lvl5pPr marL="1958828" indent="0">
              <a:buNone/>
              <a:defRPr sz="1714" b="1"/>
            </a:lvl5pPr>
            <a:lvl6pPr marL="2448535" indent="0">
              <a:buNone/>
              <a:defRPr sz="1714" b="1"/>
            </a:lvl6pPr>
            <a:lvl7pPr marL="2938242" indent="0">
              <a:buNone/>
              <a:defRPr sz="1714" b="1"/>
            </a:lvl7pPr>
            <a:lvl8pPr marL="3427948" indent="0">
              <a:buNone/>
              <a:defRPr sz="1714" b="1"/>
            </a:lvl8pPr>
            <a:lvl9pPr marL="3917655" indent="0">
              <a:buNone/>
              <a:defRPr sz="1714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1005" y="2683098"/>
            <a:ext cx="5551680" cy="394643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93A4-ED18-4C76-8F5E-62EB7A7E8FDB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72B3-2F9F-4EE4-A195-B9E1D7DB15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402452"/>
      </p:ext>
    </p:extLst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93A4-ED18-4C76-8F5E-62EB7A7E8FDB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72B3-2F9F-4EE4-A195-B9E1D7DB15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4656754"/>
      </p:ext>
    </p:extLst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93A4-ED18-4C76-8F5E-62EB7A7E8FDB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72B3-2F9F-4EE4-A195-B9E1D7DB15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3330210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92" y="489691"/>
            <a:ext cx="4211794" cy="1713918"/>
          </a:xfrm>
        </p:spPr>
        <p:txBody>
          <a:bodyPr anchor="b"/>
          <a:lstStyle>
            <a:lvl1pPr>
              <a:defRPr sz="3428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680" y="1057597"/>
            <a:ext cx="6611005" cy="5219969"/>
          </a:xfrm>
        </p:spPr>
        <p:txBody>
          <a:bodyPr/>
          <a:lstStyle>
            <a:lvl1pPr>
              <a:defRPr sz="3428"/>
            </a:lvl1pPr>
            <a:lvl2pPr>
              <a:defRPr sz="2999"/>
            </a:lvl2pPr>
            <a:lvl3pPr>
              <a:defRPr sz="2571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492" y="2203609"/>
            <a:ext cx="4211794" cy="4082458"/>
          </a:xfrm>
        </p:spPr>
        <p:txBody>
          <a:bodyPr/>
          <a:lstStyle>
            <a:lvl1pPr marL="0" indent="0">
              <a:buNone/>
              <a:defRPr sz="1714"/>
            </a:lvl1pPr>
            <a:lvl2pPr marL="489707" indent="0">
              <a:buNone/>
              <a:defRPr sz="1500"/>
            </a:lvl2pPr>
            <a:lvl3pPr marL="979414" indent="0">
              <a:buNone/>
              <a:defRPr sz="1285"/>
            </a:lvl3pPr>
            <a:lvl4pPr marL="1469121" indent="0">
              <a:buNone/>
              <a:defRPr sz="1071"/>
            </a:lvl4pPr>
            <a:lvl5pPr marL="1958828" indent="0">
              <a:buNone/>
              <a:defRPr sz="1071"/>
            </a:lvl5pPr>
            <a:lvl6pPr marL="2448535" indent="0">
              <a:buNone/>
              <a:defRPr sz="1071"/>
            </a:lvl6pPr>
            <a:lvl7pPr marL="2938242" indent="0">
              <a:buNone/>
              <a:defRPr sz="1071"/>
            </a:lvl7pPr>
            <a:lvl8pPr marL="3427948" indent="0">
              <a:buNone/>
              <a:defRPr sz="1071"/>
            </a:lvl8pPr>
            <a:lvl9pPr marL="3917655" indent="0">
              <a:buNone/>
              <a:defRPr sz="107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93A4-ED18-4C76-8F5E-62EB7A7E8FDB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72B3-2F9F-4EE4-A195-B9E1D7DB15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0251179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92" y="489691"/>
            <a:ext cx="4211794" cy="1713918"/>
          </a:xfrm>
        </p:spPr>
        <p:txBody>
          <a:bodyPr anchor="b"/>
          <a:lstStyle>
            <a:lvl1pPr>
              <a:defRPr sz="3428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51680" y="1057597"/>
            <a:ext cx="6611005" cy="5219969"/>
          </a:xfrm>
        </p:spPr>
        <p:txBody>
          <a:bodyPr anchor="t"/>
          <a:lstStyle>
            <a:lvl1pPr marL="0" indent="0">
              <a:buNone/>
              <a:defRPr sz="3428"/>
            </a:lvl1pPr>
            <a:lvl2pPr marL="489707" indent="0">
              <a:buNone/>
              <a:defRPr sz="2999"/>
            </a:lvl2pPr>
            <a:lvl3pPr marL="979414" indent="0">
              <a:buNone/>
              <a:defRPr sz="2571"/>
            </a:lvl3pPr>
            <a:lvl4pPr marL="1469121" indent="0">
              <a:buNone/>
              <a:defRPr sz="2142"/>
            </a:lvl4pPr>
            <a:lvl5pPr marL="1958828" indent="0">
              <a:buNone/>
              <a:defRPr sz="2142"/>
            </a:lvl5pPr>
            <a:lvl6pPr marL="2448535" indent="0">
              <a:buNone/>
              <a:defRPr sz="2142"/>
            </a:lvl6pPr>
            <a:lvl7pPr marL="2938242" indent="0">
              <a:buNone/>
              <a:defRPr sz="2142"/>
            </a:lvl7pPr>
            <a:lvl8pPr marL="3427948" indent="0">
              <a:buNone/>
              <a:defRPr sz="2142"/>
            </a:lvl8pPr>
            <a:lvl9pPr marL="3917655" indent="0">
              <a:buNone/>
              <a:defRPr sz="2142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492" y="2203609"/>
            <a:ext cx="4211794" cy="4082458"/>
          </a:xfrm>
        </p:spPr>
        <p:txBody>
          <a:bodyPr/>
          <a:lstStyle>
            <a:lvl1pPr marL="0" indent="0">
              <a:buNone/>
              <a:defRPr sz="1714"/>
            </a:lvl1pPr>
            <a:lvl2pPr marL="489707" indent="0">
              <a:buNone/>
              <a:defRPr sz="1500"/>
            </a:lvl2pPr>
            <a:lvl3pPr marL="979414" indent="0">
              <a:buNone/>
              <a:defRPr sz="1285"/>
            </a:lvl3pPr>
            <a:lvl4pPr marL="1469121" indent="0">
              <a:buNone/>
              <a:defRPr sz="1071"/>
            </a:lvl4pPr>
            <a:lvl5pPr marL="1958828" indent="0">
              <a:buNone/>
              <a:defRPr sz="1071"/>
            </a:lvl5pPr>
            <a:lvl6pPr marL="2448535" indent="0">
              <a:buNone/>
              <a:defRPr sz="1071"/>
            </a:lvl6pPr>
            <a:lvl7pPr marL="2938242" indent="0">
              <a:buNone/>
              <a:defRPr sz="1071"/>
            </a:lvl7pPr>
            <a:lvl8pPr marL="3427948" indent="0">
              <a:buNone/>
              <a:defRPr sz="1071"/>
            </a:lvl8pPr>
            <a:lvl9pPr marL="3917655" indent="0">
              <a:buNone/>
              <a:defRPr sz="107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93A4-ED18-4C76-8F5E-62EB7A7E8FDB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72B3-2F9F-4EE4-A195-B9E1D7DB15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4372150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7791" y="391073"/>
            <a:ext cx="11263193" cy="141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7791" y="1955363"/>
            <a:ext cx="11263193" cy="4660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7791" y="6808064"/>
            <a:ext cx="2938224" cy="39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93A4-ED18-4C76-8F5E-62EB7A7E8FDB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25719" y="6808064"/>
            <a:ext cx="4407337" cy="39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2760" y="6808064"/>
            <a:ext cx="2938224" cy="39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72B3-2F9F-4EE4-A195-B9E1D7DB15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10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over dir="u"/>
  </p:transition>
  <p:txStyles>
    <p:titleStyle>
      <a:lvl1pPr algn="l" defTabSz="979414" rtl="0" eaLnBrk="1" latinLnBrk="0" hangingPunct="1">
        <a:lnSpc>
          <a:spcPct val="90000"/>
        </a:lnSpc>
        <a:spcBef>
          <a:spcPct val="0"/>
        </a:spcBef>
        <a:buNone/>
        <a:defRPr sz="47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53" indent="-244853" algn="l" defTabSz="979414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1pPr>
      <a:lvl2pPr marL="734560" indent="-244853" algn="l" defTabSz="97941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2pPr>
      <a:lvl3pPr marL="1224267" indent="-244853" algn="l" defTabSz="97941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3pPr>
      <a:lvl4pPr marL="1713974" indent="-244853" algn="l" defTabSz="97941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4pPr>
      <a:lvl5pPr marL="2203681" indent="-244853" algn="l" defTabSz="97941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5pPr>
      <a:lvl6pPr marL="2693388" indent="-244853" algn="l" defTabSz="97941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6pPr>
      <a:lvl7pPr marL="3183095" indent="-244853" algn="l" defTabSz="97941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7pPr>
      <a:lvl8pPr marL="3672802" indent="-244853" algn="l" defTabSz="97941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8pPr>
      <a:lvl9pPr marL="4162509" indent="-244853" algn="l" defTabSz="97941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9414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1pPr>
      <a:lvl2pPr marL="489707" algn="l" defTabSz="979414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2pPr>
      <a:lvl3pPr marL="979414" algn="l" defTabSz="979414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3pPr>
      <a:lvl4pPr marL="1469121" algn="l" defTabSz="979414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4pPr>
      <a:lvl5pPr marL="1958828" algn="l" defTabSz="979414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5pPr>
      <a:lvl6pPr marL="2448535" algn="l" defTabSz="979414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6pPr>
      <a:lvl7pPr marL="2938242" algn="l" defTabSz="979414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7pPr>
      <a:lvl8pPr marL="3427948" algn="l" defTabSz="979414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8pPr>
      <a:lvl9pPr marL="3917655" algn="l" defTabSz="979414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mapa&#10;&#10;Popis byl vytvořen automaticky">
            <a:extLst>
              <a:ext uri="{FF2B5EF4-FFF2-40B4-BE49-F238E27FC236}">
                <a16:creationId xmlns:a16="http://schemas.microsoft.com/office/drawing/2014/main" id="{10ABDDEC-D9A9-4205-972D-69FE4E941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73" r="1" b="3987"/>
          <a:stretch/>
        </p:blipFill>
        <p:spPr>
          <a:xfrm>
            <a:off x="20" y="220715"/>
            <a:ext cx="13058755" cy="5143112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D266A5D8-E184-4E8F-9001-D6F41E397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9122"/>
          <a:stretch/>
        </p:blipFill>
        <p:spPr>
          <a:xfrm flipV="1">
            <a:off x="0" y="0"/>
            <a:ext cx="13058773" cy="1834800"/>
          </a:xfrm>
          <a:custGeom>
            <a:avLst/>
            <a:gdLst>
              <a:gd name="connsiteX0" fmla="*/ 0 w 12191999"/>
              <a:gd name="connsiteY0" fmla="*/ 1713062 h 1713062"/>
              <a:gd name="connsiteX1" fmla="*/ 12191999 w 12191999"/>
              <a:gd name="connsiteY1" fmla="*/ 1713062 h 1713062"/>
              <a:gd name="connsiteX2" fmla="*/ 12191999 w 12191999"/>
              <a:gd name="connsiteY2" fmla="*/ 0 h 1713062"/>
              <a:gd name="connsiteX3" fmla="*/ 0 w 12191999"/>
              <a:gd name="connsiteY3" fmla="*/ 0 h 171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713062">
                <a:moveTo>
                  <a:pt x="0" y="1713062"/>
                </a:moveTo>
                <a:lnTo>
                  <a:pt x="12191999" y="171306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4EB1D02B-BBFA-4A97-A021-7816ECC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113793"/>
            <a:ext cx="13062038" cy="1729742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D7BED2-CC5E-4866-AC0C-DCF928AF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4" y="5773433"/>
            <a:ext cx="13055511" cy="15719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04BD08-340F-4C41-9314-044D6E172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200" y="5411108"/>
            <a:ext cx="12212878" cy="703632"/>
          </a:xfrm>
        </p:spPr>
        <p:txBody>
          <a:bodyPr anchor="t">
            <a:normAutofit fontScale="90000"/>
          </a:bodyPr>
          <a:lstStyle/>
          <a:p>
            <a:pPr algn="l"/>
            <a:r>
              <a:rPr lang="cs-CZ" sz="4300" b="1" dirty="0" err="1">
                <a:solidFill>
                  <a:srgbClr val="000000"/>
                </a:solidFill>
                <a:latin typeface="uni 05_64" panose="00000400000000000000" pitchFamily="2" charset="0"/>
              </a:rPr>
              <a:t>J</a:t>
            </a:r>
            <a:r>
              <a:rPr lang="cs-CZ" sz="3100" b="1" dirty="0" err="1">
                <a:solidFill>
                  <a:srgbClr val="000000"/>
                </a:solidFill>
                <a:latin typeface="uni 05_64" panose="00000400000000000000" pitchFamily="2" charset="0"/>
              </a:rPr>
              <a:t>eff</a:t>
            </a:r>
            <a:r>
              <a:rPr lang="cs-CZ" sz="3100" dirty="0">
                <a:solidFill>
                  <a:srgbClr val="000000"/>
                </a:solidFill>
                <a:latin typeface="uni 05_64" panose="00000400000000000000" pitchFamily="2" charset="0"/>
              </a:rPr>
              <a:t>								</a:t>
            </a:r>
            <a:r>
              <a:rPr lang="cs-CZ" sz="3100" b="1" dirty="0">
                <a:solidFill>
                  <a:srgbClr val="000000"/>
                </a:solidFill>
                <a:latin typeface="uni 05_64" panose="00000400000000000000" pitchFamily="2" charset="0"/>
              </a:rPr>
              <a:t>Team XIII</a:t>
            </a:r>
            <a:br>
              <a:rPr lang="cs-CZ" sz="4300" dirty="0">
                <a:solidFill>
                  <a:srgbClr val="000000"/>
                </a:solidFill>
                <a:latin typeface="uni 05_64" panose="00000400000000000000" pitchFamily="2" charset="0"/>
              </a:rPr>
            </a:br>
            <a:r>
              <a:rPr lang="cs-CZ" sz="2200" b="1" dirty="0">
                <a:solidFill>
                  <a:srgbClr val="000000"/>
                </a:solidFill>
                <a:effectLst/>
                <a:latin typeface="uni 05_64" panose="00000400000000000000" pitchFamily="2" charset="0"/>
                <a:ea typeface="Times New Roman" panose="02020603050405020304" pitchFamily="18" charset="0"/>
              </a:rPr>
              <a:t>A story </a:t>
            </a:r>
            <a:r>
              <a:rPr lang="cs-CZ" sz="2200" b="1" dirty="0" err="1">
                <a:solidFill>
                  <a:srgbClr val="000000"/>
                </a:solidFill>
                <a:effectLst/>
                <a:latin typeface="uni 05_64" panose="00000400000000000000" pitchFamily="2" charset="0"/>
                <a:ea typeface="Times New Roman" panose="02020603050405020304" pitchFamily="18" charset="0"/>
              </a:rPr>
              <a:t>of</a:t>
            </a:r>
            <a:r>
              <a:rPr lang="cs-CZ" sz="2200" b="1" dirty="0">
                <a:solidFill>
                  <a:srgbClr val="000000"/>
                </a:solidFill>
                <a:effectLst/>
                <a:latin typeface="uni 05_64" panose="00000400000000000000" pitchFamily="2" charset="0"/>
                <a:ea typeface="Times New Roman" panose="02020603050405020304" pitchFamily="18" charset="0"/>
              </a:rPr>
              <a:t> </a:t>
            </a:r>
            <a:r>
              <a:rPr lang="cs-CZ" sz="2200" b="1" dirty="0" err="1">
                <a:solidFill>
                  <a:srgbClr val="000000"/>
                </a:solidFill>
                <a:effectLst/>
                <a:latin typeface="uni 05_64" panose="00000400000000000000" pitchFamily="2" charset="0"/>
                <a:ea typeface="Times New Roman" panose="02020603050405020304" pitchFamily="18" charset="0"/>
              </a:rPr>
              <a:t>an</a:t>
            </a:r>
            <a:r>
              <a:rPr lang="cs-CZ" sz="2200" b="1" dirty="0">
                <a:solidFill>
                  <a:srgbClr val="000000"/>
                </a:solidFill>
                <a:effectLst/>
                <a:latin typeface="uni 05_64" panose="00000400000000000000" pitchFamily="2" charset="0"/>
                <a:ea typeface="Times New Roman" panose="02020603050405020304" pitchFamily="18" charset="0"/>
              </a:rPr>
              <a:t> </a:t>
            </a:r>
            <a:r>
              <a:rPr lang="cs-CZ" sz="2200" b="1" dirty="0" err="1">
                <a:solidFill>
                  <a:srgbClr val="000000"/>
                </a:solidFill>
                <a:effectLst/>
                <a:latin typeface="uni 05_64" panose="00000400000000000000" pitchFamily="2" charset="0"/>
                <a:ea typeface="Times New Roman" panose="02020603050405020304" pitchFamily="18" charset="0"/>
              </a:rPr>
              <a:t>unlikely</a:t>
            </a:r>
            <a:r>
              <a:rPr lang="cs-CZ" sz="2200" b="1" dirty="0">
                <a:solidFill>
                  <a:srgbClr val="000000"/>
                </a:solidFill>
                <a:effectLst/>
                <a:latin typeface="uni 05_64" panose="00000400000000000000" pitchFamily="2" charset="0"/>
                <a:ea typeface="Times New Roman" panose="02020603050405020304" pitchFamily="18" charset="0"/>
              </a:rPr>
              <a:t> </a:t>
            </a:r>
            <a:r>
              <a:rPr lang="cs-CZ" sz="2200" b="1" dirty="0" err="1">
                <a:solidFill>
                  <a:srgbClr val="000000"/>
                </a:solidFill>
                <a:effectLst/>
                <a:latin typeface="uni 05_64" panose="00000400000000000000" pitchFamily="2" charset="0"/>
                <a:ea typeface="Times New Roman" panose="02020603050405020304" pitchFamily="18" charset="0"/>
              </a:rPr>
              <a:t>hero</a:t>
            </a:r>
            <a:br>
              <a:rPr lang="cs-C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cs-CZ" sz="4300" dirty="0">
              <a:solidFill>
                <a:srgbClr val="000000"/>
              </a:solidFill>
              <a:latin typeface="uni 05_64" panose="00000400000000000000" pitchFamily="2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7FA252F-4C91-4102-B974-1B3885D49AE7}"/>
              </a:ext>
            </a:extLst>
          </p:cNvPr>
          <p:cNvSpPr txBox="1"/>
          <p:nvPr/>
        </p:nvSpPr>
        <p:spPr>
          <a:xfrm>
            <a:off x="655093" y="6559397"/>
            <a:ext cx="1228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uni 05_64" panose="00000400000000000000" pitchFamily="2" charset="0"/>
                <a:ea typeface="Microsoft YaHei UI Light" panose="020B0502040204020203" pitchFamily="34" charset="-122"/>
              </a:rPr>
              <a:t>Martin Doležal, Radek Pleticha, Julie </a:t>
            </a:r>
            <a:r>
              <a:rPr lang="cs-CZ" sz="1400" dirty="0" err="1">
                <a:latin typeface="uni 05_64" panose="00000400000000000000" pitchFamily="2" charset="0"/>
                <a:ea typeface="Microsoft YaHei UI Light" panose="020B0502040204020203" pitchFamily="34" charset="-122"/>
              </a:rPr>
              <a:t>Fediv</a:t>
            </a:r>
            <a:r>
              <a:rPr lang="cs-CZ" sz="1400" dirty="0">
                <a:latin typeface="uni 05_64" panose="00000400000000000000" pitchFamily="2" charset="0"/>
                <a:ea typeface="Microsoft YaHei UI Light" panose="020B0502040204020203" pitchFamily="34" charset="-122"/>
              </a:rPr>
              <a:t>, Jiří Jordán</a:t>
            </a:r>
          </a:p>
        </p:txBody>
      </p:sp>
    </p:spTree>
    <p:extLst>
      <p:ext uri="{BB962C8B-B14F-4D97-AF65-F5344CB8AC3E}">
        <p14:creationId xmlns:p14="http://schemas.microsoft.com/office/powerpoint/2010/main" val="357721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mapa&#10;&#10;Popis byl vytvořen automaticky">
            <a:extLst>
              <a:ext uri="{FF2B5EF4-FFF2-40B4-BE49-F238E27FC236}">
                <a16:creationId xmlns:a16="http://schemas.microsoft.com/office/drawing/2014/main" id="{10ABDDEC-D9A9-4205-972D-69FE4E941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372" r="1" b="3988"/>
          <a:stretch/>
        </p:blipFill>
        <p:spPr>
          <a:xfrm>
            <a:off x="0" y="114718"/>
            <a:ext cx="13058755" cy="5143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66A5D8-E184-4E8F-9001-D6F41E397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9122"/>
          <a:stretch/>
        </p:blipFill>
        <p:spPr>
          <a:xfrm flipV="1">
            <a:off x="0" y="0"/>
            <a:ext cx="13058773" cy="1834800"/>
          </a:xfrm>
          <a:custGeom>
            <a:avLst/>
            <a:gdLst>
              <a:gd name="connsiteX0" fmla="*/ 0 w 12191999"/>
              <a:gd name="connsiteY0" fmla="*/ 1713062 h 1713062"/>
              <a:gd name="connsiteX1" fmla="*/ 12191999 w 12191999"/>
              <a:gd name="connsiteY1" fmla="*/ 1713062 h 1713062"/>
              <a:gd name="connsiteX2" fmla="*/ 12191999 w 12191999"/>
              <a:gd name="connsiteY2" fmla="*/ 0 h 1713062"/>
              <a:gd name="connsiteX3" fmla="*/ 0 w 12191999"/>
              <a:gd name="connsiteY3" fmla="*/ 0 h 171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713062">
                <a:moveTo>
                  <a:pt x="0" y="1713062"/>
                </a:moveTo>
                <a:lnTo>
                  <a:pt x="12191999" y="171306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1D02B-BBFA-4A97-A021-7816ECC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113793"/>
            <a:ext cx="13062038" cy="1729742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D7BED2-CC5E-4866-AC0C-DCF928AF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4" y="5773433"/>
            <a:ext cx="13055511" cy="15719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04BD08-340F-4C41-9314-044D6E172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093" y="179364"/>
            <a:ext cx="11345212" cy="4742595"/>
          </a:xfrm>
        </p:spPr>
        <p:txBody>
          <a:bodyPr anchor="t">
            <a:normAutofit/>
          </a:bodyPr>
          <a:lstStyle/>
          <a:p>
            <a:pPr algn="l"/>
            <a:r>
              <a:rPr lang="cs-CZ" sz="3600" dirty="0">
                <a:solidFill>
                  <a:srgbClr val="000000"/>
                </a:solidFill>
                <a:latin typeface="uni 05_64" panose="00000400000000000000" pitchFamily="2" charset="0"/>
              </a:rPr>
              <a:t>ÚVOD</a:t>
            </a:r>
            <a:br>
              <a:rPr lang="cs-CZ" sz="2400" dirty="0">
                <a:solidFill>
                  <a:srgbClr val="000000"/>
                </a:solidFill>
                <a:latin typeface="uni 05_64" panose="00000400000000000000" pitchFamily="2" charset="0"/>
              </a:rPr>
            </a:br>
            <a:br>
              <a:rPr lang="cs-CZ" sz="2400" dirty="0">
                <a:solidFill>
                  <a:srgbClr val="000000"/>
                </a:solidFill>
                <a:latin typeface="uni 05_64" panose="00000400000000000000" pitchFamily="2" charset="0"/>
              </a:rPr>
            </a:br>
            <a:br>
              <a:rPr lang="cs-CZ" sz="2400" dirty="0">
                <a:solidFill>
                  <a:srgbClr val="000000"/>
                </a:solidFill>
                <a:latin typeface="uni 05_64" panose="00000400000000000000" pitchFamily="2" charset="0"/>
              </a:rPr>
            </a:br>
            <a:br>
              <a:rPr lang="cs-CZ" sz="2400" dirty="0">
                <a:solidFill>
                  <a:srgbClr val="000000"/>
                </a:solidFill>
                <a:latin typeface="uni 05_64" panose="00000400000000000000" pitchFamily="2" charset="0"/>
              </a:rPr>
            </a:br>
            <a:r>
              <a:rPr lang="cs-CZ" sz="2400" dirty="0">
                <a:solidFill>
                  <a:srgbClr val="000000"/>
                </a:solidFill>
                <a:latin typeface="uni 05_64" panose="00000400000000000000" pitchFamily="2" charset="0"/>
              </a:rPr>
              <a:t> </a:t>
            </a:r>
            <a:br>
              <a:rPr lang="cs-CZ" sz="2400" dirty="0">
                <a:solidFill>
                  <a:srgbClr val="000000"/>
                </a:solidFill>
                <a:latin typeface="uni 05_64" panose="00000400000000000000" pitchFamily="2" charset="0"/>
              </a:rPr>
            </a:br>
            <a:br>
              <a:rPr lang="cs-CZ" sz="2400" dirty="0">
                <a:solidFill>
                  <a:srgbClr val="000000"/>
                </a:solidFill>
                <a:latin typeface="uni 05_64" panose="00000400000000000000" pitchFamily="2" charset="0"/>
              </a:rPr>
            </a:br>
            <a:endParaRPr lang="cs-CZ" sz="3600" dirty="0">
              <a:solidFill>
                <a:srgbClr val="000000"/>
              </a:solidFill>
              <a:latin typeface="uni 05_64" panose="00000400000000000000" pitchFamily="2" charset="0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207EB97B-1C5D-49B2-8A25-635EC1E24EA8}"/>
              </a:ext>
            </a:extLst>
          </p:cNvPr>
          <p:cNvSpPr txBox="1"/>
          <p:nvPr/>
        </p:nvSpPr>
        <p:spPr>
          <a:xfrm>
            <a:off x="290502" y="1225926"/>
            <a:ext cx="124777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 err="1">
                <a:latin typeface="uni 05_64" panose="00000400000000000000" pitchFamily="2" charset="0"/>
              </a:rPr>
              <a:t>Levelbased</a:t>
            </a:r>
            <a:r>
              <a:rPr lang="cs-CZ" sz="2000" dirty="0">
                <a:latin typeface="uni 05_64" panose="00000400000000000000" pitchFamily="2" charset="0"/>
              </a:rPr>
              <a:t> </a:t>
            </a:r>
            <a:r>
              <a:rPr lang="cs-CZ" sz="2000" dirty="0" err="1">
                <a:latin typeface="uni 05_64" panose="00000400000000000000" pitchFamily="2" charset="0"/>
              </a:rPr>
              <a:t>combat</a:t>
            </a:r>
            <a:r>
              <a:rPr lang="cs-CZ" sz="2000" dirty="0">
                <a:latin typeface="uni 05_64" panose="00000400000000000000" pitchFamily="2" charset="0"/>
              </a:rPr>
              <a:t> </a:t>
            </a:r>
            <a:r>
              <a:rPr lang="cs-CZ" sz="2000" dirty="0" err="1">
                <a:latin typeface="uni 05_64" panose="00000400000000000000" pitchFamily="2" charset="0"/>
              </a:rPr>
              <a:t>platformer</a:t>
            </a:r>
            <a:r>
              <a:rPr lang="cs-CZ" sz="2000" dirty="0">
                <a:latin typeface="uni 05_64" panose="00000400000000000000" pitchFamily="2" charset="0"/>
              </a:rPr>
              <a:t> (</a:t>
            </a:r>
            <a:r>
              <a:rPr lang="cs-CZ" sz="2000" dirty="0" err="1">
                <a:latin typeface="uni 05_64" panose="00000400000000000000" pitchFamily="2" charset="0"/>
              </a:rPr>
              <a:t>skákačko</a:t>
            </a:r>
            <a:r>
              <a:rPr lang="cs-CZ" sz="2000" dirty="0">
                <a:latin typeface="uni 05_64" panose="00000400000000000000" pitchFamily="2" charset="0"/>
              </a:rPr>
              <a:t> mlátička)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uni 05_64" panose="00000400000000000000" pitchFamily="2" charset="0"/>
              </a:rPr>
              <a:t>(1 + 2 </a:t>
            </a:r>
            <a:r>
              <a:rPr lang="cs-CZ" sz="2000" dirty="0" err="1">
                <a:latin typeface="uni 05_64" panose="00000400000000000000" pitchFamily="2" charset="0"/>
              </a:rPr>
              <a:t>levly</a:t>
            </a:r>
            <a:r>
              <a:rPr lang="cs-CZ" sz="2000" dirty="0">
                <a:latin typeface="uni 05_64" panose="00000400000000000000" pitchFamily="2" charset="0"/>
              </a:rPr>
              <a:t> + Boss) * 2 </a:t>
            </a:r>
          </a:p>
          <a:p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uni 05_64" panose="00000400000000000000" pitchFamily="2" charset="0"/>
              </a:rPr>
              <a:t>Cíl hry: vyrazit na dobrodružství, každý level má trošku jiný cíl, příběh pomocí dialogů, hlavní postava schizofrenní </a:t>
            </a:r>
          </a:p>
          <a:p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uni 05_64" panose="00000400000000000000" pitchFamily="2" charset="0"/>
              </a:rPr>
              <a:t>Hra je pro nás takový malý tribute nostalgickým </a:t>
            </a:r>
            <a:r>
              <a:rPr lang="cs-CZ" sz="2000" dirty="0" err="1">
                <a:latin typeface="uni 05_64" panose="00000400000000000000" pitchFamily="2" charset="0"/>
              </a:rPr>
              <a:t>flash</a:t>
            </a:r>
            <a:r>
              <a:rPr lang="cs-CZ" sz="2000" dirty="0">
                <a:latin typeface="uni 05_64" panose="00000400000000000000" pitchFamily="2" charset="0"/>
              </a:rPr>
              <a:t> hrám, na kterých jsme vyrostli a kterým koncem loňského roku vypršela podpora na standartních prohlížečích.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dirty="0">
              <a:latin typeface="uni 05_64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dirty="0">
              <a:latin typeface="uni 05_64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dirty="0">
              <a:latin typeface="uni 05_64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uni 05_64" panose="00000400000000000000" pitchFamily="2" charset="0"/>
              </a:rPr>
              <a:t>Hru si můžete zahrát s kamarádem u jednoho počítače.</a:t>
            </a:r>
          </a:p>
        </p:txBody>
      </p:sp>
    </p:spTree>
    <p:extLst>
      <p:ext uri="{BB962C8B-B14F-4D97-AF65-F5344CB8AC3E}">
        <p14:creationId xmlns:p14="http://schemas.microsoft.com/office/powerpoint/2010/main" val="2943303672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mapa&#10;&#10;Popis byl vytvořen automaticky">
            <a:extLst>
              <a:ext uri="{FF2B5EF4-FFF2-40B4-BE49-F238E27FC236}">
                <a16:creationId xmlns:a16="http://schemas.microsoft.com/office/drawing/2014/main" id="{10ABDDEC-D9A9-4205-972D-69FE4E941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700" r="1" b="6660"/>
          <a:stretch/>
        </p:blipFill>
        <p:spPr>
          <a:xfrm>
            <a:off x="20" y="40410"/>
            <a:ext cx="13058755" cy="5143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66A5D8-E184-4E8F-9001-D6F41E397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9122"/>
          <a:stretch/>
        </p:blipFill>
        <p:spPr>
          <a:xfrm flipV="1">
            <a:off x="0" y="0"/>
            <a:ext cx="13058773" cy="1834800"/>
          </a:xfrm>
          <a:custGeom>
            <a:avLst/>
            <a:gdLst>
              <a:gd name="connsiteX0" fmla="*/ 0 w 12191999"/>
              <a:gd name="connsiteY0" fmla="*/ 1713062 h 1713062"/>
              <a:gd name="connsiteX1" fmla="*/ 12191999 w 12191999"/>
              <a:gd name="connsiteY1" fmla="*/ 1713062 h 1713062"/>
              <a:gd name="connsiteX2" fmla="*/ 12191999 w 12191999"/>
              <a:gd name="connsiteY2" fmla="*/ 0 h 1713062"/>
              <a:gd name="connsiteX3" fmla="*/ 0 w 12191999"/>
              <a:gd name="connsiteY3" fmla="*/ 0 h 171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713062">
                <a:moveTo>
                  <a:pt x="0" y="1713062"/>
                </a:moveTo>
                <a:lnTo>
                  <a:pt x="12191999" y="171306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B1D02B-BBFA-4A97-A021-7816ECC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113793"/>
            <a:ext cx="13062038" cy="1729742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D7BED2-CC5E-4866-AC0C-DCF928AF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4" y="5773433"/>
            <a:ext cx="13055511" cy="15719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04BD08-340F-4C41-9314-044D6E172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63" y="24037"/>
            <a:ext cx="11345212" cy="703632"/>
          </a:xfrm>
        </p:spPr>
        <p:txBody>
          <a:bodyPr anchor="t">
            <a:normAutofit/>
          </a:bodyPr>
          <a:lstStyle/>
          <a:p>
            <a:pPr algn="l"/>
            <a:r>
              <a:rPr lang="cs-CZ" sz="4300" dirty="0">
                <a:solidFill>
                  <a:srgbClr val="000000"/>
                </a:solidFill>
                <a:latin typeface="uni 05_64" panose="00000400000000000000" pitchFamily="2" charset="0"/>
              </a:rPr>
              <a:t>Postavy</a:t>
            </a:r>
            <a:r>
              <a:rPr lang="cs-CZ" sz="3600" dirty="0">
                <a:solidFill>
                  <a:srgbClr val="000000"/>
                </a:solidFill>
                <a:latin typeface="uni 05_64" panose="00000400000000000000" pitchFamily="2" charset="0"/>
              </a:rPr>
              <a:t>- </a:t>
            </a:r>
            <a:r>
              <a:rPr lang="cs-CZ" sz="4400" dirty="0" err="1">
                <a:solidFill>
                  <a:srgbClr val="000000"/>
                </a:solidFill>
                <a:latin typeface="uni 05_64" panose="00000400000000000000" pitchFamily="2" charset="0"/>
              </a:rPr>
              <a:t>J</a:t>
            </a:r>
            <a:r>
              <a:rPr lang="cs-CZ" sz="3600" dirty="0" err="1">
                <a:solidFill>
                  <a:srgbClr val="000000"/>
                </a:solidFill>
                <a:latin typeface="uni 05_64" panose="00000400000000000000" pitchFamily="2" charset="0"/>
              </a:rPr>
              <a:t>eff</a:t>
            </a:r>
            <a:endParaRPr lang="cs-CZ" sz="4300" dirty="0">
              <a:solidFill>
                <a:srgbClr val="000000"/>
              </a:solidFill>
              <a:latin typeface="uni 05_64" panose="000004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811D3E-2E65-4A0A-9A52-66792E3ABFA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3" y="4278580"/>
            <a:ext cx="3688988" cy="29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460E68-B8CB-4120-AE8C-46F6E1A3B4A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70" y="4261383"/>
            <a:ext cx="3688988" cy="29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87EACDA9-70B1-4107-8747-53D3F7C1309F}"/>
              </a:ext>
            </a:extLst>
          </p:cNvPr>
          <p:cNvSpPr/>
          <p:nvPr/>
        </p:nvSpPr>
        <p:spPr>
          <a:xfrm>
            <a:off x="357427" y="6843966"/>
            <a:ext cx="604598" cy="248588"/>
          </a:xfrm>
          <a:prstGeom prst="rect">
            <a:avLst/>
          </a:prstGeom>
          <a:solidFill>
            <a:srgbClr val="3C5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F22813A3-1339-4DAC-9CD4-7491F23BC273}"/>
              </a:ext>
            </a:extLst>
          </p:cNvPr>
          <p:cNvSpPr/>
          <p:nvPr/>
        </p:nvSpPr>
        <p:spPr>
          <a:xfrm>
            <a:off x="4621424" y="6843966"/>
            <a:ext cx="953279" cy="248588"/>
          </a:xfrm>
          <a:prstGeom prst="rect">
            <a:avLst/>
          </a:prstGeom>
          <a:solidFill>
            <a:srgbClr val="3C5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33F9E46A-5E9A-4549-8786-05A188EDAE74}"/>
              </a:ext>
            </a:extLst>
          </p:cNvPr>
          <p:cNvGrpSpPr/>
          <p:nvPr/>
        </p:nvGrpSpPr>
        <p:grpSpPr>
          <a:xfrm>
            <a:off x="9012361" y="4261383"/>
            <a:ext cx="3688987" cy="2979566"/>
            <a:chOff x="9012361" y="2749334"/>
            <a:chExt cx="3688987" cy="297956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D7CCD54-023C-43B9-B3D8-27B9D9884585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2361" y="2749334"/>
              <a:ext cx="3688987" cy="2979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bdélník 4">
              <a:extLst>
                <a:ext uri="{FF2B5EF4-FFF2-40B4-BE49-F238E27FC236}">
                  <a16:creationId xmlns:a16="http://schemas.microsoft.com/office/drawing/2014/main" id="{D6ACCA00-5EE9-4DFC-B2C6-8678FAF09CEB}"/>
                </a:ext>
              </a:extLst>
            </p:cNvPr>
            <p:cNvSpPr/>
            <p:nvPr/>
          </p:nvSpPr>
          <p:spPr>
            <a:xfrm>
              <a:off x="9040935" y="5331917"/>
              <a:ext cx="953279" cy="248588"/>
            </a:xfrm>
            <a:prstGeom prst="rect">
              <a:avLst/>
            </a:prstGeom>
            <a:solidFill>
              <a:srgbClr val="3C5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7" name="TextovéPole 6">
            <a:extLst>
              <a:ext uri="{FF2B5EF4-FFF2-40B4-BE49-F238E27FC236}">
                <a16:creationId xmlns:a16="http://schemas.microsoft.com/office/drawing/2014/main" id="{A05C3FCE-FE01-4EE4-AD6E-3FF5CA7B8C7D}"/>
              </a:ext>
            </a:extLst>
          </p:cNvPr>
          <p:cNvSpPr txBox="1"/>
          <p:nvPr/>
        </p:nvSpPr>
        <p:spPr>
          <a:xfrm>
            <a:off x="145733" y="833120"/>
            <a:ext cx="1235106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uni 05_64" panose="00000400000000000000" pitchFamily="2" charset="0"/>
              </a:rPr>
              <a:t>hlavní postava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uni 05_64" panose="00000400000000000000" pitchFamily="2" charset="0"/>
              </a:rPr>
              <a:t>dobrá mobilita, menší poškození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uni 05_64" panose="00000400000000000000" pitchFamily="2" charset="0"/>
              </a:rPr>
              <a:t>speciální schopnost </a:t>
            </a:r>
            <a:r>
              <a:rPr lang="cs-CZ" sz="1600" dirty="0" err="1">
                <a:latin typeface="uni 05_64" panose="00000400000000000000" pitchFamily="2" charset="0"/>
              </a:rPr>
              <a:t>dash</a:t>
            </a:r>
            <a:endParaRPr lang="cs-CZ" sz="1600" dirty="0">
              <a:latin typeface="uni 05_64" panose="00000400000000000000" pitchFamily="2" charset="0"/>
            </a:endParaRPr>
          </a:p>
          <a:p>
            <a:endParaRPr lang="cs-CZ" sz="1600" dirty="0">
              <a:latin typeface="uni 05_64" panose="00000400000000000000" pitchFamily="2" charset="0"/>
            </a:endParaRPr>
          </a:p>
          <a:p>
            <a:r>
              <a:rPr lang="cs-CZ" sz="1600" dirty="0" err="1">
                <a:latin typeface="uni 05_64" panose="00000400000000000000" pitchFamily="2" charset="0"/>
              </a:rPr>
              <a:t>Attack</a:t>
            </a:r>
            <a:endParaRPr lang="cs-CZ" sz="1600" dirty="0">
              <a:latin typeface="uni 05_64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 err="1">
                <a:latin typeface="uni 05_64" panose="00000400000000000000" pitchFamily="2" charset="0"/>
              </a:rPr>
              <a:t>Melee</a:t>
            </a:r>
            <a:r>
              <a:rPr lang="cs-CZ" sz="1600" dirty="0">
                <a:latin typeface="uni 05_64" panose="00000400000000000000" pitchFamily="2" charset="0"/>
              </a:rPr>
              <a:t> </a:t>
            </a:r>
            <a:r>
              <a:rPr lang="cs-CZ" sz="1600" dirty="0" err="1">
                <a:latin typeface="uni 05_64" panose="00000400000000000000" pitchFamily="2" charset="0"/>
              </a:rPr>
              <a:t>attack</a:t>
            </a:r>
            <a:endParaRPr lang="cs-CZ" sz="1600" dirty="0">
              <a:latin typeface="uni 05_64" panose="00000400000000000000" pitchFamily="2" charset="0"/>
            </a:endParaRPr>
          </a:p>
          <a:p>
            <a:r>
              <a:rPr lang="cs-CZ" sz="1600" dirty="0">
                <a:latin typeface="uni 05_64" panose="00000400000000000000" pitchFamily="2" charset="0"/>
              </a:rPr>
              <a:t>		Útočné combo 3 útoků, poslední dává větší </a:t>
            </a:r>
            <a:r>
              <a:rPr lang="cs-CZ" sz="1600" dirty="0" err="1">
                <a:latin typeface="uni 05_64" panose="00000400000000000000" pitchFamily="2" charset="0"/>
              </a:rPr>
              <a:t>damage</a:t>
            </a:r>
            <a:endParaRPr lang="cs-CZ" sz="1600" dirty="0">
              <a:latin typeface="uni 05_64" panose="00000400000000000000" pitchFamily="2" charset="0"/>
            </a:endParaRPr>
          </a:p>
          <a:p>
            <a:r>
              <a:rPr lang="cs-CZ" sz="1600" dirty="0">
                <a:latin typeface="uni 05_64" panose="00000400000000000000" pitchFamily="2" charset="0"/>
              </a:rPr>
              <a:t>		Těžký útok - </a:t>
            </a:r>
            <a:r>
              <a:rPr lang="cs-CZ" sz="1600" dirty="0" err="1">
                <a:latin typeface="uni 05_64" panose="00000400000000000000" pitchFamily="2" charset="0"/>
              </a:rPr>
              <a:t>zastanuje</a:t>
            </a:r>
            <a:r>
              <a:rPr lang="cs-CZ" sz="1600" dirty="0">
                <a:latin typeface="uni 05_64" panose="00000400000000000000" pitchFamily="2" charset="0"/>
              </a:rPr>
              <a:t> nepřítele (ne bosse)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 err="1">
                <a:latin typeface="uni 05_64" panose="00000400000000000000" pitchFamily="2" charset="0"/>
              </a:rPr>
              <a:t>Ranged</a:t>
            </a:r>
            <a:r>
              <a:rPr lang="cs-CZ" sz="1600" dirty="0">
                <a:latin typeface="uni 05_64" panose="00000400000000000000" pitchFamily="2" charset="0"/>
              </a:rPr>
              <a:t> </a:t>
            </a:r>
            <a:r>
              <a:rPr lang="cs-CZ" sz="1600" dirty="0" err="1">
                <a:latin typeface="uni 05_64" panose="00000400000000000000" pitchFamily="2" charset="0"/>
              </a:rPr>
              <a:t>attack</a:t>
            </a:r>
            <a:endParaRPr lang="cs-CZ" sz="1600" dirty="0">
              <a:latin typeface="uni 05_64" panose="00000400000000000000" pitchFamily="2" charset="0"/>
            </a:endParaRPr>
          </a:p>
          <a:p>
            <a:r>
              <a:rPr lang="cs-CZ" sz="1600" dirty="0">
                <a:latin typeface="uni 05_64" panose="00000400000000000000" pitchFamily="2" charset="0"/>
              </a:rPr>
              <a:t>		Luk a šípy</a:t>
            </a:r>
          </a:p>
          <a:p>
            <a:r>
              <a:rPr lang="cs-CZ" sz="1600" dirty="0">
                <a:latin typeface="uni 05_64" panose="00000400000000000000" pitchFamily="2" charset="0"/>
              </a:rPr>
              <a:t>		Bomby vybuchující při dopadu</a:t>
            </a:r>
          </a:p>
          <a:p>
            <a:endParaRPr lang="cs-CZ" dirty="0">
              <a:latin typeface="uni 05_64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59014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mapa&#10;&#10;Popis byl vytvořen automaticky">
            <a:extLst>
              <a:ext uri="{FF2B5EF4-FFF2-40B4-BE49-F238E27FC236}">
                <a16:creationId xmlns:a16="http://schemas.microsoft.com/office/drawing/2014/main" id="{10ABDDEC-D9A9-4205-972D-69FE4E941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700" r="1" b="6660"/>
          <a:stretch/>
        </p:blipFill>
        <p:spPr>
          <a:xfrm>
            <a:off x="20" y="40410"/>
            <a:ext cx="13058755" cy="514311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304BD08-340F-4C41-9314-044D6E172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63" y="24037"/>
            <a:ext cx="11345212" cy="703632"/>
          </a:xfrm>
        </p:spPr>
        <p:txBody>
          <a:bodyPr anchor="t">
            <a:normAutofit/>
          </a:bodyPr>
          <a:lstStyle/>
          <a:p>
            <a:pPr algn="l"/>
            <a:r>
              <a:rPr lang="cs-CZ" sz="4300" dirty="0">
                <a:solidFill>
                  <a:srgbClr val="000000"/>
                </a:solidFill>
                <a:latin typeface="uni 05_64" panose="00000400000000000000" pitchFamily="2" charset="0"/>
              </a:rPr>
              <a:t>Postavy</a:t>
            </a:r>
            <a:r>
              <a:rPr lang="cs-CZ" sz="3600" dirty="0">
                <a:solidFill>
                  <a:srgbClr val="000000"/>
                </a:solidFill>
                <a:latin typeface="uni 05_64" panose="00000400000000000000" pitchFamily="2" charset="0"/>
              </a:rPr>
              <a:t>- </a:t>
            </a:r>
            <a:r>
              <a:rPr lang="cs-CZ" sz="4400" dirty="0" err="1">
                <a:solidFill>
                  <a:srgbClr val="000000"/>
                </a:solidFill>
                <a:latin typeface="uni 05_64" panose="00000400000000000000" pitchFamily="2" charset="0"/>
              </a:rPr>
              <a:t>J</a:t>
            </a:r>
            <a:r>
              <a:rPr lang="cs-CZ" sz="3600" dirty="0" err="1">
                <a:solidFill>
                  <a:srgbClr val="000000"/>
                </a:solidFill>
                <a:latin typeface="uni 05_64" panose="00000400000000000000" pitchFamily="2" charset="0"/>
              </a:rPr>
              <a:t>eff</a:t>
            </a:r>
            <a:endParaRPr lang="cs-CZ" sz="4300" dirty="0">
              <a:solidFill>
                <a:srgbClr val="000000"/>
              </a:solidFill>
              <a:latin typeface="uni 05_64" panose="00000400000000000000" pitchFamily="2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05C3FCE-FE01-4EE4-AD6E-3FF5CA7B8C7D}"/>
              </a:ext>
            </a:extLst>
          </p:cNvPr>
          <p:cNvSpPr txBox="1"/>
          <p:nvPr/>
        </p:nvSpPr>
        <p:spPr>
          <a:xfrm>
            <a:off x="145733" y="833120"/>
            <a:ext cx="12351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uni 05_64" panose="00000400000000000000" pitchFamily="2" charset="0"/>
              </a:rPr>
              <a:t>Defense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 err="1">
                <a:latin typeface="uni 05_64" panose="00000400000000000000" pitchFamily="2" charset="0"/>
              </a:rPr>
              <a:t>Dash</a:t>
            </a:r>
            <a:endParaRPr lang="cs-CZ" sz="1600" dirty="0">
              <a:latin typeface="uni 05_64" panose="00000400000000000000" pitchFamily="2" charset="0"/>
            </a:endParaRPr>
          </a:p>
          <a:p>
            <a:r>
              <a:rPr lang="cs-CZ" sz="1600" dirty="0">
                <a:latin typeface="uni 05_64" panose="00000400000000000000" pitchFamily="2" charset="0"/>
              </a:rPr>
              <a:t>		imunita vůči útoku během speciální schopnosti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uni 05_64" panose="00000400000000000000" pitchFamily="2" charset="0"/>
              </a:rPr>
              <a:t>Úhybné </a:t>
            </a:r>
            <a:r>
              <a:rPr lang="cs-CZ" sz="1600" dirty="0" err="1">
                <a:latin typeface="uni 05_64" panose="00000400000000000000" pitchFamily="2" charset="0"/>
              </a:rPr>
              <a:t>manevry</a:t>
            </a:r>
            <a:endParaRPr lang="cs-CZ" sz="1600" dirty="0">
              <a:latin typeface="uni 05_64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600" dirty="0">
              <a:latin typeface="uni 05_64" panose="00000400000000000000" pitchFamily="2" charset="0"/>
            </a:endParaRPr>
          </a:p>
        </p:txBody>
      </p:sp>
      <p:pic>
        <p:nvPicPr>
          <p:cNvPr id="16" name="Obrázek 6">
            <a:extLst>
              <a:ext uri="{FF2B5EF4-FFF2-40B4-BE49-F238E27FC236}">
                <a16:creationId xmlns:a16="http://schemas.microsoft.com/office/drawing/2014/main" id="{0C22476E-A892-4084-B266-F5684C4EF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3" y="4325387"/>
            <a:ext cx="3688986" cy="2979566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F22813A3-1339-4DAC-9CD4-7491F23BC273}"/>
              </a:ext>
            </a:extLst>
          </p:cNvPr>
          <p:cNvSpPr/>
          <p:nvPr/>
        </p:nvSpPr>
        <p:spPr>
          <a:xfrm>
            <a:off x="145713" y="6902773"/>
            <a:ext cx="1707826" cy="285750"/>
          </a:xfrm>
          <a:prstGeom prst="rect">
            <a:avLst/>
          </a:prstGeom>
          <a:solidFill>
            <a:srgbClr val="3C5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7" name="Obrázek 16" descr="Obsah obrázku exteriér, budova, světlo, ulice&#10;&#10;Popis se vygeneroval automaticky.">
            <a:extLst>
              <a:ext uri="{FF2B5EF4-FFF2-40B4-BE49-F238E27FC236}">
                <a16:creationId xmlns:a16="http://schemas.microsoft.com/office/drawing/2014/main" id="{3BB6EDFE-FC4B-429A-A8D8-B8F85D89A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631" y="4721094"/>
            <a:ext cx="8718231" cy="255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4365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mapa&#10;&#10;Popis byl vytvořen automaticky">
            <a:extLst>
              <a:ext uri="{FF2B5EF4-FFF2-40B4-BE49-F238E27FC236}">
                <a16:creationId xmlns:a16="http://schemas.microsoft.com/office/drawing/2014/main" id="{10ABDDEC-D9A9-4205-972D-69FE4E941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700" r="1" b="6660"/>
          <a:stretch/>
        </p:blipFill>
        <p:spPr>
          <a:xfrm>
            <a:off x="20" y="220715"/>
            <a:ext cx="13058755" cy="5143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66A5D8-E184-4E8F-9001-D6F41E397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9122"/>
          <a:stretch/>
        </p:blipFill>
        <p:spPr>
          <a:xfrm flipV="1">
            <a:off x="0" y="0"/>
            <a:ext cx="13058773" cy="1834800"/>
          </a:xfrm>
          <a:custGeom>
            <a:avLst/>
            <a:gdLst>
              <a:gd name="connsiteX0" fmla="*/ 0 w 12191999"/>
              <a:gd name="connsiteY0" fmla="*/ 1713062 h 1713062"/>
              <a:gd name="connsiteX1" fmla="*/ 12191999 w 12191999"/>
              <a:gd name="connsiteY1" fmla="*/ 1713062 h 1713062"/>
              <a:gd name="connsiteX2" fmla="*/ 12191999 w 12191999"/>
              <a:gd name="connsiteY2" fmla="*/ 0 h 1713062"/>
              <a:gd name="connsiteX3" fmla="*/ 0 w 12191999"/>
              <a:gd name="connsiteY3" fmla="*/ 0 h 171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713062">
                <a:moveTo>
                  <a:pt x="0" y="1713062"/>
                </a:moveTo>
                <a:lnTo>
                  <a:pt x="12191999" y="171306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B1D02B-BBFA-4A97-A021-7816ECC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113793"/>
            <a:ext cx="13062038" cy="1729742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D7BED2-CC5E-4866-AC0C-DCF928AF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4" y="5773433"/>
            <a:ext cx="13055511" cy="15719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F30B2E-1767-4C42-B169-3D22EC2E50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8" y="4836043"/>
            <a:ext cx="3828305" cy="24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47ACE811-BB1F-4579-BF8A-F80D573D7BE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149" y="4868054"/>
            <a:ext cx="3762529" cy="244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59146C-9D26-412F-8126-E70E470543E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3" y="4859042"/>
            <a:ext cx="3828306" cy="24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96E1BB1D-EEC6-451B-B5FD-B3DC19265B9E}"/>
              </a:ext>
            </a:extLst>
          </p:cNvPr>
          <p:cNvSpPr txBox="1"/>
          <p:nvPr/>
        </p:nvSpPr>
        <p:spPr>
          <a:xfrm>
            <a:off x="269558" y="855497"/>
            <a:ext cx="12351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uni 05_64" panose="00000400000000000000" pitchFamily="2" charset="0"/>
              </a:rPr>
              <a:t>více životů, větší </a:t>
            </a:r>
            <a:r>
              <a:rPr lang="cs-CZ" dirty="0" err="1">
                <a:latin typeface="uni 05_64" panose="00000400000000000000" pitchFamily="2" charset="0"/>
              </a:rPr>
              <a:t>damage</a:t>
            </a:r>
            <a:r>
              <a:rPr lang="cs-CZ" dirty="0">
                <a:latin typeface="uni 05_64" panose="00000400000000000000" pitchFamily="2" charset="0"/>
              </a:rPr>
              <a:t>, horší mobilita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uni 05_64" panose="00000400000000000000" pitchFamily="2" charset="0"/>
              </a:rPr>
              <a:t>speciální schopnost</a:t>
            </a:r>
          </a:p>
          <a:p>
            <a:r>
              <a:rPr lang="cs-CZ" dirty="0" err="1">
                <a:latin typeface="uni 05_64" panose="00000400000000000000" pitchFamily="2" charset="0"/>
              </a:rPr>
              <a:t>Attack</a:t>
            </a:r>
            <a:endParaRPr lang="cs-CZ" dirty="0">
              <a:latin typeface="uni 05_64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uni 05_64" panose="00000400000000000000" pitchFamily="2" charset="0"/>
              </a:rPr>
              <a:t>Útočné combo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uni 05_64" panose="00000400000000000000" pitchFamily="2" charset="0"/>
              </a:rPr>
              <a:t>Těžký útok - </a:t>
            </a:r>
            <a:r>
              <a:rPr lang="cs-CZ" dirty="0" err="1">
                <a:latin typeface="uni 05_64" panose="00000400000000000000" pitchFamily="2" charset="0"/>
              </a:rPr>
              <a:t>knockback</a:t>
            </a:r>
            <a:r>
              <a:rPr lang="cs-CZ" dirty="0">
                <a:latin typeface="uni 05_64" panose="00000400000000000000" pitchFamily="2" charset="0"/>
              </a:rPr>
              <a:t> nepřátele</a:t>
            </a:r>
          </a:p>
          <a:p>
            <a:pPr marL="285750" indent="-285750">
              <a:buFontTx/>
              <a:buChar char="-"/>
            </a:pPr>
            <a:endParaRPr lang="cs-CZ" dirty="0">
              <a:latin typeface="uni 05_64" panose="00000400000000000000" pitchFamily="2" charset="0"/>
            </a:endParaRPr>
          </a:p>
          <a:p>
            <a:r>
              <a:rPr lang="cs-CZ" dirty="0">
                <a:latin typeface="uni 05_64" panose="00000400000000000000" pitchFamily="2" charset="0"/>
              </a:rPr>
              <a:t>Defense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uni 05_64" panose="00000400000000000000" pitchFamily="2" charset="0"/>
              </a:rPr>
              <a:t>úhybné manévry</a:t>
            </a: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864C94B-126C-4E4D-A7EA-E5669F773F4F}"/>
              </a:ext>
            </a:extLst>
          </p:cNvPr>
          <p:cNvSpPr txBox="1">
            <a:spLocks/>
          </p:cNvSpPr>
          <p:nvPr/>
        </p:nvSpPr>
        <p:spPr>
          <a:xfrm>
            <a:off x="-3263" y="0"/>
            <a:ext cx="11345212" cy="703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794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2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4300" dirty="0">
                <a:solidFill>
                  <a:srgbClr val="000000"/>
                </a:solidFill>
                <a:latin typeface="uni 05_64" panose="00000400000000000000" pitchFamily="2" charset="0"/>
              </a:rPr>
              <a:t>Postavy</a:t>
            </a:r>
            <a:r>
              <a:rPr lang="cs-CZ" sz="3600" dirty="0">
                <a:solidFill>
                  <a:srgbClr val="000000"/>
                </a:solidFill>
                <a:latin typeface="uni 05_64" panose="00000400000000000000" pitchFamily="2" charset="0"/>
              </a:rPr>
              <a:t>- </a:t>
            </a:r>
            <a:r>
              <a:rPr lang="cs-CZ" sz="4400" dirty="0">
                <a:solidFill>
                  <a:srgbClr val="000000"/>
                </a:solidFill>
                <a:latin typeface="uni 05_64" panose="00000400000000000000" pitchFamily="2" charset="0"/>
              </a:rPr>
              <a:t>Ellie</a:t>
            </a:r>
            <a:endParaRPr lang="cs-CZ" sz="4300" dirty="0">
              <a:solidFill>
                <a:srgbClr val="000000"/>
              </a:solidFill>
              <a:latin typeface="uni 05_64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3456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exteriér, budova, dům, ulice&#10;&#10;Popis byl vytvořen automaticky">
            <a:extLst>
              <a:ext uri="{FF2B5EF4-FFF2-40B4-BE49-F238E27FC236}">
                <a16:creationId xmlns:a16="http://schemas.microsoft.com/office/drawing/2014/main" id="{FE05E80D-C2D7-4295-A4B3-AFBAA1DC3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22" r="-1" b="36865"/>
          <a:stretch/>
        </p:blipFill>
        <p:spPr>
          <a:xfrm>
            <a:off x="20" y="233242"/>
            <a:ext cx="13058755" cy="5143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6A5D8-E184-4E8F-9001-D6F41E397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9122"/>
          <a:stretch/>
        </p:blipFill>
        <p:spPr>
          <a:xfrm flipV="1">
            <a:off x="0" y="0"/>
            <a:ext cx="13058773" cy="1834800"/>
          </a:xfrm>
          <a:custGeom>
            <a:avLst/>
            <a:gdLst>
              <a:gd name="connsiteX0" fmla="*/ 0 w 12191999"/>
              <a:gd name="connsiteY0" fmla="*/ 1713062 h 1713062"/>
              <a:gd name="connsiteX1" fmla="*/ 12191999 w 12191999"/>
              <a:gd name="connsiteY1" fmla="*/ 1713062 h 1713062"/>
              <a:gd name="connsiteX2" fmla="*/ 12191999 w 12191999"/>
              <a:gd name="connsiteY2" fmla="*/ 0 h 1713062"/>
              <a:gd name="connsiteX3" fmla="*/ 0 w 12191999"/>
              <a:gd name="connsiteY3" fmla="*/ 0 h 171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713062">
                <a:moveTo>
                  <a:pt x="0" y="1713062"/>
                </a:moveTo>
                <a:lnTo>
                  <a:pt x="12191999" y="171306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1D02B-BBFA-4A97-A021-7816ECC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113793"/>
            <a:ext cx="13062038" cy="1729742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D7BED2-CC5E-4866-AC0C-DCF928AF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4" y="5773433"/>
            <a:ext cx="13055511" cy="15719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04BD08-340F-4C41-9314-044D6E172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2" y="0"/>
            <a:ext cx="11345212" cy="703632"/>
          </a:xfrm>
        </p:spPr>
        <p:txBody>
          <a:bodyPr anchor="t">
            <a:normAutofit/>
          </a:bodyPr>
          <a:lstStyle/>
          <a:p>
            <a:pPr algn="l"/>
            <a:r>
              <a:rPr lang="cs-CZ" sz="4300" dirty="0" err="1">
                <a:solidFill>
                  <a:srgbClr val="000000"/>
                </a:solidFill>
                <a:latin typeface="uni 05_64" panose="00000400000000000000" pitchFamily="2" charset="0"/>
              </a:rPr>
              <a:t>Enemies</a:t>
            </a:r>
            <a:endParaRPr lang="cs-CZ" sz="4300" dirty="0">
              <a:solidFill>
                <a:srgbClr val="000000"/>
              </a:solidFill>
              <a:latin typeface="uni 05_64" panose="00000400000000000000" pitchFamily="2" charset="0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E1B79B1-69AB-4BF5-9D9F-06201ECCB530}"/>
              </a:ext>
            </a:extLst>
          </p:cNvPr>
          <p:cNvSpPr txBox="1"/>
          <p:nvPr/>
        </p:nvSpPr>
        <p:spPr>
          <a:xfrm>
            <a:off x="166352" y="1301773"/>
            <a:ext cx="12477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uni 05_64" panose="00000400000000000000" pitchFamily="2" charset="0"/>
              </a:rPr>
              <a:t>Obecné informace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 err="1">
                <a:latin typeface="uni 05_64" panose="00000400000000000000" pitchFamily="2" charset="0"/>
              </a:rPr>
              <a:t>Enemy</a:t>
            </a:r>
            <a:r>
              <a:rPr lang="cs-CZ" sz="2000" dirty="0">
                <a:latin typeface="uni 05_64" panose="00000400000000000000" pitchFamily="2" charset="0"/>
              </a:rPr>
              <a:t> se po úderu mohou dostat do </a:t>
            </a:r>
            <a:r>
              <a:rPr lang="cs-CZ" sz="2000" dirty="0" err="1">
                <a:latin typeface="uni 05_64" panose="00000400000000000000" pitchFamily="2" charset="0"/>
              </a:rPr>
              <a:t>stagger</a:t>
            </a:r>
            <a:r>
              <a:rPr lang="cs-CZ" sz="2000" dirty="0">
                <a:latin typeface="uni 05_64" panose="00000400000000000000" pitchFamily="2" charset="0"/>
              </a:rPr>
              <a:t> stavu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uni 05_64" panose="00000400000000000000" pitchFamily="2" charset="0"/>
              </a:rPr>
              <a:t>Útoky jsou </a:t>
            </a:r>
            <a:r>
              <a:rPr lang="cs-CZ" sz="2000" dirty="0" err="1">
                <a:latin typeface="uni 05_64" panose="00000400000000000000" pitchFamily="2" charset="0"/>
              </a:rPr>
              <a:t>předpovídatelné</a:t>
            </a:r>
            <a:r>
              <a:rPr lang="cs-CZ" sz="2000" dirty="0">
                <a:latin typeface="uni 05_64" panose="00000400000000000000" pitchFamily="2" charset="0"/>
              </a:rPr>
              <a:t> a telegrafované</a:t>
            </a:r>
          </a:p>
          <a:p>
            <a:endParaRPr lang="cs-CZ" sz="2000" dirty="0">
              <a:latin typeface="uni 05_64" panose="00000400000000000000" pitchFamily="2" charset="0"/>
            </a:endParaRPr>
          </a:p>
          <a:p>
            <a:r>
              <a:rPr lang="cs-CZ" sz="2000" dirty="0" err="1">
                <a:latin typeface="uni 05_64" panose="00000400000000000000" pitchFamily="2" charset="0"/>
              </a:rPr>
              <a:t>Attack</a:t>
            </a:r>
            <a:r>
              <a:rPr lang="cs-CZ" sz="2000" dirty="0">
                <a:latin typeface="uni 05_64" panose="00000400000000000000" pitchFamily="2" charset="0"/>
              </a:rPr>
              <a:t> </a:t>
            </a:r>
            <a:r>
              <a:rPr lang="cs-CZ" sz="2000" dirty="0" err="1">
                <a:latin typeface="uni 05_64" panose="00000400000000000000" pitchFamily="2" charset="0"/>
              </a:rPr>
              <a:t>types</a:t>
            </a:r>
            <a:r>
              <a:rPr lang="cs-CZ" sz="2000" dirty="0">
                <a:latin typeface="uni 05_64" panose="00000400000000000000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 err="1">
                <a:latin typeface="uni 05_64" panose="00000400000000000000" pitchFamily="2" charset="0"/>
              </a:rPr>
              <a:t>Poison</a:t>
            </a:r>
            <a:r>
              <a:rPr lang="cs-CZ" sz="2000" dirty="0">
                <a:latin typeface="uni 05_64" panose="00000400000000000000" pitchFamily="2" charset="0"/>
              </a:rPr>
              <a:t>:</a:t>
            </a:r>
          </a:p>
          <a:p>
            <a:r>
              <a:rPr lang="cs-CZ" sz="2000" dirty="0">
                <a:latin typeface="uni 05_64" panose="00000400000000000000" pitchFamily="2" charset="0"/>
              </a:rPr>
              <a:t>		</a:t>
            </a:r>
            <a:r>
              <a:rPr lang="cs-CZ" sz="2000" dirty="0" err="1">
                <a:latin typeface="uni 05_64" panose="00000400000000000000" pitchFamily="2" charset="0"/>
              </a:rPr>
              <a:t>Enemy</a:t>
            </a:r>
            <a:r>
              <a:rPr lang="cs-CZ" sz="2000" dirty="0">
                <a:latin typeface="uni 05_64" panose="00000400000000000000" pitchFamily="2" charset="0"/>
              </a:rPr>
              <a:t> </a:t>
            </a:r>
            <a:r>
              <a:rPr lang="cs-CZ" sz="2000" dirty="0" err="1">
                <a:latin typeface="uni 05_64" panose="00000400000000000000" pitchFamily="2" charset="0"/>
              </a:rPr>
              <a:t>exclusive</a:t>
            </a:r>
            <a:r>
              <a:rPr lang="cs-CZ" sz="2000" dirty="0">
                <a:latin typeface="uni 05_64" panose="00000400000000000000" pitchFamily="2" charset="0"/>
              </a:rPr>
              <a:t>, build-up, </a:t>
            </a:r>
            <a:r>
              <a:rPr lang="cs-CZ" sz="2000" dirty="0" err="1">
                <a:latin typeface="uni 05_64" panose="00000400000000000000" pitchFamily="2" charset="0"/>
              </a:rPr>
              <a:t>DoT</a:t>
            </a:r>
            <a:endParaRPr lang="cs-CZ" sz="2000" dirty="0">
              <a:latin typeface="uni 05_64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 err="1">
                <a:latin typeface="uni 05_64" panose="00000400000000000000" pitchFamily="2" charset="0"/>
              </a:rPr>
              <a:t>Fire</a:t>
            </a:r>
            <a:r>
              <a:rPr lang="cs-CZ" sz="2000" dirty="0">
                <a:latin typeface="uni 05_64" panose="00000400000000000000" pitchFamily="2" charset="0"/>
              </a:rPr>
              <a:t>, </a:t>
            </a:r>
            <a:r>
              <a:rPr lang="cs-CZ" sz="2000" dirty="0" err="1">
                <a:latin typeface="uni 05_64" panose="00000400000000000000" pitchFamily="2" charset="0"/>
              </a:rPr>
              <a:t>lighting</a:t>
            </a:r>
            <a:endParaRPr lang="cs-CZ" sz="2000" dirty="0">
              <a:latin typeface="uni 05_64" panose="00000400000000000000" pitchFamily="2" charset="0"/>
            </a:endParaRPr>
          </a:p>
          <a:p>
            <a:r>
              <a:rPr lang="cs-CZ" sz="2000" dirty="0">
                <a:latin typeface="uni 05_64" panose="00000400000000000000" pitchFamily="2" charset="0"/>
              </a:rPr>
              <a:t>		</a:t>
            </a:r>
            <a:r>
              <a:rPr lang="cs-CZ" sz="2000" dirty="0" err="1">
                <a:latin typeface="uni 05_64" panose="00000400000000000000" pitchFamily="2" charset="0"/>
              </a:rPr>
              <a:t>Player</a:t>
            </a:r>
            <a:r>
              <a:rPr lang="cs-CZ" sz="2000" dirty="0">
                <a:latin typeface="uni 05_64" panose="00000400000000000000" pitchFamily="2" charset="0"/>
              </a:rPr>
              <a:t> and </a:t>
            </a:r>
            <a:r>
              <a:rPr lang="cs-CZ" sz="2000" dirty="0" err="1">
                <a:latin typeface="uni 05_64" panose="00000400000000000000" pitchFamily="2" charset="0"/>
              </a:rPr>
              <a:t>enemy</a:t>
            </a:r>
            <a:endParaRPr lang="cs-CZ" sz="2000" dirty="0">
              <a:latin typeface="uni 05_64" panose="00000400000000000000" pitchFamily="2" charset="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9A2FAB2B-02CA-4C5F-A235-C4712F81D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757" y="3033638"/>
            <a:ext cx="832443" cy="1806402"/>
          </a:xfrm>
          <a:prstGeom prst="rect">
            <a:avLst/>
          </a:prstGeom>
        </p:spPr>
      </p:pic>
      <p:pic>
        <p:nvPicPr>
          <p:cNvPr id="20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8C9A96D-CA50-4DC4-B120-0555B0AB1A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983" y="3111442"/>
            <a:ext cx="1269841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8919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exteriér, budova, dům, ulice&#10;&#10;Popis byl vytvořen automaticky">
            <a:extLst>
              <a:ext uri="{FF2B5EF4-FFF2-40B4-BE49-F238E27FC236}">
                <a16:creationId xmlns:a16="http://schemas.microsoft.com/office/drawing/2014/main" id="{FE05E80D-C2D7-4295-A4B3-AFBAA1DC3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22" r="-1" b="36865"/>
          <a:stretch/>
        </p:blipFill>
        <p:spPr>
          <a:xfrm>
            <a:off x="20" y="233242"/>
            <a:ext cx="13058755" cy="514311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304BD08-340F-4C41-9314-044D6E172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2" y="0"/>
            <a:ext cx="11345212" cy="703632"/>
          </a:xfrm>
        </p:spPr>
        <p:txBody>
          <a:bodyPr anchor="t">
            <a:normAutofit/>
          </a:bodyPr>
          <a:lstStyle/>
          <a:p>
            <a:pPr algn="l"/>
            <a:r>
              <a:rPr lang="cs-CZ" sz="4300" dirty="0" err="1">
                <a:solidFill>
                  <a:srgbClr val="000000"/>
                </a:solidFill>
                <a:latin typeface="uni 05_64" panose="00000400000000000000" pitchFamily="2" charset="0"/>
              </a:rPr>
              <a:t>Enemies</a:t>
            </a:r>
            <a:endParaRPr lang="cs-CZ" sz="4300" dirty="0">
              <a:solidFill>
                <a:srgbClr val="000000"/>
              </a:solidFill>
              <a:latin typeface="uni 05_64" panose="00000400000000000000" pitchFamily="2" charset="0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E1B79B1-69AB-4BF5-9D9F-06201ECCB530}"/>
              </a:ext>
            </a:extLst>
          </p:cNvPr>
          <p:cNvSpPr txBox="1"/>
          <p:nvPr/>
        </p:nvSpPr>
        <p:spPr>
          <a:xfrm>
            <a:off x="166352" y="1301773"/>
            <a:ext cx="12477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err="1">
                <a:latin typeface="uni 05_64" panose="00000400000000000000" pitchFamily="2" charset="0"/>
              </a:rPr>
              <a:t>Slime</a:t>
            </a:r>
            <a:endParaRPr lang="cs-CZ" sz="2000" dirty="0">
              <a:latin typeface="uni 05_64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uni 05_64" panose="00000400000000000000" pitchFamily="2" charset="0"/>
              </a:rPr>
              <a:t>Hlídkuje a útočí na vše,</a:t>
            </a:r>
            <a:br>
              <a:rPr lang="cs-CZ" sz="2000" dirty="0">
                <a:latin typeface="uni 05_64" panose="00000400000000000000" pitchFamily="2" charset="0"/>
              </a:rPr>
            </a:br>
            <a:r>
              <a:rPr lang="cs-CZ" sz="2000" dirty="0">
                <a:latin typeface="uni 05_64" panose="00000400000000000000" pitchFamily="2" charset="0"/>
              </a:rPr>
              <a:t>co vidí</a:t>
            </a:r>
          </a:p>
          <a:p>
            <a:endParaRPr lang="cs-CZ" sz="2000" dirty="0">
              <a:latin typeface="uni 05_64" panose="00000400000000000000" pitchFamily="2" charset="0"/>
            </a:endParaRPr>
          </a:p>
          <a:p>
            <a:r>
              <a:rPr lang="cs-CZ" sz="2000" dirty="0" err="1">
                <a:latin typeface="uni 05_64" panose="00000400000000000000" pitchFamily="2" charset="0"/>
              </a:rPr>
              <a:t>Fleye</a:t>
            </a:r>
            <a:endParaRPr lang="cs-CZ" sz="2000" dirty="0">
              <a:latin typeface="uni 05_64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uni 05_64" panose="00000400000000000000" pitchFamily="2" charset="0"/>
              </a:rPr>
              <a:t>Létající monstrum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uni 05_64" panose="00000400000000000000" pitchFamily="2" charset="0"/>
              </a:rPr>
              <a:t>Parabolické nálety, </a:t>
            </a:r>
            <a:r>
              <a:rPr lang="cs-CZ" sz="2000" dirty="0" err="1">
                <a:latin typeface="uni 05_64" panose="00000400000000000000" pitchFamily="2" charset="0"/>
              </a:rPr>
              <a:t>projektyly</a:t>
            </a:r>
            <a:endParaRPr lang="cs-CZ" sz="2000" dirty="0">
              <a:latin typeface="uni 05_64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 err="1">
                <a:latin typeface="uni 05_64" panose="00000400000000000000" pitchFamily="2" charset="0"/>
              </a:rPr>
              <a:t>Tracking</a:t>
            </a:r>
            <a:r>
              <a:rPr lang="cs-CZ" sz="2000" dirty="0">
                <a:latin typeface="uni 05_64" panose="00000400000000000000" pitchFamily="2" charset="0"/>
              </a:rPr>
              <a:t> pomocí </a:t>
            </a:r>
            <a:r>
              <a:rPr lang="cs-CZ" sz="2000" dirty="0" err="1">
                <a:latin typeface="uni 05_64" panose="00000400000000000000" pitchFamily="2" charset="0"/>
              </a:rPr>
              <a:t>NavMeshPlus</a:t>
            </a:r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r>
              <a:rPr lang="cs-CZ" sz="2000" dirty="0" err="1">
                <a:latin typeface="uni 05_64" panose="00000400000000000000" pitchFamily="2" charset="0"/>
              </a:rPr>
              <a:t>Chicken</a:t>
            </a:r>
            <a:endParaRPr lang="cs-CZ" sz="2000" dirty="0">
              <a:latin typeface="uni 05_64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uni 05_64" panose="00000400000000000000" pitchFamily="2" charset="0"/>
              </a:rPr>
              <a:t>Klove, při zmerčení hráče skočí </a:t>
            </a:r>
          </a:p>
          <a:p>
            <a:r>
              <a:rPr lang="cs-CZ" sz="2000" dirty="0">
                <a:latin typeface="uni 05_64" panose="00000400000000000000" pitchFamily="2" charset="0"/>
              </a:rPr>
              <a:t>do řeky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CB13607-E7B4-4924-9734-B4DE41FF7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978" y="1108519"/>
            <a:ext cx="2222222" cy="1117460"/>
          </a:xfrm>
          <a:prstGeom prst="rect">
            <a:avLst/>
          </a:prstGeom>
        </p:spPr>
      </p:pic>
      <p:pic>
        <p:nvPicPr>
          <p:cNvPr id="12" name="Picture 6" descr="Chart&#10;&#10;Description automatically generated">
            <a:extLst>
              <a:ext uri="{FF2B5EF4-FFF2-40B4-BE49-F238E27FC236}">
                <a16:creationId xmlns:a16="http://schemas.microsoft.com/office/drawing/2014/main" id="{E6D56084-CBCB-4D6B-B30C-DD6A7CFB0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49" y="936874"/>
            <a:ext cx="1807157" cy="1289105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901803D7-7195-43B6-90B2-BB563F15E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794" y="2630866"/>
            <a:ext cx="2077721" cy="1572142"/>
          </a:xfrm>
          <a:prstGeom prst="rect">
            <a:avLst/>
          </a:prstGeom>
        </p:spPr>
      </p:pic>
      <p:pic>
        <p:nvPicPr>
          <p:cNvPr id="15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CE9A0A6C-026A-48AC-8359-2ED96B148F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549" y="2844278"/>
            <a:ext cx="1904762" cy="1358730"/>
          </a:xfrm>
          <a:prstGeom prst="rect">
            <a:avLst/>
          </a:prstGeom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8E3444C2-A004-4BB8-AAD7-67552263CE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842" y="4426761"/>
            <a:ext cx="1233136" cy="13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561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exteriér, budova, dům, ulice&#10;&#10;Popis byl vytvořen automaticky">
            <a:extLst>
              <a:ext uri="{FF2B5EF4-FFF2-40B4-BE49-F238E27FC236}">
                <a16:creationId xmlns:a16="http://schemas.microsoft.com/office/drawing/2014/main" id="{FE05E80D-C2D7-4295-A4B3-AFBAA1DC3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22" r="-1" b="36865"/>
          <a:stretch/>
        </p:blipFill>
        <p:spPr>
          <a:xfrm>
            <a:off x="20" y="220715"/>
            <a:ext cx="13058755" cy="5143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6A5D8-E184-4E8F-9001-D6F41E397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9122"/>
          <a:stretch/>
        </p:blipFill>
        <p:spPr>
          <a:xfrm flipV="1">
            <a:off x="0" y="0"/>
            <a:ext cx="13058773" cy="1834800"/>
          </a:xfrm>
          <a:custGeom>
            <a:avLst/>
            <a:gdLst>
              <a:gd name="connsiteX0" fmla="*/ 0 w 12191999"/>
              <a:gd name="connsiteY0" fmla="*/ 1713062 h 1713062"/>
              <a:gd name="connsiteX1" fmla="*/ 12191999 w 12191999"/>
              <a:gd name="connsiteY1" fmla="*/ 1713062 h 1713062"/>
              <a:gd name="connsiteX2" fmla="*/ 12191999 w 12191999"/>
              <a:gd name="connsiteY2" fmla="*/ 0 h 1713062"/>
              <a:gd name="connsiteX3" fmla="*/ 0 w 12191999"/>
              <a:gd name="connsiteY3" fmla="*/ 0 h 171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713062">
                <a:moveTo>
                  <a:pt x="0" y="1713062"/>
                </a:moveTo>
                <a:lnTo>
                  <a:pt x="12191999" y="171306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1D02B-BBFA-4A97-A021-7816ECC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113793"/>
            <a:ext cx="13062038" cy="1729742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D7BED2-CC5E-4866-AC0C-DCF928AF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4" y="5773433"/>
            <a:ext cx="13055511" cy="15719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04BD08-340F-4C41-9314-044D6E172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17" y="0"/>
            <a:ext cx="11345212" cy="703632"/>
          </a:xfrm>
        </p:spPr>
        <p:txBody>
          <a:bodyPr anchor="t">
            <a:normAutofit/>
          </a:bodyPr>
          <a:lstStyle/>
          <a:p>
            <a:pPr algn="l"/>
            <a:r>
              <a:rPr lang="cs-CZ" sz="4300" dirty="0" err="1">
                <a:solidFill>
                  <a:srgbClr val="000000"/>
                </a:solidFill>
                <a:latin typeface="uni 05_64" panose="00000400000000000000" pitchFamily="2" charset="0"/>
              </a:rPr>
              <a:t>Enemies</a:t>
            </a:r>
            <a:endParaRPr lang="cs-CZ" sz="4300" dirty="0">
              <a:solidFill>
                <a:srgbClr val="000000"/>
              </a:solidFill>
              <a:latin typeface="uni 05_64" panose="00000400000000000000" pitchFamily="2" charset="0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E01A2A8-3E2C-4807-8545-AD6785823B42}"/>
              </a:ext>
            </a:extLst>
          </p:cNvPr>
          <p:cNvSpPr txBox="1"/>
          <p:nvPr/>
        </p:nvSpPr>
        <p:spPr>
          <a:xfrm>
            <a:off x="140317" y="1251471"/>
            <a:ext cx="12477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err="1">
                <a:latin typeface="uni 05_64" panose="00000400000000000000" pitchFamily="2" charset="0"/>
              </a:rPr>
              <a:t>Town</a:t>
            </a:r>
            <a:r>
              <a:rPr lang="cs-CZ" sz="2000" dirty="0">
                <a:latin typeface="uni 05_64" panose="00000400000000000000" pitchFamily="2" charset="0"/>
              </a:rPr>
              <a:t> </a:t>
            </a:r>
            <a:r>
              <a:rPr lang="cs-CZ" sz="2000" dirty="0" err="1">
                <a:latin typeface="uni 05_64" panose="00000400000000000000" pitchFamily="2" charset="0"/>
              </a:rPr>
              <a:t>vigilante</a:t>
            </a:r>
            <a:endParaRPr lang="cs-CZ" sz="2000" dirty="0">
              <a:latin typeface="uni 05_64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uni 05_64" panose="00000400000000000000" pitchFamily="2" charset="0"/>
              </a:rPr>
              <a:t>Boss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 err="1">
                <a:latin typeface="uni 05_64" panose="00000400000000000000" pitchFamily="2" charset="0"/>
              </a:rPr>
              <a:t>Dash</a:t>
            </a:r>
            <a:r>
              <a:rPr lang="cs-CZ" sz="2000" dirty="0">
                <a:latin typeface="uni 05_64" panose="00000400000000000000" pitchFamily="2" charset="0"/>
              </a:rPr>
              <a:t> </a:t>
            </a:r>
            <a:r>
              <a:rPr lang="cs-CZ" sz="2000" dirty="0" err="1">
                <a:latin typeface="uni 05_64" panose="00000400000000000000" pitchFamily="2" charset="0"/>
              </a:rPr>
              <a:t>attack</a:t>
            </a:r>
            <a:endParaRPr lang="cs-CZ" sz="2000" dirty="0">
              <a:latin typeface="uni 05_64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uni 05_64" panose="00000400000000000000" pitchFamily="2" charset="0"/>
              </a:rPr>
              <a:t>Anime </a:t>
            </a:r>
            <a:r>
              <a:rPr lang="cs-CZ" sz="2000" dirty="0" err="1">
                <a:latin typeface="uni 05_64" panose="00000400000000000000" pitchFamily="2" charset="0"/>
              </a:rPr>
              <a:t>slice</a:t>
            </a:r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r>
              <a:rPr lang="cs-CZ" sz="2000" dirty="0" err="1">
                <a:latin typeface="uni 05_64" panose="00000400000000000000" pitchFamily="2" charset="0"/>
              </a:rPr>
              <a:t>Skelly</a:t>
            </a:r>
            <a:endParaRPr lang="cs-CZ" sz="2000" dirty="0">
              <a:latin typeface="uni 05_64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uni 05_64" panose="00000400000000000000" pitchFamily="2" charset="0"/>
              </a:rPr>
              <a:t>Mini boss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uni 05_64" panose="00000400000000000000" pitchFamily="2" charset="0"/>
              </a:rPr>
              <a:t>Vyvolává další </a:t>
            </a:r>
            <a:r>
              <a:rPr lang="cs-CZ" sz="2000" dirty="0" err="1">
                <a:latin typeface="uni 05_64" panose="00000400000000000000" pitchFamily="2" charset="0"/>
              </a:rPr>
              <a:t>skalletrony</a:t>
            </a:r>
            <a:endParaRPr lang="cs-CZ" sz="2000" dirty="0">
              <a:latin typeface="uni 05_64" panose="00000400000000000000" pitchFamily="2" charset="0"/>
            </a:endParaRPr>
          </a:p>
        </p:txBody>
      </p:sp>
      <p:pic>
        <p:nvPicPr>
          <p:cNvPr id="18" name="Picture 5" descr="Chart&#10;&#10;Description automatically generated">
            <a:extLst>
              <a:ext uri="{FF2B5EF4-FFF2-40B4-BE49-F238E27FC236}">
                <a16:creationId xmlns:a16="http://schemas.microsoft.com/office/drawing/2014/main" id="{600D1698-7E30-4BA4-ADAD-0F0416BA8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17" y="1113238"/>
            <a:ext cx="1562402" cy="2197778"/>
          </a:xfrm>
          <a:prstGeom prst="rect">
            <a:avLst/>
          </a:prstGeom>
        </p:spPr>
      </p:pic>
      <p:pic>
        <p:nvPicPr>
          <p:cNvPr id="19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AFABAD7A-1269-41D6-99D4-6199B7D93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10" y="1113238"/>
            <a:ext cx="2539682" cy="1638095"/>
          </a:xfrm>
          <a:prstGeom prst="rect">
            <a:avLst/>
          </a:prstGeom>
        </p:spPr>
      </p:pic>
      <p:pic>
        <p:nvPicPr>
          <p:cNvPr id="20" name="Picture 17">
            <a:extLst>
              <a:ext uri="{FF2B5EF4-FFF2-40B4-BE49-F238E27FC236}">
                <a16:creationId xmlns:a16="http://schemas.microsoft.com/office/drawing/2014/main" id="{CBD1FFAD-728F-4109-A45C-2C148A315C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69" y="1519587"/>
            <a:ext cx="2539682" cy="1231746"/>
          </a:xfrm>
          <a:prstGeom prst="rect">
            <a:avLst/>
          </a:prstGeom>
        </p:spPr>
      </p:pic>
      <p:pic>
        <p:nvPicPr>
          <p:cNvPr id="21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45DCA2D-7868-4DFB-9515-C72D43E0FB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87" y="3855587"/>
            <a:ext cx="1047393" cy="203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0470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exteriér, budova, dům, ulice&#10;&#10;Popis byl vytvořen automaticky">
            <a:extLst>
              <a:ext uri="{FF2B5EF4-FFF2-40B4-BE49-F238E27FC236}">
                <a16:creationId xmlns:a16="http://schemas.microsoft.com/office/drawing/2014/main" id="{FE05E80D-C2D7-4295-A4B3-AFBAA1DC3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22" r="-1" b="36865"/>
          <a:stretch/>
        </p:blipFill>
        <p:spPr>
          <a:xfrm>
            <a:off x="20" y="220715"/>
            <a:ext cx="13058755" cy="5143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6A5D8-E184-4E8F-9001-D6F41E397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9122"/>
          <a:stretch/>
        </p:blipFill>
        <p:spPr>
          <a:xfrm flipV="1">
            <a:off x="0" y="0"/>
            <a:ext cx="13058773" cy="1834800"/>
          </a:xfrm>
          <a:custGeom>
            <a:avLst/>
            <a:gdLst>
              <a:gd name="connsiteX0" fmla="*/ 0 w 12191999"/>
              <a:gd name="connsiteY0" fmla="*/ 1713062 h 1713062"/>
              <a:gd name="connsiteX1" fmla="*/ 12191999 w 12191999"/>
              <a:gd name="connsiteY1" fmla="*/ 1713062 h 1713062"/>
              <a:gd name="connsiteX2" fmla="*/ 12191999 w 12191999"/>
              <a:gd name="connsiteY2" fmla="*/ 0 h 1713062"/>
              <a:gd name="connsiteX3" fmla="*/ 0 w 12191999"/>
              <a:gd name="connsiteY3" fmla="*/ 0 h 171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713062">
                <a:moveTo>
                  <a:pt x="0" y="1713062"/>
                </a:moveTo>
                <a:lnTo>
                  <a:pt x="12191999" y="171306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1D02B-BBFA-4A97-A021-7816ECC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113793"/>
            <a:ext cx="13062038" cy="1729742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D7BED2-CC5E-4866-AC0C-DCF928AF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4" y="5773433"/>
            <a:ext cx="13055511" cy="15719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adpis 1">
            <a:extLst>
              <a:ext uri="{FF2B5EF4-FFF2-40B4-BE49-F238E27FC236}">
                <a16:creationId xmlns:a16="http://schemas.microsoft.com/office/drawing/2014/main" id="{9439690D-469D-4B18-85B1-C27249EAFD1E}"/>
              </a:ext>
            </a:extLst>
          </p:cNvPr>
          <p:cNvSpPr txBox="1">
            <a:spLocks/>
          </p:cNvSpPr>
          <p:nvPr/>
        </p:nvSpPr>
        <p:spPr>
          <a:xfrm>
            <a:off x="-3263" y="0"/>
            <a:ext cx="11345212" cy="703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794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2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4300" dirty="0">
                <a:solidFill>
                  <a:srgbClr val="000000"/>
                </a:solidFill>
                <a:latin typeface="uni 05_64" panose="00000400000000000000" pitchFamily="2" charset="0"/>
              </a:rPr>
              <a:t>Slide, kde jsou čísla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F0C91E0D-0BD0-46E8-A408-D0E0ADAABA5F}"/>
              </a:ext>
            </a:extLst>
          </p:cNvPr>
          <p:cNvSpPr txBox="1"/>
          <p:nvPr/>
        </p:nvSpPr>
        <p:spPr>
          <a:xfrm>
            <a:off x="95232" y="1308441"/>
            <a:ext cx="124777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uni 05_64" panose="00000400000000000000" pitchFamily="2" charset="0"/>
              </a:rPr>
              <a:t>Zhodnocení:</a:t>
            </a:r>
          </a:p>
          <a:p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r>
              <a:rPr lang="cs-CZ" sz="2000" dirty="0" err="1">
                <a:latin typeface="uni 05_64" panose="00000400000000000000" pitchFamily="2" charset="0"/>
              </a:rPr>
              <a:t>Assety</a:t>
            </a:r>
            <a:r>
              <a:rPr lang="cs-CZ" sz="2000" dirty="0">
                <a:latin typeface="uni 05_64" panose="00000400000000000000" pitchFamily="2" charset="0"/>
              </a:rPr>
              <a:t>: </a:t>
            </a:r>
          </a:p>
          <a:p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r>
              <a:rPr lang="cs-CZ" sz="2000" dirty="0">
                <a:latin typeface="uni 05_64" panose="00000400000000000000" pitchFamily="2" charset="0"/>
              </a:rPr>
              <a:t>Scripty:</a:t>
            </a:r>
          </a:p>
          <a:p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r>
              <a:rPr lang="cs-CZ" sz="2000" dirty="0">
                <a:latin typeface="uni 05_64" panose="00000400000000000000" pitchFamily="2" charset="0"/>
              </a:rPr>
              <a:t>Práce:</a:t>
            </a:r>
          </a:p>
          <a:p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endParaRPr lang="cs-CZ" sz="2000" dirty="0">
              <a:latin typeface="uni 05_64" panose="00000400000000000000" pitchFamily="2" charset="0"/>
            </a:endParaRPr>
          </a:p>
          <a:p>
            <a:r>
              <a:rPr lang="cs-CZ" sz="2000" dirty="0">
                <a:latin typeface="uni 05_64" panose="00000400000000000000" pitchFamily="2" charset="0"/>
              </a:rPr>
              <a:t>Poděkování: 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7D26FFE-4AA5-471E-B5DD-8FA1633557B6}"/>
              </a:ext>
            </a:extLst>
          </p:cNvPr>
          <p:cNvSpPr txBox="1"/>
          <p:nvPr/>
        </p:nvSpPr>
        <p:spPr>
          <a:xfrm>
            <a:off x="2722880" y="1262451"/>
            <a:ext cx="9675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err="1">
                <a:latin typeface="uni 05_64" panose="00000400000000000000" pitchFamily="2" charset="0"/>
              </a:rPr>
              <a:t>Cyberpunk</a:t>
            </a:r>
            <a:r>
              <a:rPr lang="cs-CZ" sz="2000" dirty="0">
                <a:latin typeface="uni 05_64" panose="00000400000000000000" pitchFamily="2" charset="0"/>
              </a:rPr>
              <a:t> 2077 na ps4 z deseti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53A8A03-0DDD-4721-9AB8-D34E4317D29D}"/>
              </a:ext>
            </a:extLst>
          </p:cNvPr>
          <p:cNvSpPr txBox="1"/>
          <p:nvPr/>
        </p:nvSpPr>
        <p:spPr>
          <a:xfrm>
            <a:off x="2164081" y="2489875"/>
            <a:ext cx="965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uni 05_64" panose="00000400000000000000" pitchFamily="2" charset="0"/>
              </a:rPr>
              <a:t>Máme 20 cizích </a:t>
            </a:r>
            <a:r>
              <a:rPr lang="cs-CZ" sz="2000" dirty="0" err="1">
                <a:latin typeface="uni 05_64" panose="00000400000000000000" pitchFamily="2" charset="0"/>
              </a:rPr>
              <a:t>assetů</a:t>
            </a:r>
            <a:r>
              <a:rPr lang="cs-CZ" sz="2000" dirty="0">
                <a:latin typeface="uni 05_64" panose="00000400000000000000" pitchFamily="2" charset="0"/>
              </a:rPr>
              <a:t>, 2 sprite packy z Unity AS, nějaký basic avatar </a:t>
            </a:r>
            <a:r>
              <a:rPr lang="cs-CZ" sz="2000" dirty="0" err="1">
                <a:latin typeface="uni 05_64" panose="00000400000000000000" pitchFamily="2" charset="0"/>
              </a:rPr>
              <a:t>icony</a:t>
            </a:r>
            <a:r>
              <a:rPr lang="cs-CZ" sz="2000" dirty="0">
                <a:latin typeface="uni 05_64" panose="00000400000000000000" pitchFamily="2" charset="0"/>
              </a:rPr>
              <a:t>, pár spritů z </a:t>
            </a:r>
            <a:r>
              <a:rPr lang="cs-CZ" sz="2000" dirty="0" err="1">
                <a:latin typeface="uni 05_64" panose="00000400000000000000" pitchFamily="2" charset="0"/>
              </a:rPr>
              <a:t>googlu</a:t>
            </a:r>
            <a:r>
              <a:rPr lang="cs-CZ" sz="2000" dirty="0">
                <a:latin typeface="uni 05_64" panose="00000400000000000000" pitchFamily="2" charset="0"/>
              </a:rPr>
              <a:t> a 6 jsem jich dodělával v </a:t>
            </a:r>
            <a:r>
              <a:rPr lang="cs-CZ" sz="2000" dirty="0" err="1">
                <a:latin typeface="uni 05_64" panose="00000400000000000000" pitchFamily="2" charset="0"/>
              </a:rPr>
              <a:t>gimpu</a:t>
            </a:r>
            <a:r>
              <a:rPr lang="cs-CZ" sz="2000" dirty="0">
                <a:latin typeface="uni 05_64" panose="00000400000000000000" pitchFamily="2" charset="0"/>
              </a:rPr>
              <a:t> 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F9D3DCB6-B53B-47F6-ADB6-CE5D112DA741}"/>
              </a:ext>
            </a:extLst>
          </p:cNvPr>
          <p:cNvSpPr txBox="1"/>
          <p:nvPr/>
        </p:nvSpPr>
        <p:spPr>
          <a:xfrm>
            <a:off x="2164081" y="3817038"/>
            <a:ext cx="96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uni 05_64" panose="00000400000000000000" pitchFamily="2" charset="0"/>
              </a:rPr>
              <a:t>70 vlastních scriptů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0DA46A79-0CA9-4308-A8B4-E7C51EC7959F}"/>
              </a:ext>
            </a:extLst>
          </p:cNvPr>
          <p:cNvSpPr txBox="1"/>
          <p:nvPr/>
        </p:nvSpPr>
        <p:spPr>
          <a:xfrm>
            <a:off x="2164081" y="4955828"/>
            <a:ext cx="96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uni 05_64" panose="00000400000000000000" pitchFamily="2" charset="0"/>
              </a:rPr>
              <a:t>60+50+55+63 h čistý práce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128C58B-3D17-4306-956A-F93548A352B0}"/>
              </a:ext>
            </a:extLst>
          </p:cNvPr>
          <p:cNvSpPr txBox="1"/>
          <p:nvPr/>
        </p:nvSpPr>
        <p:spPr>
          <a:xfrm>
            <a:off x="2573656" y="6197820"/>
            <a:ext cx="96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uni 05_64" panose="00000400000000000000" pitchFamily="2" charset="0"/>
              </a:rPr>
              <a:t>Tomášovi Havlíkovi – za mentoring</a:t>
            </a:r>
          </a:p>
          <a:p>
            <a:r>
              <a:rPr lang="cs-CZ" sz="2000" dirty="0">
                <a:latin typeface="uni 05_64" panose="00000400000000000000" pitchFamily="2" charset="0"/>
              </a:rPr>
              <a:t>Janu Šímovi – za soundtrack</a:t>
            </a:r>
          </a:p>
        </p:txBody>
      </p:sp>
    </p:spTree>
    <p:extLst>
      <p:ext uri="{BB962C8B-B14F-4D97-AF65-F5344CB8AC3E}">
        <p14:creationId xmlns:p14="http://schemas.microsoft.com/office/powerpoint/2010/main" val="241212157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  <p:bldP spid="19" grpId="0"/>
      <p:bldP spid="12" grpId="0"/>
    </p:bld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348</Words>
  <Application>Microsoft Office PowerPoint</Application>
  <PresentationFormat>Vlastní</PresentationFormat>
  <Paragraphs>99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uni 05_64</vt:lpstr>
      <vt:lpstr>Motiv Office</vt:lpstr>
      <vt:lpstr>Jeff        Team XIII A story of an unlikely hero </vt:lpstr>
      <vt:lpstr>ÚVOD       </vt:lpstr>
      <vt:lpstr>Postavy- Jeff</vt:lpstr>
      <vt:lpstr>Postavy- Jeff</vt:lpstr>
      <vt:lpstr>Prezentace aplikace PowerPoint</vt:lpstr>
      <vt:lpstr>Enemies</vt:lpstr>
      <vt:lpstr>Enemies</vt:lpstr>
      <vt:lpstr>Enemies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        Team XIII A story of an unlikely hero </dc:title>
  <dc:creator>Dolezal, Martin</dc:creator>
  <cp:lastModifiedBy>Dolezal, Martin</cp:lastModifiedBy>
  <cp:revision>9</cp:revision>
  <dcterms:created xsi:type="dcterms:W3CDTF">2020-12-16T12:44:41Z</dcterms:created>
  <dcterms:modified xsi:type="dcterms:W3CDTF">2021-01-05T09:45:12Z</dcterms:modified>
</cp:coreProperties>
</file>