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8" d="100"/>
          <a:sy n="68" d="100"/>
        </p:scale>
        <p:origin x="48"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3EE6DC6-E731-4C8D-9176-3B3D583ABBF1}" type="datetimeFigureOut">
              <a:rPr lang="es-US" smtClean="0"/>
              <a:t>6/8/2021</a:t>
            </a:fld>
            <a:endParaRPr lang="es-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3CA4E06-0D0F-4AB7-907A-12A2BEED3396}" type="slidenum">
              <a:rPr lang="es-US" smtClean="0"/>
              <a:t>‹Nº›</a:t>
            </a:fld>
            <a:endParaRPr lang="es-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09125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3EE6DC6-E731-4C8D-9176-3B3D583ABBF1}" type="datetimeFigureOut">
              <a:rPr lang="es-US" smtClean="0"/>
              <a:t>6/8/2021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93630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3EE6DC6-E731-4C8D-9176-3B3D583ABBF1}" type="datetimeFigureOut">
              <a:rPr lang="es-US" smtClean="0"/>
              <a:t>6/8/2021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106679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3EE6DC6-E731-4C8D-9176-3B3D583ABBF1}" type="datetimeFigureOut">
              <a:rPr lang="es-US" smtClean="0"/>
              <a:t>6/8/2021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170152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EE6DC6-E731-4C8D-9176-3B3D583ABBF1}" type="datetimeFigureOut">
              <a:rPr lang="es-US" smtClean="0"/>
              <a:t>6/8/2021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A3CA4E06-0D0F-4AB7-907A-12A2BEED3396}" type="slidenum">
              <a:rPr lang="es-US" smtClean="0"/>
              <a:t>‹Nº›</a:t>
            </a:fld>
            <a:endParaRPr lang="es-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169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3EE6DC6-E731-4C8D-9176-3B3D583ABBF1}" type="datetimeFigureOut">
              <a:rPr lang="es-US" smtClean="0"/>
              <a:t>6/8/2021</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278715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3EE6DC6-E731-4C8D-9176-3B3D583ABBF1}" type="datetimeFigureOut">
              <a:rPr lang="es-US" smtClean="0"/>
              <a:t>6/8/2021</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201801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3EE6DC6-E731-4C8D-9176-3B3D583ABBF1}" type="datetimeFigureOut">
              <a:rPr lang="es-US" smtClean="0"/>
              <a:t>6/8/2021</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222316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E6DC6-E731-4C8D-9176-3B3D583ABBF1}" type="datetimeFigureOut">
              <a:rPr lang="es-US" smtClean="0"/>
              <a:t>6/8/2021</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168391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3EE6DC6-E731-4C8D-9176-3B3D583ABBF1}" type="datetimeFigureOut">
              <a:rPr lang="es-US" smtClean="0"/>
              <a:t>6/8/2021</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229782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3EE6DC6-E731-4C8D-9176-3B3D583ABBF1}" type="datetimeFigureOut">
              <a:rPr lang="es-US" smtClean="0"/>
              <a:t>6/8/2021</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A3CA4E06-0D0F-4AB7-907A-12A2BEED3396}" type="slidenum">
              <a:rPr lang="es-US" smtClean="0"/>
              <a:t>‹Nº›</a:t>
            </a:fld>
            <a:endParaRPr lang="es-US"/>
          </a:p>
        </p:txBody>
      </p:sp>
    </p:spTree>
    <p:extLst>
      <p:ext uri="{BB962C8B-B14F-4D97-AF65-F5344CB8AC3E}">
        <p14:creationId xmlns:p14="http://schemas.microsoft.com/office/powerpoint/2010/main" val="150768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3EE6DC6-E731-4C8D-9176-3B3D583ABBF1}" type="datetimeFigureOut">
              <a:rPr lang="es-US" smtClean="0"/>
              <a:t>6/8/2021</a:t>
            </a:fld>
            <a:endParaRPr lang="es-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3CA4E06-0D0F-4AB7-907A-12A2BEED3396}" type="slidenum">
              <a:rPr lang="es-US" smtClean="0"/>
              <a:t>‹Nº›</a:t>
            </a:fld>
            <a:endParaRPr lang="es-US"/>
          </a:p>
        </p:txBody>
      </p:sp>
    </p:spTree>
    <p:extLst>
      <p:ext uri="{BB962C8B-B14F-4D97-AF65-F5344CB8AC3E}">
        <p14:creationId xmlns:p14="http://schemas.microsoft.com/office/powerpoint/2010/main" val="1595356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3D9E6-4AE2-428E-B848-186849636C40}"/>
              </a:ext>
            </a:extLst>
          </p:cNvPr>
          <p:cNvSpPr>
            <a:spLocks noGrp="1"/>
          </p:cNvSpPr>
          <p:nvPr>
            <p:ph type="ctrTitle"/>
          </p:nvPr>
        </p:nvSpPr>
        <p:spPr>
          <a:xfrm>
            <a:off x="1386840" y="864066"/>
            <a:ext cx="9418320" cy="2971800"/>
          </a:xfrm>
        </p:spPr>
        <p:txBody>
          <a:bodyPr/>
          <a:lstStyle/>
          <a:p>
            <a:pPr algn="ctr"/>
            <a:r>
              <a:rPr lang="es-CO" dirty="0"/>
              <a:t>Proyecto final introducción a la programación.</a:t>
            </a:r>
            <a:endParaRPr lang="es-US" dirty="0"/>
          </a:p>
        </p:txBody>
      </p:sp>
      <p:sp>
        <p:nvSpPr>
          <p:cNvPr id="3" name="Subtítulo 2">
            <a:extLst>
              <a:ext uri="{FF2B5EF4-FFF2-40B4-BE49-F238E27FC236}">
                <a16:creationId xmlns:a16="http://schemas.microsoft.com/office/drawing/2014/main" id="{F2F392E4-484E-4375-99A9-D47D1DE2F0D9}"/>
              </a:ext>
            </a:extLst>
          </p:cNvPr>
          <p:cNvSpPr>
            <a:spLocks noGrp="1"/>
          </p:cNvSpPr>
          <p:nvPr>
            <p:ph type="subTitle" idx="1"/>
          </p:nvPr>
        </p:nvSpPr>
        <p:spPr>
          <a:xfrm>
            <a:off x="5478010" y="6260284"/>
            <a:ext cx="6594753" cy="484464"/>
          </a:xfrm>
        </p:spPr>
        <p:txBody>
          <a:bodyPr/>
          <a:lstStyle/>
          <a:p>
            <a:pPr algn="r"/>
            <a:r>
              <a:rPr lang="es-CO" dirty="0"/>
              <a:t>Presentado por: Luis Felipe Martinez Munevar.</a:t>
            </a:r>
            <a:endParaRPr lang="es-US" dirty="0"/>
          </a:p>
        </p:txBody>
      </p:sp>
      <p:pic>
        <p:nvPicPr>
          <p:cNvPr id="1026" name="Picture 2" descr="Los 5 lenguajes de programación web más usados - Revo 300 Academy">
            <a:extLst>
              <a:ext uri="{FF2B5EF4-FFF2-40B4-BE49-F238E27FC236}">
                <a16:creationId xmlns:a16="http://schemas.microsoft.com/office/drawing/2014/main" id="{7EB4D209-73AD-4ED7-B7ED-2633DB8FC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341" y="3905469"/>
            <a:ext cx="2905317" cy="18158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43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73A86-998E-4373-8E86-F58DC7D97AFF}"/>
              </a:ext>
            </a:extLst>
          </p:cNvPr>
          <p:cNvSpPr>
            <a:spLocks noGrp="1"/>
          </p:cNvSpPr>
          <p:nvPr>
            <p:ph type="title"/>
          </p:nvPr>
        </p:nvSpPr>
        <p:spPr/>
        <p:txBody>
          <a:bodyPr/>
          <a:lstStyle/>
          <a:p>
            <a:r>
              <a:rPr lang="es-CO" dirty="0"/>
              <a:t>Funciones del programa</a:t>
            </a:r>
            <a:endParaRPr lang="es-US" dirty="0"/>
          </a:p>
        </p:txBody>
      </p:sp>
      <p:sp>
        <p:nvSpPr>
          <p:cNvPr id="3" name="Marcador de contenido 2">
            <a:extLst>
              <a:ext uri="{FF2B5EF4-FFF2-40B4-BE49-F238E27FC236}">
                <a16:creationId xmlns:a16="http://schemas.microsoft.com/office/drawing/2014/main" id="{9CDD3121-DB26-412D-ADBF-9F212624EDC6}"/>
              </a:ext>
            </a:extLst>
          </p:cNvPr>
          <p:cNvSpPr>
            <a:spLocks noGrp="1"/>
          </p:cNvSpPr>
          <p:nvPr>
            <p:ph idx="1"/>
          </p:nvPr>
        </p:nvSpPr>
        <p:spPr>
          <a:xfrm>
            <a:off x="1261872" y="2314073"/>
            <a:ext cx="8595360" cy="2229853"/>
          </a:xfrm>
        </p:spPr>
        <p:txBody>
          <a:bodyPr>
            <a:normAutofit/>
          </a:bodyPr>
          <a:lstStyle/>
          <a:p>
            <a:r>
              <a:rPr lang="es-CO" sz="2400" dirty="0">
                <a:latin typeface="Candara Light" panose="020E0502030303020204" pitchFamily="34" charset="0"/>
                <a:cs typeface="Arial" panose="020B0604020202020204" pitchFamily="34" charset="0"/>
              </a:rPr>
              <a:t>El programa se encarga de gestionar un parqueadero de 550 espacios para 3 tipos  de vehículos diferentes y una zona especial de estacionamiento para discapacitados, el programa también se encarga de leer archivos en formato json, los cuales almacenan la información de los espacios para estacionar y la información de los usuarios.</a:t>
            </a:r>
            <a:endParaRPr lang="es-US" sz="2400" dirty="0">
              <a:latin typeface="Candara Light" panose="020E0502030303020204" pitchFamily="34" charset="0"/>
              <a:cs typeface="Arial" panose="020B0604020202020204" pitchFamily="34" charset="0"/>
            </a:endParaRPr>
          </a:p>
        </p:txBody>
      </p:sp>
    </p:spTree>
    <p:extLst>
      <p:ext uri="{BB962C8B-B14F-4D97-AF65-F5344CB8AC3E}">
        <p14:creationId xmlns:p14="http://schemas.microsoft.com/office/powerpoint/2010/main" val="145012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C14A-E09D-43BB-A313-803D6CECD14A}"/>
              </a:ext>
            </a:extLst>
          </p:cNvPr>
          <p:cNvSpPr>
            <a:spLocks noGrp="1"/>
          </p:cNvSpPr>
          <p:nvPr>
            <p:ph type="title"/>
          </p:nvPr>
        </p:nvSpPr>
        <p:spPr>
          <a:xfrm>
            <a:off x="1249680" y="361591"/>
            <a:ext cx="9692640" cy="632543"/>
          </a:xfrm>
        </p:spPr>
        <p:txBody>
          <a:bodyPr>
            <a:normAutofit fontScale="90000"/>
          </a:bodyPr>
          <a:lstStyle/>
          <a:p>
            <a:r>
              <a:rPr lang="es-CO" dirty="0"/>
              <a:t>Conceptos Aplicados</a:t>
            </a:r>
            <a:endParaRPr lang="es-US" dirty="0"/>
          </a:p>
        </p:txBody>
      </p:sp>
      <p:sp>
        <p:nvSpPr>
          <p:cNvPr id="3" name="Marcador de contenido 2">
            <a:extLst>
              <a:ext uri="{FF2B5EF4-FFF2-40B4-BE49-F238E27FC236}">
                <a16:creationId xmlns:a16="http://schemas.microsoft.com/office/drawing/2014/main" id="{EF7BB8B8-4777-408C-A599-CC1AD2FDAFA3}"/>
              </a:ext>
            </a:extLst>
          </p:cNvPr>
          <p:cNvSpPr>
            <a:spLocks noGrp="1"/>
          </p:cNvSpPr>
          <p:nvPr>
            <p:ph idx="1"/>
          </p:nvPr>
        </p:nvSpPr>
        <p:spPr>
          <a:xfrm>
            <a:off x="449179" y="1185996"/>
            <a:ext cx="10493141" cy="5310413"/>
          </a:xfrm>
        </p:spPr>
        <p:txBody>
          <a:bodyPr>
            <a:normAutofit lnSpcReduction="10000"/>
          </a:bodyPr>
          <a:lstStyle/>
          <a:p>
            <a:pPr marL="0" indent="0">
              <a:buNone/>
            </a:pPr>
            <a:r>
              <a:rPr lang="es-CO" sz="2400" dirty="0">
                <a:latin typeface="Candara Light" panose="020E0502030303020204" pitchFamily="34" charset="0"/>
              </a:rPr>
              <a:t>En el programa se utilizan los siguientes temas:</a:t>
            </a:r>
          </a:p>
          <a:p>
            <a:pPr marL="342900" indent="-342900">
              <a:buFont typeface="+mj-lt"/>
              <a:buAutoNum type="arabicPeriod"/>
            </a:pPr>
            <a:r>
              <a:rPr lang="es-CO" sz="2400" dirty="0">
                <a:latin typeface="Candara Light" panose="020E0502030303020204" pitchFamily="34" charset="0"/>
              </a:rPr>
              <a:t>Funciones.</a:t>
            </a:r>
          </a:p>
          <a:p>
            <a:pPr marL="342900" indent="-342900">
              <a:buFont typeface="+mj-lt"/>
              <a:buAutoNum type="arabicPeriod"/>
            </a:pPr>
            <a:r>
              <a:rPr lang="es-CO" sz="2400" dirty="0">
                <a:latin typeface="Candara Light" panose="020E0502030303020204" pitchFamily="34" charset="0"/>
              </a:rPr>
              <a:t>Ciclos.</a:t>
            </a:r>
          </a:p>
          <a:p>
            <a:pPr marL="342900" indent="-342900">
              <a:buFont typeface="+mj-lt"/>
              <a:buAutoNum type="arabicPeriod"/>
            </a:pPr>
            <a:r>
              <a:rPr lang="es-CO" sz="2400" dirty="0">
                <a:latin typeface="Candara Light" panose="020E0502030303020204" pitchFamily="34" charset="0"/>
              </a:rPr>
              <a:t>Condicionales.</a:t>
            </a:r>
          </a:p>
          <a:p>
            <a:pPr marL="342900" indent="-342900">
              <a:buFont typeface="+mj-lt"/>
              <a:buAutoNum type="arabicPeriod"/>
            </a:pPr>
            <a:r>
              <a:rPr lang="es-CO" sz="2400" dirty="0">
                <a:latin typeface="Candara Light" panose="020E0502030303020204" pitchFamily="34" charset="0"/>
              </a:rPr>
              <a:t>Manejo de archivos.</a:t>
            </a:r>
          </a:p>
          <a:p>
            <a:pPr marL="342900" indent="-342900">
              <a:buFont typeface="+mj-lt"/>
              <a:buAutoNum type="arabicPeriod"/>
            </a:pPr>
            <a:r>
              <a:rPr lang="es-CO" sz="2400" dirty="0">
                <a:latin typeface="Candara Light" panose="020E0502030303020204" pitchFamily="34" charset="0"/>
              </a:rPr>
              <a:t>Listas.</a:t>
            </a:r>
          </a:p>
          <a:p>
            <a:pPr marL="342900" indent="-342900">
              <a:buFont typeface="+mj-lt"/>
              <a:buAutoNum type="arabicPeriod"/>
            </a:pPr>
            <a:r>
              <a:rPr lang="es-CO" sz="2400" dirty="0">
                <a:latin typeface="Candara Light" panose="020E0502030303020204" pitchFamily="34" charset="0"/>
              </a:rPr>
              <a:t>Matrices.</a:t>
            </a:r>
          </a:p>
          <a:p>
            <a:pPr marL="342900" indent="-342900">
              <a:buFont typeface="+mj-lt"/>
              <a:buAutoNum type="arabicPeriod"/>
            </a:pPr>
            <a:r>
              <a:rPr lang="es-CO" sz="2400" dirty="0">
                <a:latin typeface="Candara Light" panose="020E0502030303020204" pitchFamily="34" charset="0"/>
              </a:rPr>
              <a:t>Diccionarios</a:t>
            </a:r>
          </a:p>
          <a:p>
            <a:pPr marL="0" indent="0">
              <a:buNone/>
            </a:pPr>
            <a:r>
              <a:rPr lang="es-CO" sz="2400" dirty="0">
                <a:latin typeface="Candara Light" panose="020E0502030303020204" pitchFamily="34" charset="0"/>
              </a:rPr>
              <a:t>Además se usa la librería Copy para realizar una copia de las matrices de parqueaderos y así generar las matrices que visualiza el usuario a la hora de elegir su espacio para estacionar</a:t>
            </a:r>
            <a:r>
              <a:rPr lang="es-CO" sz="2400" dirty="0"/>
              <a:t>.</a:t>
            </a:r>
          </a:p>
          <a:p>
            <a:endParaRPr lang="es-US" dirty="0"/>
          </a:p>
        </p:txBody>
      </p:sp>
    </p:spTree>
    <p:extLst>
      <p:ext uri="{BB962C8B-B14F-4D97-AF65-F5344CB8AC3E}">
        <p14:creationId xmlns:p14="http://schemas.microsoft.com/office/powerpoint/2010/main" val="188376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6BCFA-8EF4-4AA2-AA60-AE0394465FBD}"/>
              </a:ext>
            </a:extLst>
          </p:cNvPr>
          <p:cNvSpPr>
            <a:spLocks noGrp="1"/>
          </p:cNvSpPr>
          <p:nvPr>
            <p:ph type="title"/>
          </p:nvPr>
        </p:nvSpPr>
        <p:spPr/>
        <p:txBody>
          <a:bodyPr/>
          <a:lstStyle/>
          <a:p>
            <a:r>
              <a:rPr lang="es-CO" dirty="0"/>
              <a:t>Principales dificultades</a:t>
            </a:r>
            <a:endParaRPr lang="es-US" dirty="0"/>
          </a:p>
        </p:txBody>
      </p:sp>
      <p:sp>
        <p:nvSpPr>
          <p:cNvPr id="3" name="Marcador de contenido 2">
            <a:extLst>
              <a:ext uri="{FF2B5EF4-FFF2-40B4-BE49-F238E27FC236}">
                <a16:creationId xmlns:a16="http://schemas.microsoft.com/office/drawing/2014/main" id="{68C2051F-CBD9-4B6F-B545-9B9CBF31AA02}"/>
              </a:ext>
            </a:extLst>
          </p:cNvPr>
          <p:cNvSpPr>
            <a:spLocks noGrp="1"/>
          </p:cNvSpPr>
          <p:nvPr>
            <p:ph idx="1"/>
          </p:nvPr>
        </p:nvSpPr>
        <p:spPr>
          <a:xfrm>
            <a:off x="1261872" y="1828800"/>
            <a:ext cx="8595360" cy="4580626"/>
          </a:xfrm>
        </p:spPr>
        <p:txBody>
          <a:bodyPr>
            <a:normAutofit/>
          </a:bodyPr>
          <a:lstStyle/>
          <a:p>
            <a:r>
              <a:rPr lang="es-CO" dirty="0">
                <a:latin typeface="Candara Light" panose="020E0502030303020204" pitchFamily="34" charset="0"/>
              </a:rPr>
              <a:t>Como principal dificultad se me presenta a la hora de realizar un barrido por los diccionarios pero esto logre solucionarlo con ayuda de ciclos que iteraran  dependiendo de la cantidad de llaves de un diccionario.</a:t>
            </a:r>
          </a:p>
          <a:p>
            <a:r>
              <a:rPr lang="es-CO" dirty="0">
                <a:latin typeface="Candara Light" panose="020E0502030303020204" pitchFamily="34" charset="0"/>
              </a:rPr>
              <a:t>Otra dificultad fue a la hora de manejar cada sección con diferentes funciones, pero la logre solucionar  ya que mi error solo estaba en las variables que ingresaban.</a:t>
            </a:r>
          </a:p>
          <a:p>
            <a:r>
              <a:rPr lang="es-CO" dirty="0">
                <a:latin typeface="Candara Light" panose="020E0502030303020204" pitchFamily="34" charset="0"/>
              </a:rPr>
              <a:t>Otra dificultad que se me presento fue a la hora de realizar el manejo de excepciones que use en las funciones de cargar archivos, que estas a pesar de que imprimen un mensaje después de un error el programa de igual manera colapsa.</a:t>
            </a:r>
          </a:p>
          <a:p>
            <a:r>
              <a:rPr lang="es-CO" dirty="0">
                <a:latin typeface="Candara Light" panose="020E0502030303020204" pitchFamily="34" charset="0"/>
              </a:rPr>
              <a:t>Otra dificultad se me presento a la hora de encontrar la manera en la que el programa funcionara en su totalidad sin necesidad de cargarle los archivos cada que se inicia por primera vez, este error no lo puede solucionar por lo que para que se cumplan todos los requerimientos del proyecto </a:t>
            </a:r>
            <a:r>
              <a:rPr lang="es-CO" b="1" dirty="0">
                <a:latin typeface="Candara Light" panose="020E0502030303020204" pitchFamily="34" charset="0"/>
              </a:rPr>
              <a:t>es necesario cargar los 2 archivos cada que se ejecute el programa.</a:t>
            </a:r>
            <a:endParaRPr lang="es-US" b="1" dirty="0">
              <a:latin typeface="Candara Light" panose="020E0502030303020204" pitchFamily="34" charset="0"/>
            </a:endParaRPr>
          </a:p>
        </p:txBody>
      </p:sp>
    </p:spTree>
    <p:extLst>
      <p:ext uri="{BB962C8B-B14F-4D97-AF65-F5344CB8AC3E}">
        <p14:creationId xmlns:p14="http://schemas.microsoft.com/office/powerpoint/2010/main" val="300800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E9F260-6CAE-460D-9B69-0DC620B617FE}"/>
              </a:ext>
            </a:extLst>
          </p:cNvPr>
          <p:cNvSpPr>
            <a:spLocks noGrp="1"/>
          </p:cNvSpPr>
          <p:nvPr>
            <p:ph type="title"/>
          </p:nvPr>
        </p:nvSpPr>
        <p:spPr/>
        <p:txBody>
          <a:bodyPr/>
          <a:lstStyle/>
          <a:p>
            <a:r>
              <a:rPr lang="es-CO" dirty="0"/>
              <a:t>Aprendizajes</a:t>
            </a:r>
            <a:endParaRPr lang="es-US" dirty="0"/>
          </a:p>
        </p:txBody>
      </p:sp>
      <p:sp>
        <p:nvSpPr>
          <p:cNvPr id="3" name="Marcador de contenido 2">
            <a:extLst>
              <a:ext uri="{FF2B5EF4-FFF2-40B4-BE49-F238E27FC236}">
                <a16:creationId xmlns:a16="http://schemas.microsoft.com/office/drawing/2014/main" id="{360D47FF-31F0-4DB8-8D0C-ABF33B835F63}"/>
              </a:ext>
            </a:extLst>
          </p:cNvPr>
          <p:cNvSpPr>
            <a:spLocks noGrp="1"/>
          </p:cNvSpPr>
          <p:nvPr>
            <p:ph idx="1"/>
          </p:nvPr>
        </p:nvSpPr>
        <p:spPr>
          <a:xfrm>
            <a:off x="1261872" y="1828800"/>
            <a:ext cx="8595360" cy="3791823"/>
          </a:xfrm>
        </p:spPr>
        <p:txBody>
          <a:bodyPr/>
          <a:lstStyle/>
          <a:p>
            <a:pPr marL="0" indent="0">
              <a:buNone/>
            </a:pPr>
            <a:r>
              <a:rPr lang="es-CO" sz="2000" dirty="0">
                <a:latin typeface="Candara Light" panose="020E0502030303020204" pitchFamily="34" charset="0"/>
              </a:rPr>
              <a:t>Los aprendizajes que obtuve a lo largo del proyecto fueron los Sgtes:</a:t>
            </a:r>
          </a:p>
          <a:p>
            <a:pPr>
              <a:buFont typeface="Wingdings" panose="05000000000000000000" pitchFamily="2" charset="2"/>
              <a:buChar char="v"/>
            </a:pPr>
            <a:r>
              <a:rPr lang="es-CO" sz="2000" dirty="0">
                <a:latin typeface="Candara Light" panose="020E0502030303020204" pitchFamily="34" charset="0"/>
              </a:rPr>
              <a:t> Ciclos </a:t>
            </a:r>
            <a:r>
              <a:rPr lang="es-CO" sz="2000" b="1" dirty="0">
                <a:latin typeface="Candara Light" panose="020E0502030303020204" pitchFamily="34" charset="0"/>
              </a:rPr>
              <a:t>For</a:t>
            </a:r>
            <a:r>
              <a:rPr lang="es-CO" sz="2000" dirty="0">
                <a:latin typeface="Candara Light" panose="020E0502030303020204" pitchFamily="34" charset="0"/>
              </a:rPr>
              <a:t> usando las llaves de los diccionarios como rango de iteración.</a:t>
            </a:r>
          </a:p>
          <a:p>
            <a:pPr>
              <a:buFont typeface="Wingdings" panose="05000000000000000000" pitchFamily="2" charset="2"/>
              <a:buChar char="v"/>
            </a:pPr>
            <a:r>
              <a:rPr lang="es-CO" sz="2000" dirty="0">
                <a:latin typeface="Candara Light" panose="020E0502030303020204" pitchFamily="34" charset="0"/>
              </a:rPr>
              <a:t> Aprendí a utilizar valores booleanos como método de control de ciclos </a:t>
            </a:r>
            <a:r>
              <a:rPr lang="es-CO" sz="2000" b="1" dirty="0">
                <a:latin typeface="Candara Light" panose="020E0502030303020204" pitchFamily="34" charset="0"/>
              </a:rPr>
              <a:t>While</a:t>
            </a:r>
            <a:r>
              <a:rPr lang="es-CO" sz="2000" dirty="0">
                <a:latin typeface="Candara Light" panose="020E0502030303020204" pitchFamily="34" charset="0"/>
              </a:rPr>
              <a:t>.</a:t>
            </a:r>
          </a:p>
          <a:p>
            <a:pPr>
              <a:buFont typeface="Wingdings" panose="05000000000000000000" pitchFamily="2" charset="2"/>
              <a:buChar char="v"/>
            </a:pPr>
            <a:r>
              <a:rPr lang="es-CO" sz="2000" dirty="0">
                <a:latin typeface="Candara Light" panose="020E0502030303020204" pitchFamily="34" charset="0"/>
              </a:rPr>
              <a:t> Aprendí a usar la librería </a:t>
            </a:r>
            <a:r>
              <a:rPr lang="es-CO" sz="2000" b="1" dirty="0">
                <a:latin typeface="Candara Light" panose="020E0502030303020204" pitchFamily="34" charset="0"/>
              </a:rPr>
              <a:t>Copy</a:t>
            </a:r>
            <a:r>
              <a:rPr lang="es-CO" sz="2000" dirty="0">
                <a:latin typeface="Candara Light" panose="020E0502030303020204" pitchFamily="34" charset="0"/>
              </a:rPr>
              <a:t>  en concreto la función </a:t>
            </a:r>
            <a:r>
              <a:rPr lang="es-CO" sz="2000" b="1" dirty="0">
                <a:latin typeface="Candara Light" panose="020E0502030303020204" pitchFamily="34" charset="0"/>
              </a:rPr>
              <a:t>deepcopy</a:t>
            </a:r>
            <a:r>
              <a:rPr lang="es-CO" sz="2000" dirty="0">
                <a:latin typeface="Candara Light" panose="020E0502030303020204" pitchFamily="34" charset="0"/>
              </a:rPr>
              <a:t> para realizar la copia de una matriz de manera rápida.</a:t>
            </a:r>
          </a:p>
          <a:p>
            <a:pPr>
              <a:buFont typeface="Wingdings" panose="05000000000000000000" pitchFamily="2" charset="2"/>
              <a:buChar char="v"/>
            </a:pPr>
            <a:r>
              <a:rPr lang="es-CO" sz="2000" dirty="0">
                <a:latin typeface="Candara Light" panose="020E0502030303020204" pitchFamily="34" charset="0"/>
              </a:rPr>
              <a:t> Aprendí a usar variables con valor nulo.</a:t>
            </a:r>
          </a:p>
          <a:p>
            <a:pPr>
              <a:buFont typeface="Wingdings" panose="05000000000000000000" pitchFamily="2" charset="2"/>
              <a:buChar char="v"/>
            </a:pPr>
            <a:r>
              <a:rPr lang="es-CO" sz="2000" dirty="0">
                <a:latin typeface="Candara Light" panose="020E0502030303020204" pitchFamily="34" charset="0"/>
              </a:rPr>
              <a:t> Aprendí a usar la funciones de </a:t>
            </a:r>
            <a:r>
              <a:rPr lang="es-CO" sz="2000" b="1" dirty="0">
                <a:latin typeface="Candara Light" panose="020E0502030303020204" pitchFamily="34" charset="0"/>
              </a:rPr>
              <a:t>Remove</a:t>
            </a:r>
            <a:r>
              <a:rPr lang="es-CO" sz="2000" dirty="0">
                <a:latin typeface="Candara Light" panose="020E0502030303020204" pitchFamily="34" charset="0"/>
              </a:rPr>
              <a:t> y </a:t>
            </a:r>
            <a:r>
              <a:rPr lang="es-CO" sz="2000" b="1" dirty="0">
                <a:latin typeface="Candara Light" panose="020E0502030303020204" pitchFamily="34" charset="0"/>
              </a:rPr>
              <a:t>Del</a:t>
            </a:r>
            <a:r>
              <a:rPr lang="es-CO" sz="2000" dirty="0">
                <a:latin typeface="Candara Light" panose="020E0502030303020204" pitchFamily="34" charset="0"/>
              </a:rPr>
              <a:t>.</a:t>
            </a:r>
          </a:p>
          <a:p>
            <a:pPr>
              <a:buFont typeface="Wingdings" panose="05000000000000000000" pitchFamily="2" charset="2"/>
              <a:buChar char="v"/>
            </a:pPr>
            <a:endParaRPr lang="es-CO" dirty="0"/>
          </a:p>
          <a:p>
            <a:pPr marL="0" indent="0">
              <a:buNone/>
            </a:pPr>
            <a:endParaRPr lang="es-CO" dirty="0"/>
          </a:p>
          <a:p>
            <a:endParaRPr lang="es-US" dirty="0"/>
          </a:p>
        </p:txBody>
      </p:sp>
    </p:spTree>
    <p:extLst>
      <p:ext uri="{BB962C8B-B14F-4D97-AF65-F5344CB8AC3E}">
        <p14:creationId xmlns:p14="http://schemas.microsoft.com/office/powerpoint/2010/main" val="221393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D151D-1E56-4D6D-BE24-2874C2F17B42}"/>
              </a:ext>
            </a:extLst>
          </p:cNvPr>
          <p:cNvSpPr>
            <a:spLocks noGrp="1"/>
          </p:cNvSpPr>
          <p:nvPr>
            <p:ph type="title"/>
          </p:nvPr>
        </p:nvSpPr>
        <p:spPr/>
        <p:txBody>
          <a:bodyPr/>
          <a:lstStyle/>
          <a:p>
            <a:r>
              <a:rPr lang="es-CO" dirty="0"/>
              <a:t>Conclusiones</a:t>
            </a:r>
            <a:endParaRPr lang="es-US" dirty="0"/>
          </a:p>
        </p:txBody>
      </p:sp>
      <p:sp>
        <p:nvSpPr>
          <p:cNvPr id="3" name="Marcador de contenido 2">
            <a:extLst>
              <a:ext uri="{FF2B5EF4-FFF2-40B4-BE49-F238E27FC236}">
                <a16:creationId xmlns:a16="http://schemas.microsoft.com/office/drawing/2014/main" id="{2BFC79E6-1944-4DAD-87A8-75E3A42AD4A9}"/>
              </a:ext>
            </a:extLst>
          </p:cNvPr>
          <p:cNvSpPr>
            <a:spLocks noGrp="1"/>
          </p:cNvSpPr>
          <p:nvPr>
            <p:ph idx="1"/>
          </p:nvPr>
        </p:nvSpPr>
        <p:spPr>
          <a:xfrm>
            <a:off x="1261872" y="1828801"/>
            <a:ext cx="8595360" cy="3123028"/>
          </a:xfrm>
        </p:spPr>
        <p:txBody>
          <a:bodyPr>
            <a:normAutofit/>
          </a:bodyPr>
          <a:lstStyle/>
          <a:p>
            <a:pPr marL="0" indent="0">
              <a:buNone/>
            </a:pPr>
            <a:r>
              <a:rPr lang="es-CO" sz="2400" dirty="0">
                <a:latin typeface="Candara Light" panose="020E0502030303020204" pitchFamily="34" charset="0"/>
              </a:rPr>
              <a:t>En conclusión el programa usa todos los temas vistos en el curso y cumple de manera correcta con los requerimientos a pesar de que con un poco mas de manejo de excepciones y otras mejoras el programa tendría  menos colapsos y se suprimiría el fallo de que si no se suben ambos archivos no funcionan de manera correcta la totalidad de funciones. </a:t>
            </a:r>
            <a:endParaRPr lang="es-US" sz="2400" dirty="0">
              <a:latin typeface="Candara Light" panose="020E0502030303020204" pitchFamily="34" charset="0"/>
            </a:endParaRPr>
          </a:p>
        </p:txBody>
      </p:sp>
    </p:spTree>
    <p:extLst>
      <p:ext uri="{BB962C8B-B14F-4D97-AF65-F5344CB8AC3E}">
        <p14:creationId xmlns:p14="http://schemas.microsoft.com/office/powerpoint/2010/main" val="160726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44C44-1487-4641-B76E-A4F10C24F589}"/>
              </a:ext>
            </a:extLst>
          </p:cNvPr>
          <p:cNvSpPr>
            <a:spLocks noGrp="1"/>
          </p:cNvSpPr>
          <p:nvPr>
            <p:ph type="title"/>
          </p:nvPr>
        </p:nvSpPr>
        <p:spPr>
          <a:xfrm>
            <a:off x="1249680" y="3027425"/>
            <a:ext cx="9692640" cy="803149"/>
          </a:xfrm>
        </p:spPr>
        <p:txBody>
          <a:bodyPr>
            <a:noAutofit/>
          </a:bodyPr>
          <a:lstStyle/>
          <a:p>
            <a:r>
              <a:rPr lang="es-CO" sz="8800" dirty="0"/>
              <a:t>Espacio para preguntas</a:t>
            </a:r>
            <a:endParaRPr lang="es-US" sz="8800" dirty="0"/>
          </a:p>
        </p:txBody>
      </p:sp>
      <p:pic>
        <p:nvPicPr>
          <p:cNvPr id="2052" name="Picture 4" descr="Tienes alguna duda sobre seguros?">
            <a:extLst>
              <a:ext uri="{FF2B5EF4-FFF2-40B4-BE49-F238E27FC236}">
                <a16:creationId xmlns:a16="http://schemas.microsoft.com/office/drawing/2014/main" id="{5A691315-71F5-4C08-B95A-D50B27471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0178" y="3587416"/>
            <a:ext cx="3102142" cy="310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630898"/>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131</TotalTime>
  <Words>464</Words>
  <Application>Microsoft Office PowerPoint</Application>
  <PresentationFormat>Panorámica</PresentationFormat>
  <Paragraphs>30</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Candara Light</vt:lpstr>
      <vt:lpstr>Century Schoolbook</vt:lpstr>
      <vt:lpstr>Wingdings</vt:lpstr>
      <vt:lpstr>Wingdings 2</vt:lpstr>
      <vt:lpstr>Vista</vt:lpstr>
      <vt:lpstr>Proyecto final introducción a la programación.</vt:lpstr>
      <vt:lpstr>Funciones del programa</vt:lpstr>
      <vt:lpstr>Conceptos Aplicados</vt:lpstr>
      <vt:lpstr>Principales dificultades</vt:lpstr>
      <vt:lpstr>Aprendizajes</vt:lpstr>
      <vt:lpstr>Conclusiones</vt:lpstr>
      <vt:lpstr>Espacio para 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introducción a la programación.</dc:title>
  <dc:creator>LUIS FELIPE MARTINEZ</dc:creator>
  <cp:lastModifiedBy>LUIS FELIPE MARTINEZ</cp:lastModifiedBy>
  <cp:revision>10</cp:revision>
  <dcterms:created xsi:type="dcterms:W3CDTF">2021-06-02T21:39:36Z</dcterms:created>
  <dcterms:modified xsi:type="dcterms:W3CDTF">2021-06-08T19:46:00Z</dcterms:modified>
</cp:coreProperties>
</file>