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8"/>
  </p:notesMasterIdLst>
  <p:sldIdLst>
    <p:sldId id="275" r:id="rId2"/>
    <p:sldId id="263" r:id="rId3"/>
    <p:sldId id="270" r:id="rId4"/>
    <p:sldId id="262" r:id="rId5"/>
    <p:sldId id="266" r:id="rId6"/>
    <p:sldId id="267" r:id="rId7"/>
    <p:sldId id="268" r:id="rId8"/>
    <p:sldId id="269" r:id="rId9"/>
    <p:sldId id="271" r:id="rId10"/>
    <p:sldId id="272" r:id="rId11"/>
    <p:sldId id="273" r:id="rId12"/>
    <p:sldId id="276" r:id="rId13"/>
    <p:sldId id="277" r:id="rId14"/>
    <p:sldId id="278" r:id="rId15"/>
    <p:sldId id="279" r:id="rId16"/>
    <p:sldId id="28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79" autoAdjust="0"/>
    <p:restoredTop sz="66427" autoAdjust="0"/>
  </p:normalViewPr>
  <p:slideViewPr>
    <p:cSldViewPr snapToGrid="0">
      <p:cViewPr varScale="1">
        <p:scale>
          <a:sx n="49" d="100"/>
          <a:sy n="49" d="100"/>
        </p:scale>
        <p:origin x="19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B2493-EB8A-496E-8C1D-8196F598D82C}" type="datetimeFigureOut">
              <a:rPr lang="en-US" smtClean="0"/>
              <a:t>2/25/2016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F6934B-CE31-4395-9B44-E026A588E1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993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Mr</a:t>
            </a:r>
            <a:r>
              <a:rPr lang="en-US" baseline="0" dirty="0" smtClean="0"/>
              <a:t>. </a:t>
            </a:r>
            <a:r>
              <a:rPr lang="en-US" baseline="0" dirty="0" smtClean="0"/>
              <a:t>Carter </a:t>
            </a:r>
            <a:r>
              <a:rPr lang="en-US" baseline="0" dirty="0" smtClean="0"/>
              <a:t>is of course referencing what is known as the 4</a:t>
            </a:r>
            <a:r>
              <a:rPr lang="en-US" baseline="30000" dirty="0" smtClean="0"/>
              <a:t>th</a:t>
            </a:r>
            <a:r>
              <a:rPr lang="en-US" baseline="0" dirty="0" smtClean="0"/>
              <a:t> amendment, or the right of the people to be protected from unreasonable search and seizures. As Mr. </a:t>
            </a:r>
            <a:r>
              <a:rPr lang="en-US" baseline="0" dirty="0" smtClean="0"/>
              <a:t>Carter put </a:t>
            </a:r>
            <a:r>
              <a:rPr lang="en-US" baseline="0" dirty="0" smtClean="0"/>
              <a:t>it, if you want to search him, you “gon need a warrant for that</a:t>
            </a:r>
            <a:r>
              <a:rPr lang="en-US" baseline="0" dirty="0" smtClean="0"/>
              <a:t>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sections I read basically deal with how the 4</a:t>
            </a:r>
            <a:r>
              <a:rPr lang="en-US" baseline="30000" dirty="0" smtClean="0"/>
              <a:t>th</a:t>
            </a:r>
            <a:r>
              <a:rPr lang="en-US" baseline="0" dirty="0" smtClean="0"/>
              <a:t> amendment of illegal search and seizure relates to technology and personal information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5549C-129B-49CF-A1F3-C39C1C11FE6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64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Loosened</a:t>
            </a:r>
            <a:r>
              <a:rPr lang="en-US" baseline="0" dirty="0" smtClean="0"/>
              <a:t> restrictions on gov surveillance and wiretapping activities </a:t>
            </a:r>
          </a:p>
          <a:p>
            <a:r>
              <a:rPr lang="en-US" baseline="0" dirty="0" smtClean="0"/>
              <a:t>Allows law enforcement to get destination and time info from for email, payment info like credit card numbers.</a:t>
            </a:r>
          </a:p>
          <a:p>
            <a:r>
              <a:rPr lang="en-US" baseline="0" dirty="0" smtClean="0"/>
              <a:t>**Concern: FBI can extract anyone’s email** (no court order required)</a:t>
            </a:r>
          </a:p>
          <a:p>
            <a:r>
              <a:rPr lang="en-US" baseline="0" dirty="0" smtClean="0"/>
              <a:t>This shows us that technology requires us to re evaluate existing laws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can thank Bush for the Patriot Act, because Bush did the Patriot Act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6934B-CE31-4395-9B44-E026A588E15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95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“On to the next one”</a:t>
            </a:r>
            <a:endParaRPr lang="en-US" sz="1200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5549C-129B-49CF-A1F3-C39C1C11FE6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541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NSA is about the size</a:t>
            </a:r>
            <a:r>
              <a:rPr lang="en-US" baseline="0" dirty="0" smtClean="0"/>
              <a:t> of one of the larger Fortune 500 companies. Mind blowing, right?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Budget is a secret though LOL </a:t>
            </a:r>
          </a:p>
          <a:p>
            <a:r>
              <a:rPr lang="en-US" baseline="0" dirty="0" smtClean="0"/>
              <a:t>**owns and uses the most powerful computers available**</a:t>
            </a:r>
          </a:p>
          <a:p>
            <a:endParaRPr lang="en-US" baseline="0" dirty="0" smtClean="0"/>
          </a:p>
          <a:p>
            <a:r>
              <a:rPr lang="en-US" dirty="0" smtClean="0"/>
              <a:t>The</a:t>
            </a:r>
            <a:r>
              <a:rPr lang="en-US" baseline="0" dirty="0" smtClean="0"/>
              <a:t> NSA has secretly violated restrictions on surveillance of ppl in the US when they r only supposed to be spying on international foes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6934B-CE31-4395-9B44-E026A588E15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186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Violated restrictions on foreign intelligene by monitoring communications of specific American citizens</a:t>
            </a:r>
          </a:p>
          <a:p>
            <a:r>
              <a:rPr lang="en-US" dirty="0" smtClean="0"/>
              <a:t>MLK</a:t>
            </a:r>
            <a:r>
              <a:rPr lang="en-US" baseline="0" dirty="0" smtClean="0"/>
              <a:t> was one of them!!!! Crazy, right??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6934B-CE31-4395-9B44-E026A588E15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5131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the Patriot Act,</a:t>
            </a:r>
            <a:r>
              <a:rPr lang="en-US" baseline="0" dirty="0" smtClean="0"/>
              <a:t> there was a sharp boundary bw legal rules for terrorism investigations and criminal investigations but that line got blurred after this law was passed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**brother/mom story**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6934B-CE31-4395-9B44-E026A588E15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05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NY Times</a:t>
            </a:r>
            <a:r>
              <a:rPr lang="en-US" baseline="0" dirty="0" smtClean="0"/>
              <a:t> told everyone that the NSA was intercepting international phone calls/email of several thousand ppl IN the US </a:t>
            </a:r>
          </a:p>
          <a:p>
            <a:r>
              <a:rPr lang="en-US" baseline="0" dirty="0" smtClean="0"/>
              <a:t>With no approval from the courts!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NSA claimed that it needed to quickly react to potential terrorist activity and that is why it did not gain court approval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6934B-CE31-4395-9B44-E026A588E15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6577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was a SECRET ROOM at</a:t>
            </a:r>
            <a:r>
              <a:rPr lang="en-US" baseline="0" dirty="0" smtClean="0"/>
              <a:t> an ATNT facility where the NSA sat, ate Chinese takeout, and spied on the world. Basically, just like a movie LOL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NSA had access to ATNT users’ email, phone, web history, etc </a:t>
            </a:r>
          </a:p>
          <a:p>
            <a:r>
              <a:rPr lang="en-US" baseline="0" dirty="0" smtClean="0"/>
              <a:t>Opponents of this program said that this was a HUGE invasion of privacy and many AT&amp;T users were ticked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6934B-CE31-4395-9B44-E026A588E15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672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might be sharp as a tack, or somebody important or something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exists still warrant-less wiretapping and secret intelligence gathering!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5549C-129B-49CF-A1F3-C39C1C11FE6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830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5549C-129B-49CF-A1F3-C39C1C11FE6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154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Long before</a:t>
            </a:r>
            <a:r>
              <a:rPr lang="en-US" baseline="0" dirty="0" smtClean="0"/>
              <a:t> ‘94, </a:t>
            </a:r>
            <a:r>
              <a:rPr lang="en-US" baseline="0" dirty="0" smtClean="0"/>
              <a:t>……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*the legal status of wiretapping was debated throughout most of the 20</a:t>
            </a:r>
            <a:r>
              <a:rPr lang="en-US" baseline="30000" dirty="0" smtClean="0"/>
              <a:t>th</a:t>
            </a:r>
            <a:r>
              <a:rPr lang="en-US" baseline="0" dirty="0" smtClean="0"/>
              <a:t> century*</a:t>
            </a:r>
          </a:p>
          <a:p>
            <a:r>
              <a:rPr lang="en-US" baseline="0" dirty="0" smtClean="0"/>
              <a:t>Supreme Court ruled that wiretapping was *NOT* unconstitutional. BUT that congress could ban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6934B-CE31-4395-9B44-E026A588E15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790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person *NOT* authorized by the sender could intercept/divulge a message</a:t>
            </a:r>
          </a:p>
          <a:p>
            <a:endParaRPr lang="en-US" dirty="0" smtClean="0"/>
          </a:p>
          <a:p>
            <a:r>
              <a:rPr lang="en-US" dirty="0" smtClean="0"/>
              <a:t>*no exception</a:t>
            </a:r>
            <a:r>
              <a:rPr lang="en-US" baseline="0" dirty="0" smtClean="0"/>
              <a:t> for law enforcement agencies*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6934B-CE31-4395-9B44-E026A588E15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725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Supreme</a:t>
            </a:r>
            <a:r>
              <a:rPr lang="en-US" baseline="0" dirty="0" smtClean="0"/>
              <a:t> court: wiretapping violated the law </a:t>
            </a:r>
          </a:p>
          <a:p>
            <a:endParaRPr lang="en-US" baseline="0" dirty="0" smtClean="0"/>
          </a:p>
          <a:p>
            <a:r>
              <a:rPr lang="en-US" baseline="0" dirty="0" smtClean="0"/>
              <a:t>Police ignored the ruling and continued to wiretap for decades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6934B-CE31-4395-9B44-E026A588E15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050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67,,</a:t>
            </a:r>
            <a:r>
              <a:rPr lang="en-US" baseline="0" dirty="0" smtClean="0"/>
              <a:t> Congress was </a:t>
            </a:r>
            <a:r>
              <a:rPr lang="en-US" dirty="0" smtClean="0"/>
              <a:t>repeatedly</a:t>
            </a:r>
            <a:r>
              <a:rPr lang="en-US" baseline="0" dirty="0" smtClean="0"/>
              <a:t> rejected proposals to allow wiretapping/electronic surveillance</a:t>
            </a:r>
          </a:p>
          <a:p>
            <a:endParaRPr lang="en-US" baseline="0" dirty="0" smtClean="0"/>
          </a:p>
          <a:p>
            <a:r>
              <a:rPr lang="en-US" baseline="0" dirty="0" smtClean="0"/>
              <a:t>Katz v United States: SC ruled that intercepting phone convos w/o a court order violated the 4</a:t>
            </a:r>
            <a:r>
              <a:rPr lang="en-US" baseline="30000" dirty="0" smtClean="0"/>
              <a:t>th</a:t>
            </a:r>
            <a:r>
              <a:rPr lang="en-US" baseline="0" dirty="0" smtClean="0"/>
              <a:t> amendment </a:t>
            </a:r>
          </a:p>
          <a:p>
            <a:r>
              <a:rPr lang="en-US" baseline="0" dirty="0" smtClean="0"/>
              <a:t>Basically, police officers would need a court order to intercept or record the content of a phone call for a criminal investigation 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w less court scrutiny and justification: can access the pen register (the numbers a phone number has called)</a:t>
            </a:r>
          </a:p>
          <a:p>
            <a:endParaRPr lang="en-US" baseline="0" dirty="0" smtClean="0"/>
          </a:p>
          <a:p>
            <a:r>
              <a:rPr lang="en-US" baseline="0" dirty="0" smtClean="0"/>
              <a:t>*Unconstituional wiretaps during Nixon administration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6934B-CE31-4395-9B44-E026A588E15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742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a LARGE NUMBER of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6934B-CE31-4395-9B44-E026A588E15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384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1986,</a:t>
            </a:r>
            <a:r>
              <a:rPr lang="en-US" baseline="0" dirty="0" smtClean="0"/>
              <a:t> the ECPA was passed. And amendments were made in 1994.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Extended the 1968</a:t>
            </a:r>
            <a:r>
              <a:rPr lang="en-US" baseline="0" dirty="0" smtClean="0"/>
              <a:t> wiretap restrictions to electronic communication-email, cell phones </a:t>
            </a:r>
          </a:p>
          <a:p>
            <a:r>
              <a:rPr lang="en-US" baseline="0" dirty="0" smtClean="0"/>
              <a:t>Gov needs a court order to legally intercept email/read stored email 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Controversey: gov argued that ppl give up expectations of privacy by allowing ISPs to store their email on the ISP’s computers </a:t>
            </a:r>
            <a:r>
              <a:rPr lang="en-US" baseline="0" dirty="0"/>
              <a:t> </a:t>
            </a:r>
            <a:r>
              <a:rPr lang="en-US" baseline="0" dirty="0" smtClean="0"/>
              <a:t>so 4</a:t>
            </a:r>
            <a:r>
              <a:rPr lang="en-US" baseline="30000" dirty="0" smtClean="0"/>
              <a:t>th</a:t>
            </a:r>
            <a:r>
              <a:rPr lang="en-US" baseline="0" dirty="0" smtClean="0"/>
              <a:t> amedmemnt don’t apply</a:t>
            </a:r>
          </a:p>
          <a:p>
            <a:r>
              <a:rPr lang="en-US" baseline="0" dirty="0" smtClean="0"/>
              <a:t>**appeals court decided in 2007 that this is not the case*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6934B-CE31-4395-9B44-E026A588E15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735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576C-8181-401C-8E60-288993F20F57}" type="datetimeFigureOut">
              <a:rPr lang="en-US" smtClean="0"/>
              <a:t>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3F2C-6D9A-476B-931A-B2673EA4A8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274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576C-8181-401C-8E60-288993F20F57}" type="datetimeFigureOut">
              <a:rPr lang="en-US" smtClean="0"/>
              <a:t>2/25/2016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3F2C-6D9A-476B-931A-B2673EA4A8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29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576C-8181-401C-8E60-288993F20F57}" type="datetimeFigureOut">
              <a:rPr lang="en-US" smtClean="0"/>
              <a:t>2/25/2016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3F2C-6D9A-476B-931A-B2673EA4A8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386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576C-8181-401C-8E60-288993F20F57}" type="datetimeFigureOut">
              <a:rPr lang="en-US" smtClean="0"/>
              <a:t>2/25/2016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3F2C-6D9A-476B-931A-B2673EA4A8B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756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576C-8181-401C-8E60-288993F20F57}" type="datetimeFigureOut">
              <a:rPr lang="en-US" smtClean="0"/>
              <a:t>2/25/2016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3F2C-6D9A-476B-931A-B2673EA4A8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117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576C-8181-401C-8E60-288993F20F57}" type="datetimeFigureOut">
              <a:rPr lang="en-US" smtClean="0"/>
              <a:t>2/25/2016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3F2C-6D9A-476B-931A-B2673EA4A8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696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576C-8181-401C-8E60-288993F20F57}" type="datetimeFigureOut">
              <a:rPr lang="en-US" smtClean="0"/>
              <a:t>2/25/2016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3F2C-6D9A-476B-931A-B2673EA4A8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386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576C-8181-401C-8E60-288993F20F57}" type="datetimeFigureOut">
              <a:rPr lang="en-US" smtClean="0"/>
              <a:t>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3F2C-6D9A-476B-931A-B2673EA4A8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339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576C-8181-401C-8E60-288993F20F57}" type="datetimeFigureOut">
              <a:rPr lang="en-US" smtClean="0"/>
              <a:t>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3F2C-6D9A-476B-931A-B2673EA4A8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554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576C-8181-401C-8E60-288993F20F57}" type="datetimeFigureOut">
              <a:rPr lang="en-US" smtClean="0"/>
              <a:t>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3F2C-6D9A-476B-931A-B2673EA4A8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40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576C-8181-401C-8E60-288993F20F57}" type="datetimeFigureOut">
              <a:rPr lang="en-US" smtClean="0"/>
              <a:t>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3F2C-6D9A-476B-931A-B2673EA4A8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086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576C-8181-401C-8E60-288993F20F57}" type="datetimeFigureOut">
              <a:rPr lang="en-US" smtClean="0"/>
              <a:t>2/25/2016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3F2C-6D9A-476B-931A-B2673EA4A8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77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576C-8181-401C-8E60-288993F20F57}" type="datetimeFigureOut">
              <a:rPr lang="en-US" smtClean="0"/>
              <a:t>2/25/2016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3F2C-6D9A-476B-931A-B2673EA4A8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7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576C-8181-401C-8E60-288993F20F57}" type="datetimeFigureOut">
              <a:rPr lang="en-US" smtClean="0"/>
              <a:t>2/25/2016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3F2C-6D9A-476B-931A-B2673EA4A8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72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576C-8181-401C-8E60-288993F20F57}" type="datetimeFigureOut">
              <a:rPr lang="en-US" smtClean="0"/>
              <a:t>2/25/2016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3F2C-6D9A-476B-931A-B2673EA4A8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9434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576C-8181-401C-8E60-288993F20F57}" type="datetimeFigureOut">
              <a:rPr lang="en-US" smtClean="0"/>
              <a:t>2/25/2016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3F2C-6D9A-476B-931A-B2673EA4A8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686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576C-8181-401C-8E60-288993F20F57}" type="datetimeFigureOut">
              <a:rPr lang="en-US" smtClean="0"/>
              <a:t>2/25/2016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3F2C-6D9A-476B-931A-B2673EA4A8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394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0C0576C-8181-401C-8E60-288993F20F57}" type="datetimeFigureOut">
              <a:rPr lang="en-US" smtClean="0"/>
              <a:t>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44D3F2C-6D9A-476B-931A-B2673EA4A8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194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w.cornell.edu/wex/unreasonable_search_and_seizure" TargetMode="External"/><Relationship Id="rId7" Type="http://schemas.openxmlformats.org/officeDocument/2006/relationships/hyperlink" Target="http://www.law.cornell.edu/wex/seizur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law.cornell.edu/wex/search_0" TargetMode="External"/><Relationship Id="rId5" Type="http://schemas.openxmlformats.org/officeDocument/2006/relationships/hyperlink" Target="http://www.law.cornell.edu/wex/probable_cause" TargetMode="External"/><Relationship Id="rId4" Type="http://schemas.openxmlformats.org/officeDocument/2006/relationships/hyperlink" Target="http://www.law.cornell.edu/wex/warran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75617" y="313899"/>
            <a:ext cx="10393250" cy="62514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u="sng" dirty="0" smtClean="0">
                <a:solidFill>
                  <a:schemeClr val="tx1"/>
                </a:solidFill>
              </a:rPr>
              <a:t>4</a:t>
            </a:r>
            <a:r>
              <a:rPr lang="en-US" sz="9600" u="sng" baseline="30000" dirty="0" smtClean="0">
                <a:solidFill>
                  <a:schemeClr val="tx1"/>
                </a:solidFill>
              </a:rPr>
              <a:t>TH</a:t>
            </a:r>
            <a:r>
              <a:rPr lang="en-US" sz="9600" u="sng" dirty="0" smtClean="0">
                <a:solidFill>
                  <a:schemeClr val="tx1"/>
                </a:solidFill>
              </a:rPr>
              <a:t> AMENDMENT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[</a:t>
            </a:r>
            <a:r>
              <a:rPr lang="en-US" sz="3200" dirty="0">
                <a:solidFill>
                  <a:schemeClr val="tx1"/>
                </a:solidFill>
              </a:rPr>
              <a:t>t]he right of the people to be secure in their persons, houses, papers, and effects, against </a:t>
            </a:r>
            <a:r>
              <a:rPr lang="en-US" sz="3200" u="sng" dirty="0">
                <a:solidFill>
                  <a:schemeClr val="tx1"/>
                </a:solidFill>
                <a:hlinkClick r:id="rId3"/>
              </a:rPr>
              <a:t>unreasonable searches and seizures</a:t>
            </a:r>
            <a:r>
              <a:rPr lang="en-US" sz="3200" dirty="0">
                <a:solidFill>
                  <a:schemeClr val="tx1"/>
                </a:solidFill>
              </a:rPr>
              <a:t>, shall not be violated, and no </a:t>
            </a:r>
            <a:r>
              <a:rPr lang="en-US" sz="3200" u="sng" dirty="0">
                <a:solidFill>
                  <a:schemeClr val="tx1"/>
                </a:solidFill>
                <a:hlinkClick r:id="rId4"/>
              </a:rPr>
              <a:t>Warrants</a:t>
            </a:r>
            <a:r>
              <a:rPr lang="en-US" sz="3200" dirty="0">
                <a:solidFill>
                  <a:schemeClr val="tx1"/>
                </a:solidFill>
              </a:rPr>
              <a:t> shall issue, but upon </a:t>
            </a:r>
            <a:r>
              <a:rPr lang="en-US" sz="3200" u="sng" dirty="0">
                <a:solidFill>
                  <a:schemeClr val="tx1"/>
                </a:solidFill>
                <a:hlinkClick r:id="rId5"/>
              </a:rPr>
              <a:t>probable cause</a:t>
            </a:r>
            <a:r>
              <a:rPr lang="en-US" sz="3200" dirty="0">
                <a:solidFill>
                  <a:schemeClr val="tx1"/>
                </a:solidFill>
              </a:rPr>
              <a:t>, supported by Oath or affirmation, and particularly describing the place to be </a:t>
            </a:r>
            <a:r>
              <a:rPr lang="en-US" sz="3200" u="sng" dirty="0">
                <a:solidFill>
                  <a:schemeClr val="tx1"/>
                </a:solidFill>
                <a:hlinkClick r:id="rId6"/>
              </a:rPr>
              <a:t>searched</a:t>
            </a:r>
            <a:r>
              <a:rPr lang="en-US" sz="3200" dirty="0">
                <a:solidFill>
                  <a:schemeClr val="tx1"/>
                </a:solidFill>
              </a:rPr>
              <a:t>, and the persons or things to be </a:t>
            </a:r>
            <a:r>
              <a:rPr lang="en-US" sz="3200" u="sng" dirty="0">
                <a:solidFill>
                  <a:schemeClr val="tx1"/>
                </a:solidFill>
                <a:hlinkClick r:id="rId7"/>
              </a:rPr>
              <a:t>seized</a:t>
            </a:r>
            <a:r>
              <a:rPr lang="en-US" sz="3200" dirty="0" smtClean="0">
                <a:solidFill>
                  <a:schemeClr val="tx1"/>
                </a:solidFill>
              </a:rPr>
              <a:t>.</a:t>
            </a:r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“Fourth </a:t>
            </a:r>
            <a:r>
              <a:rPr lang="en-US" sz="1600" dirty="0">
                <a:solidFill>
                  <a:schemeClr val="tx1"/>
                </a:solidFill>
              </a:rPr>
              <a:t>Amendment." </a:t>
            </a:r>
            <a:r>
              <a:rPr lang="en-US" sz="1600" i="1" dirty="0">
                <a:solidFill>
                  <a:schemeClr val="tx1"/>
                </a:solidFill>
              </a:rPr>
              <a:t>LII / Legal Information Institute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  <a:r>
              <a:rPr lang="en-US" sz="1600" dirty="0">
                <a:solidFill>
                  <a:schemeClr val="tx1"/>
                </a:solidFill>
              </a:rPr>
              <a:t>N.p</a:t>
            </a:r>
            <a:r>
              <a:rPr lang="en-US" sz="1600" dirty="0">
                <a:solidFill>
                  <a:schemeClr val="tx1"/>
                </a:solidFill>
              </a:rPr>
              <a:t>., </a:t>
            </a:r>
            <a:r>
              <a:rPr lang="en-US" sz="1600" dirty="0">
                <a:solidFill>
                  <a:schemeClr val="tx1"/>
                </a:solidFill>
              </a:rPr>
              <a:t>n.d.</a:t>
            </a:r>
            <a:r>
              <a:rPr lang="en-US" sz="1600" dirty="0">
                <a:solidFill>
                  <a:schemeClr val="tx1"/>
                </a:solidFill>
              </a:rPr>
              <a:t> Web. 25 Feb. 2016.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37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842668" y="1470288"/>
            <a:ext cx="10393250" cy="5151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solidFill>
                  <a:schemeClr val="bg1"/>
                </a:solidFill>
              </a:rPr>
              <a:t>2001</a:t>
            </a:r>
            <a:endParaRPr lang="en-US" sz="9600" dirty="0">
              <a:solidFill>
                <a:schemeClr val="bg1"/>
              </a:solidFill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USA PATRIOT Act</a:t>
            </a:r>
          </a:p>
          <a:p>
            <a:pPr algn="ctr"/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88128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600" b="1" dirty="0" smtClean="0"/>
              <a:t>Email &amp; Other Communications</a:t>
            </a:r>
            <a:endParaRPr lang="en-US" sz="56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87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75617" y="313899"/>
            <a:ext cx="10393250" cy="62514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solidFill>
                  <a:schemeClr val="tx1"/>
                </a:solidFill>
              </a:rPr>
              <a:t>2.5.3: Secret Intelligence Gathering</a:t>
            </a:r>
          </a:p>
        </p:txBody>
      </p:sp>
    </p:spTree>
    <p:extLst>
      <p:ext uri="{BB962C8B-B14F-4D97-AF65-F5344CB8AC3E}">
        <p14:creationId xmlns:p14="http://schemas.microsoft.com/office/powerpoint/2010/main" val="230493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842668" y="1470288"/>
            <a:ext cx="10393250" cy="5151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solidFill>
                  <a:schemeClr val="bg1"/>
                </a:solidFill>
              </a:rPr>
              <a:t>1952</a:t>
            </a:r>
            <a:endParaRPr lang="en-US" sz="9600" dirty="0">
              <a:solidFill>
                <a:schemeClr val="bg1"/>
              </a:solidFill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NSA formed</a:t>
            </a:r>
            <a:endParaRPr lang="en-US" sz="4000" dirty="0" smtClean="0">
              <a:solidFill>
                <a:schemeClr val="bg1"/>
              </a:solidFill>
            </a:endParaRPr>
          </a:p>
          <a:p>
            <a:pPr algn="ctr"/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88128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600" b="1" dirty="0" smtClean="0"/>
              <a:t>National Security Agency</a:t>
            </a:r>
            <a:endParaRPr lang="en-US" sz="56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22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842668" y="1470288"/>
            <a:ext cx="10393250" cy="5151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solidFill>
                  <a:schemeClr val="bg1"/>
                </a:solidFill>
              </a:rPr>
              <a:t>1960s-1970s</a:t>
            </a:r>
            <a:endParaRPr lang="en-US" sz="9600" dirty="0" smtClean="0">
              <a:solidFill>
                <a:schemeClr val="bg1"/>
              </a:solidFill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NSA violates restrictions</a:t>
            </a:r>
          </a:p>
          <a:p>
            <a:pPr algn="ctr"/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88128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600" b="1" dirty="0"/>
              <a:t>National Security Agency</a:t>
            </a:r>
          </a:p>
        </p:txBody>
      </p:sp>
    </p:spTree>
    <p:extLst>
      <p:ext uri="{BB962C8B-B14F-4D97-AF65-F5344CB8AC3E}">
        <p14:creationId xmlns:p14="http://schemas.microsoft.com/office/powerpoint/2010/main" val="387481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842668" y="1470288"/>
            <a:ext cx="10393250" cy="5151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solidFill>
                  <a:schemeClr val="bg1"/>
                </a:solidFill>
              </a:rPr>
              <a:t>2001</a:t>
            </a:r>
            <a:endParaRPr lang="en-US" sz="9600" dirty="0">
              <a:solidFill>
                <a:schemeClr val="bg1"/>
              </a:solidFill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PATRIOT Act terrorism cases</a:t>
            </a:r>
            <a:endParaRPr lang="en-US" sz="4000" dirty="0" smtClean="0">
              <a:solidFill>
                <a:schemeClr val="bg1"/>
              </a:solidFill>
            </a:endParaRPr>
          </a:p>
          <a:p>
            <a:pPr algn="ctr"/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88128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600" b="1" dirty="0"/>
              <a:t>National Security Agency</a:t>
            </a:r>
          </a:p>
        </p:txBody>
      </p:sp>
    </p:spTree>
    <p:extLst>
      <p:ext uri="{BB962C8B-B14F-4D97-AF65-F5344CB8AC3E}">
        <p14:creationId xmlns:p14="http://schemas.microsoft.com/office/powerpoint/2010/main" val="363166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842668" y="1470288"/>
            <a:ext cx="10393250" cy="5151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solidFill>
                  <a:schemeClr val="bg1"/>
                </a:solidFill>
              </a:rPr>
              <a:t>2002</a:t>
            </a:r>
            <a:endParaRPr lang="en-US" sz="9600" dirty="0">
              <a:solidFill>
                <a:schemeClr val="bg1"/>
              </a:solidFill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NSA intercepts international communication 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88128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/>
              <a:t>Secret Access to Communication Records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81442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842668" y="1470288"/>
            <a:ext cx="10393250" cy="5151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solidFill>
                  <a:schemeClr val="bg1"/>
                </a:solidFill>
              </a:rPr>
              <a:t>AT&amp;T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Built database of phone/e-mail records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88128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/>
              <a:t>Secret Access to Communication Records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05868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95219" y="191069"/>
            <a:ext cx="10467833" cy="1956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 smtClean="0">
              <a:solidFill>
                <a:schemeClr val="tx1"/>
              </a:solidFill>
            </a:endParaRP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2.5.1: Wiretapping and Email Protection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2.5.3: Secret Intelligence Gathering</a:t>
            </a:r>
          </a:p>
          <a:p>
            <a:pPr algn="ctr"/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175248" y="3055511"/>
            <a:ext cx="93077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/>
              <a:t>Arooba Javed</a:t>
            </a:r>
          </a:p>
        </p:txBody>
      </p:sp>
    </p:spTree>
    <p:extLst>
      <p:ext uri="{BB962C8B-B14F-4D97-AF65-F5344CB8AC3E}">
        <p14:creationId xmlns:p14="http://schemas.microsoft.com/office/powerpoint/2010/main" val="113722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75617" y="313899"/>
            <a:ext cx="10393250" cy="62514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solidFill>
                  <a:schemeClr val="tx1"/>
                </a:solidFill>
              </a:rPr>
              <a:t>2.5.1: Wiretapping and Email Protection</a:t>
            </a:r>
          </a:p>
        </p:txBody>
      </p:sp>
    </p:spTree>
    <p:extLst>
      <p:ext uri="{BB962C8B-B14F-4D97-AF65-F5344CB8AC3E}">
        <p14:creationId xmlns:p14="http://schemas.microsoft.com/office/powerpoint/2010/main" val="38019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842668" y="1470288"/>
            <a:ext cx="10393250" cy="5151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solidFill>
                  <a:schemeClr val="bg1"/>
                </a:solidFill>
              </a:rPr>
              <a:t>1928</a:t>
            </a:r>
          </a:p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Wiretapping </a:t>
            </a:r>
            <a:r>
              <a:rPr lang="en-US" sz="4800" dirty="0" smtClean="0">
                <a:solidFill>
                  <a:schemeClr val="bg1"/>
                </a:solidFill>
              </a:rPr>
              <a:t>*NOT* Unconstitutional</a:t>
            </a:r>
            <a:endParaRPr lang="en-US" sz="4800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88128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600" b="1" dirty="0" smtClean="0"/>
              <a:t>Wiretapping</a:t>
            </a:r>
            <a:endParaRPr lang="en-US" sz="56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74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842668" y="1470288"/>
            <a:ext cx="10393250" cy="5151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solidFill>
                  <a:schemeClr val="bg1"/>
                </a:solidFill>
              </a:rPr>
              <a:t>1934</a:t>
            </a:r>
          </a:p>
          <a:p>
            <a:pPr algn="ctr"/>
            <a:r>
              <a:rPr lang="en-US" sz="9600" dirty="0" smtClean="0">
                <a:solidFill>
                  <a:schemeClr val="bg1"/>
                </a:solidFill>
              </a:rPr>
              <a:t>Communications Act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88128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600" b="1" dirty="0" smtClean="0"/>
              <a:t>Wiretapping</a:t>
            </a:r>
            <a:endParaRPr lang="en-US" sz="56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33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842668" y="1470288"/>
            <a:ext cx="10393250" cy="5151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solidFill>
                  <a:schemeClr val="bg1"/>
                </a:solidFill>
              </a:rPr>
              <a:t>1937</a:t>
            </a:r>
          </a:p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Wiretapping violated law (ignored)</a:t>
            </a:r>
          </a:p>
          <a:p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88128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600" b="1" dirty="0" smtClean="0"/>
              <a:t>Wiretapping</a:t>
            </a:r>
            <a:endParaRPr lang="en-US" sz="56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53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842668" y="1470288"/>
            <a:ext cx="10393250" cy="5151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solidFill>
                  <a:schemeClr val="bg1"/>
                </a:solidFill>
              </a:rPr>
              <a:t>1967</a:t>
            </a:r>
            <a:endParaRPr lang="en-US" sz="9600" dirty="0">
              <a:solidFill>
                <a:schemeClr val="bg1"/>
              </a:solidFill>
            </a:endParaRPr>
          </a:p>
          <a:p>
            <a:pPr algn="ctr"/>
            <a:r>
              <a:rPr lang="en-US" sz="6600" dirty="0" smtClean="0">
                <a:solidFill>
                  <a:schemeClr val="bg1"/>
                </a:solidFill>
              </a:rPr>
              <a:t>Violating Fourth Amendment</a:t>
            </a:r>
          </a:p>
          <a:p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88128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600" b="1" dirty="0" smtClean="0"/>
              <a:t>Wiretapping</a:t>
            </a:r>
            <a:endParaRPr lang="en-US" sz="56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94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842668" y="1470288"/>
            <a:ext cx="10393250" cy="5151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solidFill>
                  <a:schemeClr val="bg1"/>
                </a:solidFill>
              </a:rPr>
              <a:t>1998</a:t>
            </a:r>
            <a:endParaRPr lang="en-US" sz="9600" dirty="0">
              <a:solidFill>
                <a:schemeClr val="bg1"/>
              </a:solidFill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Los Angeles PD admit to illegal wiretapping </a:t>
            </a:r>
          </a:p>
          <a:p>
            <a:pPr algn="ctr"/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88128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600" b="1" dirty="0" smtClean="0"/>
              <a:t>Wiretapping</a:t>
            </a:r>
            <a:endParaRPr lang="en-US" sz="56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69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842668" y="1470288"/>
            <a:ext cx="10393250" cy="5151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solidFill>
                  <a:schemeClr val="bg1"/>
                </a:solidFill>
              </a:rPr>
              <a:t>1986/1994</a:t>
            </a:r>
            <a:endParaRPr lang="en-US" sz="9600" dirty="0">
              <a:solidFill>
                <a:schemeClr val="bg1"/>
              </a:solidFill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Electronic Communication Privacy Act (ECPA)</a:t>
            </a:r>
          </a:p>
          <a:p>
            <a:pPr algn="ctr"/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88128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600" b="1" dirty="0" smtClean="0"/>
              <a:t>Email &amp; Other Communications</a:t>
            </a:r>
            <a:endParaRPr lang="en-US" sz="56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10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419</TotalTime>
  <Words>805</Words>
  <Application>Microsoft Office PowerPoint</Application>
  <PresentationFormat>Widescreen</PresentationFormat>
  <Paragraphs>123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Arooba Javed</dc:creator>
  <cp:lastModifiedBy>Arooba Javed</cp:lastModifiedBy>
  <cp:revision>59</cp:revision>
  <dcterms:created xsi:type="dcterms:W3CDTF">2016-02-24T18:53:03Z</dcterms:created>
  <dcterms:modified xsi:type="dcterms:W3CDTF">2016-02-25T21:35:59Z</dcterms:modified>
</cp:coreProperties>
</file>