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5603200" cy="19202400"/>
  <p:notesSz cx="6858000" cy="9144000"/>
  <p:defaultTextStyle>
    <a:defPPr>
      <a:defRPr lang="en-US"/>
    </a:defPPr>
    <a:lvl1pPr marL="0" algn="l" defTabSz="1280160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1pPr>
    <a:lvl2pPr marL="1280160" algn="l" defTabSz="1280160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2pPr>
    <a:lvl3pPr marL="2560320" algn="l" defTabSz="1280160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3pPr>
    <a:lvl4pPr marL="3840480" algn="l" defTabSz="1280160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4pPr>
    <a:lvl5pPr marL="5120640" algn="l" defTabSz="1280160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5pPr>
    <a:lvl6pPr marL="6400800" algn="l" defTabSz="1280160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6pPr>
    <a:lvl7pPr marL="7680960" algn="l" defTabSz="1280160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7pPr>
    <a:lvl8pPr marL="8961120" algn="l" defTabSz="1280160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8pPr>
    <a:lvl9pPr marL="10241280" algn="l" defTabSz="1280160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048">
          <p15:clr>
            <a:srgbClr val="A4A3A4"/>
          </p15:clr>
        </p15:guide>
        <p15:guide id="2" pos="80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B928"/>
    <a:srgbClr val="F8B800"/>
    <a:srgbClr val="F89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462" autoAdjust="0"/>
    <p:restoredTop sz="97578" autoAdjust="0"/>
  </p:normalViewPr>
  <p:slideViewPr>
    <p:cSldViewPr snapToGrid="0" snapToObjects="1">
      <p:cViewPr>
        <p:scale>
          <a:sx n="33" d="100"/>
          <a:sy n="33" d="100"/>
        </p:scale>
        <p:origin x="-1880" y="-456"/>
      </p:cViewPr>
      <p:guideLst>
        <p:guide orient="horz" pos="6048"/>
        <p:guide pos="80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High CVD </a:t>
            </a:r>
            <a:r>
              <a:rPr lang="en-US" dirty="0" smtClean="0"/>
              <a:t>Risk Treatment</a:t>
            </a:r>
            <a:endParaRPr lang="en-US" dirty="0"/>
          </a:p>
        </c:rich>
      </c:tx>
      <c:layout>
        <c:manualLayout>
          <c:xMode val="edge"/>
          <c:yMode val="edge"/>
          <c:x val="0.247144726068092"/>
          <c:y val="0.0601851868371688"/>
        </c:manualLayout>
      </c:layout>
      <c:overlay val="0"/>
    </c:title>
    <c:autoTitleDeleted val="0"/>
    <c:view3D>
      <c:rotX val="15"/>
      <c:rotY val="20"/>
      <c:rAngAx val="0"/>
      <c:perspective val="30"/>
    </c:view3D>
    <c:floor>
      <c:thickness val="0"/>
      <c:spPr>
        <a:ln>
          <a:solidFill>
            <a:srgbClr val="F5B928"/>
          </a:solidFill>
        </a:ln>
      </c:spPr>
    </c:floor>
    <c:sideWall>
      <c:thickness val="0"/>
      <c:spPr>
        <a:ln>
          <a:solidFill>
            <a:srgbClr val="F79646"/>
          </a:solidFill>
        </a:ln>
      </c:spPr>
    </c:sideWall>
    <c:backWall>
      <c:thickness val="0"/>
      <c:spPr>
        <a:ln>
          <a:solidFill>
            <a:srgbClr val="F79646"/>
          </a:solidFill>
        </a:ln>
      </c:spPr>
    </c:backWall>
    <c:plotArea>
      <c:layout>
        <c:manualLayout>
          <c:layoutTarget val="inner"/>
          <c:xMode val="edge"/>
          <c:yMode val="edge"/>
          <c:x val="0.121192475940507"/>
          <c:y val="0.197222222222222"/>
          <c:w val="0.85658530183727"/>
          <c:h val="0.654552347623214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High CVD Treatment w/ Statin</c:v>
                </c:pt>
              </c:strCache>
            </c:strRef>
          </c:tx>
          <c:spPr>
            <a:effectLst>
              <a:outerShdw blurRad="136525" dist="215900" dir="5400000" sx="187000" sy="187000" rotWithShape="0">
                <a:srgbClr val="F79646"/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C0504D"/>
              </a:solidFill>
              <a:effectLst>
                <a:outerShdw blurRad="136525" dist="215900" dir="5400000" sx="187000" sy="187000" rotWithShape="0">
                  <a:srgbClr val="F79646"/>
                </a:outerShdw>
              </a:effectLst>
            </c:spPr>
          </c:dPt>
          <c:cat>
            <c:strRef>
              <c:f>Sheet1!$B$2:$C$2</c:f>
              <c:strCache>
                <c:ptCount val="2"/>
                <c:pt idx="0">
                  <c:v>Pre-EMR</c:v>
                </c:pt>
                <c:pt idx="1">
                  <c:v>Post-EMR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0.3</c:v>
                </c:pt>
                <c:pt idx="1">
                  <c:v>0.71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046762840"/>
        <c:axId val="2144488424"/>
        <c:axId val="2146060040"/>
      </c:bar3DChart>
      <c:catAx>
        <c:axId val="204676284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rgbClr val="F5B928"/>
            </a:solidFill>
          </a:ln>
        </c:spPr>
        <c:txPr>
          <a:bodyPr/>
          <a:lstStyle/>
          <a:p>
            <a:pPr>
              <a:defRPr b="1"/>
            </a:pPr>
            <a:endParaRPr lang="en-US"/>
          </a:p>
        </c:txPr>
        <c:crossAx val="2144488424"/>
        <c:crosses val="autoZero"/>
        <c:auto val="1"/>
        <c:lblAlgn val="ctr"/>
        <c:lblOffset val="100"/>
        <c:noMultiLvlLbl val="0"/>
      </c:catAx>
      <c:valAx>
        <c:axId val="2144488424"/>
        <c:scaling>
          <c:orientation val="minMax"/>
          <c:max val="1.0"/>
        </c:scaling>
        <c:delete val="0"/>
        <c:axPos val="l"/>
        <c:majorGridlines>
          <c:spPr>
            <a:ln>
              <a:solidFill>
                <a:srgbClr val="F5B928"/>
              </a:solidFill>
            </a:ln>
          </c:spPr>
        </c:majorGridlines>
        <c:numFmt formatCode="0%" sourceLinked="1"/>
        <c:majorTickMark val="out"/>
        <c:minorTickMark val="none"/>
        <c:tickLblPos val="nextTo"/>
        <c:spPr>
          <a:ln>
            <a:solidFill>
              <a:srgbClr val="F5B928"/>
            </a:solidFill>
          </a:ln>
        </c:spPr>
        <c:txPr>
          <a:bodyPr/>
          <a:lstStyle/>
          <a:p>
            <a:pPr>
              <a:defRPr b="1"/>
            </a:pPr>
            <a:endParaRPr lang="en-US"/>
          </a:p>
        </c:txPr>
        <c:crossAx val="2046762840"/>
        <c:crosses val="autoZero"/>
        <c:crossBetween val="between"/>
        <c:majorUnit val="0.2"/>
      </c:valAx>
      <c:serAx>
        <c:axId val="2146060040"/>
        <c:scaling>
          <c:orientation val="minMax"/>
        </c:scaling>
        <c:delete val="1"/>
        <c:axPos val="b"/>
        <c:majorTickMark val="out"/>
        <c:minorTickMark val="none"/>
        <c:tickLblPos val="nextTo"/>
        <c:crossAx val="2144488424"/>
        <c:crosses val="autoZero"/>
      </c:serAx>
      <c:spPr>
        <a:ln>
          <a:noFill/>
        </a:ln>
      </c:spPr>
    </c:plotArea>
    <c:plotVisOnly val="1"/>
    <c:dispBlanksAs val="gap"/>
    <c:showDLblsOverMax val="0"/>
  </c:chart>
  <c:spPr>
    <a:noFill/>
    <a:ln w="12700" cmpd="sng">
      <a:solidFill>
        <a:srgbClr val="F5B928"/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>
          <a:solidFill>
            <a:srgbClr val="F5B928"/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>
                <a:solidFill>
                  <a:srgbClr val="F5B928"/>
                </a:solidFill>
              </a:defRPr>
            </a:pPr>
            <a:r>
              <a:rPr lang="en-US">
                <a:solidFill>
                  <a:srgbClr val="F5B928"/>
                </a:solidFill>
              </a:rPr>
              <a:t>HTN Treatment</a:t>
            </a:r>
          </a:p>
        </c:rich>
      </c:tx>
      <c:layout>
        <c:manualLayout>
          <c:xMode val="edge"/>
          <c:yMode val="edge"/>
          <c:x val="0.345423665791776"/>
          <c:y val="0.0648148148148148"/>
        </c:manualLayout>
      </c:layout>
      <c:overlay val="0"/>
    </c:title>
    <c:autoTitleDeleted val="0"/>
    <c:view3D>
      <c:rotX val="15"/>
      <c:rotY val="20"/>
      <c:rAngAx val="0"/>
      <c:perspective val="30"/>
    </c:view3D>
    <c:floor>
      <c:thickness val="0"/>
      <c:spPr>
        <a:ln>
          <a:solidFill>
            <a:srgbClr val="F5B928"/>
          </a:solidFill>
        </a:ln>
      </c:spPr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Sheet1!$E$3</c:f>
              <c:strCache>
                <c:ptCount val="1"/>
                <c:pt idx="0">
                  <c:v>HTN Treamtent</c:v>
                </c:pt>
              </c:strCache>
            </c:strRef>
          </c:tx>
          <c:spPr>
            <a:effectLst>
              <a:outerShdw blurRad="152400" dist="635000" dir="5400000" sx="189000" sy="189000" rotWithShape="0">
                <a:srgbClr val="F5B928">
                  <a:alpha val="89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effectLst>
                <a:outerShdw blurRad="152400" dist="635000" dir="5400000" sx="189000" sy="189000" rotWithShape="0">
                  <a:srgbClr val="F5B928">
                    <a:alpha val="89000"/>
                  </a:srgbClr>
                </a:outerShdw>
              </a:effectLst>
            </c:spPr>
          </c:dPt>
          <c:cat>
            <c:strRef>
              <c:f>Sheet1!$F$2:$G$2</c:f>
              <c:strCache>
                <c:ptCount val="2"/>
                <c:pt idx="0">
                  <c:v>Pre-EMR</c:v>
                </c:pt>
                <c:pt idx="1">
                  <c:v>Post-EMR</c:v>
                </c:pt>
              </c:strCache>
            </c:strRef>
          </c:cat>
          <c:val>
            <c:numRef>
              <c:f>Sheet1!$F$3:$G$3</c:f>
              <c:numCache>
                <c:formatCode>0%</c:formatCode>
                <c:ptCount val="2"/>
                <c:pt idx="0">
                  <c:v>0.77</c:v>
                </c:pt>
                <c:pt idx="1">
                  <c:v>0.87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45015448"/>
        <c:axId val="2140715656"/>
        <c:axId val="2144624376"/>
      </c:bar3DChart>
      <c:catAx>
        <c:axId val="214501544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rgbClr val="F5B928"/>
            </a:solidFill>
          </a:ln>
        </c:spPr>
        <c:txPr>
          <a:bodyPr/>
          <a:lstStyle/>
          <a:p>
            <a:pPr>
              <a:defRPr b="1">
                <a:solidFill>
                  <a:srgbClr val="F5B928"/>
                </a:solidFill>
              </a:defRPr>
            </a:pPr>
            <a:endParaRPr lang="en-US"/>
          </a:p>
        </c:txPr>
        <c:crossAx val="2140715656"/>
        <c:crosses val="autoZero"/>
        <c:auto val="1"/>
        <c:lblAlgn val="ctr"/>
        <c:lblOffset val="100"/>
        <c:noMultiLvlLbl val="0"/>
      </c:catAx>
      <c:valAx>
        <c:axId val="2140715656"/>
        <c:scaling>
          <c:orientation val="minMax"/>
        </c:scaling>
        <c:delete val="0"/>
        <c:axPos val="l"/>
        <c:majorGridlines>
          <c:spPr>
            <a:ln>
              <a:solidFill>
                <a:srgbClr val="F5B928"/>
              </a:solidFill>
            </a:ln>
          </c:spPr>
        </c:majorGridlines>
        <c:numFmt formatCode="0%" sourceLinked="1"/>
        <c:majorTickMark val="out"/>
        <c:minorTickMark val="none"/>
        <c:tickLblPos val="nextTo"/>
        <c:spPr>
          <a:ln>
            <a:solidFill>
              <a:srgbClr val="F5B928"/>
            </a:solidFill>
          </a:ln>
        </c:spPr>
        <c:txPr>
          <a:bodyPr/>
          <a:lstStyle/>
          <a:p>
            <a:pPr>
              <a:defRPr b="1">
                <a:solidFill>
                  <a:srgbClr val="F5B928"/>
                </a:solidFill>
              </a:defRPr>
            </a:pPr>
            <a:endParaRPr lang="en-US"/>
          </a:p>
        </c:txPr>
        <c:crossAx val="2145015448"/>
        <c:crosses val="autoZero"/>
        <c:crossBetween val="between"/>
      </c:valAx>
      <c:serAx>
        <c:axId val="2144624376"/>
        <c:scaling>
          <c:orientation val="minMax"/>
        </c:scaling>
        <c:delete val="1"/>
        <c:axPos val="b"/>
        <c:majorTickMark val="out"/>
        <c:minorTickMark val="none"/>
        <c:tickLblPos val="nextTo"/>
        <c:crossAx val="2140715656"/>
        <c:crosses val="autoZero"/>
      </c:serAx>
    </c:plotArea>
    <c:plotVisOnly val="1"/>
    <c:dispBlanksAs val="gap"/>
    <c:showDLblsOverMax val="0"/>
  </c:chart>
  <c:spPr>
    <a:noFill/>
    <a:ln>
      <a:solidFill>
        <a:srgbClr val="F5B928"/>
      </a:solidFill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5965192"/>
            <a:ext cx="21762720" cy="41160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0480" y="10881360"/>
            <a:ext cx="17922240" cy="4907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680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961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EF11-21C6-234F-88ED-1C521000B01B}" type="datetimeFigureOut">
              <a:rPr lang="en-US" smtClean="0"/>
              <a:pPr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B774-3972-964B-B6FB-853DAEDCBD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4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EF11-21C6-234F-88ED-1C521000B01B}" type="datetimeFigureOut">
              <a:rPr lang="en-US" smtClean="0"/>
              <a:pPr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B774-3972-964B-B6FB-853DAEDCBD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5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960857" y="5742942"/>
            <a:ext cx="24194134" cy="12233529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78450" y="5742942"/>
            <a:ext cx="72155687" cy="1223352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EF11-21C6-234F-88ED-1C521000B01B}" type="datetimeFigureOut">
              <a:rPr lang="en-US" smtClean="0"/>
              <a:pPr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B774-3972-964B-B6FB-853DAEDCBD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4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EF11-21C6-234F-88ED-1C521000B01B}" type="datetimeFigureOut">
              <a:rPr lang="en-US" smtClean="0"/>
              <a:pPr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B774-3972-964B-B6FB-853DAEDCBD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0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2477" y="12339322"/>
            <a:ext cx="21762720" cy="3813810"/>
          </a:xfrm>
        </p:spPr>
        <p:txBody>
          <a:bodyPr anchor="t"/>
          <a:lstStyle>
            <a:lvl1pPr algn="l">
              <a:defRPr sz="11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77" y="8138798"/>
            <a:ext cx="21762720" cy="4200524"/>
          </a:xfrm>
        </p:spPr>
        <p:txBody>
          <a:bodyPr anchor="b"/>
          <a:lstStyle>
            <a:lvl1pPr marL="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1pPr>
            <a:lvl2pPr marL="1280160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EF11-21C6-234F-88ED-1C521000B01B}" type="datetimeFigureOut">
              <a:rPr lang="en-US" smtClean="0"/>
              <a:pPr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B774-3972-964B-B6FB-853DAEDCBD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9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78452" y="33453070"/>
            <a:ext cx="48174910" cy="94625160"/>
          </a:xfrm>
        </p:spPr>
        <p:txBody>
          <a:bodyPr/>
          <a:lstStyle>
            <a:lvl1pPr>
              <a:defRPr sz="7900"/>
            </a:lvl1pPr>
            <a:lvl2pPr>
              <a:defRPr sz="6700"/>
            </a:lvl2pPr>
            <a:lvl3pPr>
              <a:defRPr sz="56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80082" y="33453070"/>
            <a:ext cx="48174910" cy="94625160"/>
          </a:xfrm>
        </p:spPr>
        <p:txBody>
          <a:bodyPr/>
          <a:lstStyle>
            <a:lvl1pPr>
              <a:defRPr sz="7900"/>
            </a:lvl1pPr>
            <a:lvl2pPr>
              <a:defRPr sz="6700"/>
            </a:lvl2pPr>
            <a:lvl3pPr>
              <a:defRPr sz="56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EF11-21C6-234F-88ED-1C521000B01B}" type="datetimeFigureOut">
              <a:rPr lang="en-US" smtClean="0"/>
              <a:pPr/>
              <a:t>3/31/17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B774-3972-964B-B6FB-853DAEDCBD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3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768987"/>
            <a:ext cx="23042880" cy="3200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4298317"/>
            <a:ext cx="11312527" cy="1791334"/>
          </a:xfrm>
        </p:spPr>
        <p:txBody>
          <a:bodyPr anchor="b"/>
          <a:lstStyle>
            <a:lvl1pPr marL="0" indent="0">
              <a:buNone/>
              <a:defRPr sz="670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100" b="1"/>
            </a:lvl3pPr>
            <a:lvl4pPr marL="3840480" indent="0">
              <a:buNone/>
              <a:defRPr sz="4500" b="1"/>
            </a:lvl4pPr>
            <a:lvl5pPr marL="5120640" indent="0">
              <a:buNone/>
              <a:defRPr sz="4500" b="1"/>
            </a:lvl5pPr>
            <a:lvl6pPr marL="6400800" indent="0">
              <a:buNone/>
              <a:defRPr sz="4500" b="1"/>
            </a:lvl6pPr>
            <a:lvl7pPr marL="7680960" indent="0">
              <a:buNone/>
              <a:defRPr sz="4500" b="1"/>
            </a:lvl7pPr>
            <a:lvl8pPr marL="8961120" indent="0">
              <a:buNone/>
              <a:defRPr sz="4500" b="1"/>
            </a:lvl8pPr>
            <a:lvl9pPr marL="10241280" indent="0">
              <a:buNone/>
              <a:defRPr sz="4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6089650"/>
            <a:ext cx="11312527" cy="11063607"/>
          </a:xfrm>
        </p:spPr>
        <p:txBody>
          <a:bodyPr/>
          <a:lstStyle>
            <a:lvl1pPr>
              <a:defRPr sz="6700"/>
            </a:lvl1pPr>
            <a:lvl2pPr>
              <a:defRPr sz="5600"/>
            </a:lvl2pPr>
            <a:lvl3pPr>
              <a:defRPr sz="51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006072" y="4298317"/>
            <a:ext cx="11316970" cy="1791334"/>
          </a:xfrm>
        </p:spPr>
        <p:txBody>
          <a:bodyPr anchor="b"/>
          <a:lstStyle>
            <a:lvl1pPr marL="0" indent="0">
              <a:buNone/>
              <a:defRPr sz="670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100" b="1"/>
            </a:lvl3pPr>
            <a:lvl4pPr marL="3840480" indent="0">
              <a:buNone/>
              <a:defRPr sz="4500" b="1"/>
            </a:lvl4pPr>
            <a:lvl5pPr marL="5120640" indent="0">
              <a:buNone/>
              <a:defRPr sz="4500" b="1"/>
            </a:lvl5pPr>
            <a:lvl6pPr marL="6400800" indent="0">
              <a:buNone/>
              <a:defRPr sz="4500" b="1"/>
            </a:lvl6pPr>
            <a:lvl7pPr marL="7680960" indent="0">
              <a:buNone/>
              <a:defRPr sz="4500" b="1"/>
            </a:lvl7pPr>
            <a:lvl8pPr marL="8961120" indent="0">
              <a:buNone/>
              <a:defRPr sz="4500" b="1"/>
            </a:lvl8pPr>
            <a:lvl9pPr marL="10241280" indent="0">
              <a:buNone/>
              <a:defRPr sz="4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006072" y="6089650"/>
            <a:ext cx="11316970" cy="11063607"/>
          </a:xfrm>
        </p:spPr>
        <p:txBody>
          <a:bodyPr/>
          <a:lstStyle>
            <a:lvl1pPr>
              <a:defRPr sz="6700"/>
            </a:lvl1pPr>
            <a:lvl2pPr>
              <a:defRPr sz="5600"/>
            </a:lvl2pPr>
            <a:lvl3pPr>
              <a:defRPr sz="51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EF11-21C6-234F-88ED-1C521000B01B}" type="datetimeFigureOut">
              <a:rPr lang="en-US" smtClean="0"/>
              <a:pPr/>
              <a:t>3/31/17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B774-3972-964B-B6FB-853DAEDCBD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7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EF11-21C6-234F-88ED-1C521000B01B}" type="datetimeFigureOut">
              <a:rPr lang="en-US" smtClean="0"/>
              <a:pPr/>
              <a:t>3/31/17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B774-3972-964B-B6FB-853DAEDCBD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8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EF11-21C6-234F-88ED-1C521000B01B}" type="datetimeFigureOut">
              <a:rPr lang="en-US" smtClean="0"/>
              <a:pPr/>
              <a:t>3/31/17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B774-3972-964B-B6FB-853DAEDCBD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73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2" y="764540"/>
            <a:ext cx="8423277" cy="3253740"/>
          </a:xfrm>
        </p:spPr>
        <p:txBody>
          <a:bodyPr anchor="b"/>
          <a:lstStyle>
            <a:lvl1pPr algn="l">
              <a:defRPr sz="5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10140" y="764542"/>
            <a:ext cx="14312900" cy="16388717"/>
          </a:xfrm>
        </p:spPr>
        <p:txBody>
          <a:bodyPr/>
          <a:lstStyle>
            <a:lvl1pPr>
              <a:defRPr sz="9000"/>
            </a:lvl1pPr>
            <a:lvl2pPr>
              <a:defRPr sz="7900"/>
            </a:lvl2pPr>
            <a:lvl3pPr>
              <a:defRPr sz="670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62" y="4018282"/>
            <a:ext cx="8423277" cy="13134977"/>
          </a:xfrm>
        </p:spPr>
        <p:txBody>
          <a:bodyPr/>
          <a:lstStyle>
            <a:lvl1pPr marL="0" indent="0">
              <a:buNone/>
              <a:defRPr sz="3900"/>
            </a:lvl1pPr>
            <a:lvl2pPr marL="1280160" indent="0">
              <a:buNone/>
              <a:defRPr sz="3400"/>
            </a:lvl2pPr>
            <a:lvl3pPr marL="2560320" indent="0">
              <a:buNone/>
              <a:defRPr sz="2800"/>
            </a:lvl3pPr>
            <a:lvl4pPr marL="3840480" indent="0">
              <a:buNone/>
              <a:defRPr sz="2500"/>
            </a:lvl4pPr>
            <a:lvl5pPr marL="5120640" indent="0">
              <a:buNone/>
              <a:defRPr sz="2500"/>
            </a:lvl5pPr>
            <a:lvl6pPr marL="6400800" indent="0">
              <a:buNone/>
              <a:defRPr sz="2500"/>
            </a:lvl6pPr>
            <a:lvl7pPr marL="7680960" indent="0">
              <a:buNone/>
              <a:defRPr sz="2500"/>
            </a:lvl7pPr>
            <a:lvl8pPr marL="8961120" indent="0">
              <a:buNone/>
              <a:defRPr sz="2500"/>
            </a:lvl8pPr>
            <a:lvl9pPr marL="10241280" indent="0">
              <a:buNone/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EF11-21C6-234F-88ED-1C521000B01B}" type="datetimeFigureOut">
              <a:rPr lang="en-US" smtClean="0"/>
              <a:pPr/>
              <a:t>3/31/17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B774-3972-964B-B6FB-853DAEDCBD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7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407" y="13441680"/>
            <a:ext cx="15361920" cy="1586867"/>
          </a:xfrm>
        </p:spPr>
        <p:txBody>
          <a:bodyPr anchor="b"/>
          <a:lstStyle>
            <a:lvl1pPr algn="l">
              <a:defRPr sz="5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18407" y="1715770"/>
            <a:ext cx="15361920" cy="11521440"/>
          </a:xfrm>
        </p:spPr>
        <p:txBody>
          <a:bodyPr/>
          <a:lstStyle>
            <a:lvl1pPr marL="0" indent="0">
              <a:buNone/>
              <a:defRPr sz="9000"/>
            </a:lvl1pPr>
            <a:lvl2pPr marL="1280160" indent="0">
              <a:buNone/>
              <a:defRPr sz="7900"/>
            </a:lvl2pPr>
            <a:lvl3pPr marL="2560320" indent="0">
              <a:buNone/>
              <a:defRPr sz="670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8407" y="15028547"/>
            <a:ext cx="15361920" cy="2253614"/>
          </a:xfrm>
        </p:spPr>
        <p:txBody>
          <a:bodyPr/>
          <a:lstStyle>
            <a:lvl1pPr marL="0" indent="0">
              <a:buNone/>
              <a:defRPr sz="3900"/>
            </a:lvl1pPr>
            <a:lvl2pPr marL="1280160" indent="0">
              <a:buNone/>
              <a:defRPr sz="3400"/>
            </a:lvl2pPr>
            <a:lvl3pPr marL="2560320" indent="0">
              <a:buNone/>
              <a:defRPr sz="2800"/>
            </a:lvl3pPr>
            <a:lvl4pPr marL="3840480" indent="0">
              <a:buNone/>
              <a:defRPr sz="2500"/>
            </a:lvl4pPr>
            <a:lvl5pPr marL="5120640" indent="0">
              <a:buNone/>
              <a:defRPr sz="2500"/>
            </a:lvl5pPr>
            <a:lvl6pPr marL="6400800" indent="0">
              <a:buNone/>
              <a:defRPr sz="2500"/>
            </a:lvl6pPr>
            <a:lvl7pPr marL="7680960" indent="0">
              <a:buNone/>
              <a:defRPr sz="2500"/>
            </a:lvl7pPr>
            <a:lvl8pPr marL="8961120" indent="0">
              <a:buNone/>
              <a:defRPr sz="2500"/>
            </a:lvl8pPr>
            <a:lvl9pPr marL="10241280" indent="0">
              <a:buNone/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EF11-21C6-234F-88ED-1C521000B01B}" type="datetimeFigureOut">
              <a:rPr lang="en-US" smtClean="0"/>
              <a:pPr/>
              <a:t>3/31/17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B774-3972-964B-B6FB-853DAEDCBD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7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0160" y="768987"/>
            <a:ext cx="23042880" cy="3200400"/>
          </a:xfrm>
          <a:prstGeom prst="rect">
            <a:avLst/>
          </a:prstGeom>
        </p:spPr>
        <p:txBody>
          <a:bodyPr vert="horz" lIns="256032" tIns="128016" rIns="256032" bIns="12801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4480562"/>
            <a:ext cx="23042880" cy="12672697"/>
          </a:xfrm>
          <a:prstGeom prst="rect">
            <a:avLst/>
          </a:prstGeom>
        </p:spPr>
        <p:txBody>
          <a:bodyPr vert="horz" lIns="256032" tIns="128016" rIns="256032" bIns="1280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17797782"/>
            <a:ext cx="5974080" cy="1022350"/>
          </a:xfrm>
          <a:prstGeom prst="rect">
            <a:avLst/>
          </a:prstGeom>
        </p:spPr>
        <p:txBody>
          <a:bodyPr vert="horz" lIns="256032" tIns="128016" rIns="256032" bIns="128016" rtlCol="0" anchor="ctr"/>
          <a:lstStyle>
            <a:lvl1pPr algn="l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4EF11-21C6-234F-88ED-1C521000B01B}" type="datetimeFigureOut">
              <a:rPr lang="en-US" smtClean="0"/>
              <a:pPr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47760" y="17797782"/>
            <a:ext cx="8107680" cy="1022350"/>
          </a:xfrm>
          <a:prstGeom prst="rect">
            <a:avLst/>
          </a:prstGeom>
        </p:spPr>
        <p:txBody>
          <a:bodyPr vert="horz" lIns="256032" tIns="128016" rIns="256032" bIns="128016" rtlCol="0" anchor="ctr"/>
          <a:lstStyle>
            <a:lvl1pPr algn="ct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348960" y="17797782"/>
            <a:ext cx="5974080" cy="1022350"/>
          </a:xfrm>
          <a:prstGeom prst="rect">
            <a:avLst/>
          </a:prstGeom>
        </p:spPr>
        <p:txBody>
          <a:bodyPr vert="horz" lIns="256032" tIns="128016" rIns="256032" bIns="128016" rtlCol="0" anchor="ctr"/>
          <a:lstStyle>
            <a:lvl1pPr algn="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5B774-3972-964B-B6FB-853DAEDCBD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8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1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1280160" rtl="0" eaLnBrk="1" latinLnBrk="0" hangingPunct="1">
        <a:spcBef>
          <a:spcPct val="20000"/>
        </a:spcBef>
        <a:buFont typeface="Arial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1pPr>
      <a:lvl2pPr marL="2080260" indent="-800100" algn="l" defTabSz="1280160" rtl="0" eaLnBrk="1" latinLnBrk="0" hangingPunct="1">
        <a:spcBef>
          <a:spcPct val="20000"/>
        </a:spcBef>
        <a:buFont typeface="Arial"/>
        <a:buChar char="–"/>
        <a:defRPr sz="790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1280160" rtl="0" eaLnBrk="1" latinLnBrk="0" hangingPunct="1">
        <a:spcBef>
          <a:spcPct val="20000"/>
        </a:spcBef>
        <a:buFont typeface="Arial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1280160" rtl="0" eaLnBrk="1" latinLnBrk="0" hangingPunct="1">
        <a:spcBef>
          <a:spcPct val="20000"/>
        </a:spcBef>
        <a:buFont typeface="Arial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1280160" rtl="0" eaLnBrk="1" latinLnBrk="0" hangingPunct="1">
        <a:spcBef>
          <a:spcPct val="20000"/>
        </a:spcBef>
        <a:buFont typeface="Arial"/>
        <a:buChar char="»"/>
        <a:defRPr sz="560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1280160" rtl="0" eaLnBrk="1" latinLnBrk="0" hangingPunct="1">
        <a:spcBef>
          <a:spcPct val="20000"/>
        </a:spcBef>
        <a:buFont typeface="Arial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1280160" rtl="0" eaLnBrk="1" latinLnBrk="0" hangingPunct="1">
        <a:spcBef>
          <a:spcPct val="20000"/>
        </a:spcBef>
        <a:buFont typeface="Arial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1280160" rtl="0" eaLnBrk="1" latinLnBrk="0" hangingPunct="1">
        <a:spcBef>
          <a:spcPct val="20000"/>
        </a:spcBef>
        <a:buFont typeface="Arial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1280160" rtl="0" eaLnBrk="1" latinLnBrk="0" hangingPunct="1">
        <a:spcBef>
          <a:spcPct val="20000"/>
        </a:spcBef>
        <a:buFont typeface="Arial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1280160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1280160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1280160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1280160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1280160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1280160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1280160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1280160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chart" Target="../charts/chart1.xml"/><Relationship Id="rId5" Type="http://schemas.openxmlformats.org/officeDocument/2006/relationships/chart" Target="../charts/chart2.xml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/>
          <p:cNvSpPr/>
          <p:nvPr/>
        </p:nvSpPr>
        <p:spPr>
          <a:xfrm>
            <a:off x="338421" y="386573"/>
            <a:ext cx="24982013" cy="3779027"/>
          </a:xfrm>
          <a:prstGeom prst="roundRect">
            <a:avLst>
              <a:gd name="adj" fmla="val 1973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38421" y="4413777"/>
            <a:ext cx="24982013" cy="14521746"/>
          </a:xfrm>
          <a:prstGeom prst="roundRect">
            <a:avLst>
              <a:gd name="adj" fmla="val 494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Official_VCU_se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91" y="643243"/>
            <a:ext cx="3301064" cy="33010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83360" y="386573"/>
            <a:ext cx="16323737" cy="2266087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F8B800"/>
                </a:solidFill>
                <a:latin typeface="Arial"/>
                <a:cs typeface="Arial"/>
              </a:rPr>
              <a:t>Impact of Implementing an Electronic Medical </a:t>
            </a:r>
            <a:r>
              <a:rPr lang="en-US" sz="4400" b="1" dirty="0" smtClean="0">
                <a:solidFill>
                  <a:srgbClr val="F8B800"/>
                </a:solidFill>
                <a:latin typeface="Arial"/>
                <a:cs typeface="Arial"/>
              </a:rPr>
              <a:t>Record</a:t>
            </a:r>
            <a:br>
              <a:rPr lang="en-US" sz="4400" b="1" dirty="0" smtClean="0">
                <a:solidFill>
                  <a:srgbClr val="F8B800"/>
                </a:solidFill>
                <a:latin typeface="Arial"/>
                <a:cs typeface="Arial"/>
              </a:rPr>
            </a:br>
            <a:r>
              <a:rPr lang="en-US" sz="4400" b="1" dirty="0" smtClean="0">
                <a:solidFill>
                  <a:srgbClr val="F8B800"/>
                </a:solidFill>
                <a:latin typeface="Arial"/>
                <a:cs typeface="Arial"/>
              </a:rPr>
              <a:t>on </a:t>
            </a:r>
            <a:r>
              <a:rPr lang="en-US" sz="4400" b="1" dirty="0">
                <a:solidFill>
                  <a:srgbClr val="F8B800"/>
                </a:solidFill>
                <a:latin typeface="Arial"/>
                <a:cs typeface="Arial"/>
              </a:rPr>
              <a:t>an International Medical Mission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90507" y="2694504"/>
            <a:ext cx="14509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8B800"/>
                </a:solidFill>
                <a:latin typeface="Arial"/>
                <a:cs typeface="Arial"/>
              </a:rPr>
              <a:t>John Weeks</a:t>
            </a:r>
            <a:r>
              <a:rPr lang="en-US" sz="2400" b="1" baseline="30000" dirty="0" smtClean="0">
                <a:solidFill>
                  <a:srgbClr val="F8B800"/>
                </a:solidFill>
                <a:latin typeface="Arial"/>
                <a:cs typeface="Arial"/>
              </a:rPr>
              <a:t>1</a:t>
            </a:r>
            <a:r>
              <a:rPr lang="en-US" sz="2400" b="1" dirty="0" smtClean="0">
                <a:solidFill>
                  <a:srgbClr val="F8B800"/>
                </a:solidFill>
                <a:latin typeface="Arial"/>
                <a:cs typeface="Arial"/>
              </a:rPr>
              <a:t>, MD Candidate 2017, Justin Hickman</a:t>
            </a:r>
            <a:r>
              <a:rPr lang="en-US" sz="2400" b="1" baseline="30000" dirty="0" smtClean="0">
                <a:solidFill>
                  <a:srgbClr val="F8B800"/>
                </a:solidFill>
                <a:latin typeface="Arial"/>
                <a:cs typeface="Arial"/>
              </a:rPr>
              <a:t>1</a:t>
            </a:r>
            <a:r>
              <a:rPr lang="en-US" sz="2400" b="1" dirty="0" smtClean="0">
                <a:solidFill>
                  <a:srgbClr val="F8B800"/>
                </a:solidFill>
                <a:latin typeface="Arial"/>
                <a:cs typeface="Arial"/>
              </a:rPr>
              <a:t>, MD Candidate 2017</a:t>
            </a:r>
            <a:endParaRPr lang="en-US" sz="2400" b="1" dirty="0">
              <a:solidFill>
                <a:srgbClr val="F8B800"/>
              </a:solidFill>
              <a:latin typeface="Arial"/>
              <a:cs typeface="Arial"/>
            </a:endParaRPr>
          </a:p>
          <a:p>
            <a:pPr algn="ctr"/>
            <a:r>
              <a:rPr lang="en-US" sz="2400" b="1" dirty="0">
                <a:solidFill>
                  <a:srgbClr val="F8B800"/>
                </a:solidFill>
                <a:latin typeface="Arial"/>
                <a:cs typeface="Arial"/>
              </a:rPr>
              <a:t>Camille </a:t>
            </a:r>
            <a:r>
              <a:rPr lang="en-US" sz="2400" b="1" dirty="0" smtClean="0">
                <a:solidFill>
                  <a:srgbClr val="F8B800"/>
                </a:solidFill>
                <a:latin typeface="Arial"/>
                <a:cs typeface="Arial"/>
              </a:rPr>
              <a:t>Hochheimer</a:t>
            </a:r>
            <a:r>
              <a:rPr lang="en-US" sz="2400" b="1" baseline="30000" dirty="0" smtClean="0">
                <a:solidFill>
                  <a:srgbClr val="F8B800"/>
                </a:solidFill>
                <a:latin typeface="Arial"/>
                <a:cs typeface="Arial"/>
              </a:rPr>
              <a:t>2</a:t>
            </a:r>
            <a:r>
              <a:rPr lang="en-US" sz="2400" b="1" dirty="0" smtClean="0">
                <a:solidFill>
                  <a:srgbClr val="F8B800"/>
                </a:solidFill>
                <a:latin typeface="Arial"/>
                <a:cs typeface="Arial"/>
              </a:rPr>
              <a:t>, PhD Candidate,  Mark Ryan</a:t>
            </a:r>
            <a:r>
              <a:rPr lang="en-US" sz="2400" b="1" baseline="30000" dirty="0" smtClean="0">
                <a:solidFill>
                  <a:srgbClr val="F8B800"/>
                </a:solidFill>
                <a:latin typeface="Arial"/>
                <a:cs typeface="Arial"/>
              </a:rPr>
              <a:t>1</a:t>
            </a:r>
            <a:r>
              <a:rPr lang="en-US" sz="2400" b="1" dirty="0" smtClean="0">
                <a:solidFill>
                  <a:srgbClr val="F8B800"/>
                </a:solidFill>
                <a:latin typeface="Arial"/>
                <a:cs typeface="Arial"/>
              </a:rPr>
              <a:t>, MD</a:t>
            </a:r>
            <a:endParaRPr lang="en-US" sz="2400" dirty="0" smtClean="0">
              <a:solidFill>
                <a:srgbClr val="F8B800"/>
              </a:solidFill>
              <a:latin typeface="Arial"/>
              <a:cs typeface="Arial"/>
            </a:endParaRPr>
          </a:p>
          <a:p>
            <a:pPr marL="177800" indent="-177800" algn="ctr">
              <a:buAutoNum type="arabicPeriod"/>
            </a:pPr>
            <a:r>
              <a:rPr lang="en-US" sz="1100" dirty="0" smtClean="0">
                <a:solidFill>
                  <a:srgbClr val="F8B800"/>
                </a:solidFill>
                <a:latin typeface="Arial"/>
                <a:cs typeface="Arial"/>
              </a:rPr>
              <a:t>Virginia Commonwealth University</a:t>
            </a:r>
            <a:r>
              <a:rPr lang="en-US" sz="1100" dirty="0">
                <a:solidFill>
                  <a:srgbClr val="F8B800"/>
                </a:solidFill>
                <a:latin typeface="Arial"/>
                <a:cs typeface="Arial"/>
              </a:rPr>
              <a:t> </a:t>
            </a:r>
            <a:r>
              <a:rPr lang="en-US" sz="1100" dirty="0" smtClean="0">
                <a:solidFill>
                  <a:srgbClr val="F8B800"/>
                </a:solidFill>
                <a:latin typeface="Arial"/>
                <a:cs typeface="Arial"/>
              </a:rPr>
              <a:t>School of Medicine, Richmond, Virginia</a:t>
            </a:r>
          </a:p>
          <a:p>
            <a:pPr marL="177800" indent="-177800" algn="ctr">
              <a:buAutoNum type="arabicPeriod"/>
            </a:pPr>
            <a:r>
              <a:rPr lang="en-US" sz="1100" dirty="0">
                <a:solidFill>
                  <a:srgbClr val="F8B800"/>
                </a:solidFill>
                <a:latin typeface="Arial"/>
                <a:cs typeface="Arial"/>
              </a:rPr>
              <a:t>Virginia Commonwealth </a:t>
            </a:r>
            <a:r>
              <a:rPr lang="en-US" sz="1100" dirty="0" smtClean="0">
                <a:solidFill>
                  <a:srgbClr val="F8B800"/>
                </a:solidFill>
                <a:latin typeface="Arial"/>
                <a:cs typeface="Arial"/>
              </a:rPr>
              <a:t>University, Department of Biostatistics, </a:t>
            </a:r>
            <a:r>
              <a:rPr lang="en-US" sz="1100" dirty="0">
                <a:solidFill>
                  <a:srgbClr val="F8B800"/>
                </a:solidFill>
                <a:latin typeface="Arial"/>
                <a:cs typeface="Arial"/>
              </a:rPr>
              <a:t>Richmond, Virginia</a:t>
            </a:r>
            <a:endParaRPr lang="en-US" sz="1100" dirty="0" smtClean="0">
              <a:solidFill>
                <a:srgbClr val="F8B800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47751" y="4419946"/>
            <a:ext cx="465869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C000"/>
                </a:solidFill>
                <a:latin typeface="Arial"/>
                <a:cs typeface="Arial"/>
              </a:rPr>
              <a:t>Background</a:t>
            </a:r>
            <a:endParaRPr lang="en-US" sz="3200" b="1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9852" y="4969452"/>
            <a:ext cx="5572318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60" name="Picture 59" descr="dr-flag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2102" y="788419"/>
            <a:ext cx="4347580" cy="29670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28671" y="14297222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ctr">
              <a:defRPr sz="1200">
                <a:solidFill>
                  <a:srgbClr val="F8B8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Table 1. Characteristics of the Pre and Post EMR Groups - mean(</a:t>
            </a:r>
            <a:r>
              <a:rPr lang="en-US" dirty="0" err="1"/>
              <a:t>std</a:t>
            </a:r>
            <a:r>
              <a:rPr lang="en-US" dirty="0"/>
              <a:t>) or percentage(n)</a:t>
            </a:r>
          </a:p>
        </p:txBody>
      </p:sp>
      <p:sp>
        <p:nvSpPr>
          <p:cNvPr id="7" name="Rectangle 6"/>
          <p:cNvSpPr/>
          <p:nvPr/>
        </p:nvSpPr>
        <p:spPr>
          <a:xfrm>
            <a:off x="9970986" y="9590280"/>
            <a:ext cx="16370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600" b="1" i="0" u="none" strike="noStrike" kern="1200" baseline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fld id="{8E74E488-03E9-45E3-ACF7-CA320D4A520A}" type="CATEGORYNAME">
              <a:rPr lang="en-US"/>
              <a:pPr algn="ctr">
                <a:defRPr sz="1600" b="1" i="0" u="none" strike="noStrike" kern="1200" baseline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t>Non-Hypertensive</a:t>
            </a:fld>
            <a:r>
              <a:rPr lang="en-US" dirty="0"/>
              <a:t> </a:t>
            </a:r>
            <a:fld id="{05445A86-1DB5-4375-AEDB-41275D5DF554}" type="VALUE">
              <a:rPr lang="en-US"/>
              <a:pPr algn="ctr">
                <a:defRPr sz="1600" b="1" i="0" u="none" strike="noStrike" kern="1200" baseline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t>369</a:t>
            </a:fld>
            <a:r>
              <a:rPr lang="en-US" dirty="0"/>
              <a:t> (58)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125937" y="9795422"/>
            <a:ext cx="19579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600" b="1" i="0" u="none" strike="noStrike" kern="1200" baseline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fld id="{26854BFB-4952-4EE7-8BD8-3002045DBA76}" type="CATEGORYNAME">
              <a:rPr lang="en-US"/>
              <a:pPr algn="ctr">
                <a:defRPr sz="1600" b="1" i="0" u="none" strike="noStrike" kern="1200" baseline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t>Hypertensive</a:t>
            </a:fld>
            <a:endParaRPr lang="en-US" dirty="0"/>
          </a:p>
          <a:p>
            <a:pPr algn="ctr">
              <a:defRPr sz="1600" b="1" i="0" u="none" strike="noStrike" kern="1200" baseline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fld id="{C7A9145E-DFA2-4DC9-8004-20BCAE8750EB}" type="VALUE">
              <a:rPr lang="en-US"/>
              <a:pPr algn="ctr">
                <a:defRPr sz="1600" b="1" i="0" u="none" strike="noStrike" kern="1200" baseline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t>265</a:t>
            </a:fld>
            <a:r>
              <a:rPr lang="en-US" dirty="0"/>
              <a:t> (42)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878287" y="15075329"/>
            <a:ext cx="7803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9B610E6D-20B6-4AE5-8844-71852DD8376D}" type="VALUE"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pPr/>
              <a:t>89</a:t>
            </a:fld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33)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27222" y="5023377"/>
            <a:ext cx="6080760" cy="1386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000">
                <a:solidFill>
                  <a:srgbClr val="F8B8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sz="1800" dirty="0" smtClean="0"/>
              <a:t>Short Term Medical Trips (STMT) </a:t>
            </a:r>
            <a:r>
              <a:rPr lang="en-US" sz="1800" dirty="0"/>
              <a:t>are often vital in bringing healthcare to underserved/under-resourced </a:t>
            </a:r>
            <a:r>
              <a:rPr lang="en-US" sz="1800" dirty="0" smtClean="0"/>
              <a:t>communities who may </a:t>
            </a:r>
            <a:r>
              <a:rPr lang="en-US" sz="1800" dirty="0"/>
              <a:t>rely largely on such medical missions for </a:t>
            </a:r>
            <a:r>
              <a:rPr lang="en-US" sz="1800" dirty="0" smtClean="0"/>
              <a:t>their primary </a:t>
            </a:r>
            <a:r>
              <a:rPr lang="en-US" sz="1800" dirty="0"/>
              <a:t>health care needs. </a:t>
            </a:r>
            <a:endParaRPr lang="en-US" sz="1800" dirty="0" smtClean="0"/>
          </a:p>
          <a:p>
            <a:pPr marL="285750" indent="-285750">
              <a:lnSpc>
                <a:spcPct val="110000"/>
              </a:lnSpc>
              <a:spcAft>
                <a:spcPts val="1200"/>
              </a:spcAft>
              <a:buFont typeface="Arial"/>
              <a:buChar char="•"/>
            </a:pPr>
            <a:r>
              <a:rPr lang="en-US" sz="1800" dirty="0" smtClean="0"/>
              <a:t>According </a:t>
            </a:r>
            <a:r>
              <a:rPr lang="en-US" sz="1800" dirty="0"/>
              <a:t>to </a:t>
            </a:r>
            <a:r>
              <a:rPr lang="en-US" sz="1800" dirty="0" smtClean="0"/>
              <a:t>the WHO </a:t>
            </a:r>
            <a:r>
              <a:rPr lang="en-US" sz="1800" dirty="0"/>
              <a:t>in all regions of the world outside of S</a:t>
            </a:r>
            <a:r>
              <a:rPr lang="en-US" sz="1800" dirty="0" smtClean="0"/>
              <a:t>ub-Saharan </a:t>
            </a:r>
            <a:r>
              <a:rPr lang="en-US" sz="1800" dirty="0"/>
              <a:t>Africa, chronic disease is the number one cause of </a:t>
            </a:r>
            <a:r>
              <a:rPr lang="en-US" sz="1800" dirty="0" smtClean="0"/>
              <a:t>mortality</a:t>
            </a:r>
            <a:r>
              <a:rPr lang="en-US" sz="1800" baseline="30000" dirty="0" smtClean="0"/>
              <a:t>1</a:t>
            </a:r>
            <a:r>
              <a:rPr lang="en-US" sz="1800" dirty="0" smtClean="0"/>
              <a:t>. </a:t>
            </a:r>
          </a:p>
          <a:p>
            <a:pPr marL="285750" indent="-285750">
              <a:lnSpc>
                <a:spcPct val="110000"/>
              </a:lnSpc>
              <a:spcAft>
                <a:spcPts val="1200"/>
              </a:spcAft>
              <a:buFont typeface="Arial"/>
              <a:buChar char="•"/>
            </a:pPr>
            <a:r>
              <a:rPr lang="en-US" sz="1800" dirty="0" smtClean="0"/>
              <a:t>In </a:t>
            </a:r>
            <a:r>
              <a:rPr lang="en-US" sz="1800" dirty="0"/>
              <a:t>the Dominican </a:t>
            </a:r>
            <a:r>
              <a:rPr lang="en-US" sz="1800" dirty="0" smtClean="0"/>
              <a:t>Republic (DR), 15% of </a:t>
            </a:r>
            <a:r>
              <a:rPr lang="en-US" sz="1800" dirty="0"/>
              <a:t>patients were diagnosed with diabetes and </a:t>
            </a:r>
            <a:r>
              <a:rPr lang="en-US" sz="1800" dirty="0" smtClean="0"/>
              <a:t>73% with hypertension (HTN)</a:t>
            </a:r>
            <a:r>
              <a:rPr lang="en-US" sz="1800" baseline="30000" dirty="0" smtClean="0"/>
              <a:t>1</a:t>
            </a:r>
            <a:r>
              <a:rPr lang="en-US" sz="1800" dirty="0" smtClean="0"/>
              <a:t>.</a:t>
            </a:r>
          </a:p>
          <a:p>
            <a:pPr marL="285750" indent="-285750">
              <a:lnSpc>
                <a:spcPct val="110000"/>
              </a:lnSpc>
              <a:spcAft>
                <a:spcPts val="1200"/>
              </a:spcAft>
              <a:buFont typeface="Arial"/>
              <a:buChar char="•"/>
            </a:pPr>
            <a:r>
              <a:rPr lang="en-US" sz="1800" dirty="0" smtClean="0"/>
              <a:t>95% of </a:t>
            </a:r>
            <a:r>
              <a:rPr lang="en-US" sz="1800" dirty="0"/>
              <a:t>short term medical mission trips demonstrated no meaningful collection of </a:t>
            </a:r>
            <a:r>
              <a:rPr lang="en-US" sz="1800" dirty="0" smtClean="0"/>
              <a:t>data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. </a:t>
            </a:r>
          </a:p>
          <a:p>
            <a:pPr marL="285750" indent="-285750">
              <a:lnSpc>
                <a:spcPct val="110000"/>
              </a:lnSpc>
              <a:spcAft>
                <a:spcPts val="1200"/>
              </a:spcAft>
              <a:buFont typeface="Arial"/>
              <a:buChar char="•"/>
            </a:pPr>
            <a:r>
              <a:rPr lang="en-US" sz="1800" dirty="0" smtClean="0"/>
              <a:t>Lack </a:t>
            </a:r>
            <a:r>
              <a:rPr lang="en-US" sz="1800" dirty="0"/>
              <a:t>of accumulated medical data </a:t>
            </a:r>
            <a:r>
              <a:rPr lang="en-US" sz="1800" dirty="0" smtClean="0"/>
              <a:t>reduces </a:t>
            </a:r>
            <a:r>
              <a:rPr lang="en-US" sz="1800" dirty="0"/>
              <a:t>quality of long term </a:t>
            </a:r>
            <a:r>
              <a:rPr lang="en-US" sz="1800" dirty="0" smtClean="0"/>
              <a:t>care </a:t>
            </a:r>
            <a:r>
              <a:rPr lang="en-US" sz="1800" dirty="0"/>
              <a:t>and makes evaluation of the effects of </a:t>
            </a:r>
            <a:r>
              <a:rPr lang="en-US" sz="1800" dirty="0" smtClean="0"/>
              <a:t>medical missions </a:t>
            </a:r>
            <a:r>
              <a:rPr lang="en-US" sz="1800" dirty="0"/>
              <a:t>difficult to </a:t>
            </a:r>
            <a:r>
              <a:rPr lang="en-US" sz="1800" dirty="0" smtClean="0"/>
              <a:t>establish.</a:t>
            </a:r>
            <a:endParaRPr lang="en-US" sz="1000" dirty="0"/>
          </a:p>
          <a:p>
            <a:pPr>
              <a:lnSpc>
                <a:spcPct val="110000"/>
              </a:lnSpc>
              <a:spcAft>
                <a:spcPts val="1200"/>
              </a:spcAft>
            </a:pPr>
            <a:endParaRPr lang="en-US" sz="1000" dirty="0" smtClean="0"/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sz="1800" dirty="0" smtClean="0"/>
              <a:t>This study examined </a:t>
            </a:r>
            <a:r>
              <a:rPr lang="en-US" sz="1800" dirty="0"/>
              <a:t>the use of  “</a:t>
            </a:r>
            <a:r>
              <a:rPr lang="en-US" sz="1800" dirty="0" err="1"/>
              <a:t>fEMR</a:t>
            </a:r>
            <a:r>
              <a:rPr lang="en-US" sz="1800" dirty="0"/>
              <a:t>” </a:t>
            </a:r>
            <a:r>
              <a:rPr lang="en-US" sz="1400" dirty="0" smtClean="0"/>
              <a:t>(</a:t>
            </a:r>
            <a:r>
              <a:rPr lang="en-US" sz="1400" dirty="0"/>
              <a:t>http://teamfemr.org)</a:t>
            </a:r>
            <a:r>
              <a:rPr lang="en-US" sz="1800" dirty="0"/>
              <a:t>, a simple </a:t>
            </a:r>
            <a:r>
              <a:rPr lang="en-US" sz="1800" dirty="0" smtClean="0"/>
              <a:t>portable Electronic Medical Record (EMR), </a:t>
            </a:r>
            <a:r>
              <a:rPr lang="en-US" sz="1800" dirty="0"/>
              <a:t>and the effects of its implementation on a </a:t>
            </a:r>
            <a:r>
              <a:rPr lang="en-US" sz="1800" dirty="0" smtClean="0"/>
              <a:t>STMT to </a:t>
            </a:r>
            <a:r>
              <a:rPr lang="en-US" sz="1800" dirty="0"/>
              <a:t>the </a:t>
            </a:r>
            <a:r>
              <a:rPr lang="en-US" sz="1800" dirty="0" smtClean="0"/>
              <a:t>DR related </a:t>
            </a:r>
            <a:r>
              <a:rPr lang="en-US" sz="1800" dirty="0"/>
              <a:t>to the treatment of cardiovascular disease (CVD)  </a:t>
            </a:r>
            <a:r>
              <a:rPr lang="en-US" sz="1800" dirty="0" smtClean="0"/>
              <a:t>risk factors.</a:t>
            </a: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endParaRPr lang="en-US" sz="1800" dirty="0" smtClean="0"/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US" sz="3200" b="1" dirty="0" smtClean="0"/>
              <a:t>Research Question</a:t>
            </a: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sz="1800" dirty="0" smtClean="0"/>
              <a:t>Does </a:t>
            </a:r>
            <a:r>
              <a:rPr lang="en-US" sz="1800" dirty="0"/>
              <a:t>the implementation of a portable </a:t>
            </a:r>
            <a:r>
              <a:rPr lang="en-US" sz="1800" dirty="0" smtClean="0"/>
              <a:t>EMR </a:t>
            </a:r>
            <a:r>
              <a:rPr lang="en-US" sz="1800" dirty="0"/>
              <a:t>impact quality of care and management outcomes on an </a:t>
            </a:r>
            <a:r>
              <a:rPr lang="en-US" sz="1800" dirty="0" smtClean="0"/>
              <a:t>STMT quantified </a:t>
            </a:r>
            <a:r>
              <a:rPr lang="en-US" sz="1800" dirty="0"/>
              <a:t>through medical management of </a:t>
            </a:r>
            <a:r>
              <a:rPr lang="en-US" sz="1800" dirty="0" smtClean="0"/>
              <a:t>CVD &amp; HTN?</a:t>
            </a:r>
          </a:p>
          <a:p>
            <a:pPr marL="285750" lvl="0" indent="-285750">
              <a:lnSpc>
                <a:spcPct val="110000"/>
              </a:lnSpc>
              <a:spcAft>
                <a:spcPts val="1200"/>
              </a:spcAft>
              <a:buFont typeface="Arial"/>
              <a:buChar char="•"/>
            </a:pPr>
            <a:r>
              <a:rPr lang="en-US" sz="1400" dirty="0"/>
              <a:t>Is the proportion of patients with a high CVD </a:t>
            </a:r>
            <a:r>
              <a:rPr lang="en-US" sz="1400" dirty="0" smtClean="0"/>
              <a:t>risk who </a:t>
            </a:r>
            <a:r>
              <a:rPr lang="en-US" sz="1400" dirty="0"/>
              <a:t>are receiving a statin different before </a:t>
            </a:r>
            <a:r>
              <a:rPr lang="en-US" sz="1400" dirty="0" smtClean="0"/>
              <a:t>vs. after EMR implementation?</a:t>
            </a:r>
            <a:endParaRPr lang="en-US" sz="1400" dirty="0"/>
          </a:p>
          <a:p>
            <a:pPr marL="285750" lvl="0" indent="-285750">
              <a:lnSpc>
                <a:spcPct val="110000"/>
              </a:lnSpc>
              <a:spcAft>
                <a:spcPts val="1200"/>
              </a:spcAft>
              <a:buFont typeface="Arial"/>
              <a:buChar char="•"/>
            </a:pPr>
            <a:r>
              <a:rPr lang="en-US" sz="1400" dirty="0"/>
              <a:t>Is the proportion of patients with a high CVD </a:t>
            </a:r>
            <a:r>
              <a:rPr lang="en-US" sz="1400" dirty="0" smtClean="0"/>
              <a:t>risk who </a:t>
            </a:r>
            <a:r>
              <a:rPr lang="en-US" sz="1400" dirty="0"/>
              <a:t>are receiving aspirin different before </a:t>
            </a:r>
            <a:r>
              <a:rPr lang="en-US" sz="1400" dirty="0" smtClean="0"/>
              <a:t>vs. after EMR </a:t>
            </a:r>
            <a:r>
              <a:rPr lang="en-US" sz="1400" dirty="0"/>
              <a:t>implementation</a:t>
            </a:r>
            <a:r>
              <a:rPr lang="en-US" sz="1400" dirty="0" smtClean="0"/>
              <a:t>?</a:t>
            </a:r>
            <a:endParaRPr lang="en-US" sz="1400" dirty="0"/>
          </a:p>
          <a:p>
            <a:pPr marL="285750" lvl="0" indent="-285750">
              <a:lnSpc>
                <a:spcPct val="110000"/>
              </a:lnSpc>
              <a:spcAft>
                <a:spcPts val="1200"/>
              </a:spcAft>
              <a:buFont typeface="Arial"/>
              <a:buChar char="•"/>
            </a:pPr>
            <a:r>
              <a:rPr lang="en-US" sz="1400" dirty="0"/>
              <a:t>Is the proportion of patients with a blood </a:t>
            </a:r>
            <a:r>
              <a:rPr lang="en-US" sz="1400" dirty="0" smtClean="0"/>
              <a:t>pressure (BP) </a:t>
            </a:r>
            <a:r>
              <a:rPr lang="en-US" sz="1400" dirty="0"/>
              <a:t>above goal different before </a:t>
            </a:r>
            <a:r>
              <a:rPr lang="en-US" sz="1400" dirty="0" smtClean="0"/>
              <a:t>vs. </a:t>
            </a:r>
            <a:r>
              <a:rPr lang="en-US" sz="1400" dirty="0"/>
              <a:t>after </a:t>
            </a:r>
            <a:r>
              <a:rPr lang="en-US" sz="1400" dirty="0" smtClean="0"/>
              <a:t>EMR </a:t>
            </a:r>
            <a:r>
              <a:rPr lang="en-US" sz="1400" dirty="0"/>
              <a:t>implementation</a:t>
            </a:r>
            <a:r>
              <a:rPr lang="en-US" sz="1400" dirty="0" smtClean="0"/>
              <a:t>? </a:t>
            </a:r>
            <a:endParaRPr lang="en-US" sz="1400" dirty="0"/>
          </a:p>
          <a:p>
            <a:pPr marL="285750" lvl="0" indent="-285750">
              <a:lnSpc>
                <a:spcPct val="110000"/>
              </a:lnSpc>
              <a:spcAft>
                <a:spcPts val="1200"/>
              </a:spcAft>
              <a:buFont typeface="Arial"/>
              <a:buChar char="•"/>
            </a:pPr>
            <a:r>
              <a:rPr lang="en-US" sz="1400" dirty="0"/>
              <a:t>Is the proportion of patients with </a:t>
            </a:r>
            <a:r>
              <a:rPr lang="en-US" sz="1400" dirty="0" smtClean="0"/>
              <a:t>BP above </a:t>
            </a:r>
            <a:r>
              <a:rPr lang="en-US" sz="1400" dirty="0"/>
              <a:t>goal who are being treated for </a:t>
            </a:r>
            <a:r>
              <a:rPr lang="en-US" sz="1400" dirty="0" smtClean="0"/>
              <a:t>HTN different </a:t>
            </a:r>
            <a:r>
              <a:rPr lang="en-US" sz="1400" dirty="0"/>
              <a:t>before </a:t>
            </a:r>
            <a:r>
              <a:rPr lang="en-US" sz="1400" dirty="0" smtClean="0"/>
              <a:t>vs. after </a:t>
            </a:r>
            <a:r>
              <a:rPr lang="en-US" sz="1400" dirty="0"/>
              <a:t>EMR implementation</a:t>
            </a:r>
            <a:r>
              <a:rPr lang="en-US" sz="1400" dirty="0" smtClean="0"/>
              <a:t>?</a:t>
            </a:r>
            <a:endParaRPr lang="en-US" sz="1400" dirty="0"/>
          </a:p>
          <a:p>
            <a:pPr>
              <a:lnSpc>
                <a:spcPct val="110000"/>
              </a:lnSpc>
              <a:spcAft>
                <a:spcPts val="1200"/>
              </a:spcAft>
            </a:pPr>
            <a:endParaRPr lang="en-US" sz="800" dirty="0" smtClean="0"/>
          </a:p>
          <a:p>
            <a:pPr>
              <a:lnSpc>
                <a:spcPct val="110000"/>
              </a:lnSpc>
              <a:spcAft>
                <a:spcPts val="1200"/>
              </a:spcAft>
            </a:pPr>
            <a:endParaRPr lang="en-US" sz="800" dirty="0"/>
          </a:p>
          <a:p>
            <a:pPr>
              <a:lnSpc>
                <a:spcPct val="110000"/>
              </a:lnSpc>
              <a:spcAft>
                <a:spcPts val="1200"/>
              </a:spcAft>
            </a:pPr>
            <a:endParaRPr lang="en-US" sz="800" dirty="0" smtClean="0"/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sz="800" dirty="0" smtClean="0"/>
              <a:t>1. </a:t>
            </a:r>
            <a:r>
              <a:rPr lang="en-US" sz="800" dirty="0"/>
              <a:t>Acosta, D., </a:t>
            </a:r>
            <a:r>
              <a:rPr lang="en-US" sz="800" dirty="0" err="1"/>
              <a:t>Rottbeck</a:t>
            </a:r>
            <a:r>
              <a:rPr lang="en-US" sz="800" dirty="0"/>
              <a:t>, R, Rodriguez, J, Gonzalez, L, </a:t>
            </a:r>
            <a:r>
              <a:rPr lang="en-US" sz="800" dirty="0" err="1"/>
              <a:t>Almanazar</a:t>
            </a:r>
            <a:r>
              <a:rPr lang="en-US" sz="800" dirty="0"/>
              <a:t>, M, </a:t>
            </a:r>
            <a:r>
              <a:rPr lang="en-US" sz="800" dirty="0" err="1"/>
              <a:t>Minaya</a:t>
            </a:r>
            <a:r>
              <a:rPr lang="en-US" sz="800" dirty="0"/>
              <a:t> S., Del C. Ortiz, M, </a:t>
            </a:r>
            <a:r>
              <a:rPr lang="en-US" sz="800" dirty="0" err="1"/>
              <a:t>Ferri</a:t>
            </a:r>
            <a:r>
              <a:rPr lang="en-US" sz="800" dirty="0"/>
              <a:t>, C, and Prince, M. (2010). The prevalence and social patterning of chronic diseases among older people in a population undergoing health transition. A 10/66 Group cross-sectional population-based survey in the Dominican Republic. </a:t>
            </a:r>
            <a:r>
              <a:rPr lang="en-US" sz="800" i="1" dirty="0"/>
              <a:t>BMC Public Health. </a:t>
            </a:r>
            <a:r>
              <a:rPr lang="en-US" sz="800" dirty="0"/>
              <a:t>10, 344-349</a:t>
            </a:r>
            <a:r>
              <a:rPr lang="en-US" sz="800" i="1" dirty="0" smtClean="0"/>
              <a:t>.</a:t>
            </a:r>
            <a:endParaRPr lang="en-US" sz="800" dirty="0"/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sz="800" dirty="0" smtClean="0"/>
              <a:t>2.</a:t>
            </a:r>
            <a:r>
              <a:rPr lang="en-US" sz="800" dirty="0"/>
              <a:t> Sykes, K.J. (2014) Short-Term Medical Service Trips: A Systematic Review of the Evidence. </a:t>
            </a:r>
            <a:r>
              <a:rPr lang="en-US" sz="800" i="1" dirty="0"/>
              <a:t>American Journal of Public Health</a:t>
            </a:r>
            <a:r>
              <a:rPr lang="en-US" sz="800" dirty="0"/>
              <a:t>: Vol. 104, No. 7, e38-e48</a:t>
            </a:r>
            <a:r>
              <a:rPr lang="en-US" sz="800" dirty="0" smtClean="0"/>
              <a:t>.</a:t>
            </a:r>
            <a:endParaRPr lang="en-US" sz="800" dirty="0"/>
          </a:p>
        </p:txBody>
      </p:sp>
      <p:grpSp>
        <p:nvGrpSpPr>
          <p:cNvPr id="72" name="Group 71"/>
          <p:cNvGrpSpPr/>
          <p:nvPr/>
        </p:nvGrpSpPr>
        <p:grpSpPr>
          <a:xfrm>
            <a:off x="12937424" y="4419946"/>
            <a:ext cx="5706895" cy="5877184"/>
            <a:chOff x="12937424" y="4070663"/>
            <a:chExt cx="5706895" cy="5877184"/>
          </a:xfrm>
        </p:grpSpPr>
        <p:sp>
          <p:nvSpPr>
            <p:cNvPr id="13" name="TextBox 12"/>
            <p:cNvSpPr txBox="1"/>
            <p:nvPr/>
          </p:nvSpPr>
          <p:spPr>
            <a:xfrm>
              <a:off x="13898133" y="4070663"/>
              <a:ext cx="3810172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8B800"/>
                  </a:solidFill>
                  <a:latin typeface="Arial"/>
                  <a:cs typeface="Arial"/>
                </a:rPr>
                <a:t>Results</a:t>
              </a:r>
              <a:endParaRPr lang="en-US" sz="3200" b="1" dirty="0">
                <a:solidFill>
                  <a:srgbClr val="F8B800"/>
                </a:solidFill>
                <a:latin typeface="Arial"/>
                <a:cs typeface="Arial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937424" y="4674094"/>
              <a:ext cx="5706895" cy="5273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20000"/>
                </a:lnSpc>
                <a:defRPr sz="2000">
                  <a:solidFill>
                    <a:srgbClr val="F8B8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285750" indent="-285750">
                <a:lnSpc>
                  <a:spcPct val="110000"/>
                </a:lnSpc>
                <a:spcAft>
                  <a:spcPts val="1200"/>
                </a:spcAft>
                <a:buFont typeface="Arial"/>
                <a:buChar char="•"/>
              </a:pPr>
              <a:r>
                <a:rPr lang="en-US" sz="1800" dirty="0"/>
                <a:t>The sample consisted of 349 patients from 2015 (pre-EMR group) and 262 patients from 2016 (post-EMR group</a:t>
              </a:r>
              <a:r>
                <a:rPr lang="en-US" sz="1800" dirty="0" smtClean="0"/>
                <a:t>).</a:t>
              </a:r>
            </a:p>
            <a:p>
              <a:pPr marL="285750" indent="-285750">
                <a:lnSpc>
                  <a:spcPct val="110000"/>
                </a:lnSpc>
                <a:spcAft>
                  <a:spcPts val="1200"/>
                </a:spcAft>
                <a:buFont typeface="Arial"/>
                <a:buChar char="•"/>
              </a:pPr>
              <a:r>
                <a:rPr lang="en-US" sz="1800" dirty="0" smtClean="0"/>
                <a:t>Gender </a:t>
              </a:r>
              <a:r>
                <a:rPr lang="en-US" sz="1800" dirty="0"/>
                <a:t>and age were not significantly associated with any outcome except </a:t>
              </a:r>
              <a:r>
                <a:rPr lang="en-US" sz="1800" dirty="0" smtClean="0"/>
                <a:t>BP above </a:t>
              </a:r>
              <a:r>
                <a:rPr lang="en-US" sz="1800" dirty="0"/>
                <a:t>goal </a:t>
              </a:r>
              <a:r>
                <a:rPr lang="en-US" sz="1800" dirty="0" smtClean="0"/>
                <a:t>and,</a:t>
              </a:r>
              <a:br>
                <a:rPr lang="en-US" sz="1800" dirty="0" smtClean="0"/>
              </a:br>
              <a:r>
                <a:rPr lang="en-US" sz="1800" dirty="0" smtClean="0"/>
                <a:t>thus, </a:t>
              </a:r>
              <a:r>
                <a:rPr lang="en-US" sz="1800" dirty="0"/>
                <a:t>were only entered into that model. </a:t>
              </a:r>
              <a:endParaRPr lang="en-US" sz="1800" dirty="0" smtClean="0"/>
            </a:p>
            <a:p>
              <a:pPr marL="285750" indent="-285750">
                <a:lnSpc>
                  <a:spcPct val="110000"/>
                </a:lnSpc>
                <a:spcAft>
                  <a:spcPts val="1200"/>
                </a:spcAft>
                <a:buFont typeface="Arial"/>
                <a:buChar char="•"/>
              </a:pPr>
              <a:r>
                <a:rPr lang="en-US" sz="1800" dirty="0"/>
                <a:t>71</a:t>
              </a:r>
              <a:r>
                <a:rPr lang="en-US" sz="1800" dirty="0" smtClean="0"/>
                <a:t>% of </a:t>
              </a:r>
              <a:r>
                <a:rPr lang="en-US" sz="1800" dirty="0"/>
                <a:t>patients with </a:t>
              </a:r>
              <a:r>
                <a:rPr lang="en-US" sz="1800" dirty="0" smtClean="0"/>
                <a:t>high </a:t>
              </a:r>
              <a:r>
                <a:rPr lang="en-US" sz="1800" dirty="0"/>
                <a:t>CVD risk </a:t>
              </a:r>
              <a:r>
                <a:rPr lang="en-US" sz="1800" dirty="0" smtClean="0"/>
                <a:t>in the post-EMR group received </a:t>
              </a:r>
              <a:r>
                <a:rPr lang="en-US" sz="1800" dirty="0"/>
                <a:t>a statin compared to only 30% </a:t>
              </a:r>
              <a:r>
                <a:rPr lang="en-US" sz="1800" dirty="0" smtClean="0"/>
                <a:t>in the pre-EMR group (</a:t>
              </a:r>
              <a:r>
                <a:rPr lang="en-US" sz="1800" dirty="0"/>
                <a:t>p&lt;0.001)</a:t>
              </a:r>
              <a:r>
                <a:rPr lang="en-US" sz="1800" dirty="0" smtClean="0"/>
                <a:t>.</a:t>
              </a:r>
            </a:p>
            <a:p>
              <a:pPr marL="285750" indent="-285750">
                <a:lnSpc>
                  <a:spcPct val="110000"/>
                </a:lnSpc>
                <a:spcAft>
                  <a:spcPts val="1200"/>
                </a:spcAft>
                <a:buFont typeface="Arial"/>
                <a:buChar char="•"/>
              </a:pPr>
              <a:r>
                <a:rPr lang="en-US" sz="1800" dirty="0" smtClean="0"/>
                <a:t>Significantly </a:t>
              </a:r>
              <a:r>
                <a:rPr lang="en-US" sz="1800" dirty="0"/>
                <a:t>more patients with </a:t>
              </a:r>
              <a:r>
                <a:rPr lang="en-US" sz="1800" dirty="0" smtClean="0"/>
                <a:t>BP &gt;140/90 </a:t>
              </a:r>
              <a:r>
                <a:rPr lang="en-US" sz="1800" dirty="0"/>
                <a:t>were receiving HTN treatment </a:t>
              </a:r>
              <a:r>
                <a:rPr lang="en-US" sz="1800" dirty="0" smtClean="0"/>
                <a:t>post-EMR </a:t>
              </a:r>
              <a:r>
                <a:rPr lang="en-US" sz="1800" dirty="0" err="1" smtClean="0"/>
                <a:t>vs</a:t>
              </a:r>
              <a:r>
                <a:rPr lang="en-US" sz="1800" dirty="0" smtClean="0"/>
                <a:t> pre-EMR (</a:t>
              </a:r>
              <a:r>
                <a:rPr lang="en-US" sz="1800" dirty="0"/>
                <a:t>87% and 77% respectively, p=0.044). </a:t>
              </a:r>
              <a:endParaRPr lang="en-US" sz="1800" dirty="0" smtClean="0"/>
            </a:p>
            <a:p>
              <a:pPr marL="285750" indent="-285750">
                <a:lnSpc>
                  <a:spcPct val="110000"/>
                </a:lnSpc>
                <a:spcAft>
                  <a:spcPts val="1200"/>
                </a:spcAft>
                <a:buFont typeface="Arial"/>
                <a:buChar char="•"/>
              </a:pPr>
              <a:r>
                <a:rPr lang="en-US" sz="1800" dirty="0"/>
                <a:t>Although 71% </a:t>
              </a:r>
              <a:r>
                <a:rPr lang="en-US" sz="1800" dirty="0" smtClean="0"/>
                <a:t>of </a:t>
              </a:r>
              <a:r>
                <a:rPr lang="en-US" sz="1800" dirty="0"/>
                <a:t>patients </a:t>
              </a:r>
              <a:r>
                <a:rPr lang="en-US" sz="1800" dirty="0" smtClean="0"/>
                <a:t>with </a:t>
              </a:r>
              <a:r>
                <a:rPr lang="en-US" sz="1800" dirty="0"/>
                <a:t>high CVD </a:t>
              </a:r>
              <a:r>
                <a:rPr lang="en-US" sz="1800" dirty="0" smtClean="0"/>
                <a:t>risk post-EMR were </a:t>
              </a:r>
              <a:r>
                <a:rPr lang="en-US" sz="1800" dirty="0"/>
                <a:t>prescribed aspirin </a:t>
              </a:r>
              <a:r>
                <a:rPr lang="en-US" sz="1800" dirty="0" smtClean="0"/>
                <a:t>vs. </a:t>
              </a:r>
              <a:r>
                <a:rPr lang="en-US" sz="1800" dirty="0"/>
                <a:t>57% </a:t>
              </a:r>
              <a:r>
                <a:rPr lang="en-US" sz="1800" dirty="0" smtClean="0"/>
                <a:t>pre-EMR, </a:t>
              </a:r>
              <a:r>
                <a:rPr lang="en-US" sz="1800" dirty="0"/>
                <a:t>this difference was not significant (p=</a:t>
              </a:r>
              <a:r>
                <a:rPr lang="en-US" sz="1800" dirty="0" smtClean="0"/>
                <a:t>0.066).</a:t>
              </a:r>
              <a:endParaRPr lang="en-US" sz="18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790022" y="4419946"/>
            <a:ext cx="5961888" cy="14813469"/>
            <a:chOff x="6840822" y="4070663"/>
            <a:chExt cx="5961888" cy="14813469"/>
          </a:xfrm>
        </p:grpSpPr>
        <p:sp>
          <p:nvSpPr>
            <p:cNvPr id="45" name="TextBox 44"/>
            <p:cNvSpPr txBox="1"/>
            <p:nvPr/>
          </p:nvSpPr>
          <p:spPr>
            <a:xfrm>
              <a:off x="6840822" y="4674094"/>
              <a:ext cx="5961888" cy="14210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20000"/>
                </a:lnSpc>
                <a:defRPr sz="2000">
                  <a:solidFill>
                    <a:srgbClr val="F8B8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>
                <a:lnSpc>
                  <a:spcPct val="110000"/>
                </a:lnSpc>
                <a:spcAft>
                  <a:spcPts val="1200"/>
                </a:spcAft>
              </a:pPr>
              <a:r>
                <a:rPr lang="en-US" sz="1800" dirty="0"/>
                <a:t>The sample analyzed consisted of adult patients who visited the clinic in </a:t>
              </a:r>
              <a:r>
                <a:rPr lang="en-US" sz="1800" dirty="0" smtClean="0"/>
                <a:t>2015</a:t>
              </a:r>
              <a:r>
                <a:rPr lang="en-US" sz="1800" dirty="0"/>
                <a:t> </a:t>
              </a:r>
              <a:r>
                <a:rPr lang="en-US" sz="1800" dirty="0" smtClean="0"/>
                <a:t>(pre-EMR), </a:t>
              </a:r>
              <a:r>
                <a:rPr lang="en-US" sz="1800" dirty="0"/>
                <a:t>as well as those who visited </a:t>
              </a:r>
              <a:r>
                <a:rPr lang="en-US" sz="1800" dirty="0" smtClean="0"/>
                <a:t>in 2016</a:t>
              </a:r>
              <a:r>
                <a:rPr lang="en-US" sz="1800" dirty="0"/>
                <a:t> </a:t>
              </a:r>
              <a:r>
                <a:rPr lang="en-US" sz="1800" dirty="0" smtClean="0"/>
                <a:t>(post-EMR implementation). </a:t>
              </a:r>
              <a:endParaRPr lang="en-US" sz="1800" dirty="0"/>
            </a:p>
            <a:p>
              <a:pPr marL="285750" indent="-285750">
                <a:lnSpc>
                  <a:spcPct val="100000"/>
                </a:lnSpc>
                <a:spcAft>
                  <a:spcPts val="600"/>
                </a:spcAft>
                <a:buFont typeface="Arial"/>
                <a:buChar char="•"/>
              </a:pPr>
              <a:r>
                <a:rPr lang="en-US" sz="1800" dirty="0"/>
                <a:t>Data </a:t>
              </a:r>
              <a:r>
                <a:rPr lang="en-US" sz="1800" dirty="0" smtClean="0"/>
                <a:t>utilized </a:t>
              </a:r>
              <a:r>
                <a:rPr lang="en-US" sz="1800" dirty="0"/>
                <a:t>included age, gender, systolic and diastolic </a:t>
              </a:r>
              <a:r>
                <a:rPr lang="en-US" sz="1800" dirty="0" smtClean="0"/>
                <a:t>BP, </a:t>
              </a:r>
              <a:r>
                <a:rPr lang="en-US" sz="1800" dirty="0"/>
                <a:t>CVD risk, and up to ten medications. </a:t>
              </a:r>
              <a:endParaRPr lang="en-US" sz="1800" dirty="0" smtClean="0"/>
            </a:p>
            <a:p>
              <a:pPr marL="285750" indent="-285750">
                <a:lnSpc>
                  <a:spcPct val="100000"/>
                </a:lnSpc>
                <a:spcAft>
                  <a:spcPts val="600"/>
                </a:spcAft>
                <a:buFont typeface="Arial"/>
                <a:buChar char="•"/>
              </a:pPr>
              <a:r>
                <a:rPr lang="en-US" sz="1800" dirty="0" smtClean="0"/>
                <a:t>Established non-laboratory CVD </a:t>
              </a:r>
              <a:r>
                <a:rPr lang="en-US" sz="1800" dirty="0"/>
                <a:t>risk calculation </a:t>
              </a:r>
              <a:r>
                <a:rPr lang="en-US" sz="1800" dirty="0" smtClean="0"/>
                <a:t>charts </a:t>
              </a:r>
              <a:r>
                <a:rPr lang="en-US" sz="1800" dirty="0"/>
                <a:t>were utilized to determine a CVD risk of Low, Moderate or </a:t>
              </a:r>
              <a:r>
                <a:rPr lang="en-US" sz="1800" dirty="0" smtClean="0"/>
                <a:t>High</a:t>
              </a:r>
              <a:r>
                <a:rPr lang="en-US" sz="1800" baseline="30000" dirty="0" smtClean="0"/>
                <a:t>3</a:t>
              </a:r>
              <a:r>
                <a:rPr lang="en-US" sz="1800" dirty="0" smtClean="0"/>
                <a:t>.</a:t>
              </a:r>
            </a:p>
            <a:p>
              <a:pPr marL="285750" indent="-285750">
                <a:lnSpc>
                  <a:spcPct val="100000"/>
                </a:lnSpc>
                <a:spcAft>
                  <a:spcPts val="600"/>
                </a:spcAft>
                <a:buFont typeface="Arial"/>
                <a:buChar char="•"/>
              </a:pPr>
              <a:r>
                <a:rPr lang="en-US" sz="1800" dirty="0" smtClean="0"/>
                <a:t>Patients </a:t>
              </a:r>
              <a:r>
                <a:rPr lang="en-US" sz="1800" dirty="0"/>
                <a:t>with High CVD risk have a 5 year </a:t>
              </a:r>
              <a:r>
                <a:rPr lang="en-US" sz="1800" dirty="0" smtClean="0"/>
                <a:t>risk </a:t>
              </a:r>
              <a:r>
                <a:rPr lang="en-US" sz="1800" dirty="0"/>
                <a:t>of fatal </a:t>
              </a:r>
              <a:r>
                <a:rPr lang="en-US" sz="1800" dirty="0" smtClean="0"/>
                <a:t>&amp; non</a:t>
              </a:r>
              <a:r>
                <a:rPr lang="en-US" sz="1800" dirty="0"/>
                <a:t>-fatal events of &gt;20</a:t>
              </a:r>
              <a:r>
                <a:rPr lang="en-US" sz="1800" dirty="0" smtClean="0"/>
                <a:t>%</a:t>
              </a:r>
              <a:r>
                <a:rPr lang="en-US" sz="1800" baseline="30000" dirty="0" smtClean="0"/>
                <a:t>3</a:t>
              </a:r>
              <a:r>
                <a:rPr lang="en-US" sz="1800" dirty="0" smtClean="0"/>
                <a:t>. </a:t>
              </a:r>
            </a:p>
            <a:p>
              <a:pPr marL="285750" indent="-285750">
                <a:lnSpc>
                  <a:spcPct val="100000"/>
                </a:lnSpc>
                <a:spcAft>
                  <a:spcPts val="600"/>
                </a:spcAft>
                <a:buFont typeface="Arial"/>
                <a:buChar char="•"/>
              </a:pPr>
              <a:r>
                <a:rPr lang="en-US" sz="1800" dirty="0" smtClean="0"/>
                <a:t>Patients were considered treated for high CVD risk if prescribed a statin and treated </a:t>
              </a:r>
              <a:r>
                <a:rPr lang="en-US" sz="1800" dirty="0"/>
                <a:t>for </a:t>
              </a:r>
              <a:r>
                <a:rPr lang="en-US" sz="1800" dirty="0" smtClean="0"/>
                <a:t>HTN if </a:t>
              </a:r>
              <a:r>
                <a:rPr lang="en-US" sz="1800" dirty="0"/>
                <a:t>prescribed </a:t>
              </a:r>
              <a:r>
                <a:rPr lang="en-US" sz="1800" dirty="0" smtClean="0"/>
                <a:t>an anti-hypertensive. </a:t>
              </a:r>
              <a:endParaRPr lang="en-US" sz="1800" dirty="0"/>
            </a:p>
            <a:p>
              <a:pPr marL="285750" indent="-285750">
                <a:lnSpc>
                  <a:spcPct val="100000"/>
                </a:lnSpc>
                <a:spcAft>
                  <a:spcPts val="600"/>
                </a:spcAft>
                <a:buFont typeface="Arial"/>
                <a:buChar char="•"/>
              </a:pPr>
              <a:r>
                <a:rPr lang="en-US" sz="1800" dirty="0" smtClean="0"/>
                <a:t>Patients with </a:t>
              </a:r>
              <a:r>
                <a:rPr lang="en-US" sz="1800" dirty="0"/>
                <a:t>systolic </a:t>
              </a:r>
              <a:r>
                <a:rPr lang="en-US" sz="1800" dirty="0" smtClean="0"/>
                <a:t>BP &gt;140</a:t>
              </a:r>
              <a:r>
                <a:rPr lang="en-US" sz="1600" dirty="0" smtClean="0"/>
                <a:t>mmHg</a:t>
              </a:r>
              <a:r>
                <a:rPr lang="en-US" sz="1800" dirty="0" smtClean="0"/>
                <a:t> </a:t>
              </a:r>
              <a:r>
                <a:rPr lang="en-US" sz="1800" dirty="0"/>
                <a:t>and/or a diastolic BP </a:t>
              </a:r>
              <a:r>
                <a:rPr lang="en-US" sz="1800" dirty="0" smtClean="0"/>
                <a:t>&gt;90</a:t>
              </a:r>
              <a:r>
                <a:rPr lang="en-US" sz="1600" dirty="0" smtClean="0"/>
                <a:t>mmHg</a:t>
              </a:r>
              <a:r>
                <a:rPr lang="en-US" sz="1800" dirty="0" smtClean="0"/>
                <a:t> were designated as BP above goal.</a:t>
              </a:r>
            </a:p>
            <a:p>
              <a:pPr marL="285750" indent="-285750">
                <a:lnSpc>
                  <a:spcPct val="100000"/>
                </a:lnSpc>
                <a:spcAft>
                  <a:spcPts val="600"/>
                </a:spcAft>
                <a:buFont typeface="Arial"/>
                <a:buChar char="•"/>
              </a:pPr>
              <a:r>
                <a:rPr lang="en-US" sz="1800" dirty="0" err="1" smtClean="0"/>
                <a:t>Univariate</a:t>
              </a:r>
              <a:r>
                <a:rPr lang="en-US" sz="1800" dirty="0" smtClean="0"/>
                <a:t> logistic regression determined whether gender and/or age was significantly associated with each outcome and if so were included as a covariate in the final logistic regression. </a:t>
              </a:r>
            </a:p>
            <a:p>
              <a:pPr algn="ctr">
                <a:lnSpc>
                  <a:spcPct val="100000"/>
                </a:lnSpc>
                <a:spcAft>
                  <a:spcPts val="1200"/>
                </a:spcAft>
              </a:pPr>
              <a:endParaRPr lang="en-US" sz="3200" dirty="0"/>
            </a:p>
            <a:p>
              <a:pPr>
                <a:lnSpc>
                  <a:spcPct val="100000"/>
                </a:lnSpc>
                <a:spcAft>
                  <a:spcPts val="1200"/>
                </a:spcAft>
              </a:pPr>
              <a:endParaRPr lang="en-US" sz="3200" dirty="0"/>
            </a:p>
            <a:p>
              <a:pPr>
                <a:lnSpc>
                  <a:spcPct val="100000"/>
                </a:lnSpc>
                <a:spcAft>
                  <a:spcPts val="1200"/>
                </a:spcAft>
              </a:pPr>
              <a:endParaRPr lang="en-US" sz="2400" dirty="0" smtClean="0"/>
            </a:p>
            <a:p>
              <a:pPr>
                <a:lnSpc>
                  <a:spcPct val="100000"/>
                </a:lnSpc>
                <a:spcAft>
                  <a:spcPts val="1200"/>
                </a:spcAft>
              </a:pPr>
              <a:endParaRPr lang="en-US" sz="800" dirty="0" smtClean="0"/>
            </a:p>
            <a:p>
              <a:pPr>
                <a:lnSpc>
                  <a:spcPct val="100000"/>
                </a:lnSpc>
                <a:spcAft>
                  <a:spcPts val="1200"/>
                </a:spcAft>
              </a:pPr>
              <a:endParaRPr lang="en-US" sz="800" dirty="0"/>
            </a:p>
            <a:p>
              <a:pPr>
                <a:lnSpc>
                  <a:spcPct val="100000"/>
                </a:lnSpc>
                <a:spcAft>
                  <a:spcPts val="1200"/>
                </a:spcAft>
              </a:pPr>
              <a:endParaRPr lang="en-US" sz="800" dirty="0" smtClean="0"/>
            </a:p>
            <a:p>
              <a:pPr>
                <a:lnSpc>
                  <a:spcPct val="100000"/>
                </a:lnSpc>
                <a:spcAft>
                  <a:spcPts val="1200"/>
                </a:spcAft>
              </a:pPr>
              <a:endParaRPr lang="en-US" sz="800" dirty="0"/>
            </a:p>
            <a:p>
              <a:pPr>
                <a:lnSpc>
                  <a:spcPct val="100000"/>
                </a:lnSpc>
                <a:spcAft>
                  <a:spcPts val="1200"/>
                </a:spcAft>
              </a:pPr>
              <a:endParaRPr lang="en-US" sz="800" dirty="0" smtClean="0"/>
            </a:p>
            <a:p>
              <a:pPr>
                <a:lnSpc>
                  <a:spcPct val="100000"/>
                </a:lnSpc>
                <a:spcAft>
                  <a:spcPts val="1200"/>
                </a:spcAft>
              </a:pPr>
              <a:endParaRPr lang="en-US" sz="800" dirty="0" smtClean="0"/>
            </a:p>
            <a:p>
              <a:pPr>
                <a:lnSpc>
                  <a:spcPct val="100000"/>
                </a:lnSpc>
                <a:spcAft>
                  <a:spcPts val="1200"/>
                </a:spcAft>
              </a:pPr>
              <a:endParaRPr lang="en-US" sz="800" dirty="0"/>
            </a:p>
            <a:p>
              <a:pPr>
                <a:lnSpc>
                  <a:spcPct val="100000"/>
                </a:lnSpc>
                <a:spcAft>
                  <a:spcPts val="1200"/>
                </a:spcAft>
              </a:pPr>
              <a:endParaRPr lang="en-US" sz="800" dirty="0" smtClean="0"/>
            </a:p>
            <a:p>
              <a:pPr>
                <a:lnSpc>
                  <a:spcPct val="100000"/>
                </a:lnSpc>
                <a:spcAft>
                  <a:spcPts val="1200"/>
                </a:spcAft>
              </a:pPr>
              <a:endParaRPr lang="en-US" sz="800" dirty="0"/>
            </a:p>
            <a:p>
              <a:pPr>
                <a:lnSpc>
                  <a:spcPct val="100000"/>
                </a:lnSpc>
                <a:spcAft>
                  <a:spcPts val="1200"/>
                </a:spcAft>
              </a:pPr>
              <a:endParaRPr lang="en-US" sz="800" dirty="0" smtClean="0"/>
            </a:p>
            <a:p>
              <a:pPr>
                <a:lnSpc>
                  <a:spcPct val="100000"/>
                </a:lnSpc>
                <a:spcAft>
                  <a:spcPts val="1200"/>
                </a:spcAft>
              </a:pPr>
              <a:endParaRPr lang="en-US" sz="800" dirty="0" smtClean="0"/>
            </a:p>
            <a:p>
              <a:pPr>
                <a:lnSpc>
                  <a:spcPct val="100000"/>
                </a:lnSpc>
                <a:spcAft>
                  <a:spcPts val="1200"/>
                </a:spcAft>
              </a:pPr>
              <a:endParaRPr lang="en-US" sz="800" dirty="0" smtClean="0"/>
            </a:p>
            <a:p>
              <a:pPr>
                <a:lnSpc>
                  <a:spcPct val="100000"/>
                </a:lnSpc>
                <a:spcAft>
                  <a:spcPts val="1200"/>
                </a:spcAft>
              </a:pPr>
              <a:endParaRPr lang="en-US" sz="800" dirty="0"/>
            </a:p>
            <a:p>
              <a:pPr>
                <a:lnSpc>
                  <a:spcPct val="100000"/>
                </a:lnSpc>
                <a:spcAft>
                  <a:spcPts val="1200"/>
                </a:spcAft>
              </a:pPr>
              <a:endParaRPr lang="en-US" sz="800" dirty="0"/>
            </a:p>
            <a:p>
              <a:pPr>
                <a:lnSpc>
                  <a:spcPct val="100000"/>
                </a:lnSpc>
                <a:spcAft>
                  <a:spcPts val="1200"/>
                </a:spcAft>
              </a:pPr>
              <a:endParaRPr lang="en-US" sz="800" dirty="0" smtClean="0"/>
            </a:p>
            <a:p>
              <a:pPr>
                <a:lnSpc>
                  <a:spcPct val="100000"/>
                </a:lnSpc>
                <a:spcAft>
                  <a:spcPts val="1200"/>
                </a:spcAft>
              </a:pPr>
              <a:endParaRPr lang="en-US" sz="800" dirty="0"/>
            </a:p>
            <a:p>
              <a:pPr>
                <a:lnSpc>
                  <a:spcPct val="100000"/>
                </a:lnSpc>
                <a:spcAft>
                  <a:spcPts val="1200"/>
                </a:spcAft>
              </a:pPr>
              <a:endParaRPr lang="en-US" sz="800" dirty="0" smtClean="0"/>
            </a:p>
            <a:p>
              <a:pPr>
                <a:lnSpc>
                  <a:spcPct val="100000"/>
                </a:lnSpc>
                <a:spcAft>
                  <a:spcPts val="1200"/>
                </a:spcAft>
              </a:pPr>
              <a:endParaRPr lang="en-US" sz="800" dirty="0" smtClean="0"/>
            </a:p>
            <a:p>
              <a:pPr>
                <a:lnSpc>
                  <a:spcPct val="100000"/>
                </a:lnSpc>
                <a:spcAft>
                  <a:spcPts val="1200"/>
                </a:spcAft>
              </a:pPr>
              <a:endParaRPr lang="en-US" sz="800" dirty="0" smtClean="0"/>
            </a:p>
            <a:p>
              <a:pPr>
                <a:lnSpc>
                  <a:spcPct val="100000"/>
                </a:lnSpc>
                <a:spcAft>
                  <a:spcPts val="1200"/>
                </a:spcAft>
              </a:pPr>
              <a:endParaRPr lang="en-US" sz="800" dirty="0"/>
            </a:p>
            <a:p>
              <a:pPr>
                <a:lnSpc>
                  <a:spcPct val="100000"/>
                </a:lnSpc>
                <a:spcAft>
                  <a:spcPts val="1200"/>
                </a:spcAft>
              </a:pPr>
              <a:endParaRPr lang="en-US" sz="800" dirty="0" smtClean="0"/>
            </a:p>
            <a:p>
              <a:pPr>
                <a:lnSpc>
                  <a:spcPct val="100000"/>
                </a:lnSpc>
                <a:spcAft>
                  <a:spcPts val="1200"/>
                </a:spcAft>
              </a:pPr>
              <a:r>
                <a:rPr lang="en-US" sz="800" dirty="0" smtClean="0"/>
                <a:t>3</a:t>
              </a:r>
              <a:r>
                <a:rPr lang="en-US" sz="800" dirty="0"/>
                <a:t>. </a:t>
              </a:r>
              <a:r>
                <a:rPr lang="en-US" sz="800" dirty="0" err="1"/>
                <a:t>Gaziano</a:t>
              </a:r>
              <a:r>
                <a:rPr lang="en-US" sz="800" dirty="0"/>
                <a:t>, T., Young C., Fitzmaurice G., Atwood S., Gaziano J. (2008)  Laboratory-based versus non-laboratory-based method for assessment of cardiovascular disease risk: the NHANES I Follow-up Study cohort.  Lancet 371, 923–31</a:t>
              </a:r>
              <a:r>
                <a:rPr lang="en-US" sz="800" dirty="0" smtClean="0"/>
                <a:t>.</a:t>
              </a:r>
              <a:endParaRPr lang="en-US" sz="8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840822" y="4070663"/>
              <a:ext cx="5961888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8B800"/>
                  </a:solidFill>
                  <a:latin typeface="Arial"/>
                  <a:cs typeface="Arial"/>
                </a:rPr>
                <a:t>Materials &amp; </a:t>
              </a:r>
              <a:r>
                <a:rPr lang="en-US" sz="3200" b="1" dirty="0" smtClean="0">
                  <a:solidFill>
                    <a:srgbClr val="F8B800"/>
                  </a:solidFill>
                  <a:latin typeface="Arial"/>
                  <a:cs typeface="Arial"/>
                </a:rPr>
                <a:t>Methods</a:t>
              </a:r>
              <a:endParaRPr lang="en-US" sz="1200" b="1" dirty="0">
                <a:solidFill>
                  <a:srgbClr val="F8B800"/>
                </a:solidFill>
                <a:latin typeface="Arial"/>
                <a:cs typeface="Arial"/>
              </a:endParaRPr>
            </a:p>
          </p:txBody>
        </p:sp>
        <p:graphicFrame>
          <p:nvGraphicFramePr>
            <p:cNvPr id="56" name="Chart 5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25251295"/>
                </p:ext>
              </p:extLst>
            </p:nvPr>
          </p:nvGraphicFramePr>
          <p:xfrm>
            <a:off x="7526798" y="11140093"/>
            <a:ext cx="4593167" cy="28024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57" name="TextBox 56"/>
            <p:cNvSpPr txBox="1"/>
            <p:nvPr/>
          </p:nvSpPr>
          <p:spPr>
            <a:xfrm>
              <a:off x="8997882" y="12578394"/>
              <a:ext cx="423334" cy="270933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 dirty="0"/>
                <a:t>30%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640415" y="12527593"/>
              <a:ext cx="558801" cy="38946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/>
                <a:t>71%</a:t>
              </a:r>
            </a:p>
          </p:txBody>
        </p:sp>
        <p:graphicFrame>
          <p:nvGraphicFramePr>
            <p:cNvPr id="63" name="Chart 6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67766735"/>
                </p:ext>
              </p:extLst>
            </p:nvPr>
          </p:nvGraphicFramePr>
          <p:xfrm>
            <a:off x="7545500" y="147083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64" name="TextBox 63"/>
            <p:cNvSpPr txBox="1"/>
            <p:nvPr/>
          </p:nvSpPr>
          <p:spPr>
            <a:xfrm>
              <a:off x="8908982" y="16180923"/>
              <a:ext cx="423334" cy="270933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 smtClean="0"/>
                <a:t>77</a:t>
              </a:r>
              <a:r>
                <a:rPr lang="en-US" sz="1100" b="1" dirty="0" smtClean="0"/>
                <a:t>%</a:t>
              </a:r>
              <a:endParaRPr lang="en-US" sz="1100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551515" y="16066622"/>
              <a:ext cx="558801" cy="38946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 smtClean="0"/>
                <a:t>87%</a:t>
              </a:r>
              <a:endParaRPr lang="en-US" sz="14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492421" y="13948406"/>
              <a:ext cx="4658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1200" dirty="0">
                  <a:solidFill>
                    <a:srgbClr val="F8B800"/>
                  </a:solidFill>
                  <a:latin typeface="Arial" pitchFamily="34" charset="0"/>
                  <a:cs typeface="Arial" pitchFamily="34" charset="0"/>
                </a:rPr>
                <a:t>Figure </a:t>
              </a:r>
              <a:r>
                <a:rPr lang="en-US" sz="1200" dirty="0" smtClean="0">
                  <a:solidFill>
                    <a:srgbClr val="F8B800"/>
                  </a:solidFill>
                  <a:latin typeface="Arial" pitchFamily="34" charset="0"/>
                  <a:cs typeface="Arial" pitchFamily="34" charset="0"/>
                </a:rPr>
                <a:t>1. Percentage of patients receiving treatment</a:t>
              </a:r>
              <a:br>
                <a:rPr lang="en-US" sz="1200" dirty="0" smtClean="0">
                  <a:solidFill>
                    <a:srgbClr val="F8B8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200" dirty="0" smtClean="0">
                  <a:solidFill>
                    <a:srgbClr val="F8B800"/>
                  </a:solidFill>
                  <a:latin typeface="Arial" pitchFamily="34" charset="0"/>
                  <a:cs typeface="Arial" pitchFamily="34" charset="0"/>
                </a:rPr>
                <a:t>with a statin for high CVD risk.</a:t>
              </a:r>
              <a:endParaRPr lang="en-US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492421" y="17451528"/>
              <a:ext cx="4658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1200" dirty="0" smtClean="0">
                  <a:solidFill>
                    <a:srgbClr val="F8B800"/>
                  </a:solidFill>
                  <a:latin typeface="Arial" pitchFamily="34" charset="0"/>
                  <a:cs typeface="Arial" pitchFamily="34" charset="0"/>
                </a:rPr>
                <a:t>Figure 2. Percentage of patients receiving treatment for HTN</a:t>
              </a:r>
              <a:endParaRPr lang="en-US" sz="1200" dirty="0"/>
            </a:p>
          </p:txBody>
        </p:sp>
      </p:grp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43553"/>
              </p:ext>
            </p:extLst>
          </p:nvPr>
        </p:nvGraphicFramePr>
        <p:xfrm>
          <a:off x="13428671" y="11189034"/>
          <a:ext cx="4724400" cy="309372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1574800"/>
                <a:gridCol w="1574800"/>
                <a:gridCol w="1574800"/>
              </a:tblGrid>
              <a:tr h="387049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5B928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Characteristic</a:t>
                      </a:r>
                      <a:endParaRPr lang="en-US" sz="2000" b="1" dirty="0">
                        <a:solidFill>
                          <a:srgbClr val="F5B928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5B928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Pre-EMR (2015)</a:t>
                      </a:r>
                      <a:endParaRPr lang="en-US" sz="2000" b="1" dirty="0">
                        <a:solidFill>
                          <a:srgbClr val="F5B928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5B928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Post-EMR (2016)</a:t>
                      </a:r>
                      <a:endParaRPr lang="en-US" sz="2000" b="1" dirty="0">
                        <a:solidFill>
                          <a:srgbClr val="F5B928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5769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5B928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Age</a:t>
                      </a:r>
                      <a:endParaRPr lang="en-US" sz="1200" dirty="0">
                        <a:solidFill>
                          <a:srgbClr val="F5B928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5B928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52.7 (12.6)</a:t>
                      </a:r>
                      <a:endParaRPr lang="en-US" sz="1200" dirty="0">
                        <a:solidFill>
                          <a:srgbClr val="F5B928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5B928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53.6 (13.5)</a:t>
                      </a:r>
                      <a:endParaRPr lang="en-US" sz="1200" dirty="0">
                        <a:solidFill>
                          <a:srgbClr val="F5B928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5B928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Gender (% female)</a:t>
                      </a:r>
                      <a:endParaRPr lang="en-US" sz="1200">
                        <a:solidFill>
                          <a:srgbClr val="F5B928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5B928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73.2% (254)</a:t>
                      </a:r>
                      <a:endParaRPr lang="en-US" sz="1200" dirty="0">
                        <a:solidFill>
                          <a:srgbClr val="F5B928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5B928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73.5% (191)</a:t>
                      </a:r>
                      <a:endParaRPr lang="en-US" sz="1200" dirty="0">
                        <a:solidFill>
                          <a:srgbClr val="F5B928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5B928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High CVD risk</a:t>
                      </a:r>
                      <a:endParaRPr lang="en-US" sz="1200" dirty="0">
                        <a:solidFill>
                          <a:srgbClr val="F5B928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5B928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33.0% (105)</a:t>
                      </a:r>
                      <a:endParaRPr lang="en-US" sz="1200" dirty="0">
                        <a:solidFill>
                          <a:srgbClr val="F5B928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5B928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33.0% (75)</a:t>
                      </a:r>
                      <a:endParaRPr lang="en-US" sz="1200">
                        <a:solidFill>
                          <a:srgbClr val="F5B928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5B928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Receiving aspirin</a:t>
                      </a:r>
                      <a:endParaRPr lang="en-US" sz="1200">
                        <a:solidFill>
                          <a:srgbClr val="F5B928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5B928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34.1%( 119)</a:t>
                      </a:r>
                      <a:endParaRPr lang="en-US" sz="1200">
                        <a:solidFill>
                          <a:srgbClr val="F5B928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5B928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37.0% (97)</a:t>
                      </a:r>
                      <a:endParaRPr lang="en-US" sz="1200" dirty="0">
                        <a:solidFill>
                          <a:srgbClr val="F5B928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5B928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Receiving a statin</a:t>
                      </a:r>
                      <a:endParaRPr lang="en-US" sz="1200" dirty="0">
                        <a:solidFill>
                          <a:srgbClr val="F5B928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5B928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16.1% (56)</a:t>
                      </a:r>
                      <a:endParaRPr lang="en-US" sz="1200">
                        <a:solidFill>
                          <a:srgbClr val="F5B928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5B928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32.4% (85)</a:t>
                      </a:r>
                      <a:endParaRPr lang="en-US" sz="1200" dirty="0">
                        <a:solidFill>
                          <a:srgbClr val="F5B928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F5B928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HTN treatment</a:t>
                      </a:r>
                      <a:endParaRPr lang="en-US" sz="1200" dirty="0">
                        <a:solidFill>
                          <a:srgbClr val="F5B928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5B928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49.9% (174)</a:t>
                      </a:r>
                      <a:endParaRPr lang="en-US" sz="1200">
                        <a:solidFill>
                          <a:srgbClr val="F5B928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5B928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60.3% (158)</a:t>
                      </a:r>
                      <a:endParaRPr lang="en-US" sz="1200" dirty="0">
                        <a:solidFill>
                          <a:srgbClr val="F5B928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5B928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Systolic </a:t>
                      </a:r>
                      <a:r>
                        <a:rPr lang="en-US" sz="1200" dirty="0" smtClean="0">
                          <a:solidFill>
                            <a:srgbClr val="F5B928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BP</a:t>
                      </a:r>
                      <a:endParaRPr lang="en-US" sz="1200" dirty="0">
                        <a:solidFill>
                          <a:srgbClr val="F5B928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5B928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138.3 (25.1)</a:t>
                      </a:r>
                      <a:endParaRPr lang="en-US" sz="1200" dirty="0">
                        <a:solidFill>
                          <a:srgbClr val="F5B928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5B928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136.6 (24.9)</a:t>
                      </a:r>
                      <a:endParaRPr lang="en-US" sz="1200" dirty="0">
                        <a:solidFill>
                          <a:srgbClr val="F5B928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5B928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Diastolic </a:t>
                      </a:r>
                      <a:r>
                        <a:rPr lang="en-US" sz="1200" dirty="0" smtClean="0">
                          <a:solidFill>
                            <a:srgbClr val="F5B928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BP</a:t>
                      </a:r>
                      <a:endParaRPr lang="en-US" sz="1200" dirty="0">
                        <a:solidFill>
                          <a:srgbClr val="F5B928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5B928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85.0 (14.9)</a:t>
                      </a:r>
                      <a:endParaRPr lang="en-US" sz="1200" dirty="0">
                        <a:solidFill>
                          <a:srgbClr val="F5B928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5B928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83.6 (13.7)</a:t>
                      </a:r>
                      <a:endParaRPr lang="en-US" sz="1200" dirty="0">
                        <a:solidFill>
                          <a:srgbClr val="F5B928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001923"/>
              </p:ext>
            </p:extLst>
          </p:nvPr>
        </p:nvGraphicFramePr>
        <p:xfrm>
          <a:off x="13428671" y="15447685"/>
          <a:ext cx="4724400" cy="2597912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1060518"/>
                <a:gridCol w="829242"/>
                <a:gridCol w="944880"/>
                <a:gridCol w="944880"/>
                <a:gridCol w="944880"/>
              </a:tblGrid>
              <a:tr h="387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5B928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Outcome</a:t>
                      </a:r>
                      <a:endParaRPr lang="en-US" sz="1600" b="1" dirty="0">
                        <a:solidFill>
                          <a:srgbClr val="F5B928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5B928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OR</a:t>
                      </a:r>
                      <a:endParaRPr lang="en-US" sz="1600" b="1" dirty="0">
                        <a:solidFill>
                          <a:srgbClr val="F5B928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5B928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95% CI</a:t>
                      </a:r>
                      <a:endParaRPr lang="en-US" sz="1600" b="1" dirty="0">
                        <a:solidFill>
                          <a:srgbClr val="F5B928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5B928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p-value</a:t>
                      </a:r>
                      <a:endParaRPr lang="en-US" sz="1600" b="1" dirty="0">
                        <a:solidFill>
                          <a:srgbClr val="F5B928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57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5B928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Receiving a statin</a:t>
                      </a:r>
                      <a:endParaRPr lang="en-US" sz="1200" dirty="0">
                        <a:solidFill>
                          <a:srgbClr val="F5B928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5B928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5.75</a:t>
                      </a:r>
                      <a:endParaRPr lang="en-US" sz="1200" dirty="0">
                        <a:solidFill>
                          <a:srgbClr val="F5B928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5B928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3.00</a:t>
                      </a:r>
                      <a:endParaRPr lang="en-US" sz="1200" dirty="0">
                        <a:solidFill>
                          <a:srgbClr val="F5B928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5B928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11.02</a:t>
                      </a:r>
                      <a:endParaRPr lang="en-US" sz="1200" dirty="0">
                        <a:solidFill>
                          <a:srgbClr val="F5B928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5B928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&lt;0.001</a:t>
                      </a:r>
                      <a:endParaRPr lang="en-US" sz="1200">
                        <a:solidFill>
                          <a:srgbClr val="F5B928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5B928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Receiving aspirin</a:t>
                      </a:r>
                      <a:endParaRPr lang="en-US" sz="1200">
                        <a:solidFill>
                          <a:srgbClr val="F5B928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5B928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1.81</a:t>
                      </a:r>
                      <a:endParaRPr lang="en-US" sz="1200" dirty="0">
                        <a:solidFill>
                          <a:srgbClr val="F5B928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5B928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0.96</a:t>
                      </a:r>
                      <a:endParaRPr lang="en-US" sz="1200" dirty="0">
                        <a:solidFill>
                          <a:srgbClr val="F5B928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5B928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3.39</a:t>
                      </a:r>
                      <a:endParaRPr lang="en-US" sz="1200" dirty="0">
                        <a:solidFill>
                          <a:srgbClr val="F5B928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5B928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0.066</a:t>
                      </a:r>
                      <a:endParaRPr lang="en-US" sz="1200">
                        <a:solidFill>
                          <a:srgbClr val="F5B928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F5B928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BP above </a:t>
                      </a:r>
                      <a:r>
                        <a:rPr lang="en-US" sz="1200" dirty="0">
                          <a:solidFill>
                            <a:srgbClr val="F5B928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goal</a:t>
                      </a:r>
                      <a:endParaRPr lang="en-US" sz="1200" dirty="0">
                        <a:solidFill>
                          <a:srgbClr val="F5B928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5B928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0.72</a:t>
                      </a:r>
                      <a:endParaRPr lang="en-US" sz="1200">
                        <a:solidFill>
                          <a:srgbClr val="F5B928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5B928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0.51</a:t>
                      </a:r>
                      <a:endParaRPr lang="en-US" sz="1200" dirty="0">
                        <a:solidFill>
                          <a:srgbClr val="F5B928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5B928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1.02</a:t>
                      </a:r>
                      <a:endParaRPr lang="en-US" sz="1200" dirty="0">
                        <a:solidFill>
                          <a:srgbClr val="F5B928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5B928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0.068</a:t>
                      </a:r>
                      <a:endParaRPr lang="en-US" sz="1200">
                        <a:solidFill>
                          <a:srgbClr val="F5B928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F5B928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HTN treatment</a:t>
                      </a:r>
                      <a:endParaRPr lang="en-US" sz="1200" dirty="0">
                        <a:solidFill>
                          <a:srgbClr val="F5B928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5B928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2.09</a:t>
                      </a:r>
                      <a:endParaRPr lang="en-US" sz="1200">
                        <a:solidFill>
                          <a:srgbClr val="F5B928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5B928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1.02</a:t>
                      </a:r>
                      <a:endParaRPr lang="en-US" sz="1200">
                        <a:solidFill>
                          <a:srgbClr val="F5B928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5B928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4.29</a:t>
                      </a:r>
                      <a:endParaRPr lang="en-US" sz="1200" dirty="0">
                        <a:solidFill>
                          <a:srgbClr val="F5B928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5B928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0.044</a:t>
                      </a:r>
                      <a:endParaRPr lang="en-US" sz="1200" dirty="0">
                        <a:solidFill>
                          <a:srgbClr val="F5B928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5B9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13428671" y="18045597"/>
            <a:ext cx="472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ctr">
              <a:defRPr sz="1200">
                <a:solidFill>
                  <a:srgbClr val="F8B8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Table </a:t>
            </a:r>
            <a:r>
              <a:rPr lang="en-US" dirty="0" smtClean="0"/>
              <a:t>2</a:t>
            </a:r>
            <a:r>
              <a:rPr lang="en-US" dirty="0"/>
              <a:t>. Odds ratios comparing post-EMR to pre-EMR patients 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18847520" y="4419946"/>
            <a:ext cx="6297238" cy="11510830"/>
            <a:chOff x="18847520" y="4070663"/>
            <a:chExt cx="6297238" cy="11510830"/>
          </a:xfrm>
        </p:grpSpPr>
        <p:sp>
          <p:nvSpPr>
            <p:cNvPr id="42" name="TextBox 41"/>
            <p:cNvSpPr txBox="1"/>
            <p:nvPr/>
          </p:nvSpPr>
          <p:spPr>
            <a:xfrm>
              <a:off x="19425232" y="4070663"/>
              <a:ext cx="514181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8B800"/>
                  </a:solidFill>
                  <a:latin typeface="Arial"/>
                  <a:cs typeface="Arial"/>
                </a:rPr>
                <a:t>Discussion</a:t>
              </a:r>
              <a:endParaRPr lang="en-US" sz="3200" b="1" dirty="0">
                <a:solidFill>
                  <a:srgbClr val="F8B800"/>
                </a:solidFill>
                <a:latin typeface="Arial"/>
                <a:cs typeface="Arial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9029807" y="9620611"/>
              <a:ext cx="593266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 smtClean="0">
                  <a:solidFill>
                    <a:srgbClr val="F8B800"/>
                  </a:solidFill>
                  <a:latin typeface="Arial"/>
                  <a:cs typeface="Arial"/>
                </a:rPr>
                <a:t>Limitations / Future Directions</a:t>
              </a:r>
              <a:endParaRPr lang="en-US" sz="3000" b="1" dirty="0">
                <a:solidFill>
                  <a:srgbClr val="F8B800"/>
                </a:solidFill>
                <a:latin typeface="Arial"/>
                <a:cs typeface="Arial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8847520" y="4674094"/>
              <a:ext cx="6297238" cy="4533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20000"/>
                </a:lnSpc>
                <a:defRPr sz="2000">
                  <a:solidFill>
                    <a:srgbClr val="F8B8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285750" indent="-285750">
                <a:spcAft>
                  <a:spcPts val="1200"/>
                </a:spcAft>
                <a:buFont typeface="Arial"/>
                <a:buChar char="•"/>
              </a:pPr>
              <a:r>
                <a:rPr lang="en-US" sz="1800" dirty="0" smtClean="0"/>
                <a:t>With the implementation of </a:t>
              </a:r>
              <a:r>
                <a:rPr lang="en-US" sz="1800" dirty="0" err="1" smtClean="0"/>
                <a:t>fEMR</a:t>
              </a:r>
              <a:r>
                <a:rPr lang="en-US" sz="1800" dirty="0" smtClean="0"/>
                <a:t> on our STMT, </a:t>
              </a:r>
              <a:r>
                <a:rPr lang="en-US" sz="1800" dirty="0"/>
                <a:t>it was found that significantly more high CVD </a:t>
              </a:r>
              <a:r>
                <a:rPr lang="en-US" sz="1800" dirty="0" smtClean="0"/>
                <a:t>risk patients and patients with a BP &gt;140/90 post-EMR </a:t>
              </a:r>
              <a:r>
                <a:rPr lang="en-US" sz="1800" dirty="0"/>
                <a:t>implementation </a:t>
              </a:r>
              <a:r>
                <a:rPr lang="en-US" sz="1800" dirty="0" smtClean="0"/>
                <a:t>were receiving treatment.</a:t>
              </a:r>
            </a:p>
            <a:p>
              <a:pPr marL="285750" indent="-285750">
                <a:spcAft>
                  <a:spcPts val="1200"/>
                </a:spcAft>
                <a:buFont typeface="Arial"/>
                <a:buChar char="•"/>
              </a:pPr>
              <a:r>
                <a:rPr lang="en-US" sz="1800" dirty="0" smtClean="0"/>
                <a:t>This suggests </a:t>
              </a:r>
              <a:r>
                <a:rPr lang="en-US" sz="1800" dirty="0"/>
                <a:t>that </a:t>
              </a:r>
              <a:r>
                <a:rPr lang="en-US" sz="1800" dirty="0" err="1" smtClean="0"/>
                <a:t>fEMR</a:t>
              </a:r>
              <a:r>
                <a:rPr lang="en-US" sz="1800" dirty="0" smtClean="0"/>
                <a:t> better facilitates </a:t>
              </a:r>
              <a:r>
                <a:rPr lang="en-US" sz="1800" dirty="0"/>
                <a:t>the identification of </a:t>
              </a:r>
              <a:r>
                <a:rPr lang="en-US" sz="1800" dirty="0" smtClean="0"/>
                <a:t>high risk patients and their appropriate </a:t>
              </a:r>
              <a:r>
                <a:rPr lang="en-US" sz="1800" dirty="0"/>
                <a:t>treatment. </a:t>
              </a:r>
            </a:p>
            <a:p>
              <a:pPr marL="285750" indent="-285750">
                <a:spcAft>
                  <a:spcPts val="1200"/>
                </a:spcAft>
                <a:buFont typeface="Arial"/>
                <a:buChar char="•"/>
              </a:pPr>
              <a:r>
                <a:rPr lang="en-US" sz="1800" dirty="0" smtClean="0"/>
                <a:t>Although more patients </a:t>
              </a:r>
              <a:r>
                <a:rPr lang="en-US" sz="1800" dirty="0"/>
                <a:t>with a high CVD risk </a:t>
              </a:r>
              <a:r>
                <a:rPr lang="en-US" sz="1800" dirty="0" smtClean="0"/>
                <a:t>post-EMR were receiving </a:t>
              </a:r>
              <a:r>
                <a:rPr lang="en-US" sz="1800" dirty="0"/>
                <a:t>aspirin, it was not significant </a:t>
              </a:r>
              <a:r>
                <a:rPr lang="en-US" sz="1800" dirty="0" smtClean="0"/>
                <a:t>likely </a:t>
              </a:r>
              <a:r>
                <a:rPr lang="en-US" sz="1800" dirty="0"/>
                <a:t>due to the high prevalence of low dose aspirin use in the </a:t>
              </a:r>
              <a:r>
                <a:rPr lang="en-US" sz="1800" dirty="0" smtClean="0"/>
                <a:t>DR.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800" dirty="0"/>
                <a:t>A longitudinal analysis might be a more appropriate way to analyze BP trends  </a:t>
              </a:r>
              <a:r>
                <a:rPr lang="en-US" sz="1800" dirty="0" smtClean="0"/>
                <a:t>after implementation </a:t>
              </a:r>
              <a:r>
                <a:rPr lang="en-US" sz="1800" dirty="0"/>
                <a:t>of the EMR.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8847520" y="10233874"/>
              <a:ext cx="6297238" cy="5347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20000"/>
                </a:lnSpc>
                <a:defRPr sz="2000">
                  <a:solidFill>
                    <a:srgbClr val="F8B8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285750" indent="-285750">
                <a:lnSpc>
                  <a:spcPct val="110000"/>
                </a:lnSpc>
                <a:spcAft>
                  <a:spcPts val="600"/>
                </a:spcAft>
                <a:buFont typeface="Arial"/>
                <a:buChar char="•"/>
              </a:pPr>
              <a:r>
                <a:rPr lang="en-US" sz="1800" dirty="0"/>
                <a:t>A limitation of this study is that some patients could be repeat patients returning for another visit, in which case the samples from 2015 and 2016 are not truly independent. </a:t>
              </a:r>
              <a:endParaRPr lang="en-US" sz="1800" dirty="0" smtClean="0"/>
            </a:p>
            <a:p>
              <a:pPr marL="285750" indent="-285750">
                <a:lnSpc>
                  <a:spcPct val="110000"/>
                </a:lnSpc>
                <a:spcAft>
                  <a:spcPts val="600"/>
                </a:spcAft>
                <a:buFont typeface="Arial"/>
                <a:buChar char="•"/>
              </a:pPr>
              <a:r>
                <a:rPr lang="en-US" sz="1800" dirty="0" smtClean="0"/>
                <a:t>Future </a:t>
              </a:r>
              <a:r>
                <a:rPr lang="en-US" sz="1800" dirty="0"/>
                <a:t>analyses could include matching on age and gender, although these factors do not appear to play a major role except in the case of </a:t>
              </a:r>
              <a:r>
                <a:rPr lang="en-US" sz="1800" dirty="0" smtClean="0"/>
                <a:t>elevated BP.</a:t>
              </a:r>
            </a:p>
            <a:p>
              <a:pPr marL="285750" indent="-285750">
                <a:lnSpc>
                  <a:spcPct val="110000"/>
                </a:lnSpc>
                <a:spcAft>
                  <a:spcPts val="600"/>
                </a:spcAft>
                <a:buFont typeface="Arial"/>
                <a:buChar char="•"/>
              </a:pPr>
              <a:endParaRPr lang="en-US" sz="1800" dirty="0"/>
            </a:p>
            <a:p>
              <a:pPr>
                <a:lnSpc>
                  <a:spcPct val="110000"/>
                </a:lnSpc>
                <a:spcAft>
                  <a:spcPts val="600"/>
                </a:spcAft>
              </a:pPr>
              <a:r>
                <a:rPr lang="en-US" sz="1800" dirty="0" err="1" smtClean="0"/>
                <a:t>fEMR</a:t>
              </a:r>
              <a:r>
                <a:rPr lang="en-US" sz="1800" dirty="0" smtClean="0"/>
                <a:t> </a:t>
              </a:r>
              <a:r>
                <a:rPr lang="en-US" sz="1800" dirty="0"/>
                <a:t>has proven to be a powerful tool in data collection and analysis for </a:t>
              </a:r>
              <a:r>
                <a:rPr lang="en-US" sz="1800" dirty="0" err="1" smtClean="0"/>
                <a:t>STMTs.</a:t>
              </a:r>
              <a:r>
                <a:rPr lang="en-US" sz="1800" dirty="0" smtClean="0"/>
                <a:t>  </a:t>
              </a:r>
              <a:r>
                <a:rPr lang="en-US" sz="1800" dirty="0"/>
                <a:t>Next steps should </a:t>
              </a:r>
              <a:r>
                <a:rPr lang="en-US" sz="1800" dirty="0" smtClean="0"/>
                <a:t>include: </a:t>
              </a:r>
            </a:p>
            <a:p>
              <a:pPr marL="285750" indent="-285750">
                <a:lnSpc>
                  <a:spcPct val="110000"/>
                </a:lnSpc>
                <a:spcAft>
                  <a:spcPts val="600"/>
                </a:spcAft>
                <a:buFont typeface="Arial"/>
                <a:buChar char="•"/>
              </a:pPr>
              <a:r>
                <a:rPr lang="en-US" sz="1800" dirty="0"/>
                <a:t>F</a:t>
              </a:r>
              <a:r>
                <a:rPr lang="en-US" sz="1800" dirty="0" smtClean="0"/>
                <a:t>urther </a:t>
              </a:r>
              <a:r>
                <a:rPr lang="en-US" sz="1800" dirty="0"/>
                <a:t>utilizing </a:t>
              </a:r>
              <a:r>
                <a:rPr lang="en-US" sz="1800" dirty="0" smtClean="0"/>
                <a:t>accumulated </a:t>
              </a:r>
              <a:r>
                <a:rPr lang="en-US" sz="1800" dirty="0"/>
                <a:t>digitized data to question and research community health </a:t>
              </a:r>
              <a:r>
                <a:rPr lang="en-US" sz="1800" dirty="0" smtClean="0"/>
                <a:t>issues </a:t>
              </a:r>
              <a:r>
                <a:rPr lang="en-US" sz="1800" dirty="0"/>
                <a:t>and foster new research questions. </a:t>
              </a:r>
            </a:p>
            <a:p>
              <a:pPr marL="285750" indent="-285750">
                <a:lnSpc>
                  <a:spcPct val="110000"/>
                </a:lnSpc>
                <a:spcAft>
                  <a:spcPts val="600"/>
                </a:spcAft>
                <a:buFont typeface="Arial"/>
                <a:buChar char="•"/>
              </a:pPr>
              <a:r>
                <a:rPr lang="en-US" sz="1800" dirty="0" smtClean="0"/>
                <a:t>Continued technological development of features, prompts and automation of </a:t>
              </a:r>
              <a:r>
                <a:rPr lang="en-US" sz="1800" dirty="0" err="1" smtClean="0"/>
                <a:t>fEMR</a:t>
              </a:r>
              <a:r>
                <a:rPr lang="en-US" sz="1800" dirty="0" smtClean="0"/>
                <a:t> to enhance functionality and quality of care. 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8847520" y="16176818"/>
            <a:ext cx="6297238" cy="2585720"/>
            <a:chOff x="18847520" y="15827535"/>
            <a:chExt cx="6297238" cy="2585720"/>
          </a:xfrm>
        </p:grpSpPr>
        <p:sp>
          <p:nvSpPr>
            <p:cNvPr id="23" name="Rounded Rectangle 22"/>
            <p:cNvSpPr/>
            <p:nvPr/>
          </p:nvSpPr>
          <p:spPr>
            <a:xfrm>
              <a:off x="18847520" y="15852935"/>
              <a:ext cx="6297238" cy="2560320"/>
            </a:xfrm>
            <a:prstGeom prst="roundRect">
              <a:avLst>
                <a:gd name="adj" fmla="val 20349"/>
              </a:avLst>
            </a:prstGeom>
            <a:solidFill>
              <a:srgbClr val="F8B8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6"/>
            <a:srcRect l="20353" t="30649" r="45353" b="30300"/>
            <a:stretch/>
          </p:blipFill>
          <p:spPr>
            <a:xfrm>
              <a:off x="22388899" y="16486291"/>
              <a:ext cx="2319846" cy="6604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211269" y="16437038"/>
              <a:ext cx="2392214" cy="940938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19870345" y="15827535"/>
              <a:ext cx="4089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u="sng" dirty="0">
                  <a:latin typeface="Arial"/>
                  <a:cs typeface="Arial"/>
                </a:rPr>
                <a:t>Acknowledgments 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12709267" y="9293424"/>
            <a:ext cx="184666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baseline="30000" dirty="0"/>
              <a:t> </a:t>
            </a:r>
            <a:endParaRPr lang="en-US" dirty="0"/>
          </a:p>
        </p:txBody>
      </p:sp>
      <p:pic>
        <p:nvPicPr>
          <p:cNvPr id="9" name="Picture 8" descr="VCU-logo2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504" b="38620"/>
          <a:stretch/>
        </p:blipFill>
        <p:spPr>
          <a:xfrm>
            <a:off x="19240508" y="17778059"/>
            <a:ext cx="885574" cy="869125"/>
          </a:xfrm>
          <a:prstGeom prst="rect">
            <a:avLst/>
          </a:prstGeom>
        </p:spPr>
      </p:pic>
      <p:pic>
        <p:nvPicPr>
          <p:cNvPr id="48" name="Picture 47" descr="VCU-logo2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79" r="-12" b="23081"/>
          <a:stretch/>
        </p:blipFill>
        <p:spPr>
          <a:xfrm>
            <a:off x="19208750" y="18554847"/>
            <a:ext cx="3117562" cy="2284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098879" y="17891338"/>
            <a:ext cx="2229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DEPARTMENT OF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BIOSTATISTICS</a:t>
            </a:r>
          </a:p>
        </p:txBody>
      </p:sp>
      <p:pic>
        <p:nvPicPr>
          <p:cNvPr id="50" name="Picture 49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8898" y="17559110"/>
            <a:ext cx="2552371" cy="12796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5134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3565</TotalTime>
  <Words>1220</Words>
  <Application>Microsoft Macintosh PowerPoint</Application>
  <PresentationFormat>Custom</PresentationFormat>
  <Paragraphs>145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Impact of Implementing an Electronic Medical Record on an International Medical Mission</vt:lpstr>
    </vt:vector>
  </TitlesOfParts>
  <Company>Virginia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Mullins</dc:creator>
  <cp:lastModifiedBy>xxxxx</cp:lastModifiedBy>
  <cp:revision>168</cp:revision>
  <dcterms:created xsi:type="dcterms:W3CDTF">2013-09-20T14:38:27Z</dcterms:created>
  <dcterms:modified xsi:type="dcterms:W3CDTF">2017-03-31T15:47:29Z</dcterms:modified>
</cp:coreProperties>
</file>